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321" r:id="rId8"/>
    <p:sldId id="262" r:id="rId9"/>
    <p:sldId id="263" r:id="rId10"/>
    <p:sldId id="264" r:id="rId11"/>
    <p:sldId id="266" r:id="rId12"/>
    <p:sldId id="2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6" r:id="rId33"/>
    <p:sldId id="269" r:id="rId34"/>
    <p:sldId id="342" r:id="rId35"/>
    <p:sldId id="343" r:id="rId36"/>
    <p:sldId id="344" r:id="rId37"/>
    <p:sldId id="345" r:id="rId38"/>
    <p:sldId id="353" r:id="rId39"/>
    <p:sldId id="270" r:id="rId40"/>
    <p:sldId id="347" r:id="rId41"/>
    <p:sldId id="348" r:id="rId42"/>
    <p:sldId id="349" r:id="rId43"/>
    <p:sldId id="350" r:id="rId44"/>
    <p:sldId id="351" r:id="rId45"/>
    <p:sldId id="352" r:id="rId46"/>
    <p:sldId id="354" r:id="rId47"/>
    <p:sldId id="341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379" r:id="rId65"/>
    <p:sldId id="374" r:id="rId66"/>
    <p:sldId id="375" r:id="rId67"/>
    <p:sldId id="376" r:id="rId68"/>
    <p:sldId id="377" r:id="rId69"/>
    <p:sldId id="292" r:id="rId70"/>
    <p:sldId id="293" r:id="rId71"/>
    <p:sldId id="373" r:id="rId72"/>
    <p:sldId id="294" r:id="rId73"/>
    <p:sldId id="295" r:id="rId74"/>
    <p:sldId id="422" r:id="rId75"/>
    <p:sldId id="423" r:id="rId76"/>
    <p:sldId id="424" r:id="rId77"/>
    <p:sldId id="426" r:id="rId78"/>
    <p:sldId id="427" r:id="rId79"/>
    <p:sldId id="433" r:id="rId80"/>
    <p:sldId id="432" r:id="rId81"/>
    <p:sldId id="428" r:id="rId82"/>
    <p:sldId id="429" r:id="rId83"/>
    <p:sldId id="434" r:id="rId84"/>
    <p:sldId id="435" r:id="rId85"/>
    <p:sldId id="430" r:id="rId86"/>
    <p:sldId id="431" r:id="rId87"/>
    <p:sldId id="436" r:id="rId88"/>
    <p:sldId id="437" r:id="rId89"/>
    <p:sldId id="421" r:id="rId90"/>
    <p:sldId id="296" r:id="rId91"/>
    <p:sldId id="297" r:id="rId92"/>
    <p:sldId id="298" r:id="rId93"/>
    <p:sldId id="382" r:id="rId94"/>
    <p:sldId id="381" r:id="rId95"/>
    <p:sldId id="383" r:id="rId96"/>
    <p:sldId id="384" r:id="rId97"/>
    <p:sldId id="386" r:id="rId98"/>
    <p:sldId id="387" r:id="rId99"/>
    <p:sldId id="388" r:id="rId100"/>
    <p:sldId id="389" r:id="rId101"/>
    <p:sldId id="390" r:id="rId102"/>
    <p:sldId id="391" r:id="rId103"/>
    <p:sldId id="392" r:id="rId104"/>
    <p:sldId id="393" r:id="rId105"/>
    <p:sldId id="394" r:id="rId106"/>
    <p:sldId id="395" r:id="rId107"/>
    <p:sldId id="380" r:id="rId108"/>
    <p:sldId id="396" r:id="rId109"/>
    <p:sldId id="397" r:id="rId110"/>
    <p:sldId id="398" r:id="rId111"/>
    <p:sldId id="400" r:id="rId112"/>
    <p:sldId id="401" r:id="rId113"/>
    <p:sldId id="402" r:id="rId114"/>
    <p:sldId id="403" r:id="rId115"/>
    <p:sldId id="404" r:id="rId116"/>
    <p:sldId id="406" r:id="rId117"/>
    <p:sldId id="405" r:id="rId118"/>
    <p:sldId id="407" r:id="rId119"/>
    <p:sldId id="408" r:id="rId120"/>
    <p:sldId id="409" r:id="rId121"/>
    <p:sldId id="410" r:id="rId122"/>
    <p:sldId id="411" r:id="rId123"/>
    <p:sldId id="412" r:id="rId124"/>
    <p:sldId id="413" r:id="rId125"/>
    <p:sldId id="414" r:id="rId126"/>
    <p:sldId id="415" r:id="rId127"/>
    <p:sldId id="416" r:id="rId128"/>
    <p:sldId id="417" r:id="rId129"/>
    <p:sldId id="418" r:id="rId130"/>
    <p:sldId id="419" r:id="rId131"/>
    <p:sldId id="420" r:id="rId132"/>
    <p:sldId id="438" r:id="rId133"/>
    <p:sldId id="439" r:id="rId134"/>
    <p:sldId id="440" r:id="rId135"/>
    <p:sldId id="442" r:id="rId136"/>
    <p:sldId id="443" r:id="rId137"/>
    <p:sldId id="444" r:id="rId138"/>
    <p:sldId id="445" r:id="rId139"/>
    <p:sldId id="446" r:id="rId140"/>
    <p:sldId id="378" r:id="rId141"/>
    <p:sldId id="272" r:id="rId142"/>
    <p:sldId id="274" r:id="rId143"/>
    <p:sldId id="275" r:id="rId144"/>
    <p:sldId id="277" r:id="rId145"/>
    <p:sldId id="273" r:id="rId146"/>
    <p:sldId id="356" r:id="rId147"/>
    <p:sldId id="357" r:id="rId148"/>
    <p:sldId id="358" r:id="rId149"/>
    <p:sldId id="359" r:id="rId150"/>
    <p:sldId id="360" r:id="rId151"/>
    <p:sldId id="361" r:id="rId152"/>
    <p:sldId id="363" r:id="rId153"/>
    <p:sldId id="364" r:id="rId154"/>
    <p:sldId id="355" r:id="rId155"/>
    <p:sldId id="276" r:id="rId156"/>
    <p:sldId id="280" r:id="rId157"/>
    <p:sldId id="281" r:id="rId158"/>
    <p:sldId id="283" r:id="rId159"/>
    <p:sldId id="365" r:id="rId160"/>
    <p:sldId id="288" r:id="rId161"/>
    <p:sldId id="289" r:id="rId162"/>
    <p:sldId id="290" r:id="rId163"/>
    <p:sldId id="366" r:id="rId164"/>
    <p:sldId id="369" r:id="rId165"/>
    <p:sldId id="370" r:id="rId166"/>
    <p:sldId id="371" r:id="rId167"/>
    <p:sldId id="367" r:id="rId168"/>
    <p:sldId id="368" r:id="rId169"/>
    <p:sldId id="372" r:id="rId170"/>
    <p:sldId id="291" r:id="rId171"/>
    <p:sldId id="299" r:id="rId172"/>
    <p:sldId id="300" r:id="rId173"/>
    <p:sldId id="302" r:id="rId174"/>
    <p:sldId id="303" r:id="rId175"/>
    <p:sldId id="301" r:id="rId176"/>
    <p:sldId id="304" r:id="rId177"/>
    <p:sldId id="305" r:id="rId178"/>
    <p:sldId id="306" r:id="rId179"/>
    <p:sldId id="307" r:id="rId180"/>
    <p:sldId id="308" r:id="rId181"/>
    <p:sldId id="309" r:id="rId182"/>
    <p:sldId id="310" r:id="rId183"/>
    <p:sldId id="311" r:id="rId184"/>
    <p:sldId id="312" r:id="rId185"/>
    <p:sldId id="313" r:id="rId186"/>
    <p:sldId id="314" r:id="rId187"/>
    <p:sldId id="315" r:id="rId188"/>
    <p:sldId id="316" r:id="rId1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printerSettings" Target="printerSettings/printerSettings1.bin"/><Relationship Id="rId191" Type="http://schemas.openxmlformats.org/officeDocument/2006/relationships/presProps" Target="presProps.xml"/><Relationship Id="rId192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theme" Target="theme/theme1.xml"/><Relationship Id="rId194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boolean.gitbooks.io/mostly-adequate-guide/content/ch3.html" TargetMode="Externa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5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Lesh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benlesh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future</a:t>
            </a:r>
          </a:p>
          <a:p>
            <a:r>
              <a:rPr lang="en-US" dirty="0" smtClean="0"/>
              <a:t>Single value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Multicast (caching)</a:t>
            </a:r>
          </a:p>
          <a:p>
            <a:r>
              <a:rPr lang="en-US" dirty="0" smtClean="0"/>
              <a:t>Eager (not lazy)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129315" y="16909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091544" y="22497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2666" y="5541387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These two features can be 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44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4290" y="330328"/>
            <a:ext cx="7735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producer </a:t>
            </a:r>
            <a:r>
              <a:rPr lang="en-US" sz="4200" dirty="0" err="1" smtClean="0"/>
              <a:t>nexts</a:t>
            </a:r>
            <a:r>
              <a:rPr lang="en-US" sz="4200" dirty="0" smtClean="0"/>
              <a:t>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/>
              <a:t> to the filter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38556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185" y="330328"/>
            <a:ext cx="8999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filter passes for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>
                <a:latin typeface="Calibri"/>
                <a:cs typeface="Calibri"/>
              </a:rPr>
              <a:t> </a:t>
            </a:r>
            <a:r>
              <a:rPr lang="en-US" sz="4200" dirty="0" smtClean="0"/>
              <a:t>and </a:t>
            </a:r>
            <a:r>
              <a:rPr lang="en-US" sz="4200" dirty="0" err="1" smtClean="0"/>
              <a:t>nexts</a:t>
            </a:r>
            <a:r>
              <a:rPr lang="en-US" sz="4200" dirty="0" smtClean="0"/>
              <a:t> to map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03627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65951" y="330328"/>
            <a:ext cx="8012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is mapped and sent along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23090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2560" y="330328"/>
            <a:ext cx="8098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then hits the next handler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54332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320082" y="330328"/>
            <a:ext cx="6503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Next we’re sending along a 1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83239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94218" y="330328"/>
            <a:ext cx="8355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But the value 1 doesn’t pass the filter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90031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4058" y="330328"/>
            <a:ext cx="70159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sz="4200" dirty="0" smtClean="0"/>
              <a:t>… so it’s not sent along to map.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321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5 – 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64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Observers will no longer pass along values after: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receive an error</a:t>
            </a:r>
          </a:p>
          <a:p>
            <a:r>
              <a:rPr lang="en-US" dirty="0" smtClean="0"/>
              <a:t>they receive a completion</a:t>
            </a:r>
          </a:p>
          <a:p>
            <a:r>
              <a:rPr lang="en-US" dirty="0" smtClean="0"/>
              <a:t>the accompanying subscription is unsubscribed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633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for error handling?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errorFn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1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“Promise” to a future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Promises can’t be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33128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16060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579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>
                <a:latin typeface="Consolas"/>
                <a:cs typeface="Consola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throws in our map!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so the observer is rendered inert.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364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(that means nothing else can pass through it)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6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22" grpId="0" animBg="1"/>
      <p:bldP spid="23" grpId="0" animBg="1"/>
      <p:bldP spid="29" grpId="0"/>
      <p:bldP spid="30" grpId="0"/>
      <p:bldP spid="3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22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345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`catch`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function that gives you and error and expects you to return an observable</a:t>
            </a:r>
          </a:p>
          <a:p>
            <a:r>
              <a:rPr lang="en-US" dirty="0" smtClean="0"/>
              <a:t>Very similar to promise `catch`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.map(</a:t>
            </a:r>
            <a:r>
              <a:rPr lang="en-US" sz="2000" dirty="0" err="1" smtClean="0">
                <a:latin typeface="Consolas"/>
                <a:cs typeface="Consolas"/>
              </a:rPr>
              <a:t>someFn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.catch(err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‘this is fine’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273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code from being called unnecessarily</a:t>
            </a:r>
          </a:p>
          <a:p>
            <a:r>
              <a:rPr lang="en-US" dirty="0" smtClean="0"/>
              <a:t>Calls tear down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throw new Error(‘I hate ones!’);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04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the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0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 oh</a:t>
            </a:r>
            <a:r>
              <a:rPr lang="is-IS" dirty="0" smtClean="0"/>
              <a:t>…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.map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throw new Error(‘I hate ones!’);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 the error to `catch`,</a:t>
            </a:r>
            <a:br>
              <a:rPr lang="en-US" dirty="0" smtClean="0"/>
            </a:br>
            <a:r>
              <a:rPr lang="en-US" dirty="0" smtClean="0"/>
              <a:t>observers from this point and </a:t>
            </a:r>
            <a:br>
              <a:rPr lang="en-US" dirty="0" smtClean="0"/>
            </a:br>
            <a:r>
              <a:rPr lang="en-US" dirty="0" smtClean="0"/>
              <a:t>up are “dead”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`catch` observer got an error, so it’s actually “dead” too.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16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the error path in `catch` will map to a new Observable!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0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66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is subscribed to with an 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Signaling a 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4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the next handler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subscribe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0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completing (because `of`)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687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032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we’re all done.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828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exercises/node/first-</a:t>
            </a:r>
            <a:r>
              <a:rPr lang="en-US" dirty="0" err="1" smtClean="0"/>
              <a:t>catch.js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658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catching still allows the source to die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86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want this interval to continue?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.map(x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if 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) throw new Error(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.catch(err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“0!”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“1!”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“2!”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“3!”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“nah, 4 is okay”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done</a:t>
            </a:r>
          </a:p>
        </p:txBody>
      </p:sp>
    </p:spTree>
    <p:extLst>
      <p:ext uri="{BB962C8B-B14F-4D97-AF65-F5344CB8AC3E}">
        <p14:creationId xmlns:p14="http://schemas.microsoft.com/office/powerpoint/2010/main" val="12107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6 – Isolating Observer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98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other observables to set up alternate observer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646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merge operator to create an isolated observer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Observable.interval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.</a:t>
            </a:r>
            <a:r>
              <a:rPr lang="en-US" sz="2000" dirty="0" err="1" smtClean="0">
                <a:latin typeface="Consolas"/>
                <a:cs typeface="Consolas"/>
              </a:rPr>
              <a:t>mergeMap</a:t>
            </a:r>
            <a:r>
              <a:rPr lang="en-US" sz="2000" dirty="0" smtClean="0"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(x)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.map(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smtClean="0">
                <a:latin typeface="Consolas"/>
                <a:cs typeface="Consolas"/>
              </a:rPr>
              <a:t> if 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>
                <a:latin typeface="Consolas"/>
                <a:cs typeface="Consolas"/>
              </a:rPr>
              <a:t>) throw new Error(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x +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>
                <a:latin typeface="Consolas"/>
                <a:cs typeface="Consolas"/>
              </a:rPr>
              <a:t>catch(err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Observable.of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  <a:r>
              <a:rPr lang="en-US" sz="2000" dirty="0">
                <a:latin typeface="Consolas"/>
                <a:cs typeface="Consolas"/>
              </a:rPr>
              <a:t>subscribe(</a:t>
            </a:r>
            <a:r>
              <a:rPr lang="en-US" sz="2000" dirty="0" err="1">
                <a:latin typeface="Consolas"/>
                <a:cs typeface="Consolas"/>
              </a:rPr>
              <a:t>nextFn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errorFn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completeFn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48621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Isolate what can fail to it’s own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(1000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.</a:t>
            </a:r>
            <a:r>
              <a:rPr lang="en-US" sz="2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mergeMap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(x)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.map(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smtClean="0">
                <a:latin typeface="Consolas"/>
                <a:cs typeface="Consolas"/>
              </a:rPr>
              <a:t> if 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>
                <a:latin typeface="Consolas"/>
                <a:cs typeface="Consolas"/>
              </a:rPr>
              <a:t>) throw new Error(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x +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>
                <a:latin typeface="Consolas"/>
                <a:cs typeface="Consolas"/>
              </a:rPr>
              <a:t>catch(err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Observable.of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.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subscribe(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nextFn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errorFn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completeFn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6538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protecting what you don’t want to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Observable.interval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.</a:t>
            </a:r>
            <a:r>
              <a:rPr lang="en-US" sz="2000" dirty="0" err="1" smtClean="0">
                <a:latin typeface="Consolas"/>
                <a:cs typeface="Consolas"/>
              </a:rPr>
              <a:t>mergeMap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 </a:t>
            </a:r>
            <a:r>
              <a:rPr lang="en-US" sz="2000" dirty="0" err="1" smtClean="0">
                <a:solidFill>
                  <a:srgbClr val="7F7F7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(x)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.map(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x =&gt;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if 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(x === 4) throw new Error(‘no fours’);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return 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x + ‘!’;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}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.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catch(err =&gt;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Observable.of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(‘nah, 4 is okay’)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  <a:r>
              <a:rPr lang="en-US" sz="2000" dirty="0">
                <a:latin typeface="Consolas"/>
                <a:cs typeface="Consolas"/>
              </a:rPr>
              <a:t>subscribe(</a:t>
            </a:r>
            <a:r>
              <a:rPr lang="en-US" sz="2000" dirty="0" err="1">
                <a:latin typeface="Consolas"/>
                <a:cs typeface="Consolas"/>
              </a:rPr>
              <a:t>nextFn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errorFn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completeFn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07112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isolation.js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9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pic>
        <p:nvPicPr>
          <p:cNvPr id="4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but this is an async type???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45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“before subscribe”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“next” “hello world”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“done”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“after subscribe”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8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allow synchronous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events can be registered and triggered in the same job.</a:t>
            </a:r>
          </a:p>
          <a:p>
            <a:r>
              <a:rPr lang="en-US" dirty="0" smtClean="0"/>
              <a:t>Observables are just functions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behavior </a:t>
            </a:r>
            <a:br>
              <a:rPr lang="en-US" dirty="0" smtClean="0"/>
            </a:br>
            <a:r>
              <a:rPr lang="en-US" dirty="0" smtClean="0"/>
              <a:t>is determined by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=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064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examples/node/sync-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async.js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478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“side effect”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that updates state outside of it’s scope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state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fn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200" dirty="0" smtClean="0">
                <a:latin typeface="Consolas"/>
                <a:cs typeface="Consolas"/>
              </a:rPr>
              <a:t>state++;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or even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fn2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‘wee’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25291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Rx, side effects can be added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290673149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generally, we use `do` or `subscribe`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.do(() </a:t>
            </a:r>
            <a:r>
              <a:rPr lang="en-US" sz="22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console.log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95541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673" y="4972062"/>
            <a:ext cx="6650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Since you can’t cancel the previous promise,</a:t>
            </a:r>
          </a:p>
          <a:p>
            <a:pPr algn="ctr"/>
            <a:r>
              <a:rPr lang="en-US" sz="2800" dirty="0" smtClean="0"/>
              <a:t>you’re stuck processing the response</a:t>
            </a:r>
          </a:p>
          <a:p>
            <a:pPr algn="ctr"/>
            <a:r>
              <a:rPr lang="en-US" sz="2800" dirty="0" smtClean="0"/>
              <a:t>and somehow signaling “disinterest”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sp>
        <p:nvSpPr>
          <p:cNvPr id="5" name="Left Arrow 4"/>
          <p:cNvSpPr/>
          <p:nvPr/>
        </p:nvSpPr>
        <p:spPr>
          <a:xfrm>
            <a:off x="4756898" y="1511904"/>
            <a:ext cx="3689507" cy="113807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Daredevil!</a:t>
            </a:r>
            <a:endParaRPr lang="en-US" dirty="0"/>
          </a:p>
        </p:txBody>
      </p:sp>
      <p:pic>
        <p:nvPicPr>
          <p:cNvPr id="9" name="Picture 8" descr="Sad_panda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4" y="3684002"/>
            <a:ext cx="1394560" cy="13945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0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  <p:bldP spid="1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 subscriber functions are also a valid place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sz="2200" dirty="0" smtClean="0">
                <a:latin typeface="Consolas"/>
                <a:cs typeface="Consolas"/>
              </a:rPr>
              <a:t> Observable((observer)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observer.next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‘hi’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observer.complete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346739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 variable in an outer scope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Persisting data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DOM updates</a:t>
            </a:r>
          </a:p>
          <a:p>
            <a:r>
              <a:rPr lang="is-IS" dirty="0" smtClean="0"/>
              <a:t>… and 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0141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side effects</a:t>
            </a:r>
          </a:p>
          <a:p>
            <a:r>
              <a:rPr lang="en-US" dirty="0" smtClean="0"/>
              <a:t>Does not mutate input</a:t>
            </a:r>
          </a:p>
          <a:p>
            <a:r>
              <a:rPr lang="en-US" dirty="0" smtClean="0"/>
              <a:t>input determines output 100%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51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“purity”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results for performance gains later</a:t>
            </a:r>
            <a:r>
              <a:rPr lang="is-IS" dirty="0" smtClean="0"/>
              <a:t>… and many other reasons.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Recommended Reading: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drboolean.gitbooks.io</a:t>
            </a:r>
            <a:r>
              <a:rPr lang="en-US" dirty="0">
                <a:hlinkClick r:id="rId2"/>
              </a:rPr>
              <a:t>/mostly-adequate-guide/content/ch3.html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834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</a:t>
            </a:r>
            <a:r>
              <a:rPr lang="en-US" dirty="0" err="1" smtClean="0"/>
              <a:t>vs</a:t>
            </a:r>
            <a:r>
              <a:rPr lang="en-US" dirty="0" smtClean="0"/>
              <a:t> 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warm?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310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are “cold” and “lazy”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rgbClr val="9BBB59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</p:txBody>
      </p:sp>
    </p:spTree>
    <p:extLst>
      <p:ext uri="{BB962C8B-B14F-4D97-AF65-F5344CB8AC3E}">
        <p14:creationId xmlns:p14="http://schemas.microsoft.com/office/powerpoint/2010/main" val="93822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 smtClean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= </a:t>
            </a:r>
            <a:r>
              <a:rPr lang="en-US" sz="2000" dirty="0" err="1" smtClean="0">
                <a:latin typeface="Consolas"/>
                <a:cs typeface="Consolas"/>
              </a:rPr>
              <a:t>cold.share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56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exercises/node/cold-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hot.js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happened with the cold/sync observable???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(It synchronously completed the hot observable before the next subscription to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I’ll tell you the workaround,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 but first you need to know about Subjects....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8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Register multiple observers</a:t>
            </a:r>
          </a:p>
          <a:p>
            <a:r>
              <a:rPr lang="en-US" dirty="0" smtClean="0"/>
              <a:t>Observer on one side</a:t>
            </a:r>
          </a:p>
          <a:p>
            <a:r>
              <a:rPr lang="en-US" dirty="0" smtClean="0"/>
              <a:t>Observable on the other</a:t>
            </a:r>
          </a:p>
          <a:p>
            <a:r>
              <a:rPr lang="en-US" dirty="0" smtClean="0"/>
              <a:t>No longer usable once closed</a:t>
            </a:r>
          </a:p>
        </p:txBody>
      </p:sp>
    </p:spTree>
    <p:extLst>
      <p:ext uri="{BB962C8B-B14F-4D97-AF65-F5344CB8AC3E}">
        <p14:creationId xmlns:p14="http://schemas.microsoft.com/office/powerpoint/2010/main" val="290830674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err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console.error</a:t>
            </a:r>
            <a:r>
              <a:rPr lang="en-US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console.info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‘done’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2324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exercises/node/my-first-</a:t>
            </a:r>
            <a:r>
              <a:rPr lang="en-US" dirty="0" err="1" smtClean="0"/>
              <a:t>subject.js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541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pass values through as an Observable</a:t>
            </a:r>
          </a:p>
          <a:p>
            <a:r>
              <a:rPr lang="en-US" dirty="0" smtClean="0"/>
              <a:t>Subjects multicast</a:t>
            </a:r>
          </a:p>
          <a:p>
            <a:r>
              <a:rPr lang="en-US" dirty="0" smtClean="0"/>
              <a:t>Once a Subject completes or errors, it’s silently unusable. (</a:t>
            </a:r>
            <a:r>
              <a:rPr lang="en-US" dirty="0" err="1" smtClean="0"/>
              <a:t>nexting</a:t>
            </a:r>
            <a:r>
              <a:rPr lang="en-US" dirty="0" smtClean="0"/>
              <a:t> ceases to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5691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Subjects can be used as Observers!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5560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as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source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Observable.timer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</a:t>
            </a:r>
            <a:r>
              <a:rPr lang="en-US" sz="2400" dirty="0" err="1" smtClean="0">
                <a:latin typeface="Consolas"/>
                <a:cs typeface="Consolas"/>
              </a:rPr>
              <a:t>mapTo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79646"/>
                </a:solidFill>
                <a:latin typeface="Consolas"/>
                <a:cs typeface="Consolas"/>
              </a:rPr>
              <a:t>‘hello there’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subject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4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subject.subscribe</a:t>
            </a:r>
            <a:r>
              <a:rPr lang="en-US" sz="2400" dirty="0" smtClean="0">
                <a:latin typeface="Consolas"/>
                <a:cs typeface="Consolas"/>
              </a:rPr>
              <a:t>(x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source.subscribe</a:t>
            </a:r>
            <a:r>
              <a:rPr lang="en-US" sz="2400" dirty="0" smtClean="0">
                <a:latin typeface="Consolas"/>
                <a:cs typeface="Consolas"/>
              </a:rPr>
              <a:t>(subject);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59808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observer.js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29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Subjects: Two ways to unsubscribe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subscription.unsubscribe</a:t>
            </a:r>
            <a:r>
              <a:rPr lang="en-US" dirty="0" smtClean="0"/>
              <a:t>(): removes an individual observer from a subject, but the subject stays “alive”</a:t>
            </a:r>
          </a:p>
          <a:p>
            <a:r>
              <a:rPr lang="en-US" dirty="0" err="1" smtClean="0"/>
              <a:t>subject.unsubscribe</a:t>
            </a:r>
            <a:r>
              <a:rPr lang="en-US" dirty="0" smtClean="0"/>
              <a:t>(): removes all observers from subject, “killing” it. Subsequent subscriptions will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651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unsubscribe.js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625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Takeaway: Killing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are immutable</a:t>
            </a:r>
          </a:p>
          <a:p>
            <a:r>
              <a:rPr lang="en-US" dirty="0" smtClean="0"/>
              <a:t>Once they’re done, they’re done</a:t>
            </a:r>
            <a:endParaRPr lang="en-US" dirty="0"/>
          </a:p>
          <a:p>
            <a:r>
              <a:rPr lang="en-US" dirty="0" smtClean="0"/>
              <a:t>`complete` and `error` will kill a subject without causing future interactions to error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subject.unsubscribe</a:t>
            </a:r>
            <a:r>
              <a:rPr lang="en-US" dirty="0" smtClean="0"/>
              <a:t>()` will kill a subject and cause future interactions to error</a:t>
            </a:r>
          </a:p>
          <a:p>
            <a:r>
              <a:rPr lang="en-US" dirty="0" smtClean="0"/>
              <a:t>unsubscribing from subscriptions that consume the subject will not kill the subject</a:t>
            </a:r>
          </a:p>
        </p:txBody>
      </p:sp>
    </p:spTree>
    <p:extLst>
      <p:ext uri="{BB962C8B-B14F-4D97-AF65-F5344CB8AC3E}">
        <p14:creationId xmlns:p14="http://schemas.microsoft.com/office/powerpoint/2010/main" val="375483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309" y="5187671"/>
            <a:ext cx="8305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Ideally, when we make a new request</a:t>
            </a:r>
          </a:p>
          <a:p>
            <a:pPr algn="ctr"/>
            <a:r>
              <a:rPr lang="en-US" sz="2400" dirty="0" smtClean="0"/>
              <a:t>we can abort the the old one</a:t>
            </a:r>
          </a:p>
          <a:p>
            <a:pPr algn="ctr"/>
            <a:r>
              <a:rPr lang="en-US" sz="2400" dirty="0" smtClean="0"/>
              <a:t>so it’s never handled and processed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10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43396" y="1120338"/>
            <a:ext cx="1887358" cy="188735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8" grpId="0"/>
      <p:bldP spid="13" grpId="0" animBg="1"/>
      <p:bldP spid="14" grpId="0" animBg="1"/>
      <p:bldP spid="7" grpId="0" animBg="1"/>
      <p:bldP spid="7" grpId="1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5, operators on Subjects return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mapped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subject.map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>
                <a:latin typeface="Consolas"/>
                <a:cs typeface="Consolas"/>
              </a:rPr>
              <a:t>(x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736306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EVERYTHING!</a:t>
            </a:r>
          </a:p>
        </p:txBody>
      </p:sp>
    </p:spTree>
    <p:extLst>
      <p:ext uri="{BB962C8B-B14F-4D97-AF65-F5344CB8AC3E}">
        <p14:creationId xmlns:p14="http://schemas.microsoft.com/office/powerpoint/2010/main" val="311180570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EVERYTHING!</a:t>
            </a:r>
          </a:p>
          <a:p>
            <a:r>
              <a:rPr lang="en-US" dirty="0" smtClean="0"/>
              <a:t>Multicasting</a:t>
            </a:r>
          </a:p>
          <a:p>
            <a:r>
              <a:rPr lang="en-US" dirty="0" smtClean="0"/>
              <a:t>As an adapter</a:t>
            </a:r>
          </a:p>
        </p:txBody>
      </p:sp>
    </p:spTree>
    <p:extLst>
      <p:ext uri="{BB962C8B-B14F-4D97-AF65-F5344CB8AC3E}">
        <p14:creationId xmlns:p14="http://schemas.microsoft.com/office/powerpoint/2010/main" val="91318128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(verb) to send data to multiple users across a computer network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4662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Adds an observer to a list of observers to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368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`multicast` operator or some derivative</a:t>
            </a:r>
          </a:p>
          <a:p>
            <a:r>
              <a:rPr lang="en-US" dirty="0" smtClean="0"/>
              <a:t>`publish()`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publishReplay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2287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Tie source observable into `subject` and have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all subscribers to the returned observable register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on that subject.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sourceObservable.multicast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subscribe a few times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calling `connect()` subscribes `subject` to the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`</a:t>
            </a:r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sourceObservable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` and makes it “live”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8320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this really doing?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[LIVE CODE EXAMPLE]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25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subscription</a:t>
            </a:r>
          </a:p>
          <a:p>
            <a:pPr lvl="1"/>
            <a:r>
              <a:rPr lang="en-US" dirty="0" smtClean="0"/>
              <a:t>Create data producer</a:t>
            </a:r>
          </a:p>
          <a:p>
            <a:pPr lvl="1"/>
            <a:r>
              <a:rPr lang="en-US" dirty="0" smtClean="0"/>
              <a:t>Connect data producer to observer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unsubscription</a:t>
            </a:r>
            <a:endParaRPr lang="en-US" dirty="0" smtClean="0"/>
          </a:p>
          <a:p>
            <a:pPr lvl="1"/>
            <a:r>
              <a:rPr lang="en-US" dirty="0" smtClean="0"/>
              <a:t>Tear down data producer</a:t>
            </a:r>
          </a:p>
          <a:p>
            <a:r>
              <a:rPr lang="en-US" dirty="0" smtClean="0"/>
              <a:t>Don’t share data producer with other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73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closes over previously created data producer.</a:t>
            </a:r>
          </a:p>
          <a:p>
            <a:r>
              <a:rPr lang="en-US" dirty="0" err="1" smtClean="0"/>
              <a:t>unsubscription</a:t>
            </a:r>
            <a:r>
              <a:rPr lang="en-US" dirty="0" smtClean="0"/>
              <a:t> does not tear down data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an </a:t>
            </a:r>
            <a:r>
              <a:rPr lang="en-US" dirty="0" err="1" smtClean="0"/>
              <a:t>async</a:t>
            </a:r>
            <a:r>
              <a:rPr lang="en-US" dirty="0" smtClean="0"/>
              <a:t> type with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09619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handlers= [];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handlers.forEach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fn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handler = </a:t>
            </a:r>
            <a:r>
              <a:rPr lang="en-US" sz="2000" dirty="0">
                <a:latin typeface="Consolas"/>
                <a:cs typeface="Consolas"/>
              </a:rPr>
              <a:t>(x)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(x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handlers.push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handlers.indexOf</a:t>
            </a:r>
            <a:r>
              <a:rPr lang="en-US" sz="2000" dirty="0" smtClean="0">
                <a:latin typeface="Consolas"/>
                <a:cs typeface="Consolas"/>
              </a:rPr>
              <a:t>(handler);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!==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-1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handlers.splice</a:t>
            </a:r>
            <a:r>
              <a:rPr lang="en-US" sz="2000" dirty="0" smtClean="0">
                <a:latin typeface="Consolas"/>
                <a:cs typeface="Consolas"/>
              </a:rPr>
              <a:t>(index,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945112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subject.next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(observer)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2854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now we don’t have teardown for the source!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275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15451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537881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).multicast(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421155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).publish();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484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Cold</a:t>
            </a:r>
          </a:p>
          <a:p>
            <a:pPr>
              <a:buFontTx/>
              <a:buChar char="-"/>
            </a:pPr>
            <a:r>
              <a:rPr lang="en-US" dirty="0" smtClean="0"/>
              <a:t>subscription creates producer</a:t>
            </a:r>
          </a:p>
          <a:p>
            <a:pPr>
              <a:buFontTx/>
              <a:buChar char="-"/>
            </a:pPr>
            <a:r>
              <a:rPr lang="en-US" dirty="0" smtClean="0"/>
              <a:t>unicast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</a:t>
            </a:r>
          </a:p>
          <a:p>
            <a:pPr>
              <a:buFontTx/>
              <a:buChar char="-"/>
            </a:pPr>
            <a:r>
              <a:rPr lang="en-US" dirty="0" smtClean="0"/>
              <a:t>subscription wraps producer</a:t>
            </a:r>
          </a:p>
          <a:p>
            <a:pPr>
              <a:buFontTx/>
              <a:buChar char="-"/>
            </a:pPr>
            <a:r>
              <a:rPr lang="en-US" dirty="0" smtClean="0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197642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a </a:t>
            </a:r>
            <a:r>
              <a:rPr lang="en-US" u="sng" dirty="0" smtClean="0"/>
              <a:t>single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User Events (clicks, </a:t>
            </a:r>
            <a:r>
              <a:rPr lang="en-US" dirty="0" err="1" smtClean="0"/>
              <a:t>mousemoves</a:t>
            </a:r>
            <a:r>
              <a:rPr lang="en-US" dirty="0" smtClean="0"/>
              <a:t>, </a:t>
            </a:r>
            <a:r>
              <a:rPr lang="en-US" dirty="0" err="1" smtClean="0"/>
              <a:t>keyups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 type that can handle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has a type for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Iterable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1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</a:rPr>
              <a:t>() to get an iterator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to get a result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result.value</a:t>
            </a:r>
            <a:r>
              <a:rPr lang="en-US" dirty="0" smtClean="0">
                <a:solidFill>
                  <a:srgbClr val="FFFFFF"/>
                </a:solidFill>
              </a:rPr>
              <a:t>: the value </a:t>
            </a:r>
            <a:r>
              <a:rPr lang="en-US" dirty="0" err="1" smtClean="0">
                <a:solidFill>
                  <a:srgbClr val="FFFFFF"/>
                </a:solidFill>
              </a:rPr>
              <a:t>yeilded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result.done</a:t>
            </a:r>
            <a:r>
              <a:rPr lang="en-US" dirty="0" smtClean="0">
                <a:solidFill>
                  <a:srgbClr val="FFFFFF"/>
                </a:solidFill>
              </a:rPr>
              <a:t>: whether or not it’s complete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errors are thrown during </a:t>
            </a:r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call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iterator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while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try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result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iterator.next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catch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handleError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if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result.done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break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doSomething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result.value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alone aren’t great for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Poll it?</a:t>
            </a:r>
          </a:p>
          <a:p>
            <a:pPr lvl="1"/>
            <a:r>
              <a:rPr lang="en-US" dirty="0" smtClean="0"/>
              <a:t>All sorts of problems </a:t>
            </a:r>
          </a:p>
          <a:p>
            <a:r>
              <a:rPr lang="en-US" dirty="0" smtClean="0"/>
              <a:t>Iterator of Promise: Have each value in your result be a promise.</a:t>
            </a:r>
          </a:p>
          <a:p>
            <a:pPr lvl="1"/>
            <a:r>
              <a:rPr lang="en-US" dirty="0" smtClean="0"/>
              <a:t>Good for backpressure</a:t>
            </a:r>
          </a:p>
          <a:p>
            <a:pPr lvl="1"/>
            <a:r>
              <a:rPr lang="en-US" dirty="0" smtClean="0"/>
              <a:t>But it allocates a promise for each value</a:t>
            </a:r>
            <a:br>
              <a:rPr lang="en-US" dirty="0" smtClean="0"/>
            </a:br>
            <a:r>
              <a:rPr lang="en-US" dirty="0" smtClean="0"/>
              <a:t>(imagine mouse move events)</a:t>
            </a:r>
          </a:p>
          <a:p>
            <a:pPr lvl="1"/>
            <a:r>
              <a:rPr lang="en-US" dirty="0" smtClean="0"/>
              <a:t>Not great for events where you don’t always need push/pull (e.g. 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turned inside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a method to get a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200" dirty="0" smtClean="0">
                <a:latin typeface="Consolas"/>
                <a:cs typeface="Consolas"/>
              </a:rPr>
              <a:t>value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result.value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do stuff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a method that accepts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observer.next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(value)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do stuff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throwing errors when we call 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try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 </a:t>
            </a: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catch</a:t>
            </a:r>
            <a:r>
              <a:rPr lang="en-US" sz="2200" dirty="0" smtClean="0">
                <a:latin typeface="Consolas"/>
                <a:cs typeface="Consolas"/>
              </a:rPr>
              <a:t> (err) {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  // handle error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errors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observer.error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(err)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0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needing to check `done` on the result for completion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100" dirty="0" smtClean="0">
                <a:latin typeface="Consolas"/>
                <a:cs typeface="Consolas"/>
              </a:rPr>
              <a:t> result </a:t>
            </a:r>
            <a:r>
              <a:rPr lang="en-US" sz="21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100" dirty="0" smtClean="0">
                <a:latin typeface="Consolas"/>
                <a:cs typeface="Consolas"/>
              </a:rPr>
              <a:t> </a:t>
            </a:r>
            <a:r>
              <a:rPr lang="en-US" sz="2100" dirty="0" err="1" smtClean="0">
                <a:latin typeface="Consolas"/>
                <a:cs typeface="Consolas"/>
              </a:rPr>
              <a:t>iterator.next</a:t>
            </a:r>
            <a:r>
              <a:rPr lang="en-US" sz="21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5"/>
                </a:solidFill>
                <a:latin typeface="Consolas"/>
                <a:cs typeface="Consolas"/>
              </a:rPr>
              <a:t>if</a:t>
            </a:r>
            <a:r>
              <a:rPr lang="en-US" sz="2100" dirty="0" smtClean="0">
                <a:latin typeface="Consolas"/>
                <a:cs typeface="Consolas"/>
              </a:rPr>
              <a:t> (</a:t>
            </a:r>
            <a:r>
              <a:rPr lang="en-US" sz="2100" dirty="0" err="1" smtClean="0">
                <a:latin typeface="Consolas"/>
                <a:cs typeface="Consolas"/>
              </a:rPr>
              <a:t>result.done</a:t>
            </a:r>
            <a:r>
              <a:rPr lang="en-US" sz="21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  </a:t>
            </a:r>
            <a:r>
              <a:rPr lang="en-US" sz="2100" dirty="0" smtClean="0">
                <a:solidFill>
                  <a:schemeClr val="accent3"/>
                </a:solidFill>
                <a:latin typeface="Consolas"/>
                <a:cs typeface="Consolas"/>
              </a:rPr>
              <a:t>// handle completion</a:t>
            </a:r>
            <a:endParaRPr lang="en-US" sz="2100" dirty="0">
              <a:solidFill>
                <a:schemeClr val="accent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completions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observer.complete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3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observer 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next(value) { </a:t>
            </a:r>
            <a:r>
              <a:rPr lang="en-US" sz="2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value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error(err)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error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complete()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complete */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-&gt;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 method that returns an iterator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iterator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iterable.iterator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method that accepts an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observable.observer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261" y="4852330"/>
            <a:ext cx="4556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is the </a:t>
            </a:r>
            <a:br>
              <a:rPr lang="en-US" dirty="0" smtClean="0"/>
            </a:br>
            <a:r>
              <a:rPr lang="en-US" dirty="0" smtClean="0"/>
              <a:t>“dual” of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allows us to push values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cancellation?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easier to show you if we look at how Observables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Observable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655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it a subscriber function that gives you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620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`next` on the observer to emit values from your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4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`complete` to signal the observable is done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use `error` to signal a problem caused the observable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 </a:t>
            </a:r>
            <a:r>
              <a:rPr lang="en-US" sz="2000" dirty="0" smtClean="0">
                <a:latin typeface="Consolas"/>
                <a:cs typeface="Consolas"/>
              </a:rPr>
              <a:t>Error(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‘sad things’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98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lazy!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They won’t do anything until you subscribe!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2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Async</a:t>
            </a:r>
            <a:r>
              <a:rPr lang="en-US" dirty="0" smtClean="0"/>
              <a:t>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/>
              <a:t>U</a:t>
            </a:r>
            <a:r>
              <a:rPr lang="en-US" dirty="0" smtClean="0"/>
              <a:t>ser events (mouse, keyboard, touch,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`subscribe` with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next: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error: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complete: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8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82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087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next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complete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examples/node/easy-as-123.js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number of values</a:t>
            </a:r>
          </a:p>
          <a:p>
            <a:r>
              <a:rPr lang="en-US" dirty="0" smtClean="0"/>
              <a:t>any amount of time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cancellable</a:t>
            </a:r>
          </a:p>
          <a:p>
            <a:r>
              <a:rPr lang="en-US" dirty="0" smtClean="0"/>
              <a:t>“sets” like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push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1a – Observable Creators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3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Observable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Observable.of</a:t>
            </a:r>
            <a:r>
              <a:rPr lang="en-US" sz="2800" dirty="0" smtClean="0"/>
              <a:t>(a) – scalar value</a:t>
            </a:r>
          </a:p>
          <a:p>
            <a:r>
              <a:rPr lang="en-US" sz="2800" dirty="0" err="1" smtClean="0"/>
              <a:t>Observable.of</a:t>
            </a:r>
            <a:r>
              <a:rPr lang="en-US" sz="2800" dirty="0" smtClean="0"/>
              <a:t>(a, b, c) – sync array</a:t>
            </a:r>
          </a:p>
          <a:p>
            <a:r>
              <a:rPr lang="en-US" sz="2800" dirty="0" err="1" smtClean="0"/>
              <a:t>Observable.empty</a:t>
            </a:r>
            <a:r>
              <a:rPr lang="en-US" sz="2800" dirty="0" smtClean="0"/>
              <a:t>() – just completes</a:t>
            </a:r>
          </a:p>
          <a:p>
            <a:r>
              <a:rPr lang="en-US" sz="2800" dirty="0" err="1" smtClean="0"/>
              <a:t>Observable.never</a:t>
            </a:r>
            <a:r>
              <a:rPr lang="en-US" sz="2800" dirty="0" smtClean="0"/>
              <a:t>() – never emits or completes</a:t>
            </a:r>
          </a:p>
          <a:p>
            <a:r>
              <a:rPr lang="en-US" sz="2800" dirty="0" err="1" smtClean="0"/>
              <a:t>Observable.throw</a:t>
            </a:r>
            <a:r>
              <a:rPr lang="en-US" sz="2800" dirty="0" smtClean="0"/>
              <a:t>(new Error()) – sync throw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946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generators, CSP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Observables of a single, synchronous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Observable.of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Observable.from</a:t>
            </a:r>
            <a:r>
              <a:rPr lang="en-US" sz="2800" dirty="0" smtClean="0">
                <a:latin typeface="Consolas"/>
                <a:cs typeface="Consolas"/>
              </a:rPr>
              <a:t>([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‘one’</a:t>
            </a:r>
            <a:r>
              <a:rPr lang="en-US" sz="28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 there are performance optimizations for scalar observables.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60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Never emits, just completes.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Observable.empty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Always returns the same, static instance</a:t>
            </a:r>
          </a:p>
          <a:p>
            <a:r>
              <a:rPr lang="en-US" dirty="0" smtClean="0"/>
              <a:t>Used as “null” in merges</a:t>
            </a:r>
          </a:p>
          <a:p>
            <a:r>
              <a:rPr lang="en-US" dirty="0" smtClean="0"/>
              <a:t>Used to complete `</a:t>
            </a:r>
            <a:r>
              <a:rPr lang="en-US" dirty="0" err="1" smtClean="0"/>
              <a:t>retryWhen</a:t>
            </a:r>
            <a:r>
              <a:rPr lang="en-US" dirty="0" smtClean="0"/>
              <a:t>`</a:t>
            </a:r>
          </a:p>
          <a:p>
            <a:r>
              <a:rPr lang="en-US" dirty="0" smtClean="0"/>
              <a:t>Optimizations in </a:t>
            </a:r>
            <a:r>
              <a:rPr lang="en-US" dirty="0" err="1" smtClean="0"/>
              <a:t>RxJS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98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 throws immediately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Observable.throw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Observable.throw</a:t>
            </a:r>
            <a:r>
              <a:rPr lang="en-US" dirty="0" smtClean="0"/>
              <a:t>(new Error(‘test’))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Roughly equivalent to </a:t>
            </a:r>
            <a:r>
              <a:rPr lang="en-US" dirty="0" err="1" smtClean="0"/>
              <a:t>Promise.reject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59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2 -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9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Scheduling?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the triggering of tasks to be run</a:t>
            </a:r>
          </a:p>
          <a:p>
            <a:pPr lvl="1"/>
            <a:r>
              <a:rPr lang="en-US" dirty="0" err="1" smtClean="0"/>
              <a:t>nexting</a:t>
            </a:r>
            <a:endParaRPr lang="en-US" dirty="0" smtClean="0"/>
          </a:p>
          <a:p>
            <a:pPr lvl="1"/>
            <a:r>
              <a:rPr lang="en-US" dirty="0" err="1" smtClean="0"/>
              <a:t>erroring</a:t>
            </a:r>
            <a:endParaRPr lang="en-US" dirty="0" smtClean="0"/>
          </a:p>
          <a:p>
            <a:pPr lvl="1"/>
            <a:r>
              <a:rPr lang="en-US" dirty="0" smtClean="0"/>
              <a:t>completing</a:t>
            </a:r>
          </a:p>
          <a:p>
            <a:pPr lvl="1"/>
            <a:r>
              <a:rPr lang="en-US" dirty="0" smtClean="0"/>
              <a:t>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3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Preventing Stack Overflows</a:t>
            </a:r>
          </a:p>
          <a:p>
            <a:r>
              <a:rPr lang="en-US" dirty="0" smtClean="0"/>
              <a:t>Sometimes to ensure asynchronous behavior</a:t>
            </a:r>
          </a:p>
          <a:p>
            <a:r>
              <a:rPr lang="en-US" dirty="0" smtClean="0"/>
              <a:t>To coordinate with outside lifecycles</a:t>
            </a:r>
          </a:p>
          <a:p>
            <a:r>
              <a:rPr lang="en-US" dirty="0" smtClean="0"/>
              <a:t>To enable deterministic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1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(default)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asap</a:t>
            </a:r>
            <a:endParaRPr lang="en-US" dirty="0" smtClean="0"/>
          </a:p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err="1" smtClean="0"/>
              <a:t>animationFrame</a:t>
            </a:r>
            <a:endParaRPr lang="en-US" dirty="0" smtClean="0"/>
          </a:p>
          <a:p>
            <a:r>
              <a:rPr lang="en-US" dirty="0" err="1" smtClean="0"/>
              <a:t>TestScheduler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1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scheduler (default)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Delay 0 – immediate execution</a:t>
            </a:r>
          </a:p>
          <a:p>
            <a:pPr marL="0" indent="0">
              <a:buNone/>
            </a:pPr>
            <a:r>
              <a:rPr lang="en-US" dirty="0" smtClean="0"/>
              <a:t>Delay &gt; 0 – </a:t>
            </a:r>
            <a:r>
              <a:rPr lang="en-US" dirty="0" err="1" smtClean="0"/>
              <a:t>setTimeout</a:t>
            </a:r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8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scheduler (aka trampoline)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0 – adds task to queue, if the queue isn’t already being processed, starts processing the queue.</a:t>
            </a:r>
          </a:p>
          <a:p>
            <a:r>
              <a:rPr lang="en-US" dirty="0" smtClean="0"/>
              <a:t>Delay &gt; 0 – </a:t>
            </a:r>
            <a:r>
              <a:rPr lang="en-US" dirty="0" err="1" smtClean="0"/>
              <a:t>setTimeout</a:t>
            </a:r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66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scheduler (basic </a:t>
            </a:r>
            <a:r>
              <a:rPr lang="en-US" dirty="0" err="1" smtClean="0"/>
              <a:t>impl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queue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[];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flushing 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function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queueSchedule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, delay)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queue.push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(!flushing) flush();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dirty="0" smtClean="0">
                <a:latin typeface="Consolas"/>
                <a:cs typeface="Consolas"/>
              </a:rPr>
              <a:t> flush()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flushing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while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queue.length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queue.shift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flushing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311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814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asap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0</a:t>
            </a:r>
          </a:p>
          <a:p>
            <a:pPr lvl="1"/>
            <a:r>
              <a:rPr lang="en-US" dirty="0" smtClean="0"/>
              <a:t>aka “next job”, “</a:t>
            </a:r>
            <a:r>
              <a:rPr lang="en-US" dirty="0" err="1" smtClean="0"/>
              <a:t>microtask</a:t>
            </a:r>
            <a:r>
              <a:rPr lang="en-US" dirty="0" smtClean="0"/>
              <a:t>” or “next tick”</a:t>
            </a:r>
          </a:p>
          <a:p>
            <a:pPr lvl="1"/>
            <a:r>
              <a:rPr lang="en-US" dirty="0" smtClean="0"/>
              <a:t>Same scheduling as promises</a:t>
            </a:r>
          </a:p>
          <a:p>
            <a:pPr lvl="1"/>
            <a:r>
              <a:rPr lang="en-US" dirty="0" smtClean="0"/>
              <a:t>before </a:t>
            </a: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, 0)</a:t>
            </a:r>
          </a:p>
          <a:p>
            <a:r>
              <a:rPr lang="en-US" dirty="0" smtClean="0"/>
              <a:t>delay &gt; 0 uses </a:t>
            </a:r>
            <a:r>
              <a:rPr lang="en-US" dirty="0" err="1" smtClean="0"/>
              <a:t>setTimeout</a:t>
            </a:r>
            <a:r>
              <a:rPr lang="en-US" dirty="0" smtClean="0"/>
              <a:t>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88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setTimeout</a:t>
            </a:r>
            <a:r>
              <a:rPr lang="en-US" dirty="0" smtClean="0"/>
              <a:t> or </a:t>
            </a:r>
            <a:r>
              <a:rPr lang="en-US" dirty="0" err="1" smtClean="0"/>
              <a:t>setInterval</a:t>
            </a:r>
            <a:r>
              <a:rPr lang="en-US" dirty="0" smtClean="0"/>
              <a:t> for all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11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animationFrame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requestAnimationFrame</a:t>
            </a:r>
            <a:r>
              <a:rPr lang="en-US" dirty="0" smtClean="0"/>
              <a:t> to schedule</a:t>
            </a:r>
          </a:p>
          <a:p>
            <a:r>
              <a:rPr lang="en-US" dirty="0" smtClean="0"/>
              <a:t>An example of using scheduling to coordinate with a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720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synchronous</a:t>
            </a:r>
          </a:p>
          <a:p>
            <a:r>
              <a:rPr lang="en-US" dirty="0" smtClean="0"/>
              <a:t>does not execute until `flush` is called</a:t>
            </a:r>
          </a:p>
          <a:p>
            <a:r>
              <a:rPr lang="en-US" dirty="0" smtClean="0"/>
              <a:t>deterministic tests</a:t>
            </a:r>
          </a:p>
          <a:p>
            <a:r>
              <a:rPr lang="en-US" dirty="0" smtClean="0"/>
              <a:t>helper functions </a:t>
            </a:r>
            <a:r>
              <a:rPr lang="en-US" smtClean="0"/>
              <a:t>for creating </a:t>
            </a:r>
            <a:r>
              <a:rPr lang="en-US" dirty="0" smtClean="0"/>
              <a:t>and asserting test observables</a:t>
            </a:r>
          </a:p>
          <a:p>
            <a:r>
              <a:rPr lang="en-US" dirty="0" smtClean="0"/>
              <a:t>Used to run &gt; 2000 tests in under 2 seconds for </a:t>
            </a:r>
            <a:r>
              <a:rPr lang="en-US" dirty="0" err="1" smtClean="0"/>
              <a:t>RxJS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264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3 -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4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(Just like </a:t>
            </a:r>
            <a:r>
              <a:rPr lang="en-US" dirty="0" err="1" smtClean="0"/>
              <a:t>Iterables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0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that </a:t>
            </a:r>
            <a:r>
              <a:rPr lang="en-US" dirty="0" err="1" smtClean="0"/>
              <a:t>tranform</a:t>
            </a:r>
            <a:r>
              <a:rPr lang="en-US" dirty="0" smtClean="0"/>
              <a:t>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93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filter, map,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[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5</a:t>
            </a:r>
            <a:r>
              <a:rPr lang="en-US" sz="2000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result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source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.filter(x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x %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.map(x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.reduce((state, x)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state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‘&gt;’</a:t>
            </a:r>
            <a:r>
              <a:rPr lang="en-US" sz="2000" dirty="0" smtClean="0">
                <a:latin typeface="Consolas"/>
                <a:cs typeface="Consolas"/>
              </a:rPr>
              <a:t> + 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(result);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“&gt;2!&gt;4!”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8974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exercises/node/array-</a:t>
            </a:r>
            <a:r>
              <a:rPr lang="en-US" dirty="0" err="1" smtClean="0"/>
              <a:t>methods.js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040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on observable that return new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((err, 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(err)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handleError</a:t>
            </a:r>
            <a:r>
              <a:rPr lang="en-US" dirty="0" smtClean="0">
                <a:latin typeface="Consolas"/>
                <a:cs typeface="Consolas"/>
              </a:rPr>
              <a:t>(err);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666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r>
              <a:rPr lang="is-IS" dirty="0" smtClean="0"/>
              <a:t>…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‘Ben’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.map(name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`Hello, ${name}`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.subscribe(x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45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exercises/node/operators-</a:t>
            </a:r>
            <a:r>
              <a:rPr lang="en-US" dirty="0" err="1" smtClean="0"/>
              <a:t>basic.js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61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an operator (basically)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Observable.prototype.map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(project)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this</a:t>
            </a:r>
            <a:r>
              <a:rPr lang="en-US" sz="2000" dirty="0" err="1" smtClean="0">
                <a:latin typeface="Consolas"/>
                <a:cs typeface="Consolas"/>
              </a:rPr>
              <a:t>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next(value) {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(project(value));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error(err) {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(err);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complete() {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})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70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</a:t>
            </a:r>
          </a:p>
          <a:p>
            <a:r>
              <a:rPr lang="en-US" dirty="0" smtClean="0"/>
              <a:t>new observable creates an observer that does the “work” of the operator</a:t>
            </a:r>
          </a:p>
          <a:p>
            <a:r>
              <a:rPr lang="en-US" dirty="0" smtClean="0"/>
              <a:t>observer is linked to a destination observer “down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we map to something </a:t>
            </a:r>
            <a:r>
              <a:rPr lang="en-US" dirty="0" err="1" smtClean="0"/>
              <a:t>async</a:t>
            </a:r>
            <a:r>
              <a:rPr lang="en-US" dirty="0" smtClean="0"/>
              <a:t> though?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keyUps.map</a:t>
            </a:r>
            <a:r>
              <a:rPr lang="en-US" sz="2400" dirty="0" smtClean="0">
                <a:latin typeface="Consolas"/>
                <a:cs typeface="Consolas"/>
              </a:rPr>
              <a:t>(e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 </a:t>
            </a:r>
            <a:r>
              <a:rPr lang="en-US" sz="2400" dirty="0" err="1" smtClean="0">
                <a:latin typeface="Consolas"/>
                <a:cs typeface="Consolas"/>
              </a:rPr>
              <a:t>ajax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url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.subscribe(x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</p:txBody>
      </p:sp>
    </p:spTree>
    <p:extLst>
      <p:ext uri="{BB962C8B-B14F-4D97-AF65-F5344CB8AC3E}">
        <p14:creationId xmlns:p14="http://schemas.microsoft.com/office/powerpoint/2010/main" val="418378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4 - Flattening and 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1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Three Most Common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</a:p>
          <a:p>
            <a:r>
              <a:rPr lang="en-US" dirty="0" err="1" smtClean="0"/>
              <a:t>Concat</a:t>
            </a:r>
            <a:endParaRPr lang="en-US" dirty="0" smtClean="0"/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148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result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observables.mergeAll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observable of observables</a:t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-------A-------B-------C-------D-------|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---a------a------a--|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    </a:t>
            </a:r>
            <a:r>
              <a:rPr lang="en-US" sz="2400" dirty="0" smtClean="0">
                <a:latin typeface="Consolas"/>
                <a:cs typeface="Consolas"/>
              </a:rPr>
              <a:t>----b------b------b-|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C                   </a:t>
            </a:r>
            <a:r>
              <a:rPr lang="en-US" sz="2400" dirty="0" smtClean="0">
                <a:latin typeface="Consolas"/>
                <a:cs typeface="Consolas"/>
              </a:rPr>
              <a:t>-----c--------c---|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D                           </a:t>
            </a:r>
            <a:r>
              <a:rPr lang="en-US" sz="2400" dirty="0" smtClean="0">
                <a:latin typeface="Consolas"/>
                <a:cs typeface="Consolas"/>
              </a:rPr>
              <a:t>----d--|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----------a------a-b----a-b-c----b-d-c---</a:t>
            </a:r>
            <a:r>
              <a:rPr lang="en-US" sz="2400" dirty="0">
                <a:latin typeface="Consolas"/>
                <a:cs typeface="Consolas"/>
              </a:rPr>
              <a:t>|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578082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823000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46246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5269492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57808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05096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797983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124805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42361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4207984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046246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4814938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196926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50679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558997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465919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888778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6803881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269492" y="487770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888778" y="487770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205096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3124805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342361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4207984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450679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814938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558997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5888778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6196926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6803881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516573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16573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352322" y="48853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6501727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/>
              <a:t>subscribe to ALL observables </a:t>
            </a:r>
          </a:p>
          <a:p>
            <a:r>
              <a:rPr lang="en-US" dirty="0"/>
              <a:t>and forward ALL of their values</a:t>
            </a:r>
          </a:p>
          <a:p>
            <a:r>
              <a:rPr lang="en-US" dirty="0"/>
              <a:t>until ALL observables are </a:t>
            </a:r>
            <a:r>
              <a:rPr lang="en-US" dirty="0" smtClean="0"/>
              <a:t>complete (including the source observable)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mergeAll</a:t>
            </a:r>
            <a:r>
              <a:rPr lang="en-US" dirty="0" smtClean="0"/>
              <a:t>()</a:t>
            </a:r>
          </a:p>
          <a:p>
            <a:pPr>
              <a:buFontTx/>
              <a:buChar char="-"/>
            </a:pPr>
            <a:r>
              <a:rPr lang="en-US" dirty="0" err="1" smtClean="0"/>
              <a:t>mergeMap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</a:t>
            </a:r>
            <a:r>
              <a:rPr lang="is-IS" dirty="0" smtClean="0"/>
              <a:t>map(fn).mergeAll()</a:t>
            </a:r>
          </a:p>
          <a:p>
            <a:pPr>
              <a:buFontTx/>
              <a:buChar char="-"/>
            </a:pPr>
            <a:r>
              <a:rPr lang="is-IS" dirty="0" smtClean="0"/>
              <a:t>a.merge(b, c);</a:t>
            </a:r>
          </a:p>
          <a:p>
            <a:pPr>
              <a:buFontTx/>
              <a:buChar char="-"/>
            </a:pPr>
            <a:r>
              <a:rPr lang="is-IS" dirty="0" smtClean="0"/>
              <a:t>Observable.merge(a, b, 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foo(data);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bar(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84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merge.js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169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result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observables.concatAll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observable of observables</a:t>
            </a:r>
            <a:b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-------A---B------|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---a---a---a--|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</a:t>
            </a:r>
            <a:r>
              <a:rPr lang="en-US" sz="2400" dirty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         </a:t>
            </a:r>
            <a:r>
              <a:rPr lang="en-US" sz="2400" dirty="0" smtClean="0">
                <a:latin typeface="Consolas"/>
                <a:cs typeface="Consolas"/>
              </a:rPr>
              <a:t>----b---b---b-|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----------a---a---a---</a:t>
            </a:r>
            <a:r>
              <a:rPr lang="en-US" sz="2400" dirty="0">
                <a:latin typeface="Consolas"/>
                <a:cs typeface="Consolas"/>
              </a:rPr>
              <a:t>---b---b---b-|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686789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522565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22565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686789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194024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69338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525978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042551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352767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535316" y="326174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69954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384193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040830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37699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2194024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2869338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3525978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699541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384193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040830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6376991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404255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Subscribes to all Observables, but only ONE at a time.</a:t>
            </a:r>
          </a:p>
          <a:p>
            <a:r>
              <a:rPr lang="en-US" dirty="0" smtClean="0"/>
              <a:t>Other arriving observables wait in a queue and are subscribed as soon as the active one is done.</a:t>
            </a:r>
          </a:p>
          <a:p>
            <a:r>
              <a:rPr lang="en-US" dirty="0" smtClean="0"/>
              <a:t>Does not complete until all observables complete (including the source)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6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concatAll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concatMap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.map(</a:t>
            </a:r>
            <a:r>
              <a:rPr lang="en-US" dirty="0" err="1" smtClean="0"/>
              <a:t>fn</a:t>
            </a:r>
            <a:r>
              <a:rPr lang="en-US" dirty="0" smtClean="0"/>
              <a:t>).</a:t>
            </a:r>
            <a:r>
              <a:rPr lang="en-US" dirty="0" err="1" smtClean="0"/>
              <a:t>concatAll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a.concat</a:t>
            </a:r>
            <a:r>
              <a:rPr lang="en-US" dirty="0" smtClean="0"/>
              <a:t>(b, c)</a:t>
            </a:r>
          </a:p>
          <a:p>
            <a:r>
              <a:rPr lang="en-US" dirty="0" err="1" smtClean="0"/>
              <a:t>Observable.concat</a:t>
            </a:r>
            <a:r>
              <a:rPr lang="en-US" dirty="0" smtClean="0"/>
              <a:t>(a, b,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10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concat.js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2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latin typeface="Consolas"/>
                <a:cs typeface="Consolas"/>
              </a:rPr>
              <a:t> result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observables.switch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observable of observables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-------A--------B--------C----------|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---a---a---a</a:t>
            </a:r>
            <a:r>
              <a:rPr lang="en-US" sz="2400" dirty="0">
                <a:latin typeface="Consolas"/>
                <a:cs typeface="Consolas"/>
              </a:rPr>
              <a:t>---</a:t>
            </a: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dirty="0">
                <a:latin typeface="Consolas"/>
                <a:cs typeface="Consolas"/>
              </a:rPr>
              <a:t>---</a:t>
            </a: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dirty="0">
                <a:latin typeface="Consolas"/>
                <a:cs typeface="Consolas"/>
              </a:rPr>
              <a:t>---a</a:t>
            </a:r>
            <a:r>
              <a:rPr lang="en-US" sz="2400" dirty="0" smtClean="0">
                <a:latin typeface="Consolas"/>
                <a:cs typeface="Consolas"/>
              </a:rPr>
              <a:t>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     </a:t>
            </a:r>
            <a:r>
              <a:rPr lang="en-US" sz="2400" dirty="0" smtClean="0">
                <a:latin typeface="Consolas"/>
                <a:cs typeface="Consolas"/>
              </a:rPr>
              <a:t>----b---b---b-|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C                     </a:t>
            </a:r>
            <a:r>
              <a:rPr lang="en-US" sz="2400" dirty="0" smtClean="0">
                <a:latin typeface="Consolas"/>
                <a:cs typeface="Consolas"/>
              </a:rPr>
              <a:t>---c--c----c---|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----------a---a-----b---b---c--c----c---|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18803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2188032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872685" y="4166291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72685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196510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3177834" y="3847482"/>
            <a:ext cx="281453" cy="2814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19568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1956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87481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540797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216111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723345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6566739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722337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216111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5723345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6566739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7223378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3874818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4540797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1696128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4696193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554427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4677517" y="4279391"/>
            <a:ext cx="281453" cy="2814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55565" y="4260713"/>
            <a:ext cx="2701257" cy="3188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15186" y="3847482"/>
            <a:ext cx="3190517" cy="3188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>
            <a:off x="1696128" y="4166291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>
            <a:off x="3196510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>
            <a:off x="4696193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1" grpId="0" animBg="1"/>
      <p:bldP spid="38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Subscribes to each observable as soon as it arrives, but only ONE subscription at a time.</a:t>
            </a:r>
          </a:p>
          <a:p>
            <a:r>
              <a:rPr lang="en-US" dirty="0" smtClean="0"/>
              <a:t>If one arrives while another is active, the active subscription is unsubscribed and thrown away.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switch()</a:t>
            </a:r>
          </a:p>
          <a:p>
            <a:r>
              <a:rPr lang="en-US" dirty="0" err="1" smtClean="0"/>
              <a:t>switchMap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.map(</a:t>
            </a:r>
            <a:r>
              <a:rPr lang="en-US" dirty="0" err="1" smtClean="0"/>
              <a:t>fn</a:t>
            </a:r>
            <a:r>
              <a:rPr lang="en-US" dirty="0" smtClean="0"/>
              <a:t>).switch()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04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switch.js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04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4 - Observable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.then((data)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foo(data);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bar(data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8264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source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.filter(x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%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‘!!!’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90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 at each step</a:t>
            </a:r>
          </a:p>
          <a:p>
            <a:r>
              <a:rPr lang="en-US" dirty="0" smtClean="0"/>
              <a:t>Observables are lazy</a:t>
            </a:r>
          </a:p>
          <a:p>
            <a:r>
              <a:rPr lang="en-US" dirty="0" smtClean="0"/>
              <a:t>At subscription time, Observables tie an observer to a provider</a:t>
            </a:r>
          </a:p>
          <a:p>
            <a:r>
              <a:rPr lang="en-US" dirty="0" smtClean="0"/>
              <a:t>In an operator chain, the “provider” is the previous observable (subscription)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subscribe</a:t>
            </a:r>
          </a:p>
          <a:p>
            <a:pPr lvl="1"/>
            <a:r>
              <a:rPr lang="en-US" dirty="0" smtClean="0"/>
              <a:t>Sets up many observers and chains them together</a:t>
            </a:r>
          </a:p>
          <a:p>
            <a:pPr lvl="1"/>
            <a:r>
              <a:rPr lang="en-US" dirty="0" smtClean="0"/>
              <a:t>All the way up to the original source provider</a:t>
            </a:r>
          </a:p>
          <a:p>
            <a:pPr lvl="1"/>
            <a:r>
              <a:rPr lang="en-US" dirty="0" smtClean="0"/>
              <a:t>Ties it all to a single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really just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set up chains of observers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087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08468" y="330328"/>
            <a:ext cx="432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Chain of Observers</a:t>
            </a:r>
            <a:endParaRPr lang="en-US" sz="4200" dirty="0"/>
          </a:p>
        </p:txBody>
      </p:sp>
      <p:sp>
        <p:nvSpPr>
          <p:cNvPr id="70" name="TextBox 69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74954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283419" y="330328"/>
            <a:ext cx="4577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These are observers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1311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3802" y="330328"/>
            <a:ext cx="7456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the producer at the head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1608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76034" y="330328"/>
            <a:ext cx="6191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filter operator </a:t>
            </a:r>
            <a:endParaRPr lang="en-US" sz="4200" dirty="0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40614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12854" y="330328"/>
            <a:ext cx="6118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map operator</a:t>
            </a:r>
            <a:endParaRPr lang="en-US" sz="4200" dirty="0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155355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1106" y="330328"/>
            <a:ext cx="8921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at the tail that wraps your handlers</a:t>
            </a:r>
            <a:endParaRPr lang="en-US" sz="4200" dirty="0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463753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13357</TotalTime>
  <Words>6034</Words>
  <Application>Microsoft Macintosh PowerPoint</Application>
  <PresentationFormat>On-screen Show (4:3)</PresentationFormat>
  <Paragraphs>1114</Paragraphs>
  <Slides>188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188</vt:i4>
      </vt:variant>
    </vt:vector>
  </HeadingPairs>
  <TitlesOfParts>
    <vt:vector size="189" baseType="lpstr">
      <vt:lpstr> Black </vt:lpstr>
      <vt:lpstr>RxJS 5 Workshop</vt:lpstr>
      <vt:lpstr>What is RxJS?</vt:lpstr>
      <vt:lpstr>What is RxJS?</vt:lpstr>
      <vt:lpstr>Types of Async in Web Apps</vt:lpstr>
      <vt:lpstr>Methods for dealing with async</vt:lpstr>
      <vt:lpstr>Callbacks</vt:lpstr>
      <vt:lpstr>Callbacks</vt:lpstr>
      <vt:lpstr>Callback Hell</vt:lpstr>
      <vt:lpstr>Promises</vt:lpstr>
      <vt:lpstr>Promises</vt:lpstr>
      <vt:lpstr>A “Promise” to a future value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an async type with cancellation</vt:lpstr>
      <vt:lpstr>Promises are a single value</vt:lpstr>
      <vt:lpstr>We want a type that can handle more than one value</vt:lpstr>
      <vt:lpstr>JavaScript has a type for more than one value</vt:lpstr>
      <vt:lpstr>Iterable</vt:lpstr>
      <vt:lpstr>Iterable</vt:lpstr>
      <vt:lpstr>Iterables alone aren’t great for async</vt:lpstr>
      <vt:lpstr>Observable</vt:lpstr>
      <vt:lpstr>Iterator -&gt; Observer</vt:lpstr>
      <vt:lpstr>Iterator -&gt; Observer</vt:lpstr>
      <vt:lpstr>Iterator -&gt; Observer</vt:lpstr>
      <vt:lpstr>Observer</vt:lpstr>
      <vt:lpstr>Iterable -&gt; Observable</vt:lpstr>
      <vt:lpstr>Observable is the  “dual” of Iterable</vt:lpstr>
      <vt:lpstr>What about cancellation?</vt:lpstr>
      <vt:lpstr>Use the Observable constructor</vt:lpstr>
      <vt:lpstr>Pass it a subscriber function that gives you an observer</vt:lpstr>
      <vt:lpstr>Use `next` on the observer to emit values from your observable</vt:lpstr>
      <vt:lpstr>Call `complete` to signal the observable is done successfully</vt:lpstr>
      <vt:lpstr>or use `error` to signal a problem caused the observable to stop</vt:lpstr>
      <vt:lpstr>Observables are lazy!</vt:lpstr>
      <vt:lpstr>Subscribe using the `subscribe` function</vt:lpstr>
      <vt:lpstr>Provide `subscribe` with an observer</vt:lpstr>
      <vt:lpstr>Subscribe using the `subscribe` function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Try it out</vt:lpstr>
      <vt:lpstr>Recap: Observables</vt:lpstr>
      <vt:lpstr>Part 1a – Observable Creators</vt:lpstr>
      <vt:lpstr>Common Observable Types</vt:lpstr>
      <vt:lpstr>Scalar Observables</vt:lpstr>
      <vt:lpstr>Empty Observables</vt:lpstr>
      <vt:lpstr>Error Observables</vt:lpstr>
      <vt:lpstr>Part 2 - Scheduling</vt:lpstr>
      <vt:lpstr>What is Scheduling?</vt:lpstr>
      <vt:lpstr>Why?</vt:lpstr>
      <vt:lpstr>Schedulers</vt:lpstr>
      <vt:lpstr>no scheduler (default)</vt:lpstr>
      <vt:lpstr>queue scheduler (aka trampoline)</vt:lpstr>
      <vt:lpstr>queue scheduler (basic impl)</vt:lpstr>
      <vt:lpstr>asap scheduler</vt:lpstr>
      <vt:lpstr>async scheduler</vt:lpstr>
      <vt:lpstr>animationFrame scheduler</vt:lpstr>
      <vt:lpstr>TestScheduler</vt:lpstr>
      <vt:lpstr>Part 3 - Operators</vt:lpstr>
      <vt:lpstr>Observables are sets</vt:lpstr>
      <vt:lpstr>Sets have operators</vt:lpstr>
      <vt:lpstr>Array filter, map, reduce</vt:lpstr>
      <vt:lpstr>Try it</vt:lpstr>
      <vt:lpstr>Observables have operators</vt:lpstr>
      <vt:lpstr>Most basic example… map</vt:lpstr>
      <vt:lpstr>Try it</vt:lpstr>
      <vt:lpstr>The anatomy of an operator (basically)</vt:lpstr>
      <vt:lpstr>Operators</vt:lpstr>
      <vt:lpstr>What happens when we map to something async though?</vt:lpstr>
      <vt:lpstr>Part 4 - Flattening and Merging</vt:lpstr>
      <vt:lpstr>The Three Most Common Strategies</vt:lpstr>
      <vt:lpstr>mergeAll</vt:lpstr>
      <vt:lpstr>Merge</vt:lpstr>
      <vt:lpstr>Merge Operators</vt:lpstr>
      <vt:lpstr>Try it</vt:lpstr>
      <vt:lpstr>concatAll</vt:lpstr>
      <vt:lpstr>Concat Strategy</vt:lpstr>
      <vt:lpstr>Concat Operators</vt:lpstr>
      <vt:lpstr>Try it</vt:lpstr>
      <vt:lpstr>switch</vt:lpstr>
      <vt:lpstr>Switch Strategy</vt:lpstr>
      <vt:lpstr>Switch Operators</vt:lpstr>
      <vt:lpstr>Try it</vt:lpstr>
      <vt:lpstr>Part 4 - Observable Chains</vt:lpstr>
      <vt:lpstr>Observable Chains</vt:lpstr>
      <vt:lpstr>Observable Chains</vt:lpstr>
      <vt:lpstr>Observable Chains</vt:lpstr>
      <vt:lpstr>Observables are really just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5 – Error Handling</vt:lpstr>
      <vt:lpstr>Observers will no longer pass along values after:</vt:lpstr>
      <vt:lpstr>What does that mean for error handling?</vt:lpstr>
      <vt:lpstr>sending 0</vt:lpstr>
      <vt:lpstr>sending 0</vt:lpstr>
      <vt:lpstr>sending 0</vt:lpstr>
      <vt:lpstr>sending 1</vt:lpstr>
      <vt:lpstr>1 throws in our map!</vt:lpstr>
      <vt:lpstr>… so the observer is rendered inert.</vt:lpstr>
      <vt:lpstr>(that means nothing else can pass through it)</vt:lpstr>
      <vt:lpstr>… and an error is signaled down the chain</vt:lpstr>
      <vt:lpstr>… and an error is signaled down the chain</vt:lpstr>
      <vt:lpstr>The `catch` operator</vt:lpstr>
      <vt:lpstr>Using catch</vt:lpstr>
      <vt:lpstr>Send the 1</vt:lpstr>
      <vt:lpstr>Uh oh… error!</vt:lpstr>
      <vt:lpstr>Send the error to `catch`, observers from this point and  up are “dead”</vt:lpstr>
      <vt:lpstr>The `catch` observer got an error, so it’s actually “dead” too.</vt:lpstr>
      <vt:lpstr>But the error path in `catch` will map to a new Observable!</vt:lpstr>
      <vt:lpstr>Which is subscribed to with an observer</vt:lpstr>
      <vt:lpstr>Signaling a 2</vt:lpstr>
      <vt:lpstr>to the next handler</vt:lpstr>
      <vt:lpstr>then completing (because `of`)</vt:lpstr>
      <vt:lpstr>and we’re all done.</vt:lpstr>
      <vt:lpstr>Try it </vt:lpstr>
      <vt:lpstr>But catching still allows the source to die…</vt:lpstr>
      <vt:lpstr>What if I want this interval to continue?</vt:lpstr>
      <vt:lpstr>Part 6 – Isolating Observer Chains</vt:lpstr>
      <vt:lpstr>We can use other observables to set up alternate observer chains</vt:lpstr>
      <vt:lpstr>Using a merge operator to create an isolated observer chain</vt:lpstr>
      <vt:lpstr>Isolate what can fail to it’s own observable</vt:lpstr>
      <vt:lpstr>… protecting what you don’t want to fail</vt:lpstr>
      <vt:lpstr>Try it</vt:lpstr>
      <vt:lpstr>Sync vs Async</vt:lpstr>
      <vt:lpstr>Beware: Sync vs Async</vt:lpstr>
      <vt:lpstr>Synchronous??</vt:lpstr>
      <vt:lpstr>Why allow synchronous behavior?</vt:lpstr>
      <vt:lpstr>Async behavior  is determined by producer</vt:lpstr>
      <vt:lpstr>TRY IT</vt:lpstr>
      <vt:lpstr>A little vocabulary</vt:lpstr>
      <vt:lpstr>“side effect”</vt:lpstr>
      <vt:lpstr>In Rx, side effects can be added anywhere</vt:lpstr>
      <vt:lpstr>But generally, we use `do` or `subscribe` for side effects</vt:lpstr>
      <vt:lpstr>Observable subscriber functions are also a valid place for side effects</vt:lpstr>
      <vt:lpstr>Common side effects</vt:lpstr>
      <vt:lpstr>Pure functions</vt:lpstr>
      <vt:lpstr>Why is “purity” good?</vt:lpstr>
      <vt:lpstr>Cold vs Hot</vt:lpstr>
      <vt:lpstr>Observables are “cold” and “lazy”</vt:lpstr>
      <vt:lpstr>Making a “hot” observable</vt:lpstr>
      <vt:lpstr>TRY IT</vt:lpstr>
      <vt:lpstr>What happened with the cold/sync observable???</vt:lpstr>
      <vt:lpstr>I’ll tell you the workaround,</vt:lpstr>
      <vt:lpstr>Subjects</vt:lpstr>
      <vt:lpstr>Basics</vt:lpstr>
      <vt:lpstr>TRY IT</vt:lpstr>
      <vt:lpstr>Take aways</vt:lpstr>
      <vt:lpstr>Subjects can be used as Observers!</vt:lpstr>
      <vt:lpstr>Subjects as an Observer</vt:lpstr>
      <vt:lpstr>Try it</vt:lpstr>
      <vt:lpstr>Subjects: Two ways to unsubscribe</vt:lpstr>
      <vt:lpstr>Try it</vt:lpstr>
      <vt:lpstr>Takeaway: Killing Subjects</vt:lpstr>
      <vt:lpstr>In RxJS 5, operators on Subjects return Subjects</vt:lpstr>
      <vt:lpstr>What are Subjects used for?</vt:lpstr>
      <vt:lpstr>What are Subjects used for?</vt:lpstr>
      <vt:lpstr>Multicast</vt:lpstr>
      <vt:lpstr>Subject subscription</vt:lpstr>
      <vt:lpstr>Multicasting</vt:lpstr>
      <vt:lpstr>Multicast</vt:lpstr>
      <vt:lpstr>What is this really doing?</vt:lpstr>
      <vt:lpstr>“Cold” Observable</vt:lpstr>
      <vt:lpstr>“Hot” Observable</vt:lpstr>
      <vt:lpstr>“Cold” Observable</vt:lpstr>
      <vt:lpstr>“Hot” Observable</vt:lpstr>
      <vt:lpstr>“Hot” Observable</vt:lpstr>
      <vt:lpstr>But now we don’t have teardown for the source!</vt:lpstr>
      <vt:lpstr>“Hot” from “cold”</vt:lpstr>
      <vt:lpstr>“Hot” from “cold”</vt:lpstr>
      <vt:lpstr>“Hot” from “cold”</vt:lpstr>
      <vt:lpstr>“Hot” from “cold”</vt:lpstr>
      <vt:lpstr>Recap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 Workshop</dc:title>
  <dc:creator>Ben Lesh</dc:creator>
  <cp:lastModifiedBy>Ben Lesh</cp:lastModifiedBy>
  <cp:revision>298</cp:revision>
  <dcterms:created xsi:type="dcterms:W3CDTF">2016-09-12T04:37:35Z</dcterms:created>
  <dcterms:modified xsi:type="dcterms:W3CDTF">2016-09-21T11:14:51Z</dcterms:modified>
</cp:coreProperties>
</file>