
<file path=[Content_Types].xml><?xml version="1.0" encoding="utf-8"?>
<Types xmlns="http://schemas.openxmlformats.org/package/2006/content-types">
  <Default Extension="xml" ContentType="application/xml"/>
  <Default Extension="mp4" ContentType="video/unknown"/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321" r:id="rId8"/>
    <p:sldId id="262" r:id="rId9"/>
    <p:sldId id="263" r:id="rId10"/>
    <p:sldId id="264" r:id="rId11"/>
    <p:sldId id="266" r:id="rId12"/>
    <p:sldId id="265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6" r:id="rId33"/>
    <p:sldId id="269" r:id="rId34"/>
    <p:sldId id="342" r:id="rId35"/>
    <p:sldId id="343" r:id="rId36"/>
    <p:sldId id="344" r:id="rId37"/>
    <p:sldId id="345" r:id="rId38"/>
    <p:sldId id="353" r:id="rId39"/>
    <p:sldId id="270" r:id="rId40"/>
    <p:sldId id="347" r:id="rId41"/>
    <p:sldId id="348" r:id="rId42"/>
    <p:sldId id="349" r:id="rId43"/>
    <p:sldId id="350" r:id="rId44"/>
    <p:sldId id="351" r:id="rId45"/>
    <p:sldId id="352" r:id="rId46"/>
    <p:sldId id="354" r:id="rId47"/>
    <p:sldId id="341" r:id="rId48"/>
    <p:sldId id="374" r:id="rId49"/>
    <p:sldId id="375" r:id="rId50"/>
    <p:sldId id="376" r:id="rId51"/>
    <p:sldId id="377" r:id="rId52"/>
    <p:sldId id="292" r:id="rId53"/>
    <p:sldId id="293" r:id="rId54"/>
    <p:sldId id="294" r:id="rId55"/>
    <p:sldId id="295" r:id="rId56"/>
    <p:sldId id="373" r:id="rId57"/>
    <p:sldId id="296" r:id="rId58"/>
    <p:sldId id="297" r:id="rId59"/>
    <p:sldId id="298" r:id="rId60"/>
    <p:sldId id="272" r:id="rId61"/>
    <p:sldId id="274" r:id="rId62"/>
    <p:sldId id="275" r:id="rId63"/>
    <p:sldId id="277" r:id="rId64"/>
    <p:sldId id="273" r:id="rId65"/>
    <p:sldId id="356" r:id="rId66"/>
    <p:sldId id="357" r:id="rId67"/>
    <p:sldId id="358" r:id="rId68"/>
    <p:sldId id="359" r:id="rId69"/>
    <p:sldId id="360" r:id="rId70"/>
    <p:sldId id="361" r:id="rId71"/>
    <p:sldId id="363" r:id="rId72"/>
    <p:sldId id="364" r:id="rId73"/>
    <p:sldId id="355" r:id="rId74"/>
    <p:sldId id="276" r:id="rId75"/>
    <p:sldId id="280" r:id="rId76"/>
    <p:sldId id="281" r:id="rId77"/>
    <p:sldId id="283" r:id="rId78"/>
    <p:sldId id="365" r:id="rId79"/>
    <p:sldId id="288" r:id="rId80"/>
    <p:sldId id="289" r:id="rId81"/>
    <p:sldId id="290" r:id="rId82"/>
    <p:sldId id="366" r:id="rId83"/>
    <p:sldId id="369" r:id="rId84"/>
    <p:sldId id="370" r:id="rId85"/>
    <p:sldId id="371" r:id="rId86"/>
    <p:sldId id="367" r:id="rId87"/>
    <p:sldId id="368" r:id="rId88"/>
    <p:sldId id="372" r:id="rId89"/>
    <p:sldId id="291" r:id="rId90"/>
    <p:sldId id="299" r:id="rId91"/>
    <p:sldId id="300" r:id="rId92"/>
    <p:sldId id="302" r:id="rId93"/>
    <p:sldId id="303" r:id="rId94"/>
    <p:sldId id="301" r:id="rId95"/>
    <p:sldId id="304" r:id="rId96"/>
    <p:sldId id="305" r:id="rId97"/>
    <p:sldId id="306" r:id="rId98"/>
    <p:sldId id="307" r:id="rId99"/>
    <p:sldId id="308" r:id="rId100"/>
    <p:sldId id="309" r:id="rId101"/>
    <p:sldId id="310" r:id="rId102"/>
    <p:sldId id="311" r:id="rId103"/>
    <p:sldId id="312" r:id="rId104"/>
    <p:sldId id="313" r:id="rId105"/>
    <p:sldId id="314" r:id="rId106"/>
    <p:sldId id="315" r:id="rId107"/>
    <p:sldId id="316" r:id="rId10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3" d="100"/>
          <a:sy n="173" d="100"/>
        </p:scale>
        <p:origin x="-14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presProps" Target="presProps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viewProps" Target="viewProps.xml"/><Relationship Id="rId112" Type="http://schemas.openxmlformats.org/officeDocument/2006/relationships/theme" Target="theme/theme1.xml"/><Relationship Id="rId113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1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microsoft.com/office/2007/relationships/media" Target="../media/media2.mp4"/><Relationship Id="rId2" Type="http://schemas.openxmlformats.org/officeDocument/2006/relationships/video" Target="../media/media2.mp4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1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1" Type="http://schemas.microsoft.com/office/2007/relationships/media" Target="../media/media2.mp4"/><Relationship Id="rId2" Type="http://schemas.openxmlformats.org/officeDocument/2006/relationships/video" Target="../media/media2.mp4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rboolean.gitbooks.io/mostly-adequate-guide/content/ch3.html" TargetMode="Externa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RxJS</a:t>
            </a:r>
            <a:r>
              <a:rPr lang="en-US" dirty="0" smtClean="0"/>
              <a:t> 5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Lesh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benlesh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87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Guaranteed future</a:t>
            </a:r>
          </a:p>
          <a:p>
            <a:r>
              <a:rPr lang="en-US" dirty="0" smtClean="0"/>
              <a:t>Single value</a:t>
            </a:r>
          </a:p>
          <a:p>
            <a:r>
              <a:rPr lang="en-US" dirty="0" smtClean="0"/>
              <a:t>Immutable</a:t>
            </a:r>
          </a:p>
          <a:p>
            <a:r>
              <a:rPr lang="en-US" dirty="0" smtClean="0"/>
              <a:t>Multicast (caching)</a:t>
            </a:r>
          </a:p>
          <a:p>
            <a:r>
              <a:rPr lang="en-US" dirty="0" smtClean="0"/>
              <a:t>Eager (not lazy)</a:t>
            </a:r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4129315" y="1690914"/>
            <a:ext cx="986971" cy="49348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3091544" y="2249714"/>
            <a:ext cx="986971" cy="49348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2666" y="5541387"/>
            <a:ext cx="63786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These two features can be a problem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15446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0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handlers= [];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setInterval</a:t>
            </a:r>
            <a:r>
              <a:rPr lang="en-US" sz="2000" dirty="0">
                <a:latin typeface="Consolas"/>
                <a:cs typeface="Consolas"/>
              </a:rPr>
              <a:t>(()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&gt; 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handlers.forEach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fn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cs typeface="Consolas"/>
              </a:rPr>
              <a:t>fn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));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  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++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lang="en-US" sz="2000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/>
            </a:r>
            <a:b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</a:br>
            <a:endParaRPr lang="en-US" sz="2000" dirty="0" smtClean="0">
              <a:solidFill>
                <a:schemeClr val="accent1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hot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handler = </a:t>
            </a:r>
            <a:r>
              <a:rPr lang="en-US" sz="2000" dirty="0">
                <a:latin typeface="Consolas"/>
                <a:cs typeface="Consolas"/>
              </a:rPr>
              <a:t>(x)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observer.next</a:t>
            </a:r>
            <a:r>
              <a:rPr lang="en-US" sz="2000" dirty="0">
                <a:latin typeface="Consolas"/>
                <a:cs typeface="Consolas"/>
              </a:rPr>
              <a:t>(x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handlers.push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index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handlers.indexOf</a:t>
            </a:r>
            <a:r>
              <a:rPr lang="en-US" sz="2000" dirty="0" smtClean="0">
                <a:latin typeface="Consolas"/>
                <a:cs typeface="Consolas"/>
              </a:rPr>
              <a:t>(handler);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if</a:t>
            </a:r>
            <a:r>
              <a:rPr lang="en-US" sz="2000" dirty="0" smtClean="0">
                <a:latin typeface="Consolas"/>
                <a:cs typeface="Consolas"/>
              </a:rPr>
              <a:t> (index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!== 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-1</a:t>
            </a:r>
            <a:r>
              <a:rPr lang="en-US" sz="20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dirty="0" err="1" smtClean="0">
                <a:latin typeface="Consolas"/>
                <a:cs typeface="Consolas"/>
              </a:rPr>
              <a:t>handlers.splice</a:t>
            </a:r>
            <a:r>
              <a:rPr lang="en-US" sz="2000" dirty="0" smtClean="0">
                <a:latin typeface="Consolas"/>
                <a:cs typeface="Consolas"/>
              </a:rPr>
              <a:t>(index,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}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};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2945112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0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subject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Subject();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setInterval</a:t>
            </a:r>
            <a:r>
              <a:rPr lang="en-US" sz="2000" dirty="0">
                <a:latin typeface="Consolas"/>
                <a:cs typeface="Consolas"/>
              </a:rPr>
              <a:t>(()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&gt; </a:t>
            </a:r>
            <a:r>
              <a:rPr lang="en-US" sz="2000" dirty="0" err="1" smtClean="0">
                <a:latin typeface="Consolas"/>
                <a:cs typeface="Consolas"/>
              </a:rPr>
              <a:t>subject.next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++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>
                <a:solidFill>
                  <a:schemeClr val="accent6"/>
                </a:solidFill>
                <a:latin typeface="Consolas"/>
                <a:cs typeface="Consolas"/>
              </a:rPr>
              <a:t>1000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/>
            </a:r>
            <a:b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</a:br>
            <a:endParaRPr lang="en-US" sz="2000" dirty="0" smtClean="0">
              <a:solidFill>
                <a:schemeClr val="accent1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hot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cs typeface="Consolas"/>
              </a:rPr>
              <a:t>subject.subscribe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cs typeface="Consolas"/>
              </a:rPr>
              <a:t>(observer)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0002854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But now we don’t have teardown for the source!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6275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from “cold”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cold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0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id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setInterval</a:t>
            </a:r>
            <a:r>
              <a:rPr lang="en-US" sz="2000" dirty="0" smtClean="0">
                <a:latin typeface="Consolas"/>
                <a:cs typeface="Consolas"/>
              </a:rPr>
              <a:t>(()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),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clearInterval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function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makeHot</a:t>
            </a:r>
            <a:r>
              <a:rPr lang="en-US" sz="2000" dirty="0" smtClean="0">
                <a:latin typeface="Consolas"/>
                <a:cs typeface="Consolas"/>
              </a:rPr>
              <a:t>(cold)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subject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connectable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subject.subscribe</a:t>
            </a:r>
            <a:r>
              <a:rPr lang="en-US" sz="2000" dirty="0" smtClean="0">
                <a:latin typeface="Consolas"/>
                <a:cs typeface="Consolas"/>
              </a:rPr>
              <a:t>(observer);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});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connectable.connect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 </a:t>
            </a:r>
            <a:r>
              <a:rPr lang="en-US" sz="2000" dirty="0" smtClean="0">
                <a:latin typeface="Consolas"/>
                <a:cs typeface="Consolas"/>
              </a:rPr>
              <a:t>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cold.subscribe</a:t>
            </a:r>
            <a:r>
              <a:rPr lang="en-US" sz="2000" dirty="0" smtClean="0">
                <a:latin typeface="Consolas"/>
                <a:cs typeface="Consolas"/>
              </a:rPr>
              <a:t>(subject);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connectable;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hot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makeHot</a:t>
            </a:r>
            <a:r>
              <a:rPr lang="en-US" sz="2000" dirty="0" smtClean="0">
                <a:latin typeface="Consolas"/>
                <a:cs typeface="Consolas"/>
              </a:rPr>
              <a:t>(cold);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2615451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from “cold”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cold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Observable.interval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function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makeHot</a:t>
            </a:r>
            <a:r>
              <a:rPr lang="en-US" sz="2000" dirty="0" smtClean="0">
                <a:latin typeface="Consolas"/>
                <a:cs typeface="Consolas"/>
              </a:rPr>
              <a:t>(cold)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subject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connectable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subject.subscribe</a:t>
            </a:r>
            <a:r>
              <a:rPr lang="en-US" sz="2000" dirty="0" smtClean="0">
                <a:latin typeface="Consolas"/>
                <a:cs typeface="Consolas"/>
              </a:rPr>
              <a:t>(observer);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});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connectable.connect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 </a:t>
            </a:r>
            <a:r>
              <a:rPr lang="en-US" sz="2000" dirty="0" smtClean="0">
                <a:latin typeface="Consolas"/>
                <a:cs typeface="Consolas"/>
              </a:rPr>
              <a:t>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cold.subscribe</a:t>
            </a:r>
            <a:r>
              <a:rPr lang="en-US" sz="2000" dirty="0" smtClean="0">
                <a:latin typeface="Consolas"/>
                <a:cs typeface="Consolas"/>
              </a:rPr>
              <a:t>(subject);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connectable;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hot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makeHot</a:t>
            </a:r>
            <a:r>
              <a:rPr lang="en-US" sz="2000" dirty="0">
                <a:latin typeface="Consolas"/>
                <a:cs typeface="Consolas"/>
              </a:rPr>
              <a:t>(cold);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2537881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from “cold”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cold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Observable.interval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hot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makeHot</a:t>
            </a:r>
            <a:r>
              <a:rPr lang="en-US" sz="2000" dirty="0">
                <a:latin typeface="Consolas"/>
                <a:cs typeface="Consolas"/>
              </a:rPr>
              <a:t>(cold</a:t>
            </a:r>
            <a:r>
              <a:rPr lang="en-US" sz="2000" dirty="0" smtClean="0">
                <a:latin typeface="Consolas"/>
                <a:cs typeface="Consolas"/>
              </a:rPr>
              <a:t>).multicast(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Subject());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2421155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from “cold”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cold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Observable.interval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hot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makeHot</a:t>
            </a:r>
            <a:r>
              <a:rPr lang="en-US" sz="2000" dirty="0">
                <a:latin typeface="Consolas"/>
                <a:cs typeface="Consolas"/>
              </a:rPr>
              <a:t>(cold</a:t>
            </a:r>
            <a:r>
              <a:rPr lang="en-US" sz="2000" dirty="0" smtClean="0">
                <a:latin typeface="Consolas"/>
                <a:cs typeface="Consolas"/>
              </a:rPr>
              <a:t>).publish();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9780484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Cold</a:t>
            </a:r>
          </a:p>
          <a:p>
            <a:pPr>
              <a:buFontTx/>
              <a:buChar char="-"/>
            </a:pPr>
            <a:r>
              <a:rPr lang="en-US" dirty="0" smtClean="0"/>
              <a:t>subscription creates producer</a:t>
            </a:r>
          </a:p>
          <a:p>
            <a:pPr>
              <a:buFontTx/>
              <a:buChar char="-"/>
            </a:pPr>
            <a:r>
              <a:rPr lang="en-US" dirty="0" smtClean="0"/>
              <a:t>unicast</a:t>
            </a:r>
          </a:p>
          <a:p>
            <a:pPr>
              <a:buFontTx/>
              <a:buChar char="-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Hot</a:t>
            </a:r>
          </a:p>
          <a:p>
            <a:pPr>
              <a:buFontTx/>
              <a:buChar char="-"/>
            </a:pPr>
            <a:r>
              <a:rPr lang="en-US" dirty="0" smtClean="0"/>
              <a:t>subscription wraps producer</a:t>
            </a:r>
          </a:p>
          <a:p>
            <a:pPr>
              <a:buFontTx/>
              <a:buChar char="-"/>
            </a:pPr>
            <a:r>
              <a:rPr lang="en-US" dirty="0" smtClean="0"/>
              <a:t>multicast</a:t>
            </a:r>
          </a:p>
        </p:txBody>
      </p:sp>
    </p:spTree>
    <p:extLst>
      <p:ext uri="{BB962C8B-B14F-4D97-AF65-F5344CB8AC3E}">
        <p14:creationId xmlns:p14="http://schemas.microsoft.com/office/powerpoint/2010/main" val="1976422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“Promise” to a future value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Promises can’t be cancelled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53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Prevents code from being called unnecessarily</a:t>
            </a:r>
          </a:p>
          <a:p>
            <a:r>
              <a:rPr lang="en-US" dirty="0" smtClean="0"/>
              <a:t>Calls tear down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27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11876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Loading view data without cancellation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00321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4756899" y="1511904"/>
            <a:ext cx="3689507" cy="11380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Daredevil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1876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Loading view data without cancellation</a:t>
            </a:r>
            <a:endParaRPr lang="en-US" sz="4000" dirty="0"/>
          </a:p>
        </p:txBody>
      </p:sp>
      <p:pic>
        <p:nvPicPr>
          <p:cNvPr id="4" name="react-rally-netflix-screen-1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55675" y="1486790"/>
            <a:ext cx="3482442" cy="390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13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act-rally-netflix-screen-2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55675" y="1488672"/>
            <a:ext cx="3482442" cy="390858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770659" y="2837542"/>
            <a:ext cx="3675747" cy="114843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Get Down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44673" y="4972062"/>
            <a:ext cx="66507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Since you can’t cancel the previous promise,</a:t>
            </a:r>
          </a:p>
          <a:p>
            <a:pPr algn="ctr"/>
            <a:r>
              <a:rPr lang="en-US" sz="2800" dirty="0" smtClean="0"/>
              <a:t>you’re stuck processing the response</a:t>
            </a:r>
          </a:p>
          <a:p>
            <a:pPr algn="ctr"/>
            <a:r>
              <a:rPr lang="en-US" sz="2800" dirty="0" smtClean="0"/>
              <a:t>and somehow signaling “disinterest”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1876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Loading view data without cancellation</a:t>
            </a:r>
            <a:endParaRPr lang="en-US" sz="4000" dirty="0"/>
          </a:p>
        </p:txBody>
      </p:sp>
      <p:sp>
        <p:nvSpPr>
          <p:cNvPr id="5" name="Left Arrow 4"/>
          <p:cNvSpPr/>
          <p:nvPr/>
        </p:nvSpPr>
        <p:spPr>
          <a:xfrm>
            <a:off x="4756898" y="1511904"/>
            <a:ext cx="3689507" cy="113807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Here’s Daredevil!</a:t>
            </a:r>
            <a:endParaRPr lang="en-US" dirty="0"/>
          </a:p>
        </p:txBody>
      </p:sp>
      <p:pic>
        <p:nvPicPr>
          <p:cNvPr id="9" name="Picture 8" descr="Sad_panda.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094" y="3684002"/>
            <a:ext cx="1394560" cy="139456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4756899" y="1511904"/>
            <a:ext cx="3689507" cy="11380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Daredevil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09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6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9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4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5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876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 better scenario</a:t>
            </a:r>
            <a:endParaRPr lang="en-US" sz="4000" dirty="0"/>
          </a:p>
        </p:txBody>
      </p:sp>
      <p:pic>
        <p:nvPicPr>
          <p:cNvPr id="8" name="react-rally-netflix-screen-1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55675" y="1486790"/>
            <a:ext cx="3482442" cy="390858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756899" y="1511904"/>
            <a:ext cx="3689507" cy="11380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Daredevil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07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0309" y="5187671"/>
            <a:ext cx="830566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Ideally, when we make a new request</a:t>
            </a:r>
          </a:p>
          <a:p>
            <a:pPr algn="ctr"/>
            <a:r>
              <a:rPr lang="en-US" sz="2400" dirty="0" smtClean="0"/>
              <a:t>we can abort the the old one</a:t>
            </a:r>
          </a:p>
          <a:p>
            <a:pPr algn="ctr"/>
            <a:r>
              <a:rPr lang="en-US" sz="2400" dirty="0" smtClean="0"/>
              <a:t>so it’s never handled and processed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1876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 better scenario</a:t>
            </a:r>
            <a:endParaRPr lang="en-US" sz="4000" dirty="0"/>
          </a:p>
        </p:txBody>
      </p:sp>
      <p:pic>
        <p:nvPicPr>
          <p:cNvPr id="10" name="react-rally-netflix-screen-2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55675" y="1488672"/>
            <a:ext cx="3482442" cy="3908586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4770659" y="2837542"/>
            <a:ext cx="3675747" cy="114843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Get Down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4756899" y="1511904"/>
            <a:ext cx="3689507" cy="11380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Daredevil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5443396" y="1120338"/>
            <a:ext cx="1887358" cy="1887358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28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6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8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29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  <p:bldLst>
      <p:bldP spid="8" grpId="0"/>
      <p:bldP spid="13" grpId="0" animBg="1"/>
      <p:bldP spid="14" grpId="0" animBg="1"/>
      <p:bldP spid="7" grpId="0" animBg="1"/>
      <p:bldP spid="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 want an </a:t>
            </a:r>
            <a:r>
              <a:rPr lang="en-US" dirty="0" err="1" smtClean="0"/>
              <a:t>async</a:t>
            </a:r>
            <a:r>
              <a:rPr lang="en-US" dirty="0" smtClean="0"/>
              <a:t> type with cancellation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96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are a </a:t>
            </a:r>
            <a:r>
              <a:rPr lang="en-US" u="sng" dirty="0" smtClean="0"/>
              <a:t>single</a:t>
            </a:r>
            <a:r>
              <a:rPr lang="en-US" dirty="0" smtClean="0"/>
              <a:t>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</a:t>
            </a:r>
          </a:p>
          <a:p>
            <a:r>
              <a:rPr lang="en-US" dirty="0" smtClean="0"/>
              <a:t>User Events (clicks, </a:t>
            </a:r>
            <a:r>
              <a:rPr lang="en-US" dirty="0" err="1" smtClean="0"/>
              <a:t>mousemoves</a:t>
            </a:r>
            <a:r>
              <a:rPr lang="en-US" dirty="0" smtClean="0"/>
              <a:t>, </a:t>
            </a:r>
            <a:r>
              <a:rPr lang="en-US" dirty="0" err="1" smtClean="0"/>
              <a:t>keyups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Animations</a:t>
            </a:r>
          </a:p>
          <a:p>
            <a:r>
              <a:rPr lang="en-US" dirty="0" smtClean="0"/>
              <a:t>Sockets</a:t>
            </a:r>
          </a:p>
          <a:p>
            <a:r>
              <a:rPr lang="en-US" dirty="0" smtClean="0"/>
              <a:t>Workers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26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RxJS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lodash</a:t>
            </a:r>
            <a:r>
              <a:rPr lang="en-US" dirty="0" smtClean="0"/>
              <a:t> for events”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304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 want a type that can handle more than one value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09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has a type for more than one value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Iterable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64197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iterable.iterator</a:t>
            </a:r>
            <a:r>
              <a:rPr lang="en-US" dirty="0" smtClean="0">
                <a:solidFill>
                  <a:srgbClr val="FFFFFF"/>
                </a:solidFill>
              </a:rPr>
              <a:t>() to get an iterator</a:t>
            </a:r>
          </a:p>
          <a:p>
            <a:r>
              <a:rPr lang="en-US" dirty="0" err="1" smtClean="0">
                <a:solidFill>
                  <a:srgbClr val="FFFFFF"/>
                </a:solidFill>
              </a:rPr>
              <a:t>iterator.next</a:t>
            </a:r>
            <a:r>
              <a:rPr lang="en-US" dirty="0" smtClean="0">
                <a:solidFill>
                  <a:srgbClr val="FFFFFF"/>
                </a:solidFill>
              </a:rPr>
              <a:t>() to get a result</a:t>
            </a:r>
          </a:p>
          <a:p>
            <a:pPr lvl="1"/>
            <a:r>
              <a:rPr lang="en-US" dirty="0" err="1" smtClean="0">
                <a:solidFill>
                  <a:srgbClr val="FFFFFF"/>
                </a:solidFill>
              </a:rPr>
              <a:t>result.value</a:t>
            </a:r>
            <a:r>
              <a:rPr lang="en-US" dirty="0" smtClean="0">
                <a:solidFill>
                  <a:srgbClr val="FFFFFF"/>
                </a:solidFill>
              </a:rPr>
              <a:t>: the value </a:t>
            </a:r>
            <a:r>
              <a:rPr lang="en-US" dirty="0" err="1" smtClean="0">
                <a:solidFill>
                  <a:srgbClr val="FFFFFF"/>
                </a:solidFill>
              </a:rPr>
              <a:t>yeilded</a:t>
            </a:r>
            <a:endParaRPr lang="en-US" dirty="0" smtClean="0">
              <a:solidFill>
                <a:srgbClr val="FFFFFF"/>
              </a:solidFill>
            </a:endParaRPr>
          </a:p>
          <a:p>
            <a:pPr lvl="1"/>
            <a:r>
              <a:rPr lang="en-US" dirty="0" err="1" smtClean="0">
                <a:solidFill>
                  <a:srgbClr val="FFFFFF"/>
                </a:solidFill>
              </a:rPr>
              <a:t>result.done</a:t>
            </a:r>
            <a:r>
              <a:rPr lang="en-US" dirty="0" smtClean="0">
                <a:solidFill>
                  <a:srgbClr val="FFFFFF"/>
                </a:solidFill>
              </a:rPr>
              <a:t>: whether or not it’s complete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errors are thrown during </a:t>
            </a:r>
            <a:r>
              <a:rPr lang="en-US" dirty="0" err="1" smtClean="0">
                <a:solidFill>
                  <a:srgbClr val="FFFFFF"/>
                </a:solidFill>
              </a:rPr>
              <a:t>iterator.next</a:t>
            </a:r>
            <a:r>
              <a:rPr lang="en-US" dirty="0" smtClean="0">
                <a:solidFill>
                  <a:srgbClr val="FFFFFF"/>
                </a:solidFill>
              </a:rPr>
              <a:t>() call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01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iterator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iterable.iterator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while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true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try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   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result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iterator.next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}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catch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(err)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handleError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(err);</a:t>
            </a:r>
            <a:endParaRPr lang="en-US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if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result.done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  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break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lang="en-US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doSomething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result.value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);</a:t>
            </a:r>
            <a:endParaRPr lang="en-US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lang="en-US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17144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Iterables</a:t>
            </a:r>
            <a:r>
              <a:rPr lang="en-US" dirty="0" smtClean="0"/>
              <a:t> alone aren’t great for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Poll it?</a:t>
            </a:r>
          </a:p>
          <a:p>
            <a:pPr lvl="1"/>
            <a:r>
              <a:rPr lang="en-US" dirty="0" smtClean="0"/>
              <a:t>All sorts of problems </a:t>
            </a:r>
          </a:p>
          <a:p>
            <a:r>
              <a:rPr lang="en-US" dirty="0" smtClean="0"/>
              <a:t>Iterator of Promise: Have each value in your result be a promise.</a:t>
            </a:r>
          </a:p>
          <a:p>
            <a:pPr lvl="1"/>
            <a:r>
              <a:rPr lang="en-US" dirty="0" smtClean="0"/>
              <a:t>Good for backpressure</a:t>
            </a:r>
          </a:p>
          <a:p>
            <a:pPr lvl="1"/>
            <a:r>
              <a:rPr lang="en-US" dirty="0" smtClean="0"/>
              <a:t>But it allocates a promise for each value</a:t>
            </a:r>
            <a:br>
              <a:rPr lang="en-US" dirty="0" smtClean="0"/>
            </a:br>
            <a:r>
              <a:rPr lang="en-US" dirty="0" smtClean="0"/>
              <a:t>(imagine mouse move events)</a:t>
            </a:r>
          </a:p>
          <a:p>
            <a:pPr lvl="1"/>
            <a:r>
              <a:rPr lang="en-US" dirty="0" smtClean="0"/>
              <a:t>Not great for events where you don’t always need push/pull (e.g. </a:t>
            </a:r>
            <a:r>
              <a:rPr lang="en-US" dirty="0" err="1" smtClean="0"/>
              <a:t>WebSockets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622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Iterable</a:t>
            </a:r>
            <a:r>
              <a:rPr lang="en-US" dirty="0" smtClean="0"/>
              <a:t> turned inside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-&gt;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Instead a method to get a value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200" dirty="0" smtClean="0">
                <a:latin typeface="Consolas"/>
                <a:cs typeface="Consolas"/>
              </a:rPr>
              <a:t> result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iterator.next</a:t>
            </a:r>
            <a:r>
              <a:rPr lang="en-US" sz="22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1"/>
                </a:solidFill>
                <a:latin typeface="Consolas"/>
                <a:cs typeface="Consolas"/>
              </a:rPr>
              <a:t>let </a:t>
            </a:r>
            <a:r>
              <a:rPr lang="en-US" sz="2200" dirty="0" smtClean="0">
                <a:latin typeface="Consolas"/>
                <a:cs typeface="Consolas"/>
              </a:rPr>
              <a:t>value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result.value</a:t>
            </a:r>
            <a:r>
              <a:rPr lang="en-US" sz="2200" dirty="0" smtClean="0">
                <a:latin typeface="Consolas"/>
                <a:cs typeface="Consolas"/>
              </a:rPr>
              <a:t>;</a:t>
            </a: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3"/>
                </a:solidFill>
                <a:latin typeface="Consolas"/>
                <a:cs typeface="Consolas"/>
              </a:rPr>
              <a:t>// do stuff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have a method that accepts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observer.next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1800" dirty="0" smtClean="0">
                <a:latin typeface="Consolas"/>
                <a:cs typeface="Consolas"/>
              </a:rPr>
              <a:t> (value) 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1800" dirty="0" smtClean="0">
                <a:latin typeface="Consolas"/>
                <a:cs typeface="Consolas"/>
              </a:rPr>
              <a:t> { </a:t>
            </a:r>
            <a:r>
              <a:rPr lang="en-US" sz="1800" dirty="0" smtClean="0">
                <a:solidFill>
                  <a:schemeClr val="accent3"/>
                </a:solidFill>
                <a:latin typeface="Consolas"/>
                <a:cs typeface="Consolas"/>
              </a:rPr>
              <a:t>/* do stuff */ </a:t>
            </a:r>
            <a:r>
              <a:rPr lang="en-US" sz="1800" dirty="0" smtClean="0">
                <a:latin typeface="Consolas"/>
                <a:cs typeface="Consolas"/>
              </a:rPr>
              <a:t>};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60297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-&gt;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Instead of throwing errors when we call next()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5"/>
                </a:solidFill>
                <a:latin typeface="Consolas"/>
                <a:cs typeface="Consolas"/>
              </a:rPr>
              <a:t>try</a:t>
            </a:r>
            <a:r>
              <a:rPr lang="en-US" sz="22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accent1"/>
                </a:solidFill>
                <a:latin typeface="Consolas"/>
                <a:cs typeface="Consolas"/>
              </a:rPr>
              <a:t> let</a:t>
            </a:r>
            <a:r>
              <a:rPr lang="en-US" sz="2200" dirty="0" smtClean="0">
                <a:latin typeface="Consolas"/>
                <a:cs typeface="Consolas"/>
              </a:rPr>
              <a:t> result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iterator.next</a:t>
            </a:r>
            <a:r>
              <a:rPr lang="en-US" sz="22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} </a:t>
            </a:r>
            <a:r>
              <a:rPr lang="en-US" sz="2200" dirty="0" smtClean="0">
                <a:solidFill>
                  <a:srgbClr val="4BACC6"/>
                </a:solidFill>
                <a:latin typeface="Consolas"/>
                <a:cs typeface="Consolas"/>
              </a:rPr>
              <a:t>catch</a:t>
            </a:r>
            <a:r>
              <a:rPr lang="en-US" sz="2200" dirty="0" smtClean="0">
                <a:latin typeface="Consolas"/>
                <a:cs typeface="Consolas"/>
              </a:rPr>
              <a:t> (err) {</a:t>
            </a: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3"/>
                </a:solidFill>
                <a:latin typeface="Consolas"/>
                <a:cs typeface="Consolas"/>
              </a:rPr>
              <a:t>  // handle error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  <a:endParaRPr lang="en-US" sz="22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push errors to a method as they happen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observer.error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1800" dirty="0" smtClean="0">
                <a:latin typeface="Consolas"/>
                <a:cs typeface="Consolas"/>
              </a:rPr>
              <a:t> (err) 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1800" dirty="0" smtClean="0">
                <a:latin typeface="Consolas"/>
                <a:cs typeface="Consolas"/>
              </a:rPr>
              <a:t> { </a:t>
            </a:r>
            <a:r>
              <a:rPr lang="en-US" sz="1800" dirty="0" smtClean="0">
                <a:solidFill>
                  <a:schemeClr val="accent3"/>
                </a:solidFill>
                <a:latin typeface="Consolas"/>
                <a:cs typeface="Consolas"/>
              </a:rPr>
              <a:t>/* handle error */ </a:t>
            </a:r>
            <a:r>
              <a:rPr lang="en-US" sz="1800" dirty="0" smtClean="0">
                <a:latin typeface="Consolas"/>
                <a:cs typeface="Consolas"/>
              </a:rPr>
              <a:t>};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10080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-&gt;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Instead of needing to check `done` on the result for completion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1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100" dirty="0" smtClean="0">
                <a:latin typeface="Consolas"/>
                <a:cs typeface="Consolas"/>
              </a:rPr>
              <a:t> result </a:t>
            </a:r>
            <a:r>
              <a:rPr lang="en-US" sz="21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100" dirty="0" smtClean="0">
                <a:latin typeface="Consolas"/>
                <a:cs typeface="Consolas"/>
              </a:rPr>
              <a:t> </a:t>
            </a:r>
            <a:r>
              <a:rPr lang="en-US" sz="2100" dirty="0" err="1" smtClean="0">
                <a:latin typeface="Consolas"/>
                <a:cs typeface="Consolas"/>
              </a:rPr>
              <a:t>iterator.next</a:t>
            </a:r>
            <a:r>
              <a:rPr lang="en-US" sz="21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chemeClr val="accent5"/>
                </a:solidFill>
                <a:latin typeface="Consolas"/>
                <a:cs typeface="Consolas"/>
              </a:rPr>
              <a:t>if</a:t>
            </a:r>
            <a:r>
              <a:rPr lang="en-US" sz="2100" dirty="0" smtClean="0">
                <a:latin typeface="Consolas"/>
                <a:cs typeface="Consolas"/>
              </a:rPr>
              <a:t> (</a:t>
            </a:r>
            <a:r>
              <a:rPr lang="en-US" sz="2100" dirty="0" err="1" smtClean="0">
                <a:latin typeface="Consolas"/>
                <a:cs typeface="Consolas"/>
              </a:rPr>
              <a:t>result.done</a:t>
            </a:r>
            <a:r>
              <a:rPr lang="en-US" sz="21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100" dirty="0" smtClean="0">
                <a:latin typeface="Consolas"/>
                <a:cs typeface="Consolas"/>
              </a:rPr>
              <a:t>  </a:t>
            </a:r>
            <a:r>
              <a:rPr lang="en-US" sz="2100" dirty="0" smtClean="0">
                <a:solidFill>
                  <a:schemeClr val="accent3"/>
                </a:solidFill>
                <a:latin typeface="Consolas"/>
                <a:cs typeface="Consolas"/>
              </a:rPr>
              <a:t>// handle completion</a:t>
            </a:r>
            <a:endParaRPr lang="en-US" sz="2100" dirty="0">
              <a:solidFill>
                <a:schemeClr val="accent3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1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push completions to a method as they happen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observer.complete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1800" dirty="0" smtClean="0">
                <a:latin typeface="Consolas"/>
                <a:cs typeface="Consolas"/>
              </a:rPr>
              <a:t> () 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1800" dirty="0" smtClean="0">
                <a:latin typeface="Consolas"/>
                <a:cs typeface="Consolas"/>
              </a:rPr>
              <a:t> { </a:t>
            </a:r>
            <a:r>
              <a:rPr lang="en-US" sz="1800" dirty="0" smtClean="0">
                <a:solidFill>
                  <a:schemeClr val="accent3"/>
                </a:solidFill>
                <a:latin typeface="Consolas"/>
                <a:cs typeface="Consolas"/>
              </a:rPr>
              <a:t>/* handle error */ </a:t>
            </a:r>
            <a:r>
              <a:rPr lang="en-US" sz="1800" dirty="0" smtClean="0">
                <a:latin typeface="Consolas"/>
                <a:cs typeface="Consolas"/>
              </a:rPr>
              <a:t>};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96355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8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observer </a:t>
            </a:r>
            <a:r>
              <a:rPr lang="en-US" sz="28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8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  next(value) { </a:t>
            </a:r>
            <a:r>
              <a:rPr lang="en-US" sz="2800" dirty="0" smtClean="0">
                <a:solidFill>
                  <a:schemeClr val="accent3"/>
                </a:solidFill>
                <a:latin typeface="Consolas"/>
                <a:cs typeface="Consolas"/>
              </a:rPr>
              <a:t>/* handle value */</a:t>
            </a:r>
            <a:r>
              <a:rPr lang="en-US" sz="2800" dirty="0" smtClean="0">
                <a:latin typeface="Consolas"/>
                <a:cs typeface="Consolas"/>
              </a:rPr>
              <a:t> },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error(err) { </a:t>
            </a:r>
            <a:r>
              <a:rPr lang="en-US" sz="2800" dirty="0" smtClean="0">
                <a:solidFill>
                  <a:srgbClr val="9BBB59"/>
                </a:solidFill>
                <a:latin typeface="Consolas"/>
                <a:cs typeface="Consolas"/>
              </a:rPr>
              <a:t>/* handle error */</a:t>
            </a:r>
            <a:r>
              <a:rPr lang="en-US" sz="2800" dirty="0" smtClean="0">
                <a:latin typeface="Consolas"/>
                <a:cs typeface="Consolas"/>
              </a:rPr>
              <a:t> },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complete() { </a:t>
            </a:r>
            <a:r>
              <a:rPr lang="en-US" sz="2800" dirty="0" smtClean="0">
                <a:solidFill>
                  <a:srgbClr val="9BBB59"/>
                </a:solidFill>
                <a:latin typeface="Consolas"/>
                <a:cs typeface="Consolas"/>
              </a:rPr>
              <a:t>/* handle complete */</a:t>
            </a:r>
            <a:r>
              <a:rPr lang="en-US" sz="2800" dirty="0" smtClean="0">
                <a:latin typeface="Consolas"/>
                <a:cs typeface="Consolas"/>
              </a:rPr>
              <a:t> }</a:t>
            </a:r>
            <a:endParaRPr lang="en-US" sz="2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};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7989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RxJS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lodash</a:t>
            </a:r>
            <a:r>
              <a:rPr lang="en-US" dirty="0" smtClean="0"/>
              <a:t> for </a:t>
            </a:r>
            <a:r>
              <a:rPr lang="en-US" dirty="0" err="1" smtClean="0"/>
              <a:t>async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537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Iterable</a:t>
            </a:r>
            <a:r>
              <a:rPr lang="en-US" dirty="0" smtClean="0"/>
              <a:t> -&gt;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Instead of a method that returns an iterator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iterator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iterable.iterator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have a method that accepts an observer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observable.observer</a:t>
            </a:r>
            <a:r>
              <a:rPr lang="en-US" sz="2000" dirty="0" smtClean="0">
                <a:latin typeface="Consolas"/>
                <a:cs typeface="Consolas"/>
              </a:rPr>
              <a:t>(observer);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0261" y="4852330"/>
            <a:ext cx="45561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onsolas"/>
                <a:cs typeface="Consolas"/>
              </a:rPr>
              <a:t>observable.subscribe</a:t>
            </a:r>
            <a:r>
              <a:rPr lang="en-US" sz="2000" dirty="0" smtClean="0">
                <a:latin typeface="Consolas"/>
                <a:cs typeface="Consolas"/>
              </a:rPr>
              <a:t>(observer);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302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Observable is the </a:t>
            </a:r>
            <a:br>
              <a:rPr lang="en-US" dirty="0" smtClean="0"/>
            </a:br>
            <a:r>
              <a:rPr lang="en-US" dirty="0" smtClean="0"/>
              <a:t>“dual” of </a:t>
            </a:r>
            <a:r>
              <a:rPr lang="en-US" dirty="0" err="1" smtClean="0"/>
              <a:t>Iterable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 allows us to push values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18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about cancellation?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That’s easier to show you if we look at how Observables are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75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Observable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36553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Pass it a subscriber function that gives you an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((observer)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{});</a:t>
            </a:r>
          </a:p>
        </p:txBody>
      </p:sp>
    </p:spTree>
    <p:extLst>
      <p:ext uri="{BB962C8B-B14F-4D97-AF65-F5344CB8AC3E}">
        <p14:creationId xmlns:p14="http://schemas.microsoft.com/office/powerpoint/2010/main" val="1620355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`next` on the observer to emit values from your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((observer)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‘hello world!’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53428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 `complete` to signal the observable is done successfully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((observer)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‘hello world!’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observer.complete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90851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 use `error` to signal a problem caused the observable to stop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((observer)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‘hello world!’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observer.error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 </a:t>
            </a:r>
            <a:r>
              <a:rPr lang="en-US" sz="2000" dirty="0" smtClean="0">
                <a:latin typeface="Consolas"/>
                <a:cs typeface="Consolas"/>
              </a:rPr>
              <a:t>Error(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‘sad things’</a:t>
            </a:r>
            <a:r>
              <a:rPr lang="en-US" sz="2000" dirty="0" smtClean="0">
                <a:latin typeface="Consolas"/>
                <a:cs typeface="Consolas"/>
              </a:rPr>
              <a:t>));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39889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Observables are lazy!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Remember: They won’t do anything until you subscribe!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995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Subscribe using the `subscribe`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52163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Async</a:t>
            </a:r>
            <a:r>
              <a:rPr lang="en-US" dirty="0" smtClean="0"/>
              <a:t> in Web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</a:t>
            </a:r>
          </a:p>
          <a:p>
            <a:r>
              <a:rPr lang="en-US" dirty="0"/>
              <a:t>U</a:t>
            </a:r>
            <a:r>
              <a:rPr lang="en-US" dirty="0" smtClean="0"/>
              <a:t>ser events (mouse, keyboard, touch,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Web sockets</a:t>
            </a:r>
          </a:p>
          <a:p>
            <a:r>
              <a:rPr lang="en-US" dirty="0" smtClean="0"/>
              <a:t>Workers</a:t>
            </a:r>
          </a:p>
          <a:p>
            <a:r>
              <a:rPr lang="en-US" dirty="0" smtClean="0"/>
              <a:t>Animations</a:t>
            </a:r>
          </a:p>
          <a:p>
            <a:r>
              <a:rPr lang="en-US" dirty="0" smtClean="0"/>
              <a:t>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93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Provide `subscribe` with an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next: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error: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complete: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console.info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‘done’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808527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Subscribe using the `subscribe`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console.info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‘done’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48215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 shorthand, </a:t>
            </a:r>
            <a:r>
              <a:rPr lang="en-US" dirty="0" err="1" smtClean="0"/>
              <a:t>RxJS</a:t>
            </a:r>
            <a:r>
              <a:rPr lang="en-US" dirty="0" smtClean="0"/>
              <a:t> `subscribe` can also take up to 3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10878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 shorthand, </a:t>
            </a:r>
            <a:r>
              <a:rPr lang="en-US" dirty="0" err="1" smtClean="0"/>
              <a:t>RxJS</a:t>
            </a:r>
            <a:r>
              <a:rPr lang="en-US" dirty="0" smtClean="0"/>
              <a:t> `subscribe` can also take up to 3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next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7342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 shorthand, </a:t>
            </a:r>
            <a:r>
              <a:rPr lang="en-US" dirty="0" err="1" smtClean="0"/>
              <a:t>RxJS</a:t>
            </a:r>
            <a:r>
              <a:rPr lang="en-US" dirty="0" smtClean="0"/>
              <a:t> `subscribe` can also take up to 3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 </a:t>
            </a: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// error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7342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 shorthand, </a:t>
            </a:r>
            <a:r>
              <a:rPr lang="en-US" dirty="0" err="1" smtClean="0"/>
              <a:t>RxJS</a:t>
            </a:r>
            <a:r>
              <a:rPr lang="en-US" dirty="0" smtClean="0"/>
              <a:t> `subscribe` can also take up to 3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console.info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‘done’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// complete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7342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examples/node/easy-as-123.js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348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Observables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number of values</a:t>
            </a:r>
          </a:p>
          <a:p>
            <a:r>
              <a:rPr lang="en-US" dirty="0" smtClean="0"/>
              <a:t>any amount of time</a:t>
            </a:r>
          </a:p>
          <a:p>
            <a:r>
              <a:rPr lang="en-US" dirty="0" smtClean="0"/>
              <a:t>lazy</a:t>
            </a:r>
          </a:p>
          <a:p>
            <a:r>
              <a:rPr lang="en-US" dirty="0" smtClean="0"/>
              <a:t>cancellable</a:t>
            </a:r>
          </a:p>
          <a:p>
            <a:r>
              <a:rPr lang="en-US" dirty="0" smtClean="0"/>
              <a:t>“sets” like </a:t>
            </a:r>
            <a:r>
              <a:rPr lang="en-US" dirty="0" err="1" smtClean="0"/>
              <a:t>iterables</a:t>
            </a:r>
            <a:endParaRPr lang="en-US" dirty="0" smtClean="0"/>
          </a:p>
          <a:p>
            <a:r>
              <a:rPr lang="en-US" dirty="0" smtClean="0"/>
              <a:t>push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59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Observables are 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(Just like </a:t>
            </a:r>
            <a:r>
              <a:rPr lang="en-US" dirty="0" err="1" smtClean="0"/>
              <a:t>Iterables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109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Sets have operators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Methods that transform the items of the sets and create a new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93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for dealing with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</a:p>
          <a:p>
            <a:r>
              <a:rPr lang="en-US" dirty="0" smtClean="0"/>
              <a:t>promises</a:t>
            </a:r>
          </a:p>
          <a:p>
            <a:r>
              <a:rPr lang="en-US" dirty="0" smtClean="0"/>
              <a:t>observables</a:t>
            </a:r>
          </a:p>
          <a:p>
            <a:r>
              <a:rPr lang="en-US" dirty="0" smtClean="0"/>
              <a:t>generators, CSP and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786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filter, map,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source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[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3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4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5</a:t>
            </a:r>
            <a:r>
              <a:rPr lang="en-US" sz="2000" dirty="0" smtClean="0">
                <a:latin typeface="Consolas"/>
                <a:cs typeface="Consolas"/>
              </a:rPr>
              <a:t>];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result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source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.filter(x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x %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===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0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.map(x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smtClean="0">
                <a:latin typeface="Consolas"/>
                <a:cs typeface="Consolas"/>
              </a:rPr>
              <a:t>x +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‘!’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.reduce((state, x)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state +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‘&gt;’</a:t>
            </a:r>
            <a:r>
              <a:rPr lang="en-US" sz="2000" dirty="0" smtClean="0">
                <a:latin typeface="Consolas"/>
                <a:cs typeface="Consolas"/>
              </a:rPr>
              <a:t> + x,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(result);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“&gt;2!&gt;4!”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18974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exercises/node/array-</a:t>
            </a:r>
            <a:r>
              <a:rPr lang="en-US" smtClean="0"/>
              <a:t>methods.js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040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Methods on observable that return new observables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89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basic example</a:t>
            </a:r>
            <a:r>
              <a:rPr lang="is-IS" dirty="0" smtClean="0"/>
              <a:t>…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Observable.of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‘Ben’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.map(name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`Hello, ${name}`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.subscribe(x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console.log</a:t>
            </a:r>
            <a:r>
              <a:rPr lang="en-US" dirty="0" smtClean="0">
                <a:latin typeface="Consolas"/>
                <a:cs typeface="Consolas"/>
              </a:rPr>
              <a:t>(x))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64558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anatomy of an operator (basically)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Observable.prototype.map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function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(project)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4BACC6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chemeClr val="accent5"/>
                </a:solidFill>
                <a:latin typeface="Consolas"/>
                <a:cs typeface="Consolas"/>
              </a:rPr>
              <a:t>this</a:t>
            </a:r>
            <a:r>
              <a:rPr lang="en-US" sz="2000" dirty="0" err="1" smtClean="0">
                <a:latin typeface="Consolas"/>
                <a:cs typeface="Consolas"/>
              </a:rPr>
              <a:t>.subscribe</a:t>
            </a:r>
            <a:r>
              <a:rPr lang="en-US" sz="2000" dirty="0" smtClean="0">
                <a:latin typeface="Consolas"/>
                <a:cs typeface="Consolas"/>
              </a:rPr>
              <a:t>({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next(value) {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(project(value)); },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error(err) { </a:t>
            </a:r>
            <a:r>
              <a:rPr lang="en-US" sz="2000" dirty="0" err="1" smtClean="0">
                <a:latin typeface="Consolas"/>
                <a:cs typeface="Consolas"/>
              </a:rPr>
              <a:t>observer.error</a:t>
            </a:r>
            <a:r>
              <a:rPr lang="en-US" sz="2000" dirty="0" smtClean="0">
                <a:latin typeface="Consolas"/>
                <a:cs typeface="Consolas"/>
              </a:rPr>
              <a:t>(err); },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complete() { </a:t>
            </a:r>
            <a:r>
              <a:rPr lang="en-US" sz="2000" dirty="0" err="1" smtClean="0">
                <a:latin typeface="Consolas"/>
                <a:cs typeface="Consolas"/>
              </a:rPr>
              <a:t>observer.complete</a:t>
            </a:r>
            <a:r>
              <a:rPr lang="en-US" sz="2000" dirty="0" smtClean="0">
                <a:latin typeface="Consolas"/>
                <a:cs typeface="Consolas"/>
              </a:rPr>
              <a:t>() 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})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37004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returns a new observable</a:t>
            </a:r>
          </a:p>
          <a:p>
            <a:r>
              <a:rPr lang="en-US" dirty="0" smtClean="0"/>
              <a:t>new observable creates an observer that does the “work” of the operator</a:t>
            </a:r>
          </a:p>
          <a:p>
            <a:r>
              <a:rPr lang="en-US" dirty="0" smtClean="0"/>
              <a:t>observer is linked to a destination observer “down stream”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97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exercises/node/operators-</a:t>
            </a:r>
            <a:r>
              <a:rPr lang="en-US" dirty="0" err="1" smtClean="0"/>
              <a:t>basic.js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961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dirty="0" smtClean="0">
                <a:latin typeface="Consolas"/>
                <a:cs typeface="Consolas"/>
              </a:rPr>
              <a:t> source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Observable.of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3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.filter(x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%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===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.map(x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dirty="0" smtClean="0">
                <a:latin typeface="Consolas"/>
                <a:cs typeface="Consolas"/>
              </a:rPr>
              <a:t>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+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‘!!!’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09013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a new observable at each step</a:t>
            </a:r>
          </a:p>
          <a:p>
            <a:r>
              <a:rPr lang="en-US" dirty="0" smtClean="0"/>
              <a:t>Observables are lazy</a:t>
            </a:r>
          </a:p>
          <a:p>
            <a:r>
              <a:rPr lang="en-US" dirty="0" smtClean="0"/>
              <a:t>At subscription time, Observables tie an observer to a provider</a:t>
            </a:r>
          </a:p>
          <a:p>
            <a:r>
              <a:rPr lang="en-US" dirty="0" smtClean="0"/>
              <a:t>In an operator chain, the “provider” is the previous observable (subscription)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595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subscribe</a:t>
            </a:r>
          </a:p>
          <a:p>
            <a:pPr lvl="1"/>
            <a:r>
              <a:rPr lang="en-US" dirty="0" smtClean="0"/>
              <a:t>Sets up many observers and chains them together</a:t>
            </a:r>
          </a:p>
          <a:p>
            <a:pPr lvl="1"/>
            <a:r>
              <a:rPr lang="en-US" dirty="0" smtClean="0"/>
              <a:t>All the way up to the original source provider</a:t>
            </a:r>
          </a:p>
          <a:p>
            <a:pPr lvl="1"/>
            <a:r>
              <a:rPr lang="en-US" dirty="0" smtClean="0"/>
              <a:t>Ties it all to a single subscription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31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 smtClean="0">
                <a:latin typeface="Consolas"/>
                <a:cs typeface="Consolas"/>
              </a:rPr>
              <a:t>((data)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doSomething</a:t>
            </a:r>
            <a:r>
              <a:rPr lang="en-US" dirty="0" smtClean="0">
                <a:latin typeface="Consolas"/>
                <a:cs typeface="Consolas"/>
              </a:rPr>
              <a:t>(data);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281483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Beware: Sync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Rx.Observable</a:t>
            </a:r>
            <a:r>
              <a:rPr lang="en-US" sz="2000" dirty="0" smtClean="0">
                <a:latin typeface="Consolas"/>
                <a:cs typeface="Consolas"/>
              </a:rPr>
              <a:t>((observer)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‘hello world!’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observer.complete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‘before subscribe’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subscription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console.info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‘done’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‘after subscribe’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24521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&gt; “before subscribe”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&gt; “next” “hello world”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&gt; “done”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&gt; “after subscribe”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6831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allow synchronous behavior?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events can be registered and triggered in the same job.</a:t>
            </a:r>
          </a:p>
          <a:p>
            <a:r>
              <a:rPr lang="en-US" dirty="0" smtClean="0"/>
              <a:t>Observables are just functions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64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behavior </a:t>
            </a:r>
            <a:br>
              <a:rPr lang="en-US" dirty="0" smtClean="0"/>
            </a:br>
            <a:r>
              <a:rPr lang="en-US" dirty="0" smtClean="0"/>
              <a:t>is determined by producer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myObservable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Rx.Observable</a:t>
            </a:r>
            <a:r>
              <a:rPr lang="en-US" sz="2000" dirty="0">
                <a:latin typeface="Consolas"/>
                <a:cs typeface="Consolas"/>
              </a:rPr>
              <a:t>((observer)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id = </a:t>
            </a:r>
            <a:r>
              <a:rPr lang="en-US" sz="2000" dirty="0" err="1">
                <a:latin typeface="Consolas"/>
                <a:cs typeface="Consolas"/>
              </a:rPr>
              <a:t>setTimeout</a:t>
            </a:r>
            <a:r>
              <a:rPr lang="en-US" sz="2000" dirty="0">
                <a:latin typeface="Consolas"/>
                <a:cs typeface="Consolas"/>
              </a:rPr>
              <a:t>(()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observer.next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/>
                <a:cs typeface="Consolas"/>
              </a:rPr>
              <a:t>‘hello world!’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observer.complete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});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>
                <a:latin typeface="Consolas"/>
                <a:cs typeface="Consolas"/>
              </a:rPr>
              <a:t> ()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clearTimeout</a:t>
            </a:r>
            <a:r>
              <a:rPr lang="en-US" sz="2000" dirty="0">
                <a:latin typeface="Consolas"/>
                <a:cs typeface="Consolas"/>
              </a:rPr>
              <a:t>(id);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‘before subscribe’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subscription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myObservable.subscribe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‘next’</a:t>
            </a:r>
            <a:r>
              <a:rPr lang="en-US" sz="2000" dirty="0" smtClean="0">
                <a:latin typeface="Consolas"/>
                <a:cs typeface="Consolas"/>
              </a:rPr>
              <a:t>, x),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err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console.error</a:t>
            </a:r>
            <a:r>
              <a:rPr lang="en-US" sz="2000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console.info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‘done’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‘after subscribe’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30648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examples/node/sync-</a:t>
            </a:r>
            <a:r>
              <a:rPr lang="en-US" dirty="0" err="1" smtClean="0"/>
              <a:t>vs</a:t>
            </a:r>
            <a:r>
              <a:rPr lang="en-US" dirty="0" smtClean="0"/>
              <a:t>-</a:t>
            </a:r>
            <a:r>
              <a:rPr lang="en-US" dirty="0" err="1" smtClean="0"/>
              <a:t>async.js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04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little vocabulary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647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“side effect”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Code that updates state outside of it’s scope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sz="22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state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0</a:t>
            </a:r>
            <a:r>
              <a:rPr lang="en-US" sz="22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2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fn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200" dirty="0" smtClean="0">
                <a:latin typeface="Consolas"/>
                <a:cs typeface="Consolas"/>
              </a:rPr>
              <a:t> ()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200" dirty="0" smtClean="0">
                <a:latin typeface="Consolas"/>
                <a:cs typeface="Consolas"/>
              </a:rPr>
              <a:t>state++;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3"/>
                </a:solidFill>
                <a:latin typeface="Consolas"/>
                <a:cs typeface="Consolas"/>
              </a:rPr>
              <a:t>// or even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2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fn2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200" dirty="0" smtClean="0">
                <a:latin typeface="Consolas"/>
                <a:cs typeface="Consolas"/>
              </a:rPr>
              <a:t> ()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console.log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chemeClr val="accent6"/>
                </a:solidFill>
                <a:latin typeface="Consolas"/>
                <a:cs typeface="Consolas"/>
              </a:rPr>
              <a:t>‘wee’</a:t>
            </a:r>
            <a:r>
              <a:rPr lang="en-US" sz="2200" dirty="0" smtClean="0">
                <a:latin typeface="Consolas"/>
                <a:cs typeface="Consolas"/>
              </a:rPr>
              <a:t>);</a:t>
            </a:r>
            <a:endParaRPr lang="en-US" sz="2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672529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Rx, side effects can be added anywhere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 smtClean="0">
                <a:latin typeface="Consolas"/>
                <a:cs typeface="Consolas"/>
              </a:rPr>
              <a:t>Observable.of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sz="2200" dirty="0" smtClean="0">
                <a:latin typeface="Consolas"/>
                <a:cs typeface="Consolas"/>
              </a:rPr>
              <a:t>).map(x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console.log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‘I am a side effect!’</a:t>
            </a:r>
            <a:r>
              <a:rPr lang="en-US" sz="22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200" dirty="0" smtClean="0">
                <a:latin typeface="Consolas"/>
                <a:cs typeface="Consolas"/>
              </a:rPr>
              <a:t> x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+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1</a:t>
            </a:r>
            <a:r>
              <a:rPr lang="en-US" sz="22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})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.subscribe(x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console.log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‘side effect’</a:t>
            </a:r>
            <a:r>
              <a:rPr lang="en-US" sz="2200" dirty="0">
                <a:latin typeface="Consolas"/>
                <a:cs typeface="Consolas"/>
              </a:rPr>
              <a:t>,</a:t>
            </a:r>
            <a:r>
              <a:rPr lang="en-US" sz="2200" dirty="0" smtClean="0">
                <a:latin typeface="Consolas"/>
                <a:cs typeface="Consolas"/>
              </a:rPr>
              <a:t> x))</a:t>
            </a:r>
          </a:p>
        </p:txBody>
      </p:sp>
    </p:spTree>
    <p:extLst>
      <p:ext uri="{BB962C8B-B14F-4D97-AF65-F5344CB8AC3E}">
        <p14:creationId xmlns:p14="http://schemas.microsoft.com/office/powerpoint/2010/main" val="29067314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generally, we use `do` or `subscribe` for 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 smtClean="0">
                <a:latin typeface="Consolas"/>
                <a:cs typeface="Consolas"/>
              </a:rPr>
              <a:t>Observable.of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sz="22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.do(() </a:t>
            </a:r>
            <a:r>
              <a:rPr lang="en-US" sz="2200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console.log</a:t>
            </a:r>
            <a:r>
              <a:rPr lang="en-US" sz="2200" dirty="0">
                <a:latin typeface="Consolas"/>
                <a:cs typeface="Consolas"/>
              </a:rPr>
              <a:t>(</a:t>
            </a:r>
            <a:r>
              <a:rPr lang="en-US" sz="2200" dirty="0">
                <a:solidFill>
                  <a:srgbClr val="F79646"/>
                </a:solidFill>
                <a:latin typeface="Consolas"/>
                <a:cs typeface="Consolas"/>
              </a:rPr>
              <a:t>‘I am a side effect!’</a:t>
            </a:r>
            <a:r>
              <a:rPr lang="en-US" sz="2200" dirty="0" smtClean="0">
                <a:latin typeface="Consolas"/>
                <a:cs typeface="Consolas"/>
              </a:rPr>
              <a:t>))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.map(x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x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+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1</a:t>
            </a:r>
            <a:r>
              <a:rPr lang="en-US" sz="22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.subscribe(x </a:t>
            </a:r>
            <a:r>
              <a:rPr lang="en-US" sz="22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console.log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‘side effect’</a:t>
            </a:r>
            <a:r>
              <a:rPr lang="en-US" sz="2200" dirty="0">
                <a:latin typeface="Consolas"/>
                <a:cs typeface="Consolas"/>
              </a:rPr>
              <a:t>,</a:t>
            </a:r>
            <a:r>
              <a:rPr lang="en-US" sz="2200" dirty="0" smtClean="0">
                <a:latin typeface="Consolas"/>
                <a:cs typeface="Consolas"/>
              </a:rPr>
              <a:t> x))</a:t>
            </a:r>
          </a:p>
        </p:txBody>
      </p:sp>
    </p:spTree>
    <p:extLst>
      <p:ext uri="{BB962C8B-B14F-4D97-AF65-F5344CB8AC3E}">
        <p14:creationId xmlns:p14="http://schemas.microsoft.com/office/powerpoint/2010/main" val="9554139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Observable subscriber functions are also a valid place for 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4BACC6"/>
                </a:solidFill>
                <a:latin typeface="Consolas"/>
                <a:cs typeface="Consolas"/>
              </a:rPr>
              <a:t>new</a:t>
            </a:r>
            <a:r>
              <a:rPr lang="en-US" sz="2200" dirty="0" smtClean="0">
                <a:latin typeface="Consolas"/>
                <a:cs typeface="Consolas"/>
              </a:rPr>
              <a:t> Observable((observer) </a:t>
            </a:r>
            <a:r>
              <a:rPr lang="en-US" sz="22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2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  </a:t>
            </a:r>
            <a:r>
              <a:rPr lang="en-US" sz="2200" dirty="0" err="1" smtClean="0">
                <a:latin typeface="Consolas"/>
                <a:cs typeface="Consolas"/>
              </a:rPr>
              <a:t>console.log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chemeClr val="accent6"/>
                </a:solidFill>
                <a:latin typeface="Consolas"/>
                <a:cs typeface="Consolas"/>
              </a:rPr>
              <a:t>‘side effect!’</a:t>
            </a:r>
            <a:r>
              <a:rPr lang="en-US" sz="22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observer.next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smtClean="0">
                <a:solidFill>
                  <a:srgbClr val="F79646"/>
                </a:solidFill>
                <a:latin typeface="Consolas"/>
                <a:cs typeface="Consolas"/>
              </a:rPr>
              <a:t>‘hi’</a:t>
            </a:r>
            <a:r>
              <a:rPr lang="en-US" sz="22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observer.complete</a:t>
            </a:r>
            <a:r>
              <a:rPr lang="en-US" sz="2200" dirty="0" smtClean="0">
                <a:latin typeface="Consolas"/>
                <a:cs typeface="Consolas"/>
              </a:rPr>
              <a:t>();</a:t>
            </a: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23467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 smtClean="0">
                <a:latin typeface="Consolas"/>
                <a:cs typeface="Consolas"/>
              </a:rPr>
              <a:t>((err, data)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(err)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handleError</a:t>
            </a:r>
            <a:r>
              <a:rPr lang="en-US" dirty="0" smtClean="0">
                <a:latin typeface="Consolas"/>
                <a:cs typeface="Consolas"/>
              </a:rPr>
              <a:t>(err);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} </a:t>
            </a:r>
            <a:r>
              <a:rPr lang="en-US" dirty="0" smtClean="0">
                <a:solidFill>
                  <a:srgbClr val="4F81BD"/>
                </a:solidFill>
                <a:latin typeface="Consolas"/>
                <a:cs typeface="Consolas"/>
              </a:rPr>
              <a:t>else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doSomething</a:t>
            </a:r>
            <a:r>
              <a:rPr lang="en-US" dirty="0" smtClean="0">
                <a:latin typeface="Consolas"/>
                <a:cs typeface="Consolas"/>
              </a:rPr>
              <a:t>(data);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366669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Updating a variable in an outer scope</a:t>
            </a:r>
          </a:p>
          <a:p>
            <a:r>
              <a:rPr lang="en-US" dirty="0" smtClean="0"/>
              <a:t>Logging</a:t>
            </a:r>
          </a:p>
          <a:p>
            <a:r>
              <a:rPr lang="en-US" dirty="0" smtClean="0"/>
              <a:t>Persisting data</a:t>
            </a:r>
          </a:p>
          <a:p>
            <a:r>
              <a:rPr lang="en-US" dirty="0" smtClean="0"/>
              <a:t>AJAX</a:t>
            </a:r>
          </a:p>
          <a:p>
            <a:r>
              <a:rPr lang="en-US" dirty="0" smtClean="0"/>
              <a:t>DOM updates</a:t>
            </a:r>
          </a:p>
          <a:p>
            <a:r>
              <a:rPr lang="is-IS" dirty="0" smtClean="0"/>
              <a:t>… and many more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40014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side effects</a:t>
            </a:r>
          </a:p>
          <a:p>
            <a:r>
              <a:rPr lang="en-US" dirty="0" smtClean="0"/>
              <a:t>Does not mutate input</a:t>
            </a:r>
          </a:p>
          <a:p>
            <a:r>
              <a:rPr lang="en-US" dirty="0" smtClean="0"/>
              <a:t>input determines output 100% of the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75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“purity” good?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Caching results for performance gains later</a:t>
            </a:r>
            <a:r>
              <a:rPr lang="is-IS" dirty="0" smtClean="0"/>
              <a:t>… and many other reasons.</a:t>
            </a:r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r>
              <a:rPr lang="is-IS" dirty="0" smtClean="0"/>
              <a:t>Recommended Reading: </a:t>
            </a:r>
          </a:p>
          <a:p>
            <a:pPr marL="0" indent="0">
              <a:buNone/>
            </a:pPr>
            <a:endParaRPr lang="is-I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err="1">
                <a:hlinkClick r:id="rId2"/>
              </a:rPr>
              <a:t>drboolean.gitbooks.io</a:t>
            </a:r>
            <a:r>
              <a:rPr lang="en-US" dirty="0">
                <a:hlinkClick r:id="rId2"/>
              </a:rPr>
              <a:t>/mostly-adequate-guide/content/ch3.html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683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Cold </a:t>
            </a:r>
            <a:r>
              <a:rPr lang="en-US" dirty="0" err="1" smtClean="0"/>
              <a:t>vs</a:t>
            </a:r>
            <a:r>
              <a:rPr lang="en-US" dirty="0" smtClean="0"/>
              <a:t> Hot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 smtClean="0"/>
              <a:t>… warm?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231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Observables are “cold” and “lazy”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let </a:t>
            </a:r>
            <a:r>
              <a:rPr lang="en-US" sz="2000" dirty="0">
                <a:latin typeface="Consolas"/>
                <a:cs typeface="Consolas"/>
              </a:rPr>
              <a:t>starts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 </a:t>
            </a:r>
            <a:r>
              <a:rPr lang="en-US" sz="2000" dirty="0">
                <a:solidFill>
                  <a:schemeClr val="accent6"/>
                </a:solidFill>
                <a:latin typeface="Consolas"/>
                <a:cs typeface="Consolas"/>
              </a:rPr>
              <a:t>0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cold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>
                <a:latin typeface="Consolas"/>
                <a:cs typeface="Consolas"/>
              </a:rPr>
              <a:t> Observable(observer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smtClean="0">
                <a:latin typeface="Consolas"/>
                <a:cs typeface="Consolas"/>
              </a:rPr>
              <a:t>starts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++</a:t>
            </a:r>
            <a:r>
              <a:rPr lang="en-US" sz="2000" dirty="0">
                <a:latin typeface="Consolas"/>
                <a:cs typeface="Consolas"/>
              </a:rPr>
              <a:t>; </a:t>
            </a:r>
            <a:r>
              <a:rPr lang="en-US" sz="2000" dirty="0">
                <a:solidFill>
                  <a:srgbClr val="9BBB59"/>
                </a:solidFill>
                <a:latin typeface="Consolas"/>
                <a:cs typeface="Consolas"/>
              </a:rPr>
              <a:t>// side effect to count starts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id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setTimeout</a:t>
            </a:r>
            <a:r>
              <a:rPr lang="en-US" sz="2000" dirty="0">
                <a:latin typeface="Consolas"/>
                <a:cs typeface="Consolas"/>
              </a:rPr>
              <a:t>(()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observer.next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'hi'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observer.complete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}, 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500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>
                <a:latin typeface="Consolas"/>
                <a:cs typeface="Consolas"/>
              </a:rPr>
              <a:t> ()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clearTimeout</a:t>
            </a:r>
            <a:r>
              <a:rPr lang="en-US" sz="2000" dirty="0">
                <a:latin typeface="Consolas"/>
                <a:cs typeface="Consolas"/>
              </a:rPr>
              <a:t>()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cold.subscribe</a:t>
            </a:r>
            <a:r>
              <a:rPr lang="en-US" sz="2000" dirty="0">
                <a:latin typeface="Consolas"/>
                <a:cs typeface="Consolas"/>
              </a:rPr>
              <a:t>(x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'next'</a:t>
            </a:r>
            <a:r>
              <a:rPr lang="en-US" sz="2000" dirty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'starts:'</a:t>
            </a:r>
            <a:r>
              <a:rPr lang="en-US" sz="2000" dirty="0">
                <a:latin typeface="Consolas"/>
                <a:cs typeface="Consolas"/>
              </a:rPr>
              <a:t>, starts);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cold.subscribe</a:t>
            </a:r>
            <a:r>
              <a:rPr lang="en-US" sz="2000" dirty="0">
                <a:latin typeface="Consolas"/>
                <a:cs typeface="Consolas"/>
              </a:rPr>
              <a:t>(x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'next'</a:t>
            </a:r>
            <a:r>
              <a:rPr lang="en-US" sz="2000" dirty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'starts:'</a:t>
            </a:r>
            <a:r>
              <a:rPr lang="en-US" sz="2000" dirty="0">
                <a:latin typeface="Consolas"/>
                <a:cs typeface="Consolas"/>
              </a:rPr>
              <a:t>, starts);</a:t>
            </a:r>
          </a:p>
        </p:txBody>
      </p:sp>
    </p:spTree>
    <p:extLst>
      <p:ext uri="{BB962C8B-B14F-4D97-AF65-F5344CB8AC3E}">
        <p14:creationId xmlns:p14="http://schemas.microsoft.com/office/powerpoint/2010/main" val="93822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“hot”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let </a:t>
            </a:r>
            <a:r>
              <a:rPr lang="en-US" sz="2000" dirty="0" smtClean="0">
                <a:latin typeface="Consolas"/>
                <a:cs typeface="Consolas"/>
              </a:rPr>
              <a:t>starts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 </a:t>
            </a:r>
            <a:r>
              <a:rPr lang="en-US" sz="2000" dirty="0">
                <a:solidFill>
                  <a:schemeClr val="accent6"/>
                </a:solidFill>
                <a:latin typeface="Consolas"/>
                <a:cs typeface="Consolas"/>
              </a:rPr>
              <a:t>0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cold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>
                <a:latin typeface="Consolas"/>
                <a:cs typeface="Consolas"/>
              </a:rPr>
              <a:t> Observable(observer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starts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++</a:t>
            </a:r>
            <a:r>
              <a:rPr lang="en-US" sz="2000" dirty="0">
                <a:latin typeface="Consolas"/>
                <a:cs typeface="Consolas"/>
              </a:rPr>
              <a:t>; 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// side effect to count starts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id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setTimeout</a:t>
            </a:r>
            <a:r>
              <a:rPr lang="en-US" sz="2000" dirty="0">
                <a:latin typeface="Consolas"/>
                <a:cs typeface="Consolas"/>
              </a:rPr>
              <a:t>(()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observer.next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'hi'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observer.complete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}, 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500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</a:t>
            </a:r>
            <a:r>
              <a:rPr lang="en-US" sz="2000" dirty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>
                <a:latin typeface="Consolas"/>
                <a:cs typeface="Consolas"/>
              </a:rPr>
              <a:t> ()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clearTimeout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5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hot = </a:t>
            </a:r>
            <a:r>
              <a:rPr lang="en-US" sz="2000" dirty="0" err="1" smtClean="0">
                <a:latin typeface="Consolas"/>
                <a:cs typeface="Consolas"/>
              </a:rPr>
              <a:t>cold.share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hot.subscribe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>
                <a:latin typeface="Consolas"/>
                <a:cs typeface="Consolas"/>
              </a:rPr>
              <a:t>x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'next'</a:t>
            </a:r>
            <a:r>
              <a:rPr lang="en-US" sz="2000" dirty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'starts:'</a:t>
            </a:r>
            <a:r>
              <a:rPr lang="en-US" sz="2000" dirty="0">
                <a:latin typeface="Consolas"/>
                <a:cs typeface="Consolas"/>
              </a:rPr>
              <a:t>, starts);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hot.subscribe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>
                <a:latin typeface="Consolas"/>
                <a:cs typeface="Consolas"/>
              </a:rPr>
              <a:t>x </a:t>
            </a:r>
            <a:r>
              <a:rPr lang="en-US" sz="2000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'next'</a:t>
            </a:r>
            <a:r>
              <a:rPr lang="en-US" sz="2000" dirty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console.log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'starts:'</a:t>
            </a:r>
            <a:r>
              <a:rPr lang="en-US" sz="2000" dirty="0">
                <a:latin typeface="Consolas"/>
                <a:cs typeface="Consolas"/>
              </a:rPr>
              <a:t>, starts)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25621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exercises/node/cold-</a:t>
            </a:r>
            <a:r>
              <a:rPr lang="en-US" dirty="0" err="1" smtClean="0"/>
              <a:t>vs</a:t>
            </a:r>
            <a:r>
              <a:rPr lang="en-US" dirty="0" smtClean="0"/>
              <a:t>-</a:t>
            </a:r>
            <a:r>
              <a:rPr lang="en-US" dirty="0" err="1" smtClean="0"/>
              <a:t>hot.js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33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happened with the cold/sync observable???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(It synchronously completed the hot observable before the next subscription to 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1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I’ll tell you the workaround,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 smtClean="0"/>
              <a:t> but first you need to know about Subjects....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316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Observer Pattern</a:t>
            </a:r>
          </a:p>
          <a:p>
            <a:r>
              <a:rPr lang="en-US" dirty="0" smtClean="0"/>
              <a:t>Register multiple observers</a:t>
            </a:r>
          </a:p>
          <a:p>
            <a:r>
              <a:rPr lang="en-US" dirty="0" smtClean="0"/>
              <a:t>Observer on one side</a:t>
            </a:r>
          </a:p>
          <a:p>
            <a:r>
              <a:rPr lang="en-US" dirty="0" smtClean="0"/>
              <a:t>Observable on the other</a:t>
            </a:r>
          </a:p>
          <a:p>
            <a:r>
              <a:rPr lang="en-US" dirty="0" smtClean="0"/>
              <a:t>No longer usable once closed</a:t>
            </a:r>
          </a:p>
        </p:txBody>
      </p:sp>
    </p:spTree>
    <p:extLst>
      <p:ext uri="{BB962C8B-B14F-4D97-AF65-F5344CB8AC3E}">
        <p14:creationId xmlns:p14="http://schemas.microsoft.com/office/powerpoint/2010/main" val="2908306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 smtClean="0">
                <a:latin typeface="Consolas"/>
                <a:cs typeface="Consolas"/>
              </a:rPr>
              <a:t>((data)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foo(data);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>
                <a:latin typeface="Consolas"/>
                <a:cs typeface="Consolas"/>
              </a:rPr>
              <a:t>((data)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bar(</a:t>
            </a:r>
            <a:r>
              <a:rPr lang="en-US" dirty="0">
                <a:latin typeface="Consolas"/>
                <a:cs typeface="Consolas"/>
              </a:rPr>
              <a:t>data)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>
                <a:latin typeface="Consolas"/>
                <a:cs typeface="Consolas"/>
              </a:rPr>
              <a:t>((data)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          </a:t>
            </a:r>
            <a:r>
              <a:rPr lang="en-US" dirty="0" err="1" smtClean="0">
                <a:latin typeface="Consolas"/>
                <a:cs typeface="Consolas"/>
              </a:rPr>
              <a:t>baz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>
                <a:latin typeface="Consolas"/>
                <a:cs typeface="Consolas"/>
              </a:rPr>
              <a:t>data);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}</a:t>
            </a:r>
            <a:r>
              <a:rPr lang="en-US" dirty="0"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  <a:r>
              <a:rPr lang="en-US" dirty="0"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77840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subject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new</a:t>
            </a:r>
            <a:r>
              <a:rPr lang="en-US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subject.subscribe</a:t>
            </a:r>
            <a:r>
              <a:rPr lang="en-US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console.log</a:t>
            </a:r>
            <a:r>
              <a:rPr lang="en-US" dirty="0" smtClean="0">
                <a:latin typeface="Consolas"/>
                <a:cs typeface="Consolas"/>
              </a:rPr>
              <a:t>(x),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err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console.error</a:t>
            </a:r>
            <a:r>
              <a:rPr lang="en-US" dirty="0" smtClean="0">
                <a:latin typeface="Consolas"/>
                <a:cs typeface="Consolas"/>
              </a:rPr>
              <a:t>(err),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()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console.info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‘done’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3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subject.complete</a:t>
            </a:r>
            <a:r>
              <a:rPr lang="en-US" dirty="0" smtClean="0">
                <a:latin typeface="Consolas"/>
                <a:cs typeface="Consolas"/>
              </a:rPr>
              <a:t>();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6392324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exercises/node/my-first-</a:t>
            </a:r>
            <a:r>
              <a:rPr lang="en-US" dirty="0" err="1" smtClean="0"/>
              <a:t>subject.js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0541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Subjects pass values through as an Observable</a:t>
            </a:r>
          </a:p>
          <a:p>
            <a:r>
              <a:rPr lang="en-US" dirty="0" smtClean="0"/>
              <a:t>Subjects multicast</a:t>
            </a:r>
          </a:p>
          <a:p>
            <a:r>
              <a:rPr lang="en-US" dirty="0" smtClean="0"/>
              <a:t>Once a Subject completes or errors, it’s silently unusable. (</a:t>
            </a:r>
            <a:r>
              <a:rPr lang="en-US" dirty="0" err="1" smtClean="0"/>
              <a:t>nexting</a:t>
            </a:r>
            <a:r>
              <a:rPr lang="en-US" dirty="0" smtClean="0"/>
              <a:t> ceases to work)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5691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Subjects can be used as Observers!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5560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Subjects as an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4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source </a:t>
            </a:r>
            <a:r>
              <a:rPr lang="en-US" sz="24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Observable.timer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smtClean="0">
                <a:solidFill>
                  <a:schemeClr val="accent6"/>
                </a:solidFill>
                <a:latin typeface="Consolas"/>
                <a:cs typeface="Consolas"/>
              </a:rPr>
              <a:t>1000</a:t>
            </a:r>
            <a:r>
              <a:rPr lang="en-US" sz="24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.</a:t>
            </a:r>
            <a:r>
              <a:rPr lang="en-US" sz="2400" dirty="0" err="1" smtClean="0">
                <a:latin typeface="Consolas"/>
                <a:cs typeface="Consolas"/>
              </a:rPr>
              <a:t>mapTo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smtClean="0">
                <a:solidFill>
                  <a:srgbClr val="F79646"/>
                </a:solidFill>
                <a:latin typeface="Consolas"/>
                <a:cs typeface="Consolas"/>
              </a:rPr>
              <a:t>‘hello there’</a:t>
            </a:r>
            <a:r>
              <a:rPr lang="en-US" sz="24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4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subject </a:t>
            </a:r>
            <a:r>
              <a:rPr lang="en-US" sz="2400" dirty="0" smtClean="0">
                <a:solidFill>
                  <a:srgbClr val="C0504D"/>
                </a:solidFill>
                <a:latin typeface="Consolas"/>
                <a:cs typeface="Consolas"/>
              </a:rPr>
              <a:t>= </a:t>
            </a:r>
            <a:r>
              <a:rPr lang="en-US" sz="24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400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subject.subscribe</a:t>
            </a:r>
            <a:r>
              <a:rPr lang="en-US" sz="2400" dirty="0" smtClean="0">
                <a:latin typeface="Consolas"/>
                <a:cs typeface="Consolas"/>
              </a:rPr>
              <a:t>(x </a:t>
            </a: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>=&gt;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console.log</a:t>
            </a:r>
            <a:r>
              <a:rPr lang="en-US" sz="2400" dirty="0" smtClean="0">
                <a:latin typeface="Consolas"/>
                <a:cs typeface="Consolas"/>
              </a:rPr>
              <a:t>(x));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source.subscribe</a:t>
            </a:r>
            <a:r>
              <a:rPr lang="en-US" sz="2400" dirty="0" smtClean="0">
                <a:latin typeface="Consolas"/>
                <a:cs typeface="Consolas"/>
              </a:rPr>
              <a:t>(subject);</a:t>
            </a: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259808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exercises/node/subject-</a:t>
            </a:r>
            <a:r>
              <a:rPr lang="en-US" dirty="0" err="1" smtClean="0"/>
              <a:t>observer.js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329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Subjects: Two ways to unsubscribe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subscription.unsubscribe</a:t>
            </a:r>
            <a:r>
              <a:rPr lang="en-US" dirty="0" smtClean="0"/>
              <a:t>(): removes an individual observer from a subject, but the subject stays “alive”</a:t>
            </a:r>
          </a:p>
          <a:p>
            <a:r>
              <a:rPr lang="en-US" dirty="0" err="1" smtClean="0"/>
              <a:t>subject.unsubscribe</a:t>
            </a:r>
            <a:r>
              <a:rPr lang="en-US" dirty="0" smtClean="0"/>
              <a:t>(): removes all observers from subject, “killing” it. Subsequent subscriptions will 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4651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exercises/node/subject-</a:t>
            </a:r>
            <a:r>
              <a:rPr lang="en-US" dirty="0" err="1" smtClean="0"/>
              <a:t>unsubscribe.js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8625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Takeaway: Killing Subjects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Subjects are immutable</a:t>
            </a:r>
          </a:p>
          <a:p>
            <a:r>
              <a:rPr lang="en-US" dirty="0" smtClean="0"/>
              <a:t>Once they’re done, they’re done</a:t>
            </a:r>
            <a:endParaRPr lang="en-US" dirty="0"/>
          </a:p>
          <a:p>
            <a:r>
              <a:rPr lang="en-US" dirty="0" smtClean="0"/>
              <a:t>`complete` and `error` will kill a subject without causing future interactions to error</a:t>
            </a:r>
          </a:p>
          <a:p>
            <a:r>
              <a:rPr lang="en-US" dirty="0" smtClean="0"/>
              <a:t>`</a:t>
            </a:r>
            <a:r>
              <a:rPr lang="en-US" dirty="0" err="1" smtClean="0"/>
              <a:t>subject.unsubscribe</a:t>
            </a:r>
            <a:r>
              <a:rPr lang="en-US" dirty="0" smtClean="0"/>
              <a:t>()` will kill a subject and cause future interactions to error</a:t>
            </a:r>
          </a:p>
          <a:p>
            <a:r>
              <a:rPr lang="en-US" dirty="0" smtClean="0"/>
              <a:t>unsubscribing from subscriptions that consume the subject will not kill the subject</a:t>
            </a:r>
          </a:p>
        </p:txBody>
      </p:sp>
    </p:spTree>
    <p:extLst>
      <p:ext uri="{BB962C8B-B14F-4D97-AF65-F5344CB8AC3E}">
        <p14:creationId xmlns:p14="http://schemas.microsoft.com/office/powerpoint/2010/main" val="375483697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RxJS</a:t>
            </a:r>
            <a:r>
              <a:rPr lang="en-US" dirty="0" smtClean="0"/>
              <a:t> 5, operators on Subjects return Subjects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subject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mapped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subject.map</a:t>
            </a:r>
            <a:r>
              <a:rPr lang="en-US" dirty="0" smtClean="0">
                <a:latin typeface="Consolas"/>
                <a:cs typeface="Consolas"/>
              </a:rPr>
              <a:t>(x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+</a:t>
            </a:r>
            <a:r>
              <a:rPr lang="en-US" dirty="0" smtClean="0">
                <a:latin typeface="Consolas"/>
                <a:cs typeface="Consolas"/>
              </a:rPr>
              <a:t> x);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mapped.subscribe</a:t>
            </a:r>
            <a:r>
              <a:rPr lang="en-US" dirty="0" smtClean="0">
                <a:latin typeface="Consolas"/>
                <a:cs typeface="Consolas"/>
              </a:rPr>
              <a:t>(x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console.log</a:t>
            </a:r>
            <a:r>
              <a:rPr lang="en-US" dirty="0" smtClean="0">
                <a:latin typeface="Consolas"/>
                <a:cs typeface="Consolas"/>
              </a:rPr>
              <a:t>(x));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mapped.subscribe</a:t>
            </a:r>
            <a:r>
              <a:rPr lang="en-US" dirty="0">
                <a:latin typeface="Consolas"/>
                <a:cs typeface="Consolas"/>
              </a:rPr>
              <a:t>(x </a:t>
            </a:r>
            <a:r>
              <a:rPr lang="en-US" dirty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console.log</a:t>
            </a:r>
            <a:r>
              <a:rPr lang="en-US" dirty="0">
                <a:latin typeface="Consolas"/>
                <a:cs typeface="Consolas"/>
              </a:rPr>
              <a:t>(x));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subject.next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79646"/>
                </a:solidFill>
                <a:latin typeface="Consolas"/>
                <a:cs typeface="Consolas"/>
              </a:rPr>
              <a:t>3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subject.complete</a:t>
            </a:r>
            <a:r>
              <a:rPr lang="en-US" dirty="0" smtClean="0">
                <a:latin typeface="Consolas"/>
                <a:cs typeface="Consolas"/>
              </a:rPr>
              <a:t>();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9736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.then((data)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foo(data);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getSomeData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})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.then((data) </a:t>
            </a:r>
            <a:r>
              <a:rPr lang="en-US" dirty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smtClean="0">
                <a:latin typeface="Consolas"/>
                <a:cs typeface="Consolas"/>
              </a:rPr>
              <a:t>bar(data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>
                <a:solidFill>
                  <a:srgbClr val="4F81BD"/>
                </a:solidFill>
                <a:latin typeface="Consolas"/>
                <a:cs typeface="Consolas"/>
              </a:rPr>
              <a:t>return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getSomeData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.then((data) </a:t>
            </a:r>
            <a:r>
              <a:rPr lang="en-US" dirty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baz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>
                <a:latin typeface="Consolas"/>
                <a:cs typeface="Consolas"/>
              </a:rPr>
              <a:t>data)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438264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Subjects used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EVERYTHING!</a:t>
            </a:r>
          </a:p>
        </p:txBody>
      </p:sp>
    </p:spTree>
    <p:extLst>
      <p:ext uri="{BB962C8B-B14F-4D97-AF65-F5344CB8AC3E}">
        <p14:creationId xmlns:p14="http://schemas.microsoft.com/office/powerpoint/2010/main" val="311180570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Subjects used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EVERYTHING!</a:t>
            </a:r>
          </a:p>
          <a:p>
            <a:r>
              <a:rPr lang="en-US" dirty="0" smtClean="0"/>
              <a:t>Multicasting</a:t>
            </a:r>
          </a:p>
          <a:p>
            <a:r>
              <a:rPr lang="en-US" dirty="0" smtClean="0"/>
              <a:t>As an adapter</a:t>
            </a:r>
          </a:p>
        </p:txBody>
      </p:sp>
    </p:spTree>
    <p:extLst>
      <p:ext uri="{BB962C8B-B14F-4D97-AF65-F5344CB8AC3E}">
        <p14:creationId xmlns:p14="http://schemas.microsoft.com/office/powerpoint/2010/main" val="91318128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Multicast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(verb) to send data to multiple users across a computer network at the same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94662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Subject subscription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Adds an observer to a list of observers to notify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3368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`multicast` operator or some derivative</a:t>
            </a:r>
          </a:p>
          <a:p>
            <a:r>
              <a:rPr lang="en-US" dirty="0" smtClean="0"/>
              <a:t>`publish()`</a:t>
            </a:r>
          </a:p>
          <a:p>
            <a:r>
              <a:rPr lang="en-US" dirty="0" smtClean="0"/>
              <a:t>`</a:t>
            </a:r>
            <a:r>
              <a:rPr lang="en-US" dirty="0" err="1" smtClean="0"/>
              <a:t>publishReplay</a:t>
            </a:r>
            <a:r>
              <a:rPr lang="en-US" dirty="0" smtClean="0"/>
              <a:t>()`</a:t>
            </a:r>
          </a:p>
          <a:p>
            <a:r>
              <a:rPr lang="en-US" dirty="0" smtClean="0"/>
              <a:t>`share()`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2287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subject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Subject();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/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Tie source observable into `subject` and have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all subscribers to the returned observable register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// on that subject.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var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connectable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sourceObservable.multicast</a:t>
            </a:r>
            <a:r>
              <a:rPr lang="en-US" sz="2000" dirty="0" smtClean="0">
                <a:latin typeface="Consolas"/>
                <a:cs typeface="Consolas"/>
              </a:rPr>
              <a:t>(subject);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// subscribe a few times</a:t>
            </a:r>
            <a:endParaRPr lang="en-US" sz="2000" dirty="0">
              <a:solidFill>
                <a:srgbClr val="9BBB59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connectable.subscribe</a:t>
            </a:r>
            <a:r>
              <a:rPr lang="en-US" sz="2000" dirty="0" smtClean="0">
                <a:latin typeface="Consolas"/>
                <a:cs typeface="Consolas"/>
              </a:rPr>
              <a:t>(x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onsolas"/>
                <a:cs typeface="Consolas"/>
              </a:rPr>
              <a:t>1</a:t>
            </a:r>
            <a:r>
              <a:rPr lang="en-US" sz="2000" dirty="0" smtClean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connectable.subscribe</a:t>
            </a:r>
            <a:r>
              <a:rPr lang="en-US" sz="2000" dirty="0" smtClean="0">
                <a:latin typeface="Consolas"/>
                <a:cs typeface="Consolas"/>
              </a:rPr>
              <a:t>(x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console.log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2</a:t>
            </a:r>
            <a:r>
              <a:rPr lang="en-US" sz="2000" dirty="0" smtClean="0">
                <a:latin typeface="Consolas"/>
                <a:cs typeface="Consolas"/>
              </a:rPr>
              <a:t>, x));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// calling `connect()` subscribes `subject` to the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// `</a:t>
            </a:r>
            <a:r>
              <a:rPr lang="en-US" sz="2000" dirty="0" err="1" smtClean="0">
                <a:solidFill>
                  <a:srgbClr val="9BBB59"/>
                </a:solidFill>
                <a:latin typeface="Consolas"/>
                <a:cs typeface="Consolas"/>
              </a:rPr>
              <a:t>sourceObservable</a:t>
            </a:r>
            <a:r>
              <a:rPr lang="en-US" sz="2000" dirty="0" smtClean="0">
                <a:solidFill>
                  <a:srgbClr val="9BBB59"/>
                </a:solidFill>
                <a:latin typeface="Consolas"/>
                <a:cs typeface="Consolas"/>
              </a:rPr>
              <a:t>` and makes it “live”</a:t>
            </a:r>
            <a:endParaRPr lang="en-US" sz="2000" dirty="0">
              <a:solidFill>
                <a:srgbClr val="9BBB59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connectable.connect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828320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this really doing?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[LIVE CODE EXAMPLE]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7253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“Cold”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subscription</a:t>
            </a:r>
          </a:p>
          <a:p>
            <a:pPr lvl="1"/>
            <a:r>
              <a:rPr lang="en-US" dirty="0" smtClean="0"/>
              <a:t>Create data producer</a:t>
            </a:r>
          </a:p>
          <a:p>
            <a:pPr lvl="1"/>
            <a:r>
              <a:rPr lang="en-US" dirty="0" smtClean="0"/>
              <a:t>Connect data producer to observer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unsubscription</a:t>
            </a:r>
            <a:endParaRPr lang="en-US" dirty="0" smtClean="0"/>
          </a:p>
          <a:p>
            <a:pPr lvl="1"/>
            <a:r>
              <a:rPr lang="en-US" dirty="0" smtClean="0"/>
              <a:t>Tear down data producer</a:t>
            </a:r>
          </a:p>
          <a:p>
            <a:r>
              <a:rPr lang="en-US" dirty="0" smtClean="0"/>
              <a:t>Don’t share data producer with other observables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673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“Hot”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Subscription closes over previously created data producer.</a:t>
            </a:r>
          </a:p>
          <a:p>
            <a:r>
              <a:rPr lang="en-US" dirty="0" err="1" smtClean="0"/>
              <a:t>unsubscription</a:t>
            </a:r>
            <a:r>
              <a:rPr lang="en-US" dirty="0" smtClean="0"/>
              <a:t> does not tear down data producer.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310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“Cold”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cold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Observable(observer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Consolas"/>
                <a:cs typeface="Consolas"/>
              </a:rPr>
              <a:t>let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0;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const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id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setInterval</a:t>
            </a:r>
            <a:r>
              <a:rPr lang="en-US" sz="2000" dirty="0" smtClean="0">
                <a:latin typeface="Consolas"/>
                <a:cs typeface="Consolas"/>
              </a:rPr>
              <a:t>(()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observer.next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++</a:t>
            </a:r>
            <a:r>
              <a:rPr lang="en-US" sz="2000" dirty="0" smtClean="0">
                <a:latin typeface="Consolas"/>
                <a:cs typeface="Consolas"/>
              </a:rPr>
              <a:t>), </a:t>
            </a:r>
            <a:r>
              <a:rPr lang="en-US" sz="2000" dirty="0" smtClean="0">
                <a:solidFill>
                  <a:srgbClr val="F79646"/>
                </a:solidFill>
                <a:latin typeface="Consolas"/>
                <a:cs typeface="Consolas"/>
              </a:rPr>
              <a:t>1000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5"/>
                </a:solidFill>
                <a:latin typeface="Consolas"/>
                <a:cs typeface="Consolas"/>
              </a:rPr>
              <a:t>return</a:t>
            </a:r>
            <a:r>
              <a:rPr lang="en-US" sz="2000" dirty="0" smtClean="0">
                <a:latin typeface="Consolas"/>
                <a:cs typeface="Consolas"/>
              </a:rPr>
              <a:t> ()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=&gt;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clearInterval</a:t>
            </a:r>
            <a:r>
              <a:rPr lang="en-US" sz="2000" dirty="0" smtClean="0">
                <a:latin typeface="Consolas"/>
                <a:cs typeface="Consolas"/>
              </a:rPr>
              <a:t>(id);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33096199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8357</TotalTime>
  <Words>3414</Words>
  <Application>Microsoft Macintosh PowerPoint</Application>
  <PresentationFormat>On-screen Show (4:3)</PresentationFormat>
  <Paragraphs>594</Paragraphs>
  <Slides>107</Slides>
  <Notes>0</Notes>
  <HiddenSlides>0</HiddenSlides>
  <MMClips>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08" baseType="lpstr">
      <vt:lpstr> Black </vt:lpstr>
      <vt:lpstr>RxJS 5 Workshop</vt:lpstr>
      <vt:lpstr>What is RxJS?</vt:lpstr>
      <vt:lpstr>What is RxJS?</vt:lpstr>
      <vt:lpstr>Types of Async in Web Apps</vt:lpstr>
      <vt:lpstr>Methods for dealing with async</vt:lpstr>
      <vt:lpstr>Callbacks</vt:lpstr>
      <vt:lpstr>Callbacks</vt:lpstr>
      <vt:lpstr>Callback Hell</vt:lpstr>
      <vt:lpstr>Promises</vt:lpstr>
      <vt:lpstr>Promises</vt:lpstr>
      <vt:lpstr>A “Promise” to a future value</vt:lpstr>
      <vt:lpstr>Cancellation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want an async type with cancellation</vt:lpstr>
      <vt:lpstr>Promises are a single value</vt:lpstr>
      <vt:lpstr>We want a type that can handle more than one value</vt:lpstr>
      <vt:lpstr>JavaScript has a type for more than one value</vt:lpstr>
      <vt:lpstr>Iterable</vt:lpstr>
      <vt:lpstr>Iterable</vt:lpstr>
      <vt:lpstr>Iterables alone aren’t great for async</vt:lpstr>
      <vt:lpstr>Observable</vt:lpstr>
      <vt:lpstr>Iterator -&gt; Observer</vt:lpstr>
      <vt:lpstr>Iterator -&gt; Observer</vt:lpstr>
      <vt:lpstr>Iterator -&gt; Observer</vt:lpstr>
      <vt:lpstr>Observer</vt:lpstr>
      <vt:lpstr>Iterable -&gt; Observable</vt:lpstr>
      <vt:lpstr>Observable is the  “dual” of Iterable</vt:lpstr>
      <vt:lpstr>What about cancellation?</vt:lpstr>
      <vt:lpstr>Use the Observable constructor</vt:lpstr>
      <vt:lpstr>Pass it a subscriber function that gives you an observer</vt:lpstr>
      <vt:lpstr>Use `next` on the observer to emit values from your observable</vt:lpstr>
      <vt:lpstr>Call `complete` to signal the observable is done successfully</vt:lpstr>
      <vt:lpstr>or use `error` to signal a problem caused the observable to stop</vt:lpstr>
      <vt:lpstr>Observables are lazy!</vt:lpstr>
      <vt:lpstr>Subscribe using the `subscribe` function</vt:lpstr>
      <vt:lpstr>Provide `subscribe` with an observer</vt:lpstr>
      <vt:lpstr>Subscribe using the `subscribe` function</vt:lpstr>
      <vt:lpstr>As shorthand, RxJS `subscribe` can also take up to 3 handlers</vt:lpstr>
      <vt:lpstr>As shorthand, RxJS `subscribe` can also take up to 3 handlers</vt:lpstr>
      <vt:lpstr>As shorthand, RxJS `subscribe` can also take up to 3 handlers</vt:lpstr>
      <vt:lpstr>As shorthand, RxJS `subscribe` can also take up to 3 handlers</vt:lpstr>
      <vt:lpstr>Try it out</vt:lpstr>
      <vt:lpstr>Recap: Observables</vt:lpstr>
      <vt:lpstr>Observables are sets</vt:lpstr>
      <vt:lpstr>Sets have operators</vt:lpstr>
      <vt:lpstr>Array filter, map, reduce</vt:lpstr>
      <vt:lpstr>Try it</vt:lpstr>
      <vt:lpstr>Operators</vt:lpstr>
      <vt:lpstr>Most basic example… map</vt:lpstr>
      <vt:lpstr>The anatomy of an operator (basically)</vt:lpstr>
      <vt:lpstr>Operators</vt:lpstr>
      <vt:lpstr>Try it</vt:lpstr>
      <vt:lpstr>Observable Chains</vt:lpstr>
      <vt:lpstr>Observable Chains</vt:lpstr>
      <vt:lpstr>Observable Chains</vt:lpstr>
      <vt:lpstr>Beware: Sync vs Async</vt:lpstr>
      <vt:lpstr>Synchronous??</vt:lpstr>
      <vt:lpstr>Why allow synchronous behavior?</vt:lpstr>
      <vt:lpstr>Async behavior  is determined by producer</vt:lpstr>
      <vt:lpstr>TRY IT</vt:lpstr>
      <vt:lpstr>A little vocabulary</vt:lpstr>
      <vt:lpstr>“side effect”</vt:lpstr>
      <vt:lpstr>In Rx, side effects can be added anywhere</vt:lpstr>
      <vt:lpstr>But generally, we use `do` or `subscribe` for side effects</vt:lpstr>
      <vt:lpstr>Observable subscriber functions are also a valid place for side effects</vt:lpstr>
      <vt:lpstr>Common side effects</vt:lpstr>
      <vt:lpstr>Pure functions</vt:lpstr>
      <vt:lpstr>Why is “purity” good?</vt:lpstr>
      <vt:lpstr>Cold vs Hot</vt:lpstr>
      <vt:lpstr>Observables are “cold” and “lazy”</vt:lpstr>
      <vt:lpstr>Making a “hot” observable</vt:lpstr>
      <vt:lpstr>TRY IT</vt:lpstr>
      <vt:lpstr>What happened with the cold/sync observable???</vt:lpstr>
      <vt:lpstr>I’ll tell you the workaround,</vt:lpstr>
      <vt:lpstr>Subjects</vt:lpstr>
      <vt:lpstr>Basics</vt:lpstr>
      <vt:lpstr>TRY IT</vt:lpstr>
      <vt:lpstr>Take aways</vt:lpstr>
      <vt:lpstr>Subjects can be used as Observers!</vt:lpstr>
      <vt:lpstr>Subjects as an Observer</vt:lpstr>
      <vt:lpstr>Try it</vt:lpstr>
      <vt:lpstr>Subjects: Two ways to unsubscribe</vt:lpstr>
      <vt:lpstr>Try it</vt:lpstr>
      <vt:lpstr>Takeaway: Killing Subjects</vt:lpstr>
      <vt:lpstr>In RxJS 5, operators on Subjects return Subjects</vt:lpstr>
      <vt:lpstr>What are Subjects used for?</vt:lpstr>
      <vt:lpstr>What are Subjects used for?</vt:lpstr>
      <vt:lpstr>Multicast</vt:lpstr>
      <vt:lpstr>Subject subscription</vt:lpstr>
      <vt:lpstr>Multicasting</vt:lpstr>
      <vt:lpstr>Multicast</vt:lpstr>
      <vt:lpstr>What is this really doing?</vt:lpstr>
      <vt:lpstr>“Cold” Observable</vt:lpstr>
      <vt:lpstr>“Hot” Observable</vt:lpstr>
      <vt:lpstr>“Cold” Observable</vt:lpstr>
      <vt:lpstr>“Hot” Observable</vt:lpstr>
      <vt:lpstr>“Hot” Observable</vt:lpstr>
      <vt:lpstr>But now we don’t have teardown for the source!</vt:lpstr>
      <vt:lpstr>“Hot” from “cold”</vt:lpstr>
      <vt:lpstr>“Hot” from “cold”</vt:lpstr>
      <vt:lpstr>“Hot” from “cold”</vt:lpstr>
      <vt:lpstr>“Hot” from “cold”</vt:lpstr>
      <vt:lpstr>Recap</vt:lpstr>
    </vt:vector>
  </TitlesOfParts>
  <Company>Netflix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RxJS 5 Workshop</dc:title>
  <dc:creator>Ben Lesh</dc:creator>
  <cp:lastModifiedBy>Ben Lesh</cp:lastModifiedBy>
  <cp:revision>116</cp:revision>
  <dcterms:created xsi:type="dcterms:W3CDTF">2016-09-12T04:37:35Z</dcterms:created>
  <dcterms:modified xsi:type="dcterms:W3CDTF">2016-09-17T23:54:37Z</dcterms:modified>
</cp:coreProperties>
</file>