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465" r:id="rId49"/>
    <p:sldId id="466" r:id="rId50"/>
    <p:sldId id="467" r:id="rId51"/>
    <p:sldId id="468" r:id="rId52"/>
    <p:sldId id="469" r:id="rId53"/>
    <p:sldId id="470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63" r:id="rId62"/>
    <p:sldId id="464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379" r:id="rId73"/>
    <p:sldId id="374" r:id="rId74"/>
    <p:sldId id="375" r:id="rId75"/>
    <p:sldId id="376" r:id="rId76"/>
    <p:sldId id="377" r:id="rId77"/>
    <p:sldId id="292" r:id="rId78"/>
    <p:sldId id="293" r:id="rId79"/>
    <p:sldId id="373" r:id="rId80"/>
    <p:sldId id="294" r:id="rId81"/>
    <p:sldId id="295" r:id="rId82"/>
    <p:sldId id="422" r:id="rId83"/>
    <p:sldId id="423" r:id="rId84"/>
    <p:sldId id="424" r:id="rId85"/>
    <p:sldId id="426" r:id="rId86"/>
    <p:sldId id="427" r:id="rId87"/>
    <p:sldId id="433" r:id="rId88"/>
    <p:sldId id="432" r:id="rId89"/>
    <p:sldId id="428" r:id="rId90"/>
    <p:sldId id="429" r:id="rId91"/>
    <p:sldId id="434" r:id="rId92"/>
    <p:sldId id="435" r:id="rId93"/>
    <p:sldId id="430" r:id="rId94"/>
    <p:sldId id="431" r:id="rId95"/>
    <p:sldId id="436" r:id="rId96"/>
    <p:sldId id="437" r:id="rId97"/>
    <p:sldId id="421" r:id="rId98"/>
    <p:sldId id="296" r:id="rId99"/>
    <p:sldId id="297" r:id="rId100"/>
    <p:sldId id="298" r:id="rId101"/>
    <p:sldId id="382" r:id="rId102"/>
    <p:sldId id="381" r:id="rId103"/>
    <p:sldId id="383" r:id="rId104"/>
    <p:sldId id="384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80" r:id="rId116"/>
    <p:sldId id="396" r:id="rId117"/>
    <p:sldId id="397" r:id="rId118"/>
    <p:sldId id="398" r:id="rId119"/>
    <p:sldId id="400" r:id="rId120"/>
    <p:sldId id="401" r:id="rId121"/>
    <p:sldId id="402" r:id="rId122"/>
    <p:sldId id="403" r:id="rId123"/>
    <p:sldId id="404" r:id="rId124"/>
    <p:sldId id="406" r:id="rId125"/>
    <p:sldId id="405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38" r:id="rId141"/>
    <p:sldId id="439" r:id="rId142"/>
    <p:sldId id="440" r:id="rId143"/>
    <p:sldId id="442" r:id="rId144"/>
    <p:sldId id="443" r:id="rId145"/>
    <p:sldId id="444" r:id="rId146"/>
    <p:sldId id="445" r:id="rId147"/>
    <p:sldId id="446" r:id="rId148"/>
    <p:sldId id="356" r:id="rId149"/>
    <p:sldId id="357" r:id="rId150"/>
    <p:sldId id="358" r:id="rId151"/>
    <p:sldId id="359" r:id="rId152"/>
    <p:sldId id="360" r:id="rId153"/>
    <p:sldId id="361" r:id="rId154"/>
    <p:sldId id="363" r:id="rId155"/>
    <p:sldId id="364" r:id="rId156"/>
    <p:sldId id="355" r:id="rId157"/>
    <p:sldId id="276" r:id="rId158"/>
    <p:sldId id="280" r:id="rId159"/>
    <p:sldId id="281" r:id="rId160"/>
    <p:sldId id="283" r:id="rId161"/>
    <p:sldId id="365" r:id="rId162"/>
    <p:sldId id="471" r:id="rId163"/>
    <p:sldId id="288" r:id="rId164"/>
    <p:sldId id="289" r:id="rId165"/>
    <p:sldId id="290" r:id="rId166"/>
    <p:sldId id="366" r:id="rId167"/>
    <p:sldId id="369" r:id="rId168"/>
    <p:sldId id="370" r:id="rId169"/>
    <p:sldId id="371" r:id="rId170"/>
    <p:sldId id="367" r:id="rId171"/>
    <p:sldId id="368" r:id="rId172"/>
    <p:sldId id="372" r:id="rId173"/>
    <p:sldId id="291" r:id="rId174"/>
    <p:sldId id="299" r:id="rId175"/>
    <p:sldId id="300" r:id="rId176"/>
    <p:sldId id="302" r:id="rId177"/>
    <p:sldId id="303" r:id="rId178"/>
    <p:sldId id="301" r:id="rId179"/>
    <p:sldId id="304" r:id="rId180"/>
    <p:sldId id="306" r:id="rId181"/>
    <p:sldId id="307" r:id="rId182"/>
    <p:sldId id="308" r:id="rId183"/>
    <p:sldId id="309" r:id="rId184"/>
    <p:sldId id="310" r:id="rId185"/>
    <p:sldId id="311" r:id="rId186"/>
    <p:sldId id="312" r:id="rId187"/>
    <p:sldId id="313" r:id="rId188"/>
    <p:sldId id="314" r:id="rId189"/>
    <p:sldId id="315" r:id="rId190"/>
    <p:sldId id="316" r:id="rId191"/>
    <p:sldId id="473" r:id="rId192"/>
    <p:sldId id="476" r:id="rId193"/>
    <p:sldId id="474" r:id="rId194"/>
    <p:sldId id="475" r:id="rId195"/>
    <p:sldId id="477" r:id="rId196"/>
    <p:sldId id="478" r:id="rId197"/>
    <p:sldId id="479" r:id="rId198"/>
    <p:sldId id="480" r:id="rId199"/>
    <p:sldId id="472" r:id="rId200"/>
    <p:sldId id="482" r:id="rId201"/>
    <p:sldId id="485" r:id="rId202"/>
    <p:sldId id="483" r:id="rId203"/>
    <p:sldId id="486" r:id="rId204"/>
    <p:sldId id="484" r:id="rId205"/>
    <p:sldId id="481" r:id="rId206"/>
    <p:sldId id="487" r:id="rId207"/>
    <p:sldId id="488" r:id="rId208"/>
    <p:sldId id="489" r:id="rId209"/>
    <p:sldId id="491" r:id="rId210"/>
    <p:sldId id="492" r:id="rId211"/>
    <p:sldId id="490" r:id="rId2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printerSettings" Target="printerSettings/printerSettings1.bin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presProps" Target="presProps.xml"/><Relationship Id="rId215" Type="http://schemas.openxmlformats.org/officeDocument/2006/relationships/viewProps" Target="viewProps.xml"/><Relationship Id="rId216" Type="http://schemas.openxmlformats.org/officeDocument/2006/relationships/theme" Target="theme/theme1.xml"/><Relationship Id="rId2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really just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set up chains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87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08468" y="330328"/>
            <a:ext cx="43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Chain of Observers</a:t>
            </a:r>
            <a:endParaRPr lang="en-US" sz="4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4954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3419" y="330328"/>
            <a:ext cx="457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These are observers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1311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802" y="330328"/>
            <a:ext cx="7456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the producer at the head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608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6034" y="330328"/>
            <a:ext cx="619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filter operator </a:t>
            </a:r>
            <a:endParaRPr lang="en-US" sz="4200" dirty="0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0614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12854" y="330328"/>
            <a:ext cx="611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map operator</a:t>
            </a:r>
            <a:endParaRPr lang="en-US" sz="4200" dirty="0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55355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106" y="330328"/>
            <a:ext cx="8921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at the tail that wraps your handlers</a:t>
            </a:r>
            <a:endParaRPr lang="en-US" sz="4200" dirty="0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637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4290" y="330328"/>
            <a:ext cx="773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producer </a:t>
            </a:r>
            <a:r>
              <a:rPr lang="en-US" sz="4200" dirty="0" err="1" smtClean="0"/>
              <a:t>nexts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/>
              <a:t> to the filter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38556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185" y="330328"/>
            <a:ext cx="8999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filter passes for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>
                <a:latin typeface="Calibri"/>
                <a:cs typeface="Calibri"/>
              </a:rPr>
              <a:t> </a:t>
            </a:r>
            <a:r>
              <a:rPr lang="en-US" sz="4200" dirty="0" smtClean="0"/>
              <a:t>and </a:t>
            </a:r>
            <a:r>
              <a:rPr lang="en-US" sz="4200" dirty="0" err="1" smtClean="0"/>
              <a:t>nexts</a:t>
            </a:r>
            <a:r>
              <a:rPr lang="en-US" sz="4200" dirty="0" smtClean="0"/>
              <a:t> to map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036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5951" y="330328"/>
            <a:ext cx="8012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is mapped and sent along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3090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2560" y="330328"/>
            <a:ext cx="8098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then hits the next handler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54332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20082" y="330328"/>
            <a:ext cx="650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Next we’re sending along a 1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83239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218" y="330328"/>
            <a:ext cx="835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But the value 1 doesn’t pass the filter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0031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4058" y="330328"/>
            <a:ext cx="7015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4200" dirty="0" smtClean="0"/>
              <a:t>… so it’s not sent along to map.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321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 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4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Observers will no longer pass along values 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receive an error</a:t>
            </a:r>
          </a:p>
          <a:p>
            <a:r>
              <a:rPr lang="en-US" dirty="0" smtClean="0"/>
              <a:t>they receive a completion</a:t>
            </a:r>
          </a:p>
          <a:p>
            <a:r>
              <a:rPr lang="en-US" dirty="0" smtClean="0"/>
              <a:t>the accompanying subscription is unsubscribed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33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for error handling?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errorFn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62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33128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6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579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throws in our map!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so the observer is rendered inert.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6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(that means nothing else can pass through it)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2" grpId="0" animBg="1"/>
      <p:bldP spid="23" grpId="0" animBg="1"/>
      <p:bldP spid="29" grpId="0"/>
      <p:bldP spid="30" grpId="0"/>
      <p:bldP spid="3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2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4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`catch`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function that gives you and error and expects you to return an observable</a:t>
            </a:r>
          </a:p>
          <a:p>
            <a:r>
              <a:rPr lang="en-US" dirty="0" smtClean="0"/>
              <a:t>Very similar to promise `catch`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.map(</a:t>
            </a:r>
            <a:r>
              <a:rPr lang="en-US" sz="2000" dirty="0" err="1" smtClean="0">
                <a:latin typeface="Consolas"/>
                <a:cs typeface="Consolas"/>
              </a:rPr>
              <a:t>someFn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.catch(err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‘this is fine’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throw new Error(‘I hate ones!’);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4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the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r>
              <a:rPr lang="is-IS" dirty="0" smtClean="0"/>
              <a:t>…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.map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throw new Error(‘I hate ones!’);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the error to `catch`,</a:t>
            </a:r>
            <a:br>
              <a:rPr lang="en-US" dirty="0" smtClean="0"/>
            </a:br>
            <a:r>
              <a:rPr lang="en-US" dirty="0" smtClean="0"/>
              <a:t>observers from this point and </a:t>
            </a:r>
            <a:br>
              <a:rPr lang="en-US" dirty="0" smtClean="0"/>
            </a:br>
            <a:r>
              <a:rPr lang="en-US" dirty="0" smtClean="0"/>
              <a:t>up are “dead”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`catch` observer got an error, so it’s actually “dead” too.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error path in `catch` will map to a new Observable!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0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subscribed to with an 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Signaling a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the next handler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subscribe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completing (because `of`)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87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we’re all done.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2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exercises/node/first-</a:t>
            </a:r>
            <a:r>
              <a:rPr lang="en-US" dirty="0" err="1" smtClean="0"/>
              <a:t>catch.js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6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catching still allows the source to die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86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want this interval to continue?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.map(x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if 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) throw new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.catch(err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“0!”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“1!”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“2!”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“3!”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“nah, 4 is okay”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2107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 – Isolating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981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other observables to set up alternate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4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merge operator to create an isolated observer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48621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Isolate what can fail to it’s own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(1000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.</a:t>
            </a:r>
            <a:r>
              <a:rPr lang="en-US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subscribe(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nextFn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errorFn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completeFn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65383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protecting what you don’t want to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.map(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if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(x === 4) throw new Error(‘no fours’);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return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+ ‘!’;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}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catch(err =&gt;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(‘nah, 4 is okay’)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0711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isolation.js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28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44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external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  <a:p>
            <a:pPr>
              <a:buFontTx/>
              <a:buChar char="-"/>
            </a:pPr>
            <a:r>
              <a:rPr lang="en-US" dirty="0" smtClean="0"/>
              <a:t>Usually created from cold observables with `share`, `publish` or `multicast`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Subscription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895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resource leaks!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It’s important to manage your subscriptions carefully.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Unsubscribing is what tears down your data producers. Leaving a subscription running will likely result in memory and other resource leaks in your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7178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imperatively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subscription.unsubscribe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769822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imperatively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subscription1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source1.subscribe(observer);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subscription2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source2.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subscription3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source3.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subscription4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source4.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subscription5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source5.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subscription6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source6.</a:t>
            </a:r>
            <a:r>
              <a:rPr lang="en-US" sz="2000" dirty="0">
                <a:latin typeface="Consolas"/>
                <a:cs typeface="Consolas"/>
              </a:rPr>
              <a:t>subscribe(observer)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subscription7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source7.</a:t>
            </a:r>
            <a:r>
              <a:rPr lang="en-US" sz="2000" dirty="0">
                <a:latin typeface="Consolas"/>
                <a:cs typeface="Consolas"/>
              </a:rPr>
              <a:t>subscribe(observer)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subscription8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source8.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subscription1.unsubscribe();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subscription2.unsubscribe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subscription3.unsubscribe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subscription5.unsubscribe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subscription6.unsubscribe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subscription7.unsubscribe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subscription8.unsubscribe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oops?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489453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(mostly) Declaratively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kill1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Observable.fromEvent</a:t>
            </a:r>
            <a:r>
              <a:rPr lang="en-US" dirty="0" smtClean="0">
                <a:latin typeface="Consolas"/>
                <a:cs typeface="Consolas"/>
              </a:rPr>
              <a:t>(button,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‘click’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kill2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getStreamOfRouteChanges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kill3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merged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Observable.merge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source1.takeUntil(kill1),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source2.takeUntil(kill2)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source3.takeUntil(kill3);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merged.subscribe</a:t>
            </a:r>
            <a:r>
              <a:rPr lang="en-US" dirty="0" smtClean="0">
                <a:latin typeface="Consolas"/>
                <a:cs typeface="Consolas"/>
              </a:rPr>
              <a:t>(observer);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sub.unsubscribe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// or any of the kill events could fire</a:t>
            </a:r>
            <a:r>
              <a:rPr lang="is-IS" dirty="0" smtClean="0">
                <a:solidFill>
                  <a:srgbClr val="9BBB59"/>
                </a:solidFill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Consolas"/>
                <a:cs typeface="Consolas"/>
              </a:rPr>
              <a:t>kill3.next(</a:t>
            </a:r>
            <a:r>
              <a:rPr lang="is-I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is-IS" dirty="0" smtClean="0">
                <a:latin typeface="Consolas"/>
                <a:cs typeface="Consolas"/>
              </a:rPr>
              <a:t>);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48800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declarative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likely to miss unsubscribing from a resource</a:t>
            </a:r>
          </a:p>
          <a:p>
            <a:r>
              <a:rPr lang="en-US" dirty="0" smtClean="0"/>
              <a:t>Can compose cancellation from any event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60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Subscription rule of thumb: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 find yourself managing more than one or two subscriptions you’re more likely to miss an unsubscribe.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59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approach to Subscription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your framework or libraries handle it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9697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In 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(finally)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BYORX</a:t>
            </a:r>
            <a:br>
              <a:rPr lang="en-US" dirty="0" smtClean="0"/>
            </a:br>
            <a:r>
              <a:rPr lang="en-US" dirty="0" smtClean="0"/>
              <a:t>(Bring your own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Rather than include ALL of Rx.. (import Rx from ‘</a:t>
            </a:r>
            <a:r>
              <a:rPr lang="en-US" dirty="0" err="1" smtClean="0"/>
              <a:t>rxjs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r>
              <a:rPr lang="en-US" dirty="0" smtClean="0"/>
              <a:t>You can pull in just what you need, since </a:t>
            </a:r>
            <a:r>
              <a:rPr lang="en-US" dirty="0" err="1" smtClean="0"/>
              <a:t>RxJS</a:t>
            </a:r>
            <a:r>
              <a:rPr lang="en-US" dirty="0" smtClean="0"/>
              <a:t> 5 is modular.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will reduce your deployed application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9567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BYORX</a:t>
            </a:r>
            <a:br>
              <a:rPr lang="en-US" dirty="0" smtClean="0"/>
            </a:br>
            <a:r>
              <a:rPr lang="en-US" dirty="0" smtClean="0"/>
              <a:t>(Bring your own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in your app root (I call mine `</a:t>
            </a:r>
            <a:r>
              <a:rPr lang="en-US" dirty="0" err="1" smtClean="0"/>
              <a:t>app.rx.ts</a:t>
            </a:r>
            <a:r>
              <a:rPr lang="en-US" dirty="0" smtClean="0"/>
              <a:t>`)</a:t>
            </a:r>
          </a:p>
          <a:p>
            <a:r>
              <a:rPr lang="en-US" dirty="0" smtClean="0"/>
              <a:t>Build your own Rx with </a:t>
            </a:r>
            <a:r>
              <a:rPr lang="en-US" dirty="0" err="1" smtClean="0"/>
              <a:t>RxJS</a:t>
            </a:r>
            <a:r>
              <a:rPr lang="en-US" dirty="0" smtClean="0"/>
              <a:t> 5 patch modules</a:t>
            </a:r>
          </a:p>
          <a:p>
            <a:pPr lvl="1"/>
            <a:r>
              <a:rPr lang="en-US" dirty="0" smtClean="0"/>
              <a:t>export { Observable } from ‘</a:t>
            </a:r>
            <a:r>
              <a:rPr lang="en-US" dirty="0" err="1" smtClean="0"/>
              <a:t>rxjs</a:t>
            </a:r>
            <a:r>
              <a:rPr lang="en-US" dirty="0" smtClean="0"/>
              <a:t>/Observable’;</a:t>
            </a:r>
          </a:p>
          <a:p>
            <a:pPr lvl="1"/>
            <a:r>
              <a:rPr lang="en-US" dirty="0" smtClean="0"/>
              <a:t>import ‘</a:t>
            </a:r>
            <a:r>
              <a:rPr lang="en-US" dirty="0" err="1" smtClean="0"/>
              <a:t>rxjs</a:t>
            </a:r>
            <a:r>
              <a:rPr lang="en-US" dirty="0" smtClean="0"/>
              <a:t>/add/operator/</a:t>
            </a:r>
            <a:r>
              <a:rPr lang="en-US" dirty="0" err="1" smtClean="0"/>
              <a:t>operatorName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import ‘</a:t>
            </a:r>
            <a:r>
              <a:rPr lang="en-US" dirty="0" err="1" smtClean="0"/>
              <a:t>rxjs</a:t>
            </a:r>
            <a:r>
              <a:rPr lang="en-US" dirty="0" smtClean="0"/>
              <a:t>/add/observable/</a:t>
            </a:r>
            <a:r>
              <a:rPr lang="en-US" dirty="0" err="1" smtClean="0"/>
              <a:t>fromWhatever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008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app.rx.ts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// direct exports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dirty="0">
                <a:latin typeface="Consolas"/>
                <a:cs typeface="Consolas"/>
              </a:rPr>
              <a:t> { Observable }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/Observable'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export</a:t>
            </a:r>
            <a:r>
              <a:rPr lang="en-US" dirty="0">
                <a:latin typeface="Consolas"/>
                <a:cs typeface="Consolas"/>
              </a:rPr>
              <a:t> { Subject }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/Subject'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// static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/add/observable/timer'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/add/observable/empty'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// operators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/add/operator/scan'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/add/operator/map'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switchMap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startWith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/add/operator/do'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116122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import all Rx stuffs through your module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import</a:t>
            </a:r>
            <a:r>
              <a:rPr lang="en-US" dirty="0" smtClean="0"/>
              <a:t> { Observable, Subject } </a:t>
            </a:r>
            <a:r>
              <a:rPr lang="en-US" dirty="0" smtClean="0">
                <a:solidFill>
                  <a:schemeClr val="accent1"/>
                </a:solidFill>
              </a:rPr>
              <a:t>from </a:t>
            </a:r>
            <a:r>
              <a:rPr lang="en-US" dirty="0" smtClean="0">
                <a:solidFill>
                  <a:schemeClr val="accent6"/>
                </a:solidFill>
              </a:rPr>
              <a:t>‘../</a:t>
            </a:r>
            <a:r>
              <a:rPr lang="en-US" dirty="0" err="1" smtClean="0">
                <a:solidFill>
                  <a:schemeClr val="accent6"/>
                </a:solidFill>
              </a:rPr>
              <a:t>app.rx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8083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than using patch operators at the top of every file</a:t>
            </a:r>
          </a:p>
          <a:p>
            <a:r>
              <a:rPr lang="en-US" dirty="0" smtClean="0"/>
              <a:t>Can point your Rx module at different implementations of Observable if you want</a:t>
            </a:r>
          </a:p>
          <a:p>
            <a:r>
              <a:rPr lang="en-US" dirty="0" smtClean="0"/>
              <a:t>Easier to  figure out which operators you’re using in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9078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Subscription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7484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MyComponent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implements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Consolas"/>
                <a:cs typeface="Consolas"/>
              </a:rPr>
              <a:t>OnInit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nsolas"/>
                <a:cs typeface="Consolas"/>
              </a:rPr>
              <a:t>OnDestroy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subscription: 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Subscription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value: 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string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source$: Observable&lt;</a:t>
            </a:r>
            <a:r>
              <a:rPr lang="en-US" dirty="0" smtClean="0">
                <a:solidFill>
                  <a:schemeClr val="accent4"/>
                </a:solidFill>
                <a:latin typeface="Consolas"/>
                <a:cs typeface="Consolas"/>
              </a:rPr>
              <a:t>number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ngOnInit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.subscription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.source$.subscribe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(value)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.value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value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ngOnDestroy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this.subscription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this.subscription.unsubscribe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41657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Granular control</a:t>
            </a:r>
          </a:p>
          <a:p>
            <a:r>
              <a:rPr lang="en-US" dirty="0" smtClean="0"/>
              <a:t>Doesn’t have to be </a:t>
            </a:r>
            <a:r>
              <a:rPr lang="en-US" dirty="0" err="1" smtClean="0"/>
              <a:t>OnInit</a:t>
            </a:r>
            <a:r>
              <a:rPr lang="en-US" dirty="0" smtClean="0"/>
              <a:t> and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Could end up maintaining too many Subscriptions</a:t>
            </a:r>
          </a:p>
          <a:p>
            <a:r>
              <a:rPr lang="en-US" dirty="0" smtClean="0"/>
              <a:t>Easier to miss an </a:t>
            </a:r>
            <a:r>
              <a:rPr lang="en-US" dirty="0" err="1" smtClean="0"/>
              <a:t>unsubscription</a:t>
            </a:r>
            <a:r>
              <a:rPr lang="en-US" dirty="0" smtClean="0"/>
              <a:t>, causing leaks</a:t>
            </a:r>
          </a:p>
          <a:p>
            <a:r>
              <a:rPr lang="en-US" dirty="0" smtClean="0"/>
              <a:t>More 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998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`&lt;span&gt;{{ value$ | async }}&lt;/span&gt;`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15053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let counter = 0;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  &lt;span&gt;{{ foo$ | async }} {{ bar$ | async }}&lt;/span&gt;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value$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=&gt;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(counter++ &gt; 1)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throw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‘one only!’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({ foo: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‘hi’</a:t>
            </a:r>
            <a:r>
              <a:rPr lang="en-US" sz="2000" dirty="0" smtClean="0">
                <a:latin typeface="Consolas"/>
                <a:cs typeface="Consolas"/>
              </a:rPr>
              <a:t>, bar: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‘there’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foo$()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x.foo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bar$()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x.bar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350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smtClean="0"/>
              <a:t>Pipe Gotcha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let counter = 0;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  &lt;span&gt;{{ foo$ | async }} {{ bar$ | async }}&lt;/span&gt;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value$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=&gt;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(counter++ &gt; 1)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throw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‘one only!’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({ foo: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‘hi’</a:t>
            </a:r>
            <a:r>
              <a:rPr lang="en-US" sz="2000" dirty="0" smtClean="0">
                <a:latin typeface="Consolas"/>
                <a:cs typeface="Consolas"/>
              </a:rPr>
              <a:t>, bar: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‘there’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.share();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foo$()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x.foo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bar$()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x.bar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1438815" y="3875862"/>
            <a:ext cx="609294" cy="34501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031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terse</a:t>
            </a:r>
          </a:p>
          <a:p>
            <a:r>
              <a:rPr lang="en-US" dirty="0" smtClean="0"/>
              <a:t>no subscription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subscription management limited to what is displayed</a:t>
            </a:r>
          </a:p>
          <a:p>
            <a:r>
              <a:rPr lang="en-US" dirty="0" smtClean="0"/>
              <a:t>Encourages too much use of 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but this is an async type???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566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090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627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1a – Observable Creators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Observable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Observable.of</a:t>
            </a:r>
            <a:r>
              <a:rPr lang="en-US" sz="2800" dirty="0" smtClean="0"/>
              <a:t>(a) – scalar value</a:t>
            </a:r>
          </a:p>
          <a:p>
            <a:r>
              <a:rPr lang="en-US" sz="2800" dirty="0" err="1" smtClean="0"/>
              <a:t>Observable.of</a:t>
            </a:r>
            <a:r>
              <a:rPr lang="en-US" sz="2800" dirty="0" smtClean="0"/>
              <a:t>(a, b, c) – sync array</a:t>
            </a:r>
          </a:p>
          <a:p>
            <a:r>
              <a:rPr lang="en-US" sz="2800" dirty="0" err="1" smtClean="0"/>
              <a:t>Observable.empty</a:t>
            </a:r>
            <a:r>
              <a:rPr lang="en-US" sz="2800" dirty="0" smtClean="0"/>
              <a:t>() – just completes</a:t>
            </a:r>
          </a:p>
          <a:p>
            <a:r>
              <a:rPr lang="en-US" sz="2800" dirty="0" err="1" smtClean="0"/>
              <a:t>Observable.never</a:t>
            </a:r>
            <a:r>
              <a:rPr lang="en-US" sz="2800" dirty="0" smtClean="0"/>
              <a:t>() – never emits or completes</a:t>
            </a:r>
          </a:p>
          <a:p>
            <a:r>
              <a:rPr lang="en-US" sz="2800" dirty="0" err="1" smtClean="0"/>
              <a:t>Observable.throw</a:t>
            </a:r>
            <a:r>
              <a:rPr lang="en-US" sz="2800" dirty="0" smtClean="0"/>
              <a:t>(new Error()) – sync throw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463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Observables of a single, synchronous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Observable.of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Observable.from</a:t>
            </a:r>
            <a:r>
              <a:rPr lang="en-US" sz="2800" dirty="0" smtClean="0">
                <a:latin typeface="Consolas"/>
                <a:cs typeface="Consolas"/>
              </a:rPr>
              <a:t>([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‘one’</a:t>
            </a:r>
            <a:r>
              <a:rPr lang="en-US" sz="28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 there are performance optimizations for scalar observables.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0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Never emits, just completes.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Observable.empty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Always returns the same, static instance</a:t>
            </a:r>
          </a:p>
          <a:p>
            <a:r>
              <a:rPr lang="en-US" dirty="0" smtClean="0"/>
              <a:t>Used as “null” in merges</a:t>
            </a:r>
          </a:p>
          <a:p>
            <a:r>
              <a:rPr lang="en-US" dirty="0" smtClean="0"/>
              <a:t>Used to complete `</a:t>
            </a:r>
            <a:r>
              <a:rPr lang="en-US" dirty="0" err="1" smtClean="0"/>
              <a:t>retryWhen</a:t>
            </a:r>
            <a:r>
              <a:rPr lang="en-US" dirty="0" smtClean="0"/>
              <a:t>`</a:t>
            </a:r>
          </a:p>
          <a:p>
            <a:r>
              <a:rPr lang="en-US" dirty="0" smtClean="0"/>
              <a:t>Optimizations in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98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throws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(new Error(‘test’))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Roughly equivalent to </a:t>
            </a:r>
            <a:r>
              <a:rPr lang="en-US" dirty="0" err="1" smtClean="0"/>
              <a:t>Promise.reject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9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2 -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triggering of tasks to be run</a:t>
            </a:r>
          </a:p>
          <a:p>
            <a:pPr lvl="1"/>
            <a:r>
              <a:rPr lang="en-US" dirty="0" err="1" smtClean="0"/>
              <a:t>nexting</a:t>
            </a:r>
            <a:endParaRPr lang="en-US" dirty="0" smtClean="0"/>
          </a:p>
          <a:p>
            <a:pPr lvl="1"/>
            <a:r>
              <a:rPr lang="en-US" dirty="0" err="1" smtClean="0"/>
              <a:t>erroring</a:t>
            </a:r>
            <a:endParaRPr lang="en-US" dirty="0" smtClean="0"/>
          </a:p>
          <a:p>
            <a:pPr lvl="1"/>
            <a:r>
              <a:rPr lang="en-US" dirty="0" smtClean="0"/>
              <a:t>completing</a:t>
            </a:r>
          </a:p>
          <a:p>
            <a:pPr lvl="1"/>
            <a:r>
              <a:rPr lang="en-US" dirty="0" smtClean="0"/>
              <a:t>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3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Schedulers can be provided to most Observable creation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Observable.of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Observable.timer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100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Observable.range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10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Observable.from</a:t>
            </a:r>
            <a:r>
              <a:rPr lang="en-US" sz="2800" dirty="0" smtClean="0">
                <a:latin typeface="Consolas"/>
                <a:cs typeface="Consolas"/>
              </a:rPr>
              <a:t>([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800" dirty="0" smtClean="0">
                <a:latin typeface="Consolas"/>
                <a:cs typeface="Consolas"/>
              </a:rPr>
              <a:t>], scheduler)</a:t>
            </a:r>
          </a:p>
          <a:p>
            <a:pPr marL="0" indent="0">
              <a:buNone/>
            </a:pPr>
            <a:r>
              <a:rPr lang="is-IS" dirty="0" smtClean="0"/>
              <a:t>…</a:t>
            </a:r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78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interface Scheduler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schedule&lt;T&gt;(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action: (state?: T) =&gt; void,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delay?: number,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state?: T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now(): number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70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Stack Overflows</a:t>
            </a:r>
          </a:p>
          <a:p>
            <a:r>
              <a:rPr lang="en-US" dirty="0" smtClean="0"/>
              <a:t>Sometimes to ensure asynchronous behavior</a:t>
            </a:r>
          </a:p>
          <a:p>
            <a:r>
              <a:rPr lang="en-US" dirty="0" smtClean="0"/>
              <a:t>To coordinate with outside lifecycles</a:t>
            </a:r>
          </a:p>
          <a:p>
            <a:r>
              <a:rPr lang="en-US" dirty="0" smtClean="0"/>
              <a:t>To enable deterministic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1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(default)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asap</a:t>
            </a:r>
            <a:endParaRPr lang="en-US" dirty="0" smtClean="0"/>
          </a:p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err="1" smtClean="0"/>
              <a:t>animationFrame</a:t>
            </a:r>
            <a:endParaRPr lang="en-US" dirty="0" smtClean="0"/>
          </a:p>
          <a:p>
            <a:r>
              <a:rPr lang="en-US" dirty="0" err="1" smtClean="0"/>
              <a:t>TestScheduler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1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scheduler (default)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Delay 0 – immediate execution</a:t>
            </a:r>
          </a:p>
          <a:p>
            <a:pPr marL="0" indent="0">
              <a:buNone/>
            </a:pPr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8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(aka trampoline)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 – adds task to queue, if the queue isn’t already being processed, starts processing the queue.</a:t>
            </a:r>
          </a:p>
          <a:p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6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(basic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queue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flushing 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queueSchedule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, delay)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queue.push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(!flushing) flush();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flush()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queue.length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queue.shift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3111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asap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</a:t>
            </a:r>
          </a:p>
          <a:p>
            <a:pPr lvl="1"/>
            <a:r>
              <a:rPr lang="en-US" dirty="0" smtClean="0"/>
              <a:t>aka “next job”, “</a:t>
            </a:r>
            <a:r>
              <a:rPr lang="en-US" dirty="0" err="1" smtClean="0"/>
              <a:t>microtask</a:t>
            </a:r>
            <a:r>
              <a:rPr lang="en-US" dirty="0" smtClean="0"/>
              <a:t>” or “next tick”</a:t>
            </a:r>
          </a:p>
          <a:p>
            <a:pPr lvl="1"/>
            <a:r>
              <a:rPr lang="en-US" dirty="0" smtClean="0"/>
              <a:t>Same scheduling as promises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, 0)</a:t>
            </a:r>
          </a:p>
          <a:p>
            <a:r>
              <a:rPr lang="en-US" dirty="0" smtClean="0"/>
              <a:t>delay &gt; 0 uses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8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setTimeout</a:t>
            </a:r>
            <a:r>
              <a:rPr lang="en-US" dirty="0" smtClean="0"/>
              <a:t> or </a:t>
            </a:r>
            <a:r>
              <a:rPr lang="en-US" dirty="0" err="1" smtClean="0"/>
              <a:t>setInterval</a:t>
            </a:r>
            <a:r>
              <a:rPr lang="en-US" dirty="0" smtClean="0"/>
              <a:t> for all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animationFrame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requestAnimationFrame</a:t>
            </a:r>
            <a:r>
              <a:rPr lang="en-US" dirty="0" smtClean="0"/>
              <a:t> to schedule</a:t>
            </a:r>
          </a:p>
          <a:p>
            <a:r>
              <a:rPr lang="en-US" dirty="0" smtClean="0"/>
              <a:t>An example of using scheduling to coordinate with a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2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synchronous</a:t>
            </a:r>
          </a:p>
          <a:p>
            <a:r>
              <a:rPr lang="en-US" dirty="0" smtClean="0"/>
              <a:t>does not execute until `flush` is called</a:t>
            </a:r>
          </a:p>
          <a:p>
            <a:r>
              <a:rPr lang="en-US" dirty="0" smtClean="0"/>
              <a:t>deterministic tests</a:t>
            </a:r>
          </a:p>
          <a:p>
            <a:r>
              <a:rPr lang="en-US" dirty="0" smtClean="0"/>
              <a:t>helper functions for creating and asserting test observables</a:t>
            </a:r>
          </a:p>
          <a:p>
            <a:r>
              <a:rPr lang="en-US" dirty="0" smtClean="0"/>
              <a:t>Used to run &gt; 2000 tests in under 2 seconds for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26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3 -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4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</a:t>
            </a:r>
            <a:r>
              <a:rPr lang="en-US" dirty="0" err="1" smtClean="0"/>
              <a:t>tranform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dirty="0" err="1" smtClean="0"/>
              <a:t>methods.js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map to something </a:t>
            </a:r>
            <a:r>
              <a:rPr lang="en-US" dirty="0" err="1" smtClean="0"/>
              <a:t>async</a:t>
            </a:r>
            <a:r>
              <a:rPr lang="en-US" dirty="0" smtClean="0"/>
              <a:t> though?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keyUps.map</a:t>
            </a:r>
            <a:r>
              <a:rPr lang="en-US" sz="2400" dirty="0" smtClean="0">
                <a:latin typeface="Consolas"/>
                <a:cs typeface="Consolas"/>
              </a:rPr>
              <a:t>(e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 </a:t>
            </a:r>
            <a:r>
              <a:rPr lang="en-US" sz="2400" dirty="0" err="1" smtClean="0">
                <a:latin typeface="Consolas"/>
                <a:cs typeface="Consolas"/>
              </a:rPr>
              <a:t>ajax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.subscribe(x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41837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Flattening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Three Most Common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48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observables.mergeAll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-------A-------B-------C-------D-------|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---a------a------a--|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</a:t>
            </a:r>
            <a:r>
              <a:rPr lang="en-US" sz="2400" dirty="0" smtClean="0">
                <a:latin typeface="Consolas"/>
                <a:cs typeface="Consolas"/>
              </a:rPr>
              <a:t>----b------b------b-|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</a:t>
            </a:r>
            <a:r>
              <a:rPr lang="en-US" sz="2400" dirty="0" smtClean="0">
                <a:latin typeface="Consolas"/>
                <a:cs typeface="Consolas"/>
              </a:rPr>
              <a:t>-----c--------c---|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D                           </a:t>
            </a:r>
            <a:r>
              <a:rPr lang="en-US" sz="2400" dirty="0" smtClean="0">
                <a:latin typeface="Consolas"/>
                <a:cs typeface="Consolas"/>
              </a:rPr>
              <a:t>----d--|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----------a------a-b----a-b-c----b-d-c---</a:t>
            </a:r>
            <a:r>
              <a:rPr lang="en-US" sz="2400" dirty="0">
                <a:latin typeface="Consolas"/>
                <a:cs typeface="Consolas"/>
              </a:rPr>
              <a:t>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7808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823000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46246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26949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57808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05096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797983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24805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2361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4207984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04624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4814938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19692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50679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58997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5919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888778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803881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269492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88778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205096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124805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42361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4207984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50679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81493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558997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88877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6196926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6803881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16573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16573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352322" y="48853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501727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subscribe to ALL observables </a:t>
            </a:r>
          </a:p>
          <a:p>
            <a:r>
              <a:rPr lang="en-US" dirty="0"/>
              <a:t>and forward ALL of their values</a:t>
            </a:r>
          </a:p>
          <a:p>
            <a:r>
              <a:rPr lang="en-US" dirty="0"/>
              <a:t>until ALL observables are </a:t>
            </a:r>
            <a:r>
              <a:rPr lang="en-US" dirty="0" smtClean="0"/>
              <a:t>complete (including the source observable)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mergeAll</a:t>
            </a:r>
            <a:r>
              <a:rPr lang="en-US" dirty="0" smtClean="0"/>
              <a:t>()</a:t>
            </a:r>
          </a:p>
          <a:p>
            <a:pPr>
              <a:buFontTx/>
              <a:buChar char="-"/>
            </a:pPr>
            <a:r>
              <a:rPr lang="en-US" dirty="0" err="1" smtClean="0"/>
              <a:t>mergeMap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</a:t>
            </a:r>
            <a:r>
              <a:rPr lang="is-IS" dirty="0" smtClean="0"/>
              <a:t>map(fn).mergeAll()</a:t>
            </a:r>
          </a:p>
          <a:p>
            <a:pPr>
              <a:buFontTx/>
              <a:buChar char="-"/>
            </a:pPr>
            <a:r>
              <a:rPr lang="is-IS" dirty="0" smtClean="0"/>
              <a:t>a.merge(b, c);</a:t>
            </a:r>
          </a:p>
          <a:p>
            <a:pPr>
              <a:buFontTx/>
              <a:buChar char="-"/>
            </a:pPr>
            <a:r>
              <a:rPr lang="is-IS" dirty="0" smtClean="0"/>
              <a:t>Observable.merge(a,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27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merge.js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69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observables.concatAll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-------A---B------|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</a:t>
            </a:r>
            <a:r>
              <a:rPr lang="en-US" sz="2400" dirty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----------a---a---a---</a:t>
            </a:r>
            <a:r>
              <a:rPr lang="en-US" sz="2400" dirty="0">
                <a:latin typeface="Consolas"/>
                <a:cs typeface="Consolas"/>
              </a:rPr>
              <a:t>---b---b---b-|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686789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22565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22565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686789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194024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6933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52597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042551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352767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35316" y="326174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69954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384193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40830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37699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194024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86933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52597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69954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384193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040830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37699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04255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all Observables, but only ONE at a time.</a:t>
            </a:r>
          </a:p>
          <a:p>
            <a:r>
              <a:rPr lang="en-US" dirty="0" smtClean="0"/>
              <a:t>Other arriving observables wait in a queue and are subscribed as soon as the active one is done.</a:t>
            </a:r>
          </a:p>
          <a:p>
            <a:r>
              <a:rPr lang="en-US" dirty="0" smtClean="0"/>
              <a:t>Does not complete until all observables complete (including the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</a:t>
            </a:r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a.concat</a:t>
            </a:r>
            <a:r>
              <a:rPr lang="en-US" dirty="0" smtClean="0"/>
              <a:t>(b, c)</a:t>
            </a:r>
          </a:p>
          <a:p>
            <a:r>
              <a:rPr lang="en-US" dirty="0" err="1" smtClean="0"/>
              <a:t>Observable.concat</a:t>
            </a:r>
            <a:r>
              <a:rPr lang="en-US" dirty="0" smtClean="0"/>
              <a:t>(a,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0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concat.js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2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result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observables.switch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-------A--------B--------C----------|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---a</a:t>
            </a:r>
            <a:r>
              <a:rPr lang="en-US" sz="2400" dirty="0" smtClean="0">
                <a:latin typeface="Consolas"/>
                <a:cs typeface="Consolas"/>
              </a:rPr>
              <a:t>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  </a:t>
            </a:r>
            <a:r>
              <a:rPr lang="en-US" sz="2400" dirty="0" smtClean="0">
                <a:latin typeface="Consolas"/>
                <a:cs typeface="Consolas"/>
              </a:rPr>
              <a:t>---c--c----c---|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----------a---a-----b---b---c--c----c---|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18803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188032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872685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7268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196510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177834" y="3847482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1956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956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87481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540797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216111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72334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566739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22337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216111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723345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6566739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23378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3874818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4540797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9612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4696193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554427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677517" y="4279391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55565" y="4260713"/>
            <a:ext cx="270125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15186" y="3847482"/>
            <a:ext cx="319051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1696128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3196510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4696193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1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each observable as soon as it arrives, but only ONE subscription at a time.</a:t>
            </a:r>
          </a:p>
          <a:p>
            <a:r>
              <a:rPr lang="en-US" dirty="0" smtClean="0"/>
              <a:t>If one arrives while another is active, the active subscription is unsubscribed and thrown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switch()</a:t>
            </a:r>
          </a:p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).switch()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switch.js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04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Observable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5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16260</TotalTime>
  <Words>7188</Words>
  <Application>Microsoft Macintosh PowerPoint</Application>
  <PresentationFormat>On-screen Show (4:3)</PresentationFormat>
  <Paragraphs>1316</Paragraphs>
  <Slides>211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211</vt:i4>
      </vt:variant>
    </vt:vector>
  </HeadingPairs>
  <TitlesOfParts>
    <vt:vector size="212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Sync vs Async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Part 1a – Observable Creators</vt:lpstr>
      <vt:lpstr>Common Observable Types</vt:lpstr>
      <vt:lpstr>Scalar Observables</vt:lpstr>
      <vt:lpstr>Empty Observables</vt:lpstr>
      <vt:lpstr>Error Observables</vt:lpstr>
      <vt:lpstr>Part 2 - Scheduling</vt:lpstr>
      <vt:lpstr>What is Scheduling?</vt:lpstr>
      <vt:lpstr>Schedulers can be provided to most Observable creation methods</vt:lpstr>
      <vt:lpstr>Scheduler API</vt:lpstr>
      <vt:lpstr>Why?</vt:lpstr>
      <vt:lpstr>Schedulers</vt:lpstr>
      <vt:lpstr>no scheduler (default)</vt:lpstr>
      <vt:lpstr>queue scheduler (aka trampoline)</vt:lpstr>
      <vt:lpstr>queue scheduler (basic impl)</vt:lpstr>
      <vt:lpstr>asap scheduler</vt:lpstr>
      <vt:lpstr>async scheduler</vt:lpstr>
      <vt:lpstr>animationFrame scheduler</vt:lpstr>
      <vt:lpstr>TestScheduler</vt:lpstr>
      <vt:lpstr>Part 3 - Operators</vt:lpstr>
      <vt:lpstr>Observables are sets</vt:lpstr>
      <vt:lpstr>Sets have operators</vt:lpstr>
      <vt:lpstr>Array filter, map, reduce</vt:lpstr>
      <vt:lpstr>Try it</vt:lpstr>
      <vt:lpstr>Observables have operators</vt:lpstr>
      <vt:lpstr>Most basic example… map</vt:lpstr>
      <vt:lpstr>Try it</vt:lpstr>
      <vt:lpstr>The anatomy of an operator (basically)</vt:lpstr>
      <vt:lpstr>Operators</vt:lpstr>
      <vt:lpstr>What happens when we map to something async though?</vt:lpstr>
      <vt:lpstr>Part 4 - Flattening and Merging</vt:lpstr>
      <vt:lpstr>The Three Most Common Strategies</vt:lpstr>
      <vt:lpstr>mergeAll</vt:lpstr>
      <vt:lpstr>Merge</vt:lpstr>
      <vt:lpstr>Merge Operators</vt:lpstr>
      <vt:lpstr>Try it</vt:lpstr>
      <vt:lpstr>concatAll</vt:lpstr>
      <vt:lpstr>Concat Strategy</vt:lpstr>
      <vt:lpstr>Concat Operators</vt:lpstr>
      <vt:lpstr>Try it</vt:lpstr>
      <vt:lpstr>switch</vt:lpstr>
      <vt:lpstr>Switch Strategy</vt:lpstr>
      <vt:lpstr>Switch Operators</vt:lpstr>
      <vt:lpstr>Try it</vt:lpstr>
      <vt:lpstr>Part 4 - Observable Chains</vt:lpstr>
      <vt:lpstr>Observable Chains</vt:lpstr>
      <vt:lpstr>Observable Chains</vt:lpstr>
      <vt:lpstr>Observable Chains</vt:lpstr>
      <vt:lpstr>Observables are really just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5 – Error Handling</vt:lpstr>
      <vt:lpstr>Observers will no longer pass along values after:</vt:lpstr>
      <vt:lpstr>What does that mean for error handling?</vt:lpstr>
      <vt:lpstr>sending 0</vt:lpstr>
      <vt:lpstr>sending 0</vt:lpstr>
      <vt:lpstr>sending 0</vt:lpstr>
      <vt:lpstr>sending 1</vt:lpstr>
      <vt:lpstr>1 throws in our map!</vt:lpstr>
      <vt:lpstr>… so the observer is rendered inert.</vt:lpstr>
      <vt:lpstr>(that means nothing else can pass through it)</vt:lpstr>
      <vt:lpstr>… and an error is signaled down the chain</vt:lpstr>
      <vt:lpstr>… and an error is signaled down the chain</vt:lpstr>
      <vt:lpstr>The `catch` operator</vt:lpstr>
      <vt:lpstr>Using catch</vt:lpstr>
      <vt:lpstr>Send the 1</vt:lpstr>
      <vt:lpstr>Uh oh… error!</vt:lpstr>
      <vt:lpstr>Send the error to `catch`, observers from this point and  up are “dead”</vt:lpstr>
      <vt:lpstr>The `catch` observer got an error, so it’s actually “dead” too.</vt:lpstr>
      <vt:lpstr>But the error path in `catch` will map to a new Observable!</vt:lpstr>
      <vt:lpstr>Which is subscribed to with an observer</vt:lpstr>
      <vt:lpstr>Signaling a 2</vt:lpstr>
      <vt:lpstr>to the next handler</vt:lpstr>
      <vt:lpstr>then completing (because `of`)</vt:lpstr>
      <vt:lpstr>and we’re all done.</vt:lpstr>
      <vt:lpstr>Try it </vt:lpstr>
      <vt:lpstr>But catching still allows the source to die…</vt:lpstr>
      <vt:lpstr>What if I want this interval to continue?</vt:lpstr>
      <vt:lpstr>Part 6 – Isolating Observer Chains</vt:lpstr>
      <vt:lpstr>We can use other observables to set up alternate observer chains</vt:lpstr>
      <vt:lpstr>Using a merge operator to create an isolated observer chain</vt:lpstr>
      <vt:lpstr>Isolate what can fail to it’s own observable</vt:lpstr>
      <vt:lpstr>… protecting what you don’t want to fail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Subjects!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  <vt:lpstr>Subscription Management</vt:lpstr>
      <vt:lpstr>Prevent resource leaks!</vt:lpstr>
      <vt:lpstr>Managing imperatively</vt:lpstr>
      <vt:lpstr>Managing imperatively</vt:lpstr>
      <vt:lpstr>Managing (mostly) Declaratively</vt:lpstr>
      <vt:lpstr>Advantages to declarative approach</vt:lpstr>
      <vt:lpstr>Subscription rule of thumb:</vt:lpstr>
      <vt:lpstr>Another approach to Subscription management</vt:lpstr>
      <vt:lpstr>Use In Angular 2</vt:lpstr>
      <vt:lpstr>BYORX (Bring your own RxJS)</vt:lpstr>
      <vt:lpstr>BYORX (Bring your own RxJS)</vt:lpstr>
      <vt:lpstr>app.rx.ts</vt:lpstr>
      <vt:lpstr>Usage in a component</vt:lpstr>
      <vt:lpstr>Advantages to this approach</vt:lpstr>
      <vt:lpstr>Two Basic Subscription Methods</vt:lpstr>
      <vt:lpstr>OnInit, OnDestroy</vt:lpstr>
      <vt:lpstr>OnInit, OnDestroy</vt:lpstr>
      <vt:lpstr>Async Pipe</vt:lpstr>
      <vt:lpstr>Async Pipe Gotcha</vt:lpstr>
      <vt:lpstr>Async Pipe Gotcha Fix</vt:lpstr>
      <vt:lpstr>Async Pipe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359</cp:revision>
  <dcterms:created xsi:type="dcterms:W3CDTF">2016-09-12T04:37:35Z</dcterms:created>
  <dcterms:modified xsi:type="dcterms:W3CDTF">2016-09-23T11:38:12Z</dcterms:modified>
</cp:coreProperties>
</file>