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1" r:id="rId6"/>
    <p:sldId id="260" r:id="rId7"/>
    <p:sldId id="265" r:id="rId8"/>
    <p:sldId id="264" r:id="rId9"/>
    <p:sldId id="290" r:id="rId10"/>
    <p:sldId id="282" r:id="rId11"/>
    <p:sldId id="284" r:id="rId12"/>
    <p:sldId id="285" r:id="rId13"/>
    <p:sldId id="291" r:id="rId14"/>
    <p:sldId id="294" r:id="rId15"/>
    <p:sldId id="262" r:id="rId16"/>
    <p:sldId id="293" r:id="rId17"/>
    <p:sldId id="295" r:id="rId18"/>
    <p:sldId id="296" r:id="rId19"/>
    <p:sldId id="297" r:id="rId20"/>
    <p:sldId id="298" r:id="rId21"/>
    <p:sldId id="299" r:id="rId22"/>
    <p:sldId id="269" r:id="rId23"/>
    <p:sldId id="300" r:id="rId24"/>
    <p:sldId id="279" r:id="rId25"/>
    <p:sldId id="25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1419880" y="1149773"/>
            <a:ext cx="790472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 smtClean="0">
                <a:solidFill>
                  <a:schemeClr val="accent2">
                    <a:lumMod val="75000"/>
                  </a:schemeClr>
                </a:solidFill>
              </a:rPr>
              <a:t>독서실</a:t>
            </a:r>
            <a:r>
              <a:rPr lang="ko-KR" altLang="en-US" sz="115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1500" b="1" dirty="0" smtClean="0">
                <a:solidFill>
                  <a:schemeClr val="bg1"/>
                </a:solidFill>
              </a:rPr>
              <a:t>관리</a:t>
            </a:r>
            <a:endParaRPr lang="en-US" altLang="ko-KR" sz="11500" b="1" dirty="0" smtClean="0">
              <a:solidFill>
                <a:schemeClr val="bg1"/>
              </a:solidFill>
            </a:endParaRPr>
          </a:p>
          <a:p>
            <a:r>
              <a:rPr lang="ko-KR" altLang="en-US" sz="11500" b="1" dirty="0" smtClean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  <a:endParaRPr lang="ko-KR" altLang="en-US" sz="1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77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도구 모음 기능 소개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29113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회원 가입 및 등록 된 정보 확인 가능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431"/>
            <a:ext cx="2377440" cy="25061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1"/>
            <a:ext cx="4903680" cy="32004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80" y="1151431"/>
            <a:ext cx="7288318" cy="38918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8756" y="1387133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en-US" altLang="ko-KR" dirty="0" smtClean="0"/>
          </a:p>
          <a:p>
            <a:r>
              <a:rPr lang="en-US" altLang="ko-KR" dirty="0" smtClean="0"/>
              <a:t>(ID </a:t>
            </a:r>
            <a:r>
              <a:rPr lang="ko-KR" altLang="en-US" dirty="0" err="1" smtClean="0"/>
              <a:t>중복불가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5203" y="5641067"/>
            <a:ext cx="268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등록 인원 명단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endday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기준으로 정렬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96538" y="1387134"/>
            <a:ext cx="856211" cy="1243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84349" y="4300717"/>
            <a:ext cx="856211" cy="1243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88680" y="1403385"/>
            <a:ext cx="4062891" cy="35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60885" y="3482528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기간을 특정하여 기간 내 등록된 내역 정보확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97981" y="4690225"/>
            <a:ext cx="4809379" cy="35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2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697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실시간 </a:t>
            </a:r>
            <a:r>
              <a:rPr lang="ko-KR" altLang="en-US" sz="3600" spc="-300" dirty="0" err="1" smtClean="0">
                <a:solidFill>
                  <a:schemeClr val="bg1"/>
                </a:solidFill>
                <a:latin typeface="+mn-ea"/>
              </a:rPr>
              <a:t>여석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 확인 폼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600" spc="-300" dirty="0" err="1" smtClean="0">
                <a:solidFill>
                  <a:schemeClr val="bg1"/>
                </a:solidFill>
                <a:latin typeface="+mn-ea"/>
              </a:rPr>
              <a:t>메인창이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 변경됨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6564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>
                <a:solidFill>
                  <a:schemeClr val="bg1"/>
                </a:solidFill>
              </a:rPr>
              <a:t>다인실</a:t>
            </a:r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개인실로</a:t>
            </a:r>
            <a:r>
              <a:rPr lang="ko-KR" altLang="en-US" sz="1300" dirty="0" smtClean="0">
                <a:solidFill>
                  <a:schemeClr val="bg1"/>
                </a:solidFill>
              </a:rPr>
              <a:t> 구별</a:t>
            </a:r>
            <a:r>
              <a:rPr lang="en-US" altLang="ko-KR" sz="1300" dirty="0" smtClean="0">
                <a:solidFill>
                  <a:schemeClr val="bg1"/>
                </a:solidFill>
              </a:rPr>
              <a:t>(50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번좌석까지만</a:t>
            </a:r>
            <a:r>
              <a:rPr lang="ko-KR" altLang="en-US" sz="1300" dirty="0" smtClean="0">
                <a:solidFill>
                  <a:schemeClr val="bg1"/>
                </a:solidFill>
              </a:rPr>
              <a:t> 구동</a:t>
            </a:r>
            <a:r>
              <a:rPr lang="en-US" altLang="ko-KR" sz="1300" dirty="0" smtClean="0">
                <a:solidFill>
                  <a:schemeClr val="bg1"/>
                </a:solidFill>
              </a:rPr>
              <a:t>), </a:t>
            </a:r>
            <a:r>
              <a:rPr lang="ko-KR" altLang="en-US" sz="1300" dirty="0" smtClean="0">
                <a:solidFill>
                  <a:schemeClr val="bg1"/>
                </a:solidFill>
              </a:rPr>
              <a:t>원하는 자석 클릭 시 결제 페이지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팝업됨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24" y="1529003"/>
            <a:ext cx="2507671" cy="28522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3" y="1524221"/>
            <a:ext cx="3339159" cy="24142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3" y="4013155"/>
            <a:ext cx="3324200" cy="247077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6161" y="1524221"/>
            <a:ext cx="590006" cy="263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46167" y="4057603"/>
            <a:ext cx="590006" cy="263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2262" y="1954695"/>
            <a:ext cx="914400" cy="177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30590" y="2025060"/>
            <a:ext cx="482137" cy="194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32039" y="2568368"/>
            <a:ext cx="1229083" cy="19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28388" y="3432321"/>
            <a:ext cx="1229083" cy="19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28388" y="3145930"/>
            <a:ext cx="1229083" cy="19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3896249" y="1813099"/>
            <a:ext cx="2725688" cy="1654307"/>
            <a:chOff x="-43849" y="4232458"/>
            <a:chExt cx="3415573" cy="16543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34155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/>
                <a:t>1</a:t>
              </a:r>
              <a:r>
                <a:rPr lang="ko-KR" altLang="en-US" sz="1400" dirty="0" smtClean="0"/>
                <a:t>버튼 </a:t>
              </a:r>
              <a:r>
                <a:rPr lang="en-US" altLang="ko-KR" sz="1400" dirty="0" smtClean="0"/>
                <a:t>= 1</a:t>
              </a:r>
              <a:r>
                <a:rPr lang="ko-KR" altLang="en-US" sz="1400" dirty="0" smtClean="0"/>
                <a:t>좌석으로 구성</a:t>
              </a:r>
              <a:endParaRPr lang="en-US" altLang="ko-KR" sz="1400" dirty="0" smtClean="0"/>
            </a:p>
            <a:p>
              <a:pPr algn="just"/>
              <a:r>
                <a:rPr lang="ko-KR" altLang="en-US" sz="1400" dirty="0" smtClean="0"/>
                <a:t>흰색 </a:t>
              </a:r>
              <a:r>
                <a:rPr lang="en-US" altLang="ko-KR" sz="1400" dirty="0" smtClean="0"/>
                <a:t>– </a:t>
              </a:r>
              <a:r>
                <a:rPr lang="ko-KR" altLang="en-US" sz="1400" dirty="0" smtClean="0"/>
                <a:t>빈자리</a:t>
              </a:r>
              <a:endParaRPr lang="en-US" altLang="ko-KR" sz="1400" dirty="0" smtClean="0"/>
            </a:p>
            <a:p>
              <a:pPr algn="just"/>
              <a:r>
                <a:rPr lang="ko-KR" altLang="en-US" sz="1400" dirty="0" smtClean="0"/>
                <a:t>분홍색 </a:t>
              </a:r>
              <a:r>
                <a:rPr lang="en-US" altLang="ko-KR" sz="1400" dirty="0" smtClean="0"/>
                <a:t>– 1</a:t>
              </a:r>
              <a:r>
                <a:rPr lang="ko-KR" altLang="en-US" sz="1400" dirty="0" err="1" smtClean="0"/>
                <a:t>주일이내</a:t>
              </a:r>
              <a:r>
                <a:rPr lang="ko-KR" altLang="en-US" sz="1400" dirty="0" smtClean="0"/>
                <a:t> 만료</a:t>
              </a:r>
              <a:endParaRPr lang="en-US" altLang="ko-KR" sz="1400" dirty="0" smtClean="0"/>
            </a:p>
            <a:p>
              <a:pPr algn="just"/>
              <a:r>
                <a:rPr lang="ko-KR" altLang="en-US" sz="1400" dirty="0" smtClean="0"/>
                <a:t>군청색 </a:t>
              </a:r>
              <a:r>
                <a:rPr lang="en-US" altLang="ko-KR" sz="1400" dirty="0" smtClean="0"/>
                <a:t>– </a:t>
              </a:r>
              <a:r>
                <a:rPr lang="ko-KR" altLang="en-US" sz="1400" dirty="0" smtClean="0"/>
                <a:t>이용중</a:t>
              </a:r>
              <a:r>
                <a:rPr lang="en-US" altLang="ko-KR" sz="1400" dirty="0" smtClean="0"/>
                <a:t>(1</a:t>
              </a:r>
              <a:r>
                <a:rPr lang="ko-KR" altLang="en-US" sz="1400" dirty="0" smtClean="0"/>
                <a:t>주일내 </a:t>
              </a:r>
              <a:r>
                <a:rPr lang="ko-KR" altLang="en-US" sz="1400" dirty="0" err="1" smtClean="0"/>
                <a:t>만료아님</a:t>
              </a:r>
              <a:r>
                <a:rPr lang="en-US" altLang="ko-KR" sz="1400" dirty="0" smtClean="0"/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0759" y="4232458"/>
              <a:ext cx="3350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Personal </a:t>
              </a:r>
              <a:r>
                <a:rPr lang="ko-KR" altLang="en-US" sz="2000" dirty="0" err="1"/>
                <a:t>클릭시</a:t>
              </a:r>
              <a:r>
                <a:rPr lang="ko-KR" altLang="en-US" sz="2000" dirty="0"/>
                <a:t> 화면</a:t>
              </a:r>
              <a:endParaRPr lang="ko-KR" altLang="en-US" sz="2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3762399" y="4623164"/>
            <a:ext cx="3058384" cy="792533"/>
            <a:chOff x="-43849" y="4232458"/>
            <a:chExt cx="3895659" cy="79253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3818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400" dirty="0" smtClean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0759" y="4232458"/>
              <a:ext cx="38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Multi-Room </a:t>
              </a:r>
              <a:r>
                <a:rPr lang="ko-KR" altLang="en-US" sz="2000" dirty="0" err="1"/>
                <a:t>클릭시</a:t>
              </a:r>
              <a:r>
                <a:rPr lang="ko-KR" altLang="en-US" sz="2000" dirty="0"/>
                <a:t> 화면</a:t>
              </a:r>
              <a:endParaRPr lang="ko-KR" altLang="en-US" sz="2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9474472" y="1691392"/>
            <a:ext cx="2476130" cy="1869751"/>
            <a:chOff x="-43848" y="4232458"/>
            <a:chExt cx="3238049" cy="18697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8" y="4717214"/>
              <a:ext cx="323804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 smtClean="0"/>
                <a:t>자리번호와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방번호는</a:t>
              </a:r>
              <a:r>
                <a:rPr lang="ko-KR" altLang="en-US" sz="1400" dirty="0" smtClean="0"/>
                <a:t> 자동으로 메모리 저장하여 </a:t>
              </a:r>
              <a:r>
                <a:rPr lang="en-US" altLang="ko-KR" sz="1400" dirty="0" err="1" smtClean="0"/>
                <a:t>outpu</a:t>
              </a:r>
              <a:r>
                <a:rPr lang="ko-KR" altLang="en-US" sz="1400" dirty="0" smtClean="0"/>
                <a:t>됨</a:t>
              </a:r>
              <a:endParaRPr lang="en-US" altLang="ko-KR" sz="1400" dirty="0" smtClean="0"/>
            </a:p>
            <a:p>
              <a:pPr algn="just"/>
              <a:r>
                <a:rPr lang="ko-KR" altLang="en-US" sz="1400" dirty="0" smtClean="0"/>
                <a:t>이용기간 설정에 다라 </a:t>
              </a:r>
              <a:r>
                <a:rPr lang="ko-KR" altLang="en-US" sz="1400" dirty="0" err="1" smtClean="0"/>
                <a:t>만료날자</a:t>
              </a:r>
              <a:r>
                <a:rPr lang="ko-KR" altLang="en-US" sz="1400" dirty="0" smtClean="0"/>
                <a:t> 금액이 연동</a:t>
              </a:r>
              <a:endParaRPr lang="en-US" altLang="ko-KR" sz="1400" dirty="0" smtClean="0"/>
            </a:p>
            <a:p>
              <a:pPr algn="just"/>
              <a:r>
                <a:rPr lang="ko-KR" altLang="en-US" sz="1400" dirty="0" smtClean="0"/>
                <a:t>호실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구분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에 따라 다른 가격 측정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시작날짜</a:t>
              </a:r>
              <a:r>
                <a:rPr lang="ko-KR" altLang="en-US" sz="1400" dirty="0" smtClean="0"/>
                <a:t> 조정 가능</a:t>
              </a:r>
              <a:endParaRPr lang="en-US" altLang="ko-KR" sz="1400" dirty="0" smtClean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0759" y="4232458"/>
              <a:ext cx="31734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각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좌석 </a:t>
              </a:r>
              <a:r>
                <a:rPr lang="ko-KR" altLang="en-US" sz="2000" dirty="0" err="1"/>
                <a:t>클릭시</a:t>
              </a:r>
              <a:r>
                <a:rPr lang="ko-KR" altLang="en-US" sz="2000" dirty="0"/>
                <a:t> 연동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067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오류 및 수정 변경 저장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73661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정상적인 등록 과 이슈 발생시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메세지창</a:t>
            </a:r>
            <a:r>
              <a:rPr lang="ko-KR" altLang="en-US" sz="1300" dirty="0" smtClean="0">
                <a:solidFill>
                  <a:schemeClr val="bg1"/>
                </a:solidFill>
              </a:rPr>
              <a:t> 연동</a:t>
            </a:r>
            <a:r>
              <a:rPr lang="en-US" altLang="ko-KR" sz="1300" dirty="0" smtClean="0">
                <a:solidFill>
                  <a:schemeClr val="bg1"/>
                </a:solidFill>
              </a:rPr>
              <a:t>(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이용좌석</a:t>
            </a:r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클릭시</a:t>
            </a:r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메세지창</a:t>
            </a:r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팝업후</a:t>
            </a:r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결제페이지</a:t>
            </a:r>
            <a:r>
              <a:rPr lang="ko-KR" altLang="en-US" sz="1300" dirty="0" smtClean="0">
                <a:solidFill>
                  <a:schemeClr val="bg1"/>
                </a:solidFill>
              </a:rPr>
              <a:t> 이동</a:t>
            </a:r>
            <a:r>
              <a:rPr lang="en-US" altLang="ko-KR" sz="1300" dirty="0" smtClean="0">
                <a:solidFill>
                  <a:schemeClr val="bg1"/>
                </a:solidFill>
              </a:rPr>
              <a:t>)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12" y="3834914"/>
            <a:ext cx="5655403" cy="3023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60" y="4037197"/>
            <a:ext cx="2521583" cy="2829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" y="1197357"/>
            <a:ext cx="2554201" cy="28759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47" y="1306507"/>
            <a:ext cx="2462141" cy="27176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07" y="1515648"/>
            <a:ext cx="2417612" cy="231925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90945" y="1886989"/>
            <a:ext cx="1911928" cy="290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7310" y="2401508"/>
            <a:ext cx="2040006" cy="823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65873" y="1915394"/>
            <a:ext cx="2431015" cy="1512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5388" y="122270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미등록 회원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81868" y="129002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정상 등록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66861" y="188698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이용중 인 좌석 클릭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55253" y="4180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환불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518756" y="5120640"/>
            <a:ext cx="1642492" cy="103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8756" y="6164462"/>
            <a:ext cx="1642491" cy="558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7115" y="4633040"/>
            <a:ext cx="5476383" cy="130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000211" y="4549582"/>
            <a:ext cx="755317" cy="296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49412" y="5413417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환불 시 비고에 </a:t>
            </a:r>
            <a:r>
              <a:rPr lang="ko-KR" altLang="en-US" dirty="0" err="1" smtClean="0"/>
              <a:t>환불확인</a:t>
            </a:r>
            <a:r>
              <a:rPr lang="ko-KR" altLang="en-US" dirty="0" smtClean="0"/>
              <a:t> 만료일을 </a:t>
            </a:r>
            <a:r>
              <a:rPr lang="ko-KR" altLang="en-US" dirty="0" err="1" smtClean="0"/>
              <a:t>환불기록</a:t>
            </a:r>
            <a:r>
              <a:rPr lang="ko-KR" altLang="en-US" dirty="0" smtClean="0"/>
              <a:t> 당일로 저장</a:t>
            </a:r>
            <a:endParaRPr lang="en-US" altLang="ko-KR" dirty="0" smtClean="0"/>
          </a:p>
          <a:p>
            <a:r>
              <a:rPr lang="ko-KR" altLang="en-US" dirty="0" smtClean="0"/>
              <a:t>아래 통계에 </a:t>
            </a:r>
            <a:r>
              <a:rPr lang="ko-KR" altLang="en-US" dirty="0" err="1" smtClean="0"/>
              <a:t>환불금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매출금 변경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633748" y="6561262"/>
            <a:ext cx="755317" cy="296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65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682538" y="2048301"/>
            <a:ext cx="69328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pc="-300" dirty="0" err="1" smtClean="0">
                <a:solidFill>
                  <a:schemeClr val="bg2">
                    <a:lumMod val="10000"/>
                  </a:schemeClr>
                </a:solidFill>
              </a:rPr>
              <a:t>로직</a:t>
            </a:r>
            <a:r>
              <a:rPr lang="ko-KR" altLang="en-US" sz="6600" spc="-300" dirty="0" smtClean="0">
                <a:solidFill>
                  <a:schemeClr val="bg2">
                    <a:lumMod val="10000"/>
                  </a:schemeClr>
                </a:solidFill>
              </a:rPr>
              <a:t>  소개</a:t>
            </a:r>
            <a:endParaRPr lang="en-US" altLang="ko-KR" sz="6600" spc="-3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4800" spc="-3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4800" spc="-300" dirty="0" err="1" smtClean="0">
                <a:solidFill>
                  <a:schemeClr val="bg2">
                    <a:lumMod val="10000"/>
                  </a:schemeClr>
                </a:solidFill>
              </a:rPr>
              <a:t>DB,Class</a:t>
            </a:r>
            <a:r>
              <a:rPr lang="en-US" altLang="ko-KR" sz="4800" spc="-3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6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0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제작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40430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MSSQL</a:t>
            </a:r>
            <a:r>
              <a:rPr lang="ko-KR" altLang="en-US" sz="1300" dirty="0" smtClean="0">
                <a:solidFill>
                  <a:schemeClr val="bg1"/>
                </a:solidFill>
              </a:rPr>
              <a:t>에서 </a:t>
            </a:r>
            <a:r>
              <a:rPr lang="en-US" altLang="ko-KR" sz="1300" dirty="0" smtClean="0">
                <a:solidFill>
                  <a:schemeClr val="bg1"/>
                </a:solidFill>
              </a:rPr>
              <a:t>DB </a:t>
            </a:r>
            <a:r>
              <a:rPr lang="ko-KR" altLang="en-US" sz="1300" dirty="0" smtClean="0">
                <a:solidFill>
                  <a:schemeClr val="bg1"/>
                </a:solidFill>
              </a:rPr>
              <a:t>테이블을 만들고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그외</a:t>
            </a:r>
            <a:r>
              <a:rPr lang="ko-KR" altLang="en-US" sz="1300" dirty="0" smtClean="0">
                <a:solidFill>
                  <a:schemeClr val="bg1"/>
                </a:solidFill>
              </a:rPr>
              <a:t> 기능들 제작 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1" y="1719093"/>
            <a:ext cx="1928027" cy="44199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5841" y="1719093"/>
            <a:ext cx="1214152" cy="142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3667" y="2876639"/>
            <a:ext cx="1214152" cy="539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83178" y="3723581"/>
            <a:ext cx="1214152" cy="183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83178" y="5727922"/>
            <a:ext cx="1352451" cy="370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37819" y="5913204"/>
            <a:ext cx="48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8839" y="5769744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번호부여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위한 시퀀스 설정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66544" y="3650095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 연동하여 필요한 정보가 자동 취합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76975" y="3834761"/>
            <a:ext cx="48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3788" y="160069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44219" y="1785363"/>
            <a:ext cx="48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27388" y="287897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337819" y="3063638"/>
            <a:ext cx="48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612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516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연동 및 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테이블의 변환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0770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MsSQL</a:t>
            </a:r>
            <a:r>
              <a:rPr lang="ko-KR" altLang="en-US" sz="1300" dirty="0" smtClean="0">
                <a:solidFill>
                  <a:schemeClr val="bg1"/>
                </a:solidFill>
              </a:rPr>
              <a:t>과 연동</a:t>
            </a:r>
            <a:r>
              <a:rPr lang="en-US" altLang="ko-KR" sz="1300" dirty="0" smtClean="0">
                <a:solidFill>
                  <a:schemeClr val="bg1"/>
                </a:solidFill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</a:rPr>
              <a:t>연동 및 검색은 </a:t>
            </a:r>
            <a:r>
              <a:rPr lang="en-US" altLang="ko-KR" sz="1300" dirty="0" smtClean="0">
                <a:solidFill>
                  <a:schemeClr val="bg1"/>
                </a:solidFill>
              </a:rPr>
              <a:t>SQL</a:t>
            </a:r>
            <a:r>
              <a:rPr lang="ko-KR" altLang="en-US" sz="1300" dirty="0" smtClean="0">
                <a:solidFill>
                  <a:schemeClr val="bg1"/>
                </a:solidFill>
              </a:rPr>
              <a:t>문으로 이용</a:t>
            </a:r>
            <a:r>
              <a:rPr lang="en-US" altLang="ko-KR" sz="1300" dirty="0" smtClean="0">
                <a:solidFill>
                  <a:schemeClr val="bg1"/>
                </a:solidFill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</a:rPr>
              <a:t>암호화</a:t>
            </a:r>
            <a:r>
              <a:rPr lang="en-US" altLang="ko-KR" sz="1300" dirty="0" smtClean="0">
                <a:solidFill>
                  <a:schemeClr val="bg1"/>
                </a:solidFill>
              </a:rPr>
              <a:t>), </a:t>
            </a:r>
            <a:r>
              <a:rPr lang="ko-KR" altLang="en-US" sz="1300" dirty="0" smtClean="0">
                <a:solidFill>
                  <a:schemeClr val="bg1"/>
                </a:solidFill>
              </a:rPr>
              <a:t>불러온 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7" y="1425697"/>
            <a:ext cx="2316681" cy="586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1" y="5784199"/>
            <a:ext cx="2240474" cy="6020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9" y="2450418"/>
            <a:ext cx="5288738" cy="28958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5529199"/>
            <a:ext cx="3528366" cy="2819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33" y="2127863"/>
            <a:ext cx="4790855" cy="2867134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2827848" y="1719092"/>
            <a:ext cx="339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67149" y="1534411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의 수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만큼 연동 클래스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각각 연동</a:t>
            </a:r>
            <a:r>
              <a:rPr lang="en-US" altLang="ko-KR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67149" y="3212064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DB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연동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9541" y="4680065"/>
            <a:ext cx="673331" cy="2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58989" y="3004245"/>
            <a:ext cx="3017520" cy="2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9193876" y="3212064"/>
            <a:ext cx="66502" cy="1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93876" y="3599411"/>
            <a:ext cx="2877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문으로 </a:t>
            </a:r>
            <a:r>
              <a:rPr lang="ko-KR" altLang="en-US" dirty="0" err="1" smtClean="0"/>
              <a:t>필요기능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암호로 변경하여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구동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997498" y="5968538"/>
            <a:ext cx="47722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7600" y="5892944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필요 </a:t>
            </a:r>
            <a:r>
              <a:rPr lang="ko-KR" altLang="en-US" dirty="0" err="1" smtClean="0"/>
              <a:t>게터세터</a:t>
            </a:r>
            <a:r>
              <a:rPr lang="ko-KR" altLang="en-US" dirty="0" smtClean="0"/>
              <a:t> 저장되는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12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리스트에 메모리 저장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4120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MSSQL</a:t>
            </a:r>
            <a:r>
              <a:rPr lang="ko-KR" altLang="en-US" sz="1300" dirty="0" smtClean="0">
                <a:solidFill>
                  <a:schemeClr val="bg1"/>
                </a:solidFill>
              </a:rPr>
              <a:t>에서 </a:t>
            </a:r>
            <a:r>
              <a:rPr lang="en-US" altLang="ko-KR" sz="1300" dirty="0" smtClean="0">
                <a:solidFill>
                  <a:schemeClr val="bg1"/>
                </a:solidFill>
              </a:rPr>
              <a:t>SQL</a:t>
            </a:r>
            <a:r>
              <a:rPr lang="ko-KR" altLang="en-US" sz="1300" dirty="0" smtClean="0">
                <a:solidFill>
                  <a:schemeClr val="bg1"/>
                </a:solidFill>
              </a:rPr>
              <a:t>문으로 불러들인 정보를 리스트에 저장하여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메모리화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2818682"/>
            <a:ext cx="4798924" cy="34676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1" y="1610201"/>
            <a:ext cx="5989839" cy="86113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5818889" y="2040768"/>
            <a:ext cx="8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20865" y="185610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각 리스트에 필요와 목적에 따라 리스트 제작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80655" y="3416531"/>
            <a:ext cx="3624349" cy="1612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621876" y="4179558"/>
            <a:ext cx="1363288" cy="3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5998" y="3906982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Foreach</a:t>
            </a:r>
            <a:r>
              <a:rPr lang="ko-KR" altLang="en-US" dirty="0" smtClean="0"/>
              <a:t>문을 이용해 테이블을 </a:t>
            </a:r>
            <a:r>
              <a:rPr lang="ko-KR" altLang="en-US" dirty="0" err="1" smtClean="0"/>
              <a:t>행단위로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97527" y="5176583"/>
            <a:ext cx="3624349" cy="924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621876" y="5573685"/>
            <a:ext cx="1363288" cy="3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5998" y="534262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Try catch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이슈 발생 내역 확인 및 </a:t>
            </a:r>
            <a:endParaRPr lang="en-US" altLang="ko-KR" dirty="0"/>
          </a:p>
          <a:p>
            <a:r>
              <a:rPr lang="ko-KR" altLang="en-US" dirty="0" smtClean="0"/>
              <a:t>프로그램 폭파 방지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537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각 기능 </a:t>
            </a:r>
            <a:r>
              <a:rPr lang="ko-KR" altLang="en-US" sz="3600" spc="-300" dirty="0" err="1" smtClean="0">
                <a:solidFill>
                  <a:schemeClr val="bg1"/>
                </a:solidFill>
                <a:latin typeface="+mn-ea"/>
              </a:rPr>
              <a:t>로직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817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회원 등록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로직</a:t>
            </a:r>
            <a:r>
              <a:rPr lang="en-US" altLang="ko-KR" sz="1300" dirty="0" smtClean="0">
                <a:solidFill>
                  <a:schemeClr val="bg1"/>
                </a:solidFill>
              </a:rPr>
              <a:t>(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이슈정리</a:t>
            </a:r>
            <a:r>
              <a:rPr lang="en-US" altLang="ko-KR" sz="1300" dirty="0" smtClean="0">
                <a:solidFill>
                  <a:schemeClr val="bg1"/>
                </a:solidFill>
              </a:rPr>
              <a:t>), </a:t>
            </a:r>
            <a:r>
              <a:rPr lang="ko-KR" altLang="en-US" sz="1300" dirty="0" smtClean="0">
                <a:solidFill>
                  <a:schemeClr val="bg1"/>
                </a:solidFill>
              </a:rPr>
              <a:t>결제 페이지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가격자동</a:t>
            </a:r>
            <a:r>
              <a:rPr lang="ko-KR" altLang="en-US" sz="1300" dirty="0" smtClean="0">
                <a:solidFill>
                  <a:schemeClr val="bg1"/>
                </a:solidFill>
              </a:rPr>
              <a:t> 변경</a:t>
            </a:r>
            <a:r>
              <a:rPr lang="en-US" altLang="ko-KR" sz="1300" dirty="0" smtClean="0">
                <a:solidFill>
                  <a:schemeClr val="bg1"/>
                </a:solidFill>
              </a:rPr>
              <a:t>,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매출통계</a:t>
            </a:r>
            <a:r>
              <a:rPr lang="ko-KR" altLang="en-US" sz="1300" dirty="0" smtClean="0">
                <a:solidFill>
                  <a:schemeClr val="bg1"/>
                </a:solidFill>
              </a:rPr>
              <a:t> 정보 변경 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" y="1699886"/>
            <a:ext cx="3703641" cy="38941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9" y="5603122"/>
            <a:ext cx="2537680" cy="82303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29" y="2110626"/>
            <a:ext cx="2978469" cy="21475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2435" y="14488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등록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38109" y="1448848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결제페이지</a:t>
            </a:r>
            <a:endParaRPr lang="en-US" altLang="ko-KR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이용 날짜에 따른 가격 변동</a:t>
            </a:r>
            <a:endParaRPr lang="ko-KR" altLang="en-US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71" y="3458018"/>
            <a:ext cx="3657917" cy="22176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402058" y="1227244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매출 통계 쿼리</a:t>
            </a:r>
            <a:endParaRPr lang="en-US" altLang="ko-KR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통계 변경 </a:t>
            </a:r>
            <a:r>
              <a:rPr lang="ko-KR" altLang="en-US" sz="1400" dirty="0" err="1" smtClean="0"/>
              <a:t>로직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67" y="1926265"/>
            <a:ext cx="4915326" cy="153175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91" y="4258144"/>
            <a:ext cx="3082785" cy="230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3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결제 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좌석 등록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3600" spc="-300" dirty="0" err="1" smtClean="0">
                <a:solidFill>
                  <a:schemeClr val="bg1"/>
                </a:solidFill>
                <a:latin typeface="+mn-ea"/>
              </a:rPr>
              <a:t>로직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42562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자리 버튼을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누른후</a:t>
            </a:r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en-US" altLang="ko-KR" sz="1300" dirty="0" smtClean="0">
                <a:solidFill>
                  <a:schemeClr val="bg1"/>
                </a:solidFill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</a:rPr>
              <a:t>저장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smtClean="0">
                <a:solidFill>
                  <a:schemeClr val="bg1"/>
                </a:solidFill>
              </a:rPr>
              <a:t>및 이후 다시 클릭 시 연동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2" y="1529575"/>
            <a:ext cx="6820491" cy="34445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382" y="4364307"/>
            <a:ext cx="8588484" cy="21185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1547" y="219087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입력된 정보가 메모리를 </a:t>
            </a:r>
            <a:r>
              <a:rPr lang="ko-KR" altLang="en-US" smtClean="0"/>
              <a:t>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90601" y="3192086"/>
            <a:ext cx="6217028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91382" y="4455620"/>
            <a:ext cx="8462814" cy="407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77403" y="4058296"/>
            <a:ext cx="665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자리번호</a:t>
            </a:r>
            <a:r>
              <a:rPr lang="en-US" altLang="ko-KR" dirty="0" smtClean="0"/>
              <a:t>(1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날짜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모두 </a:t>
            </a:r>
            <a:r>
              <a:rPr lang="ko-KR" altLang="en-US" dirty="0" err="1" smtClean="0"/>
              <a:t>해당시</a:t>
            </a:r>
            <a:r>
              <a:rPr lang="ko-KR" altLang="en-US" dirty="0" smtClean="0"/>
              <a:t> 작동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50820" y="4900546"/>
            <a:ext cx="5609558" cy="123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8" idx="3"/>
          </p:cNvCxnSpPr>
          <p:nvPr/>
        </p:nvCxnSpPr>
        <p:spPr>
          <a:xfrm flipH="1">
            <a:off x="3010931" y="5423579"/>
            <a:ext cx="639890" cy="20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0164" y="530993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주인 있는 자리 등록 방지</a:t>
            </a:r>
            <a:endParaRPr lang="en-US" altLang="ko-KR" dirty="0" smtClean="0"/>
          </a:p>
          <a:p>
            <a:r>
              <a:rPr lang="ko-KR" altLang="en-US" dirty="0" smtClean="0"/>
              <a:t>환불 시 제 검색 방지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90604" y="5605991"/>
            <a:ext cx="5270269" cy="146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69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좌석에 부여된 </a:t>
            </a:r>
            <a:r>
              <a:rPr lang="ko-KR" altLang="en-US" sz="3600" spc="-300" dirty="0" err="1" smtClean="0">
                <a:solidFill>
                  <a:schemeClr val="bg1"/>
                </a:solidFill>
                <a:latin typeface="+mn-ea"/>
              </a:rPr>
              <a:t>로직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0802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시각적 효과 부여 및 좌석 버튼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클릭시</a:t>
            </a:r>
            <a:r>
              <a:rPr lang="ko-KR" altLang="en-US" sz="1300" dirty="0" smtClean="0">
                <a:solidFill>
                  <a:schemeClr val="bg1"/>
                </a:solidFill>
              </a:rPr>
              <a:t> 일어나는 메모리 저장 기능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6" y="1799719"/>
            <a:ext cx="9579170" cy="12269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6" y="3210442"/>
            <a:ext cx="2956816" cy="32845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04" y="3816391"/>
            <a:ext cx="3078747" cy="26138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8765" y="3486155"/>
            <a:ext cx="2518756" cy="545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884516" y="3599411"/>
            <a:ext cx="680547" cy="149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621" y="5094990"/>
            <a:ext cx="299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자리버튼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버튼마다</a:t>
            </a:r>
            <a:r>
              <a:rPr lang="ko-KR" altLang="en-US" dirty="0" smtClean="0"/>
              <a:t> 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 지정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결제창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430981" y="2560320"/>
            <a:ext cx="2557550" cy="46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9756" y="3026645"/>
            <a:ext cx="43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배열을 통해 각 버튼 이름 저장</a:t>
            </a:r>
            <a:endParaRPr lang="en-US" altLang="ko-KR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문으로 모든 버튼에 </a:t>
            </a:r>
            <a:r>
              <a:rPr lang="en-US" altLang="ko-KR" dirty="0" smtClean="0"/>
              <a:t>color</a:t>
            </a:r>
            <a:r>
              <a:rPr lang="ko-KR" altLang="en-US" dirty="0" err="1" smtClean="0"/>
              <a:t>메소드적용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50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1771225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090505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259222"/>
            <a:ext cx="2593138" cy="523220"/>
            <a:chOff x="856623" y="2936557"/>
            <a:chExt cx="2593138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1951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소개 및 목적</a:t>
              </a:r>
              <a:endParaRPr lang="ko-KR" altLang="en-US" sz="2800" spc="-3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210093"/>
            <a:ext cx="3830656" cy="523220"/>
            <a:chOff x="856623" y="2936557"/>
            <a:chExt cx="3830656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3188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/>
                <a:t>Window From </a:t>
              </a:r>
              <a:r>
                <a:rPr lang="ko-KR" altLang="en-US" sz="2800" spc="-300" dirty="0" smtClean="0"/>
                <a:t>및 기본</a:t>
              </a:r>
              <a:endParaRPr lang="ko-KR" altLang="en-US" sz="2800" spc="-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160964"/>
            <a:ext cx="3620664" cy="523220"/>
            <a:chOff x="856623" y="2936557"/>
            <a:chExt cx="3620664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2978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/>
                <a:t>로직</a:t>
              </a:r>
              <a:r>
                <a:rPr lang="ko-KR" altLang="en-US" sz="2800" spc="-300" dirty="0" smtClean="0"/>
                <a:t> 소개</a:t>
              </a:r>
              <a:r>
                <a:rPr lang="en-US" altLang="ko-KR" sz="2800" spc="-300" dirty="0" smtClean="0"/>
                <a:t>(</a:t>
              </a:r>
              <a:r>
                <a:rPr lang="en-US" altLang="ko-KR" sz="2800" spc="-300" dirty="0" err="1" smtClean="0"/>
                <a:t>DB,Class</a:t>
              </a:r>
              <a:r>
                <a:rPr lang="en-US" altLang="ko-KR" sz="2800" spc="-300" dirty="0" smtClean="0"/>
                <a:t>)</a:t>
              </a:r>
              <a:endParaRPr lang="ko-KR" altLang="en-US" sz="2800" spc="-3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5126168"/>
            <a:ext cx="2190785" cy="523220"/>
            <a:chOff x="856623" y="2936557"/>
            <a:chExt cx="219078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기타 내용</a:t>
              </a:r>
              <a:endParaRPr lang="ko-KR" altLang="en-US" sz="28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61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프로그램 사용 기록 저장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40430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MSSQL</a:t>
            </a:r>
            <a:r>
              <a:rPr lang="ko-KR" altLang="en-US" sz="1300" dirty="0" smtClean="0">
                <a:solidFill>
                  <a:schemeClr val="bg1"/>
                </a:solidFill>
              </a:rPr>
              <a:t>에서 </a:t>
            </a:r>
            <a:r>
              <a:rPr lang="en-US" altLang="ko-KR" sz="1300" dirty="0" smtClean="0">
                <a:solidFill>
                  <a:schemeClr val="bg1"/>
                </a:solidFill>
              </a:rPr>
              <a:t>DB </a:t>
            </a:r>
            <a:r>
              <a:rPr lang="ko-KR" altLang="en-US" sz="1300" dirty="0" smtClean="0">
                <a:solidFill>
                  <a:schemeClr val="bg1"/>
                </a:solidFill>
              </a:rPr>
              <a:t>테이블을 만들고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그외</a:t>
            </a:r>
            <a:r>
              <a:rPr lang="ko-KR" altLang="en-US" sz="1300" dirty="0" smtClean="0">
                <a:solidFill>
                  <a:schemeClr val="bg1"/>
                </a:solidFill>
              </a:rPr>
              <a:t> 기능들 제작 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5" y="1454659"/>
            <a:ext cx="6309907" cy="34064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31" y="4146522"/>
            <a:ext cx="6370872" cy="8992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66105" y="1454644"/>
            <a:ext cx="6151073" cy="1729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450676" y="1680749"/>
            <a:ext cx="1321724" cy="3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72400" y="149608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내용을 외부에 저장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8744" y="1699921"/>
            <a:ext cx="1150049" cy="236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00969" y="2357059"/>
            <a:ext cx="2613089" cy="327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5" idx="3"/>
          </p:cNvCxnSpPr>
          <p:nvPr/>
        </p:nvCxnSpPr>
        <p:spPr>
          <a:xfrm>
            <a:off x="3848793" y="1818393"/>
            <a:ext cx="2000129" cy="296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10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제작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40430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MSSQL</a:t>
            </a:r>
            <a:r>
              <a:rPr lang="ko-KR" altLang="en-US" sz="1300" dirty="0" smtClean="0">
                <a:solidFill>
                  <a:schemeClr val="bg1"/>
                </a:solidFill>
              </a:rPr>
              <a:t>에서 </a:t>
            </a:r>
            <a:r>
              <a:rPr lang="en-US" altLang="ko-KR" sz="1300" dirty="0" smtClean="0">
                <a:solidFill>
                  <a:schemeClr val="bg1"/>
                </a:solidFill>
              </a:rPr>
              <a:t>DB </a:t>
            </a:r>
            <a:r>
              <a:rPr lang="ko-KR" altLang="en-US" sz="1300" dirty="0" smtClean="0">
                <a:solidFill>
                  <a:schemeClr val="bg1"/>
                </a:solidFill>
              </a:rPr>
              <a:t>테이블을 만들고 </a:t>
            </a:r>
            <a:r>
              <a:rPr lang="ko-KR" altLang="en-US" sz="1300" dirty="0" err="1" smtClean="0">
                <a:solidFill>
                  <a:schemeClr val="bg1"/>
                </a:solidFill>
              </a:rPr>
              <a:t>그외</a:t>
            </a:r>
            <a:r>
              <a:rPr lang="ko-KR" altLang="en-US" sz="1300" dirty="0" smtClean="0">
                <a:solidFill>
                  <a:schemeClr val="bg1"/>
                </a:solidFill>
              </a:rPr>
              <a:t> 기능들 제작 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" y="1247647"/>
            <a:ext cx="6762176" cy="39618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43942" y="1610201"/>
            <a:ext cx="4089862" cy="348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375862" y="2483037"/>
            <a:ext cx="1105593" cy="1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81455" y="215987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박스 내용 </a:t>
            </a:r>
            <a:endParaRPr lang="en-US" altLang="ko-KR" dirty="0" smtClean="0"/>
          </a:p>
          <a:p>
            <a:r>
              <a:rPr lang="ko-KR" altLang="en-US" dirty="0" smtClean="0"/>
              <a:t>모두 저장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4357" y="5572054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로그기록 저장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이슈 발생시 어느 부분 이슈인지</a:t>
            </a:r>
            <a:r>
              <a:rPr lang="en-US" altLang="ko-KR" dirty="0"/>
              <a:t> </a:t>
            </a:r>
            <a:r>
              <a:rPr lang="ko-KR" altLang="en-US" dirty="0" smtClean="0"/>
              <a:t>확인가능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1807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87089" y="2660134"/>
            <a:ext cx="4217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 smtClean="0">
                <a:solidFill>
                  <a:schemeClr val="bg2">
                    <a:lumMod val="10000"/>
                  </a:schemeClr>
                </a:solidFill>
              </a:rPr>
              <a:t>기타 </a:t>
            </a:r>
            <a:r>
              <a:rPr lang="en-US" altLang="ko-KR" sz="6600" spc="-3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6600" spc="-300" dirty="0" smtClean="0">
                <a:solidFill>
                  <a:schemeClr val="bg2">
                    <a:lumMod val="10000"/>
                  </a:schemeClr>
                </a:solidFill>
              </a:rPr>
              <a:t>추가</a:t>
            </a:r>
            <a:r>
              <a:rPr lang="en-US" altLang="ko-KR" sz="6600" spc="-3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6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  <a:latin typeface="+mn-ea"/>
              </a:rPr>
              <a:t>추가필요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 내역 및 아쉬운 내용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대부분의 기능이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버튼 클릭 시 발생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smtClean="0"/>
              <a:t>Key Down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필요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C#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아닌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문의 비중이 크다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자리 이동 쿼리가 없다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 smtClean="0"/>
              <a:t>환불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재등록 방식 강제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결제</a:t>
            </a:r>
            <a:r>
              <a:rPr lang="ko-KR" altLang="en-US" sz="1600" dirty="0" smtClean="0"/>
              <a:t> 금액 변경은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프로그래머가 변경해야만 한다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관리자 불가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좌석 개수 및 구조 변경 등 몇몇 부분에 존재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유연성이 떨어지고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프로그램 이용자의 자율성이 높지 않다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하지만 </a:t>
            </a:r>
            <a:r>
              <a:rPr lang="ko-KR" altLang="en-US" dirty="0" smtClean="0">
                <a:solidFill>
                  <a:schemeClr val="tx1"/>
                </a:solidFill>
              </a:rPr>
              <a:t>프로그래머의 경우 수정이 간편하다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7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 smtClean="0">
                <a:solidFill>
                  <a:schemeClr val="bg1"/>
                </a:solidFill>
              </a:rPr>
              <a:t>이 프로그램은 소규모로 지정석으로만 운영되는 독서실을 가정하고 만든 프로그램입니다</a:t>
            </a:r>
            <a:r>
              <a:rPr lang="en-US" altLang="ko-KR" sz="2400" i="1" spc="-15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ko-KR" altLang="en-US" sz="2400" i="1" spc="-150" dirty="0" smtClean="0">
                <a:solidFill>
                  <a:schemeClr val="bg1"/>
                </a:solidFill>
              </a:rPr>
              <a:t>관리자가 확인하며 현 상황을 볼 수 있도록 준비해보았습니다</a:t>
            </a:r>
            <a:r>
              <a:rPr lang="en-US" altLang="ko-KR" sz="2400" i="1" spc="-15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440149" y="2607733"/>
            <a:ext cx="5837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chemeClr val="bg2">
                    <a:lumMod val="10000"/>
                  </a:schemeClr>
                </a:solidFill>
              </a:rPr>
              <a:t>소개 및 목적</a:t>
            </a:r>
            <a:endParaRPr lang="ko-KR" altLang="en-US" sz="60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프로그램 소개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26324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프로그램 만든 목적 및 사용 정보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개인 지정석 독서실 관리를 위한 프로그램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828842" y="3707510"/>
            <a:ext cx="744306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회원가입으로 중복가입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방지 및 실시간 독서실 등록 현황 확인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7318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C# </a:t>
            </a:r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언어를 이용한 </a:t>
            </a:r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Window Form </a:t>
            </a:r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제작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기본 프로그램 구조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38876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</a:rPr>
              <a:t>와 연동하여 </a:t>
            </a:r>
            <a:r>
              <a:rPr lang="en-US" altLang="ko-KR" sz="1300" dirty="0" smtClean="0">
                <a:solidFill>
                  <a:schemeClr val="bg1"/>
                </a:solidFill>
              </a:rPr>
              <a:t>MVC</a:t>
            </a:r>
            <a:r>
              <a:rPr lang="ko-KR" altLang="en-US" sz="1300" dirty="0" smtClean="0">
                <a:solidFill>
                  <a:schemeClr val="bg1"/>
                </a:solidFill>
              </a:rPr>
              <a:t>패턴일 참고하여 구조를 설정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725689" y="3151052"/>
            <a:ext cx="952169" cy="153323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406256" y="3151052"/>
            <a:ext cx="1047931" cy="14749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>
            <a:stCxn id="18" idx="3"/>
          </p:cNvCxnSpPr>
          <p:nvPr/>
        </p:nvCxnSpPr>
        <p:spPr>
          <a:xfrm>
            <a:off x="5328759" y="5557500"/>
            <a:ext cx="16369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454187" y="2047280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View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3550708" y="529589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Controller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194168" y="5272647"/>
            <a:ext cx="1321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Model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296561"/>
            <a:chOff x="281014" y="4235821"/>
            <a:chExt cx="2858426" cy="12965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/>
                <a:t>VS</a:t>
              </a:r>
              <a:r>
                <a:rPr lang="ko-KR" altLang="en-US" sz="1400" dirty="0" smtClean="0"/>
                <a:t>이용하여 각 클래스에 기능을 넣어 자로 입력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수정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기록 확인 등 가능하다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563143" y="4235821"/>
              <a:ext cx="1383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관리자 </a:t>
              </a:r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Input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743793" y="4592224"/>
            <a:ext cx="2858426" cy="1635385"/>
            <a:chOff x="63603" y="4235821"/>
            <a:chExt cx="2858426" cy="16353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63603" y="4701655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/>
                <a:t>각 좌석마다 번호가 부여되어 </a:t>
              </a:r>
              <a:r>
                <a:rPr lang="ko-KR" altLang="en-US" sz="1400" dirty="0" err="1" smtClean="0"/>
                <a:t>각특징</a:t>
              </a:r>
              <a:r>
                <a:rPr lang="ko-KR" altLang="en-US" sz="1400" dirty="0" err="1" smtClean="0"/>
                <a:t>에</a:t>
              </a:r>
              <a:r>
                <a:rPr lang="ko-KR" altLang="en-US" sz="1400" dirty="0" smtClean="0"/>
                <a:t> 맞은 결과값과 연결되고 이에 따른 데이터 저장을 통해 정보가 저장되고 특정기능에서 조건에 맞은 정보를 확인할 수 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68616" y="4235821"/>
              <a:ext cx="2372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와 연동 및 기능 구동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304936" y="1429777"/>
            <a:ext cx="2858426" cy="1866388"/>
            <a:chOff x="-43849" y="4235821"/>
            <a:chExt cx="2858426" cy="18663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/>
                <a:t>윈도우 폼을 이용하여 가지고 있는 틀 안에서 독서실 좌석 이용 현황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매출 기록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만료 대기자 수 등 현황 을 바로 볼 수 있다</a:t>
              </a:r>
              <a:r>
                <a:rPr lang="en-US" altLang="ko-KR" sz="1400" dirty="0" smtClean="0"/>
                <a:t>.</a:t>
              </a:r>
            </a:p>
            <a:p>
              <a:pPr algn="just"/>
              <a:r>
                <a:rPr lang="ko-KR" altLang="en-US" sz="1400" dirty="0" smtClean="0"/>
                <a:t>회원 등록으로 지금까지 이용했던 총 고객의 수도 확인 가능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435288" y="4235821"/>
              <a:ext cx="163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Window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Form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935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97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구체적인 프로그래밍 구조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>
            <a:endCxn id="20" idx="2"/>
          </p:cNvCxnSpPr>
          <p:nvPr/>
        </p:nvCxnSpPr>
        <p:spPr>
          <a:xfrm flipV="1">
            <a:off x="5507704" y="2393820"/>
            <a:ext cx="4278877" cy="3151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1998496" y="2439903"/>
            <a:ext cx="102279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9786581" y="151443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172210" y="151443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3394527" y="2107892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440233" y="1900555"/>
            <a:ext cx="121058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DB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b="1" dirty="0" err="1" smtClean="0">
                <a:solidFill>
                  <a:schemeClr val="bg1"/>
                </a:solidFill>
                <a:latin typeface="+mj-lt"/>
              </a:rPr>
              <a:t>MsSQL</a:t>
            </a: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-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9925216" y="1948285"/>
            <a:ext cx="1481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Window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Form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3711235" y="2633332"/>
            <a:ext cx="1186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VS class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DB…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3394527" y="4049379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3394527" y="4574819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VS class</a:t>
            </a:r>
          </a:p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DataManage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63221" y="1747321"/>
            <a:ext cx="2402555" cy="4319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97046" y="132605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연동 클래스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162867" y="3907182"/>
            <a:ext cx="2281075" cy="1220057"/>
            <a:chOff x="-43849" y="4235821"/>
            <a:chExt cx="2858426" cy="122005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/>
                <a:t>DB</a:t>
              </a:r>
              <a:r>
                <a:rPr lang="ko-KR" altLang="en-US" sz="1400" dirty="0" smtClean="0"/>
                <a:t>는 </a:t>
              </a:r>
              <a:r>
                <a:rPr lang="en-US" altLang="ko-KR" sz="1400" dirty="0" err="1" smtClean="0"/>
                <a:t>MsSQL</a:t>
              </a:r>
              <a:r>
                <a:rPr lang="ko-KR" altLang="en-US" sz="1400" dirty="0" smtClean="0"/>
                <a:t>을 사용했다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같은 회사 프로그램이기에 가장 안정성이 높다고 판단함</a:t>
              </a:r>
              <a:r>
                <a:rPr lang="en-US" altLang="ko-KR" sz="1400" dirty="0" smtClean="0"/>
                <a:t>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462152" y="4235821"/>
              <a:ext cx="1585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MsSQL</a:t>
              </a:r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연동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5684110" y="2885440"/>
            <a:ext cx="2858426" cy="2512718"/>
            <a:chOff x="-43849" y="4235821"/>
            <a:chExt cx="2858426" cy="25127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28584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/>
                <a:t>DB… </a:t>
              </a:r>
              <a:r>
                <a:rPr lang="ko-KR" altLang="en-US" sz="1400" dirty="0" smtClean="0"/>
                <a:t>은 </a:t>
              </a:r>
              <a:r>
                <a:rPr lang="en-US" altLang="ko-KR" sz="1400" dirty="0" smtClean="0"/>
                <a:t>DB</a:t>
              </a:r>
              <a:r>
                <a:rPr lang="ko-KR" altLang="en-US" sz="1400" dirty="0" smtClean="0"/>
                <a:t>의 </a:t>
              </a:r>
              <a:r>
                <a:rPr lang="ko-KR" altLang="en-US" sz="1400" dirty="0" smtClean="0"/>
                <a:t>테이블을 각각 다른 클래스를 통해 연동하였다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메모리가 정확히 구분되기 위하여 다르게 설정하였다</a:t>
              </a:r>
              <a:r>
                <a:rPr lang="en-US" altLang="ko-KR" sz="1400" dirty="0" smtClean="0"/>
                <a:t>.</a:t>
              </a:r>
            </a:p>
            <a:p>
              <a:pPr algn="just"/>
              <a:endParaRPr lang="en-US" altLang="ko-KR" sz="1400" dirty="0"/>
            </a:p>
            <a:p>
              <a:pPr algn="just"/>
              <a:r>
                <a:rPr lang="ko-KR" altLang="en-US" sz="1400" dirty="0" smtClean="0"/>
                <a:t>이후 연동된 테이블은 모두 </a:t>
              </a:r>
              <a:r>
                <a:rPr lang="en-US" altLang="ko-KR" sz="1400" dirty="0" err="1" smtClean="0"/>
                <a:t>DataMange</a:t>
              </a:r>
              <a:r>
                <a:rPr lang="ko-KR" altLang="en-US" sz="1400" dirty="0" smtClean="0"/>
                <a:t>클래스를 통해 메모리에 저장되고 데이터의 입력 수정 관리에 연동하였다</a:t>
              </a:r>
              <a:r>
                <a:rPr lang="en-US" altLang="ko-KR" sz="1400" dirty="0" smtClean="0"/>
                <a:t>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603215" y="4235821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클래스 설정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9376140" y="3439350"/>
            <a:ext cx="2281075" cy="1435500"/>
            <a:chOff x="-43849" y="4235821"/>
            <a:chExt cx="2858426" cy="14355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-43849" y="4717214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/>
                <a:t>특정 클래스로 연동되어 각 기능에 맞는 </a:t>
              </a:r>
              <a:r>
                <a:rPr lang="ko-KR" altLang="en-US" sz="1400" dirty="0" err="1" smtClean="0"/>
                <a:t>로직을</a:t>
              </a:r>
              <a:r>
                <a:rPr lang="ko-KR" altLang="en-US" sz="1400" dirty="0" smtClean="0"/>
                <a:t> 직접적으로 수행하는 </a:t>
              </a:r>
              <a:r>
                <a:rPr lang="en-US" altLang="ko-KR" sz="1400" dirty="0" smtClean="0"/>
                <a:t>Form</a:t>
              </a:r>
              <a:r>
                <a:rPr lang="ko-KR" altLang="en-US" sz="1400" dirty="0" smtClean="0"/>
                <a:t>을 제작함</a:t>
              </a:r>
              <a:endParaRPr lang="en-US" altLang="ko-KR" sz="1400" dirty="0" smtClean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6372" y="4235821"/>
              <a:ext cx="2497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연결되고 기능 적용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프로그램 목적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316944" y="2305945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회원 관리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3714025" y="2305945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좌석 실시간 확인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396443" y="230594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특정기간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매출확인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493018" y="230594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독서실 운영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 가입을 통해 이용객 확인이 가능하며 특정 기능을 이용했던 사람의 정보를 확인도 가능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8671" y="3181087"/>
            <a:ext cx="16828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자리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이용내역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중 가장 중요한 현재상황을 실시간으로 확인가능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수치적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시각적 모두 가능하며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언제 그 좌석이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여석이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되는 시점도 확인 가능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65931" y="3161651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매출 확인을 통해 특정 기간에 자리에 등록한 연 건수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금액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환불금등을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확인할 수 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외 기능으로 가장 먼저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여석이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언제 발생하는지 현황으로 확인가능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2991663"/>
            <a:ext cx="1682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 운영이 가능하고 좌석이나 구조에 따라 변경이 유연하다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 할 시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유지된다면 다른 기능을 유연하게 넣을 수 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 기록이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저장되여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이슈가 발생해도 위치를 확인할 수 있다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682538" y="2048301"/>
            <a:ext cx="69328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pc="-300" dirty="0" smtClean="0">
                <a:solidFill>
                  <a:schemeClr val="bg2">
                    <a:lumMod val="10000"/>
                  </a:schemeClr>
                </a:solidFill>
              </a:rPr>
              <a:t>프로그램 이용 </a:t>
            </a:r>
            <a:endParaRPr lang="en-US" altLang="ko-KR" sz="6600" spc="-3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4800" spc="-300" dirty="0" smtClean="0">
                <a:solidFill>
                  <a:schemeClr val="bg2">
                    <a:lumMod val="10000"/>
                  </a:schemeClr>
                </a:solidFill>
              </a:rPr>
              <a:t>(Window Form)</a:t>
            </a:r>
            <a:endParaRPr lang="ko-KR" altLang="en-US" sz="6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메인 창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30780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프로그램 실행 후 첫 화면 및 기능 소개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1" y="1387133"/>
            <a:ext cx="5951917" cy="46953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0575" y="2485505"/>
            <a:ext cx="1878676" cy="3142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2295" y="5810595"/>
            <a:ext cx="2155021" cy="29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0712" y="1610201"/>
            <a:ext cx="3796145" cy="217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0712" y="1855237"/>
            <a:ext cx="3796145" cy="32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890356" y="1719093"/>
            <a:ext cx="2577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890356" y="2018351"/>
            <a:ext cx="2577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011680" y="4098175"/>
            <a:ext cx="4530436" cy="3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058784" y="5872752"/>
            <a:ext cx="4530436" cy="3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6807" y="573450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실시간 시간 제공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66806" y="3945118"/>
            <a:ext cx="543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를 연동하여 현재 이용객 및 만료 예정 </a:t>
            </a:r>
            <a:r>
              <a:rPr lang="ko-KR" altLang="en-US" dirty="0" err="1" smtClean="0"/>
              <a:t>인원확인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실시간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9220" y="2018351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Usercontroll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이요하여</a:t>
            </a:r>
            <a:r>
              <a:rPr lang="ko-KR" altLang="en-US" dirty="0" smtClean="0"/>
              <a:t> 실시간 으로 각 목적에 맞는</a:t>
            </a:r>
            <a:endParaRPr lang="en-US" altLang="ko-KR" dirty="0" smtClean="0"/>
          </a:p>
          <a:p>
            <a:r>
              <a:rPr lang="ko-KR" altLang="en-US" dirty="0" smtClean="0"/>
              <a:t>정보를 실시간으로 시각적자료로 확인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65667" y="1534368"/>
            <a:ext cx="484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 좌석 정보가 아닌 기능을 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521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1062</Words>
  <Application>Microsoft Office PowerPoint</Application>
  <PresentationFormat>와이드스크린</PresentationFormat>
  <Paragraphs>211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 Nova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25</cp:revision>
  <dcterms:created xsi:type="dcterms:W3CDTF">2020-10-04T10:36:58Z</dcterms:created>
  <dcterms:modified xsi:type="dcterms:W3CDTF">2022-09-23T02:06:53Z</dcterms:modified>
</cp:coreProperties>
</file>