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2B_96C23937.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2C_889A15FD.xml" ContentType="application/vnd.ms-powerpoint.comments+xml"/>
  <Override PartName="/ppt/comments/modernComment_12D_E44F29C6.xml" ContentType="application/vnd.ms-powerpoint.comments+xml"/>
  <Override PartName="/ppt/comments/modernComment_12A_66A732DF.xml" ContentType="application/vnd.ms-powerpoint.comments+xml"/>
  <Override PartName="/ppt/comments/modernComment_12E_D92B068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256" r:id="rId2"/>
    <p:sldId id="291" r:id="rId3"/>
    <p:sldId id="304" r:id="rId4"/>
    <p:sldId id="306" r:id="rId5"/>
    <p:sldId id="274" r:id="rId6"/>
    <p:sldId id="275" r:id="rId7"/>
    <p:sldId id="276" r:id="rId8"/>
    <p:sldId id="277" r:id="rId9"/>
    <p:sldId id="281" r:id="rId10"/>
    <p:sldId id="278" r:id="rId11"/>
    <p:sldId id="299" r:id="rId12"/>
    <p:sldId id="286" r:id="rId13"/>
    <p:sldId id="287" r:id="rId14"/>
    <p:sldId id="296" r:id="rId15"/>
    <p:sldId id="297" r:id="rId16"/>
    <p:sldId id="300" r:id="rId17"/>
    <p:sldId id="301" r:id="rId18"/>
    <p:sldId id="298" r:id="rId19"/>
    <p:sldId id="302" r:id="rId20"/>
    <p:sldId id="29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236623-98FE-14F5-BDD6-D6F0BB452779}" name="Archel Yoshiro Olazabal Shimabukuro" initials="AYOS" userId="S::aolazaba@gmu.edu::02dae0b5-adc7-4316-bf20-663b0d01394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0" autoAdjust="0"/>
    <p:restoredTop sz="94660"/>
  </p:normalViewPr>
  <p:slideViewPr>
    <p:cSldViewPr snapToGrid="0">
      <p:cViewPr varScale="1">
        <p:scale>
          <a:sx n="160" d="100"/>
          <a:sy n="160"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comments/modernComment_12A_66A732DF.xml><?xml version="1.0" encoding="utf-8"?>
<p188:cmLst xmlns:a="http://schemas.openxmlformats.org/drawingml/2006/main" xmlns:r="http://schemas.openxmlformats.org/officeDocument/2006/relationships" xmlns:p188="http://schemas.microsoft.com/office/powerpoint/2018/8/main">
  <p188:cm id="{CAB240F0-B247-C94D-8FFD-ECCFE9CEA8E5}" authorId="{60236623-98FE-14F5-BDD6-D6F0BB452779}" status="resolved" created="2023-05-05T01:29:00.377" complete="100000">
    <pc:sldMkLst xmlns:pc="http://schemas.microsoft.com/office/powerpoint/2013/main/command">
      <pc:docMk/>
      <pc:sldMk cId="1722233567" sldId="298"/>
    </pc:sldMkLst>
    <p188:txBody>
      <a:bodyPr/>
      <a:lstStyle/>
      <a:p>
        <a:r>
          <a:rPr lang="en-US"/>
          <a:t>Update images</a:t>
        </a:r>
      </a:p>
    </p188:txBody>
  </p188:cm>
</p188:cmLst>
</file>

<file path=ppt/comments/modernComment_12B_96C23937.xml><?xml version="1.0" encoding="utf-8"?>
<p188:cmLst xmlns:a="http://schemas.openxmlformats.org/drawingml/2006/main" xmlns:r="http://schemas.openxmlformats.org/officeDocument/2006/relationships" xmlns:p188="http://schemas.microsoft.com/office/powerpoint/2018/8/main">
  <p188:cm id="{32D5658A-B180-3444-AEE0-D18BE1FB21F6}" authorId="{60236623-98FE-14F5-BDD6-D6F0BB452779}" status="resolved" created="2023-05-05T01:22:48.592" complete="100000">
    <pc:sldMkLst xmlns:pc="http://schemas.microsoft.com/office/powerpoint/2013/main/command">
      <pc:docMk/>
      <pc:sldMk cId="2529311031" sldId="299"/>
    </pc:sldMkLst>
    <p188:txBody>
      <a:bodyPr/>
      <a:lstStyle/>
      <a:p>
        <a:r>
          <a:rPr lang="en-US"/>
          <a:t>Update slide with the correlation</a:t>
        </a:r>
      </a:p>
    </p188:txBody>
  </p188:cm>
</p188:cmLst>
</file>

<file path=ppt/comments/modernComment_12C_889A15FD.xml><?xml version="1.0" encoding="utf-8"?>
<p188:cmLst xmlns:a="http://schemas.openxmlformats.org/drawingml/2006/main" xmlns:r="http://schemas.openxmlformats.org/officeDocument/2006/relationships" xmlns:p188="http://schemas.microsoft.com/office/powerpoint/2018/8/main">
  <p188:cm id="{B81416E8-138C-D847-B005-C7654872004E}" authorId="{60236623-98FE-14F5-BDD6-D6F0BB452779}" status="resolved" created="2023-05-05T01:29:09.798" complete="100000">
    <pc:sldMkLst xmlns:pc="http://schemas.microsoft.com/office/powerpoint/2013/main/command">
      <pc:docMk/>
      <pc:sldMk cId="2291799549" sldId="300"/>
    </pc:sldMkLst>
    <p188:txBody>
      <a:bodyPr/>
      <a:lstStyle/>
      <a:p>
        <a:r>
          <a:rPr lang="en-US"/>
          <a:t>Update Images</a:t>
        </a:r>
      </a:p>
    </p188:txBody>
  </p188:cm>
</p188:cmLst>
</file>

<file path=ppt/comments/modernComment_12D_E44F29C6.xml><?xml version="1.0" encoding="utf-8"?>
<p188:cmLst xmlns:a="http://schemas.openxmlformats.org/drawingml/2006/main" xmlns:r="http://schemas.openxmlformats.org/officeDocument/2006/relationships" xmlns:p188="http://schemas.microsoft.com/office/powerpoint/2018/8/main">
  <p188:cm id="{6E270C08-3FB0-4F44-A4E9-520ECB46D077}" authorId="{60236623-98FE-14F5-BDD6-D6F0BB452779}" status="resolved" created="2023-05-05T01:29:18.710" complete="100000">
    <pc:sldMkLst xmlns:pc="http://schemas.microsoft.com/office/powerpoint/2013/main/command">
      <pc:docMk/>
      <pc:sldMk cId="3830393286" sldId="301"/>
    </pc:sldMkLst>
    <p188:txBody>
      <a:bodyPr/>
      <a:lstStyle/>
      <a:p>
        <a:r>
          <a:rPr lang="en-US"/>
          <a:t>Update Images</a:t>
        </a:r>
      </a:p>
    </p188:txBody>
  </p188:cm>
</p188:cmLst>
</file>

<file path=ppt/comments/modernComment_12E_D92B0688.xml><?xml version="1.0" encoding="utf-8"?>
<p188:cmLst xmlns:a="http://schemas.openxmlformats.org/drawingml/2006/main" xmlns:r="http://schemas.openxmlformats.org/officeDocument/2006/relationships" xmlns:p188="http://schemas.microsoft.com/office/powerpoint/2018/8/main">
  <p188:cm id="{F559F50F-E91B-C14C-AE08-5739D10B2E33}" authorId="{60236623-98FE-14F5-BDD6-D6F0BB452779}" status="resolved" created="2023-05-05T01:29:33.227" complete="100000">
    <pc:sldMkLst xmlns:pc="http://schemas.microsoft.com/office/powerpoint/2013/main/command">
      <pc:docMk/>
      <pc:sldMk cId="3643475592" sldId="302"/>
    </pc:sldMkLst>
    <p188:txBody>
      <a:bodyPr/>
      <a:lstStyle/>
      <a:p>
        <a:r>
          <a:rPr lang="en-US"/>
          <a:t>Add in ideas fro future work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521C8-BA0D-40A9-BDF9-2161E0C61A5B}" type="datetimeFigureOut">
              <a:rPr lang="en-US" smtClean="0"/>
              <a:t>5/10/23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C7A9B-6191-465C-A5CB-8C5D0B6CFFEA}" type="slidenum">
              <a:rPr lang="en-US" smtClean="0"/>
              <a:t>‹#›</a:t>
            </a:fld>
            <a:endParaRPr lang="en-US" dirty="0"/>
          </a:p>
        </p:txBody>
      </p:sp>
    </p:spTree>
    <p:extLst>
      <p:ext uri="{BB962C8B-B14F-4D97-AF65-F5344CB8AC3E}">
        <p14:creationId xmlns:p14="http://schemas.microsoft.com/office/powerpoint/2010/main" val="312125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08f8fd64a3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08f8fd64a3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208f8fd64a3_0_1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16bab9f0d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16bab9f0d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216bab9f0d6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6bab9f0d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16bab9f0d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216bab9f0d6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16bab9f0d6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16bab9f0d6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216bab9f0d6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16bab9f0d6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16bab9f0d6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g216bab9f0d6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16bab9f0d6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16bab9f0d6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216bab9f0d6_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16bab9f0d6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16bab9f0d6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216bab9f0d6_0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16bab9f0d6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16bab9f0d6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g216bab9f0d6_0_1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72F19-86EA-4731-8378-9498F825CB76}" type="datetime1">
              <a:rPr lang="en-US" smtClean="0"/>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351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2D39C-B99F-4334-AF33-89D3EB7E2D26}" type="datetime1">
              <a:rPr lang="en-US" smtClean="0"/>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40098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4652-64A9-405B-8D3E-76A8DA7FD8DD}" type="datetime1">
              <a:rPr lang="en-US" smtClean="0"/>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789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4480"/>
            <a:ext cx="10515600" cy="898202"/>
          </a:xfrm>
          <a:solidFill>
            <a:schemeClr val="tx2"/>
          </a:solidFill>
        </p:spPr>
        <p:txBody>
          <a:bodyPr>
            <a:normAutofit/>
          </a:bodyPr>
          <a:lstStyle>
            <a:lvl1pPr>
              <a:defRPr sz="3600" b="1">
                <a:solidFill>
                  <a:schemeClr val="bg1"/>
                </a:solidFill>
              </a:defRPr>
            </a:lvl1pPr>
          </a:lstStyle>
          <a:p>
            <a:r>
              <a:rPr lang="en-US" dirty="0"/>
              <a:t>Click to edit</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23F810-0947-4B99-95AB-50445555D6BA}" type="datetime1">
              <a:rPr lang="en-US" smtClean="0"/>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cxnSp>
        <p:nvCxnSpPr>
          <p:cNvPr id="7" name="Straight Connector 6">
            <a:extLst>
              <a:ext uri="{FF2B5EF4-FFF2-40B4-BE49-F238E27FC236}">
                <a16:creationId xmlns:a16="http://schemas.microsoft.com/office/drawing/2014/main" id="{ED40CE35-9679-36C4-B5C4-C7B118215F5D}"/>
              </a:ext>
            </a:extLst>
          </p:cNvPr>
          <p:cNvCxnSpPr>
            <a:cxnSpLocks/>
          </p:cNvCxnSpPr>
          <p:nvPr userDrawn="1"/>
        </p:nvCxnSpPr>
        <p:spPr>
          <a:xfrm flipV="1">
            <a:off x="838200" y="980388"/>
            <a:ext cx="10515600"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00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CB228-8E97-4B64-8267-5160D76202A1}" type="datetime1">
              <a:rPr lang="en-US" smtClean="0"/>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4219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0CE47-B89F-4720-B053-E72563FF1E06}" type="datetime1">
              <a:rPr lang="en-US" smtClean="0"/>
              <a:t>5/10/23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99225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FDA16-046E-4081-B96D-24424871DD9C}" type="datetime1">
              <a:rPr lang="en-US" smtClean="0"/>
              <a:t>5/10/23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36024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C377D-D984-4997-A4C5-3B3DD23AFDFC}" type="datetime1">
              <a:rPr lang="en-US" smtClean="0"/>
              <a:t>5/10/23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96837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12F2A-4279-4ED1-8C8B-0F667552B999}" type="datetime1">
              <a:rPr lang="en-US" smtClean="0"/>
              <a:t>5/10/23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4F86B3-D3F4-4BE8-8D92-1FAB04CE9786}" type="slidenum">
              <a:rPr lang="en-US" smtClean="0"/>
              <a:t>‹#›</a:t>
            </a:fld>
            <a:endParaRPr lang="en-US" dirty="0"/>
          </a:p>
        </p:txBody>
      </p:sp>
      <p:sp>
        <p:nvSpPr>
          <p:cNvPr id="5" name="Title 1">
            <a:extLst>
              <a:ext uri="{FF2B5EF4-FFF2-40B4-BE49-F238E27FC236}">
                <a16:creationId xmlns:a16="http://schemas.microsoft.com/office/drawing/2014/main" id="{F10E6382-F9CF-6A85-9BA6-1FE94A5E83CC}"/>
              </a:ext>
            </a:extLst>
          </p:cNvPr>
          <p:cNvSpPr>
            <a:spLocks noGrp="1"/>
          </p:cNvSpPr>
          <p:nvPr>
            <p:ph type="ctrTitle" hasCustomPrompt="1"/>
          </p:nvPr>
        </p:nvSpPr>
        <p:spPr>
          <a:xfrm>
            <a:off x="1524000" y="2235200"/>
            <a:ext cx="9144000" cy="2387600"/>
          </a:xfrm>
          <a:solidFill>
            <a:schemeClr val="tx2"/>
          </a:solidFill>
        </p:spPr>
        <p:txBody>
          <a:bodyPr/>
          <a:lstStyle>
            <a:lvl1pPr algn="ctr">
              <a:defRPr/>
            </a:lvl1pPr>
          </a:lstStyle>
          <a:p>
            <a:r>
              <a:rPr lang="en-US" b="1" dirty="0" err="1">
                <a:solidFill>
                  <a:schemeClr val="bg1"/>
                </a:solidFill>
              </a:rPr>
              <a:t>WeeK</a:t>
            </a:r>
            <a:r>
              <a:rPr lang="en-US" b="1" dirty="0">
                <a:solidFill>
                  <a:schemeClr val="bg1"/>
                </a:solidFill>
              </a:rPr>
              <a:t>-XX</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52636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0131E0-BB71-4434-A77D-FCACED923C7A}" type="datetime1">
              <a:rPr lang="en-US" smtClean="0"/>
              <a:t>5/10/23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55944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6CBEE7-F91A-4C39-AAE5-7F589E049073}" type="datetime1">
              <a:rPr lang="en-US" smtClean="0"/>
              <a:t>5/10/23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2822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56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36124"/>
            <a:ext cx="10515600" cy="4840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99F0-F6A5-4848-9B70-6472A6AF9527}" type="datetime1">
              <a:rPr lang="en-US" smtClean="0"/>
              <a:t>5/10/23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86B3-D3F4-4BE8-8D92-1FAB04CE9786}" type="slidenum">
              <a:rPr lang="en-US" smtClean="0"/>
              <a:t>‹#›</a:t>
            </a:fld>
            <a:endParaRPr lang="en-US" dirty="0"/>
          </a:p>
        </p:txBody>
      </p:sp>
    </p:spTree>
    <p:extLst>
      <p:ext uri="{BB962C8B-B14F-4D97-AF65-F5344CB8AC3E}">
        <p14:creationId xmlns:p14="http://schemas.microsoft.com/office/powerpoint/2010/main" val="3894978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2B_96C2393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C_889A15FD.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D_E44F29C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2A_66A732DF.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2E_D92B068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09/icdsis55133.2022.9915901" TargetMode="External"/><Relationship Id="rId2" Type="http://schemas.openxmlformats.org/officeDocument/2006/relationships/hyperlink" Target="https://www.kaggle.com/datasets/ealtman2019/credit-card-transactions?select=credit_card_transactions-ibm_v2.csv" TargetMode="External"/><Relationship Id="rId1" Type="http://schemas.openxmlformats.org/officeDocument/2006/relationships/slideLayout" Target="../slideLayouts/slideLayout2.xml"/><Relationship Id="rId5" Type="http://schemas.openxmlformats.org/officeDocument/2006/relationships/hyperlink" Target="https://doi.org/10.1109/icces54183.2022.9835751" TargetMode="External"/><Relationship Id="rId4" Type="http://schemas.openxmlformats.org/officeDocument/2006/relationships/hyperlink" Target="https://doi.org/10.1109/i-smac52330.2021.96406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0A3A6D-04E0-9009-438F-4828E90B46C8}"/>
              </a:ext>
            </a:extLst>
          </p:cNvPr>
          <p:cNvSpPr txBox="1">
            <a:spLocks/>
          </p:cNvSpPr>
          <p:nvPr/>
        </p:nvSpPr>
        <p:spPr>
          <a:xfrm>
            <a:off x="1524000" y="924870"/>
            <a:ext cx="9144000" cy="2387600"/>
          </a:xfrm>
          <a:prstGeom prst="rect">
            <a:avLst/>
          </a:prstGeom>
          <a:solidFill>
            <a:schemeClr val="tx2"/>
          </a:solidFill>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lt1"/>
                </a:solidFill>
                <a:latin typeface="Calibri"/>
                <a:cs typeface="Calibri"/>
                <a:sym typeface="Calibri"/>
              </a:rPr>
              <a:t>Optimal Machine Learning Model for Credit Card Fraud Detection</a:t>
            </a:r>
            <a:endParaRPr lang="en-US" sz="1400" dirty="0"/>
          </a:p>
        </p:txBody>
      </p:sp>
      <p:sp>
        <p:nvSpPr>
          <p:cNvPr id="3" name="Subtitle 2">
            <a:extLst>
              <a:ext uri="{FF2B5EF4-FFF2-40B4-BE49-F238E27FC236}">
                <a16:creationId xmlns:a16="http://schemas.microsoft.com/office/drawing/2014/main" id="{8AF2F45E-2E8C-AFD6-C50D-41B62E74185D}"/>
              </a:ext>
            </a:extLst>
          </p:cNvPr>
          <p:cNvSpPr>
            <a:spLocks noGrp="1"/>
          </p:cNvSpPr>
          <p:nvPr>
            <p:ph type="subTitle" idx="1"/>
          </p:nvPr>
        </p:nvSpPr>
        <p:spPr>
          <a:xfrm>
            <a:off x="1524000" y="3602037"/>
            <a:ext cx="9144000" cy="2133599"/>
          </a:xfrm>
        </p:spPr>
        <p:txBody>
          <a:bodyPr>
            <a:normAutofit/>
          </a:bodyPr>
          <a:lstStyle/>
          <a:p>
            <a:r>
              <a:rPr lang="en-US" b="1" dirty="0" err="1"/>
              <a:t>Archel</a:t>
            </a:r>
            <a:r>
              <a:rPr lang="en-US" b="1" dirty="0"/>
              <a:t> </a:t>
            </a:r>
            <a:r>
              <a:rPr lang="en-US" b="1" dirty="0" err="1"/>
              <a:t>Olazabal</a:t>
            </a:r>
            <a:br>
              <a:rPr lang="en-US" b="1" dirty="0">
                <a:highlight>
                  <a:srgbClr val="FFFF00"/>
                </a:highlight>
              </a:rPr>
            </a:br>
            <a:endParaRPr lang="en-US" b="1" dirty="0">
              <a:highlight>
                <a:srgbClr val="FFFF00"/>
              </a:highlight>
            </a:endParaRPr>
          </a:p>
          <a:p>
            <a:r>
              <a:rPr lang="en-US" dirty="0"/>
              <a:t>Revision 2022.04.30</a:t>
            </a:r>
          </a:p>
          <a:p>
            <a:endParaRPr lang="en-US" dirty="0">
              <a:highlight>
                <a:srgbClr val="FFFF00"/>
              </a:highlight>
            </a:endParaRPr>
          </a:p>
          <a:p>
            <a:r>
              <a:rPr lang="en-US" b="1" dirty="0"/>
              <a:t>CDS-492 | Fall 2022 | Dr. Slamani</a:t>
            </a:r>
          </a:p>
        </p:txBody>
      </p:sp>
    </p:spTree>
    <p:extLst>
      <p:ext uri="{BB962C8B-B14F-4D97-AF65-F5344CB8AC3E}">
        <p14:creationId xmlns:p14="http://schemas.microsoft.com/office/powerpoint/2010/main" val="165022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16bab9f0d6_0_49"/>
          <p:cNvSpPr txBox="1">
            <a:spLocks noGrp="1"/>
          </p:cNvSpPr>
          <p:nvPr>
            <p:ph type="title"/>
          </p:nvPr>
        </p:nvSpPr>
        <p:spPr>
          <a:xfrm>
            <a:off x="838200" y="44480"/>
            <a:ext cx="10515600" cy="898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Methods: Data Description | Transaction Types</a:t>
            </a:r>
            <a:endParaRPr dirty="0"/>
          </a:p>
        </p:txBody>
      </p:sp>
      <p:sp>
        <p:nvSpPr>
          <p:cNvPr id="345" name="Google Shape;345;g216bab9f0d6_0_49"/>
          <p:cNvSpPr txBox="1">
            <a:spLocks noGrp="1"/>
          </p:cNvSpPr>
          <p:nvPr>
            <p:ph type="body" idx="1"/>
          </p:nvPr>
        </p:nvSpPr>
        <p:spPr>
          <a:xfrm>
            <a:off x="838200" y="1336125"/>
            <a:ext cx="5256600" cy="4840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800" b="1" dirty="0"/>
              <a:t>Use Chip Investigation</a:t>
            </a:r>
            <a:endParaRPr sz="2800" b="1" dirty="0"/>
          </a:p>
          <a:p>
            <a:pPr marL="457200" lvl="0" indent="-381000" algn="l" rtl="0">
              <a:spcBef>
                <a:spcPts val="1000"/>
              </a:spcBef>
              <a:spcAft>
                <a:spcPts val="0"/>
              </a:spcAft>
              <a:buSzPts val="2400"/>
              <a:buChar char="•"/>
            </a:pPr>
            <a:r>
              <a:rPr lang="en-US" dirty="0"/>
              <a:t>Within all the frauds that occurs in this datasets the most frequently used type is online transactions. </a:t>
            </a:r>
            <a:endParaRPr dirty="0"/>
          </a:p>
          <a:p>
            <a:pPr marL="457200" lvl="0" indent="-381000" algn="l" rtl="0">
              <a:spcBef>
                <a:spcPts val="1000"/>
              </a:spcBef>
              <a:spcAft>
                <a:spcPts val="0"/>
              </a:spcAft>
              <a:buSzPts val="2400"/>
              <a:buChar char="•"/>
            </a:pPr>
            <a:r>
              <a:rPr lang="en-US" dirty="0"/>
              <a:t>In the dataset as a whole, the most used transaction methods are swipe followed by chip then online.</a:t>
            </a:r>
          </a:p>
          <a:p>
            <a:pPr marL="457200" lvl="0" indent="-381000" algn="l" rtl="0">
              <a:spcBef>
                <a:spcPts val="1000"/>
              </a:spcBef>
              <a:spcAft>
                <a:spcPts val="0"/>
              </a:spcAft>
              <a:buSzPts val="2400"/>
              <a:buChar char="•"/>
            </a:pPr>
            <a:endParaRPr dirty="0"/>
          </a:p>
        </p:txBody>
      </p:sp>
      <p:sp>
        <p:nvSpPr>
          <p:cNvPr id="346" name="Google Shape;346;g216bab9f0d6_0_4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347" name="Google Shape;347;g216bab9f0d6_0_49"/>
          <p:cNvPicPr preferRelativeResize="0"/>
          <p:nvPr/>
        </p:nvPicPr>
        <p:blipFill>
          <a:blip r:embed="rId3">
            <a:alphaModFix/>
          </a:blip>
          <a:stretch>
            <a:fillRect/>
          </a:stretch>
        </p:blipFill>
        <p:spPr>
          <a:xfrm>
            <a:off x="7116625" y="1195663"/>
            <a:ext cx="3336050" cy="2417125"/>
          </a:xfrm>
          <a:prstGeom prst="rect">
            <a:avLst/>
          </a:prstGeom>
          <a:noFill/>
          <a:ln>
            <a:noFill/>
          </a:ln>
        </p:spPr>
      </p:pic>
      <p:pic>
        <p:nvPicPr>
          <p:cNvPr id="348" name="Google Shape;348;g216bab9f0d6_0_49"/>
          <p:cNvPicPr preferRelativeResize="0"/>
          <p:nvPr/>
        </p:nvPicPr>
        <p:blipFill>
          <a:blip r:embed="rId4">
            <a:alphaModFix/>
          </a:blip>
          <a:stretch>
            <a:fillRect/>
          </a:stretch>
        </p:blipFill>
        <p:spPr>
          <a:xfrm>
            <a:off x="7226475" y="3612800"/>
            <a:ext cx="3416976" cy="263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1CC8-D593-5C9E-9285-B3C92B1D45F3}"/>
              </a:ext>
            </a:extLst>
          </p:cNvPr>
          <p:cNvSpPr>
            <a:spLocks noGrp="1"/>
          </p:cNvSpPr>
          <p:nvPr>
            <p:ph type="title"/>
          </p:nvPr>
        </p:nvSpPr>
        <p:spPr/>
        <p:txBody>
          <a:bodyPr/>
          <a:lstStyle/>
          <a:p>
            <a:pPr algn="ctr"/>
            <a:r>
              <a:rPr lang="en-US" dirty="0"/>
              <a:t>Methods: Data Description | Correlation</a:t>
            </a:r>
          </a:p>
        </p:txBody>
      </p:sp>
      <p:sp>
        <p:nvSpPr>
          <p:cNvPr id="3" name="Content Placeholder 2">
            <a:extLst>
              <a:ext uri="{FF2B5EF4-FFF2-40B4-BE49-F238E27FC236}">
                <a16:creationId xmlns:a16="http://schemas.microsoft.com/office/drawing/2014/main" id="{168FEB3A-CC6B-2D62-E4BF-14D16A717666}"/>
              </a:ext>
            </a:extLst>
          </p:cNvPr>
          <p:cNvSpPr>
            <a:spLocks noGrp="1"/>
          </p:cNvSpPr>
          <p:nvPr>
            <p:ph idx="1"/>
          </p:nvPr>
        </p:nvSpPr>
        <p:spPr>
          <a:xfrm>
            <a:off x="838200" y="1336124"/>
            <a:ext cx="10515600" cy="1797115"/>
          </a:xfrm>
        </p:spPr>
        <p:txBody>
          <a:bodyPr/>
          <a:lstStyle/>
          <a:p>
            <a:r>
              <a:rPr lang="en-US" dirty="0"/>
              <a:t>A subsample of the dataset was taken which had 40% fraud cases (29,000 rows) and 70% non-fraud (70,000 rows). The image below depicts the correlation between all the fraud transactions. There seems to be some correlations between Year and Merchant City along with along with Use Chip and Zip. </a:t>
            </a:r>
          </a:p>
        </p:txBody>
      </p:sp>
      <p:sp>
        <p:nvSpPr>
          <p:cNvPr id="4" name="Date Placeholder 3">
            <a:extLst>
              <a:ext uri="{FF2B5EF4-FFF2-40B4-BE49-F238E27FC236}">
                <a16:creationId xmlns:a16="http://schemas.microsoft.com/office/drawing/2014/main" id="{96E46F47-E560-B9F8-D365-6969CC87C31C}"/>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6A5A0115-F917-A5F9-B1FE-4C189598B051}"/>
              </a:ext>
            </a:extLst>
          </p:cNvPr>
          <p:cNvSpPr>
            <a:spLocks noGrp="1"/>
          </p:cNvSpPr>
          <p:nvPr>
            <p:ph type="sldNum" sz="quarter" idx="12"/>
          </p:nvPr>
        </p:nvSpPr>
        <p:spPr/>
        <p:txBody>
          <a:bodyPr/>
          <a:lstStyle/>
          <a:p>
            <a:fld id="{084F86B3-D3F4-4BE8-8D92-1FAB04CE9786}" type="slidenum">
              <a:rPr lang="en-US" smtClean="0"/>
              <a:t>11</a:t>
            </a:fld>
            <a:endParaRPr lang="en-US" dirty="0"/>
          </a:p>
        </p:txBody>
      </p:sp>
      <p:pic>
        <p:nvPicPr>
          <p:cNvPr id="6" name="Picture 5">
            <a:extLst>
              <a:ext uri="{FF2B5EF4-FFF2-40B4-BE49-F238E27FC236}">
                <a16:creationId xmlns:a16="http://schemas.microsoft.com/office/drawing/2014/main" id="{DB960211-AA8F-3DDB-E63F-F07F51E1F1C9}"/>
              </a:ext>
            </a:extLst>
          </p:cNvPr>
          <p:cNvPicPr>
            <a:picLocks noChangeAspect="1"/>
          </p:cNvPicPr>
          <p:nvPr/>
        </p:nvPicPr>
        <p:blipFill>
          <a:blip r:embed="rId3"/>
          <a:stretch>
            <a:fillRect/>
          </a:stretch>
        </p:blipFill>
        <p:spPr>
          <a:xfrm>
            <a:off x="2404110" y="2858583"/>
            <a:ext cx="7063740" cy="3680329"/>
          </a:xfrm>
          <a:prstGeom prst="rect">
            <a:avLst/>
          </a:prstGeom>
        </p:spPr>
      </p:pic>
    </p:spTree>
    <p:extLst>
      <p:ext uri="{BB962C8B-B14F-4D97-AF65-F5344CB8AC3E}">
        <p14:creationId xmlns:p14="http://schemas.microsoft.com/office/powerpoint/2010/main" val="2529311031"/>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216bab9f0d6_0_96"/>
          <p:cNvSpPr txBox="1">
            <a:spLocks noGrp="1"/>
          </p:cNvSpPr>
          <p:nvPr>
            <p:ph type="title"/>
          </p:nvPr>
        </p:nvSpPr>
        <p:spPr>
          <a:xfrm>
            <a:off x="838200" y="44480"/>
            <a:ext cx="10515600" cy="898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Methods: Preprocessing</a:t>
            </a:r>
            <a:endParaRPr dirty="0"/>
          </a:p>
        </p:txBody>
      </p:sp>
      <p:sp>
        <p:nvSpPr>
          <p:cNvPr id="411" name="Google Shape;411;g216bab9f0d6_0_96"/>
          <p:cNvSpPr txBox="1">
            <a:spLocks noGrp="1"/>
          </p:cNvSpPr>
          <p:nvPr>
            <p:ph type="body" idx="1"/>
          </p:nvPr>
        </p:nvSpPr>
        <p:spPr>
          <a:xfrm>
            <a:off x="838200" y="1328173"/>
            <a:ext cx="5286900" cy="48408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r>
              <a:rPr lang="en-US" dirty="0"/>
              <a:t>When cleaning the data there are 7 object types that must be converted numerically.</a:t>
            </a:r>
            <a:endParaRPr dirty="0"/>
          </a:p>
          <a:p>
            <a:pPr marL="457200" lvl="0" indent="-381000" algn="l" rtl="0">
              <a:spcBef>
                <a:spcPts val="1000"/>
              </a:spcBef>
              <a:spcAft>
                <a:spcPts val="0"/>
              </a:spcAft>
              <a:buSzPts val="2400"/>
              <a:buChar char="•"/>
            </a:pPr>
            <a:r>
              <a:rPr lang="en-US" dirty="0"/>
              <a:t>The left image shows the data types before processing and the right image shows data types after processing.</a:t>
            </a:r>
          </a:p>
          <a:p>
            <a:pPr marL="457200" lvl="0" indent="-381000" algn="l" rtl="0">
              <a:spcBef>
                <a:spcPts val="1000"/>
              </a:spcBef>
              <a:spcAft>
                <a:spcPts val="0"/>
              </a:spcAft>
              <a:buSzPts val="2400"/>
              <a:buChar char="•"/>
            </a:pPr>
            <a:r>
              <a:rPr lang="en-US" dirty="0"/>
              <a:t>The Time and Amount features are converted to numerical values. </a:t>
            </a:r>
          </a:p>
          <a:p>
            <a:pPr marL="457200" lvl="0" indent="-381000" algn="l" rtl="0">
              <a:spcBef>
                <a:spcPts val="1000"/>
              </a:spcBef>
              <a:spcAft>
                <a:spcPts val="0"/>
              </a:spcAft>
              <a:buSzPts val="2400"/>
              <a:buChar char="•"/>
            </a:pPr>
            <a:r>
              <a:rPr lang="en-US" dirty="0"/>
              <a:t>Use Chip features were converted into numerical labels</a:t>
            </a:r>
          </a:p>
          <a:p>
            <a:pPr marL="914400" lvl="1" indent="-381000">
              <a:spcBef>
                <a:spcPts val="1000"/>
              </a:spcBef>
              <a:buSzPts val="2400"/>
            </a:pPr>
            <a:r>
              <a:rPr lang="en-US" dirty="0"/>
              <a:t>0 = chip transactions</a:t>
            </a:r>
          </a:p>
          <a:p>
            <a:pPr marL="914400" lvl="1" indent="-381000">
              <a:spcBef>
                <a:spcPts val="1000"/>
              </a:spcBef>
              <a:buSzPts val="2400"/>
            </a:pPr>
            <a:r>
              <a:rPr lang="en-US" dirty="0"/>
              <a:t>1 = online transactions</a:t>
            </a:r>
          </a:p>
          <a:p>
            <a:pPr marL="914400" lvl="1" indent="-381000">
              <a:spcBef>
                <a:spcPts val="1000"/>
              </a:spcBef>
              <a:buSzPts val="2400"/>
            </a:pPr>
            <a:r>
              <a:rPr lang="en-US" dirty="0"/>
              <a:t>2 = swipe transactions </a:t>
            </a:r>
          </a:p>
          <a:p>
            <a:pPr marL="457200" indent="-381000">
              <a:buSzPts val="2400"/>
            </a:pPr>
            <a:r>
              <a:rPr lang="en-US" dirty="0"/>
              <a:t>The Merchant State, Merchant City and Errors? features were also encoded using a scikit-learn function called LabelEncoder.</a:t>
            </a:r>
          </a:p>
          <a:p>
            <a:pPr marL="457200" indent="-381000">
              <a:buSzPts val="2400"/>
            </a:pPr>
            <a:r>
              <a:rPr lang="en-US" dirty="0"/>
              <a:t>For the Card feature dummy features were created using a scikit-learn function called OneHotEncoding. </a:t>
            </a:r>
          </a:p>
          <a:p>
            <a:pPr marL="457200" lvl="0" indent="-381000" algn="l" rtl="0">
              <a:spcBef>
                <a:spcPts val="1000"/>
              </a:spcBef>
              <a:spcAft>
                <a:spcPts val="0"/>
              </a:spcAft>
              <a:buSzPts val="2400"/>
              <a:buChar char="•"/>
            </a:pPr>
            <a:endParaRPr lang="en-US" dirty="0"/>
          </a:p>
          <a:p>
            <a:pPr marL="457200" lvl="0" indent="-381000" algn="l" rtl="0">
              <a:spcBef>
                <a:spcPts val="1000"/>
              </a:spcBef>
              <a:spcAft>
                <a:spcPts val="0"/>
              </a:spcAft>
              <a:buSzPts val="2400"/>
              <a:buChar char="•"/>
            </a:pPr>
            <a:endParaRPr dirty="0"/>
          </a:p>
        </p:txBody>
      </p:sp>
      <p:sp>
        <p:nvSpPr>
          <p:cNvPr id="412" name="Google Shape;412;g216bab9f0d6_0_9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413" name="Google Shape;413;g216bab9f0d6_0_96"/>
          <p:cNvPicPr preferRelativeResize="0"/>
          <p:nvPr/>
        </p:nvPicPr>
        <p:blipFill rotWithShape="1">
          <a:blip r:embed="rId3">
            <a:alphaModFix/>
          </a:blip>
          <a:srcRect l="8324" t="22208" r="54858" b="10406"/>
          <a:stretch/>
        </p:blipFill>
        <p:spPr>
          <a:xfrm>
            <a:off x="7239243" y="2092004"/>
            <a:ext cx="1389253" cy="2865418"/>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151B4B9A-9936-181C-ABD2-08545BCCFA0F}"/>
              </a:ext>
            </a:extLst>
          </p:cNvPr>
          <p:cNvPicPr>
            <a:picLocks noChangeAspect="1"/>
          </p:cNvPicPr>
          <p:nvPr/>
        </p:nvPicPr>
        <p:blipFill rotWithShape="1">
          <a:blip r:embed="rId4">
            <a:extLst>
              <a:ext uri="{28A0092B-C50C-407E-A947-70E740481C1C}">
                <a14:useLocalDpi xmlns:a14="http://schemas.microsoft.com/office/drawing/2010/main" val="0"/>
              </a:ext>
            </a:extLst>
          </a:blip>
          <a:srcRect r="30999" b="3616"/>
          <a:stretch/>
        </p:blipFill>
        <p:spPr>
          <a:xfrm>
            <a:off x="9191904" y="1205104"/>
            <a:ext cx="1580592" cy="48888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216bab9f0d6_0_105"/>
          <p:cNvSpPr txBox="1">
            <a:spLocks noGrp="1"/>
          </p:cNvSpPr>
          <p:nvPr>
            <p:ph type="title"/>
          </p:nvPr>
        </p:nvSpPr>
        <p:spPr>
          <a:xfrm>
            <a:off x="838200" y="44480"/>
            <a:ext cx="10515600" cy="898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Methods: Preprocessing</a:t>
            </a:r>
            <a:endParaRPr dirty="0"/>
          </a:p>
        </p:txBody>
      </p:sp>
      <p:sp>
        <p:nvSpPr>
          <p:cNvPr id="422" name="Google Shape;422;g216bab9f0d6_0_10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423" name="Google Shape;423;g216bab9f0d6_0_105"/>
          <p:cNvPicPr preferRelativeResize="0"/>
          <p:nvPr/>
        </p:nvPicPr>
        <p:blipFill>
          <a:blip r:embed="rId3">
            <a:alphaModFix/>
          </a:blip>
          <a:stretch>
            <a:fillRect/>
          </a:stretch>
        </p:blipFill>
        <p:spPr>
          <a:xfrm>
            <a:off x="2307400" y="3735330"/>
            <a:ext cx="7577200" cy="1062550"/>
          </a:xfrm>
          <a:prstGeom prst="rect">
            <a:avLst/>
          </a:prstGeom>
          <a:noFill/>
          <a:ln>
            <a:noFill/>
          </a:ln>
        </p:spPr>
      </p:pic>
      <p:sp>
        <p:nvSpPr>
          <p:cNvPr id="4" name="Content Placeholder 3">
            <a:extLst>
              <a:ext uri="{FF2B5EF4-FFF2-40B4-BE49-F238E27FC236}">
                <a16:creationId xmlns:a16="http://schemas.microsoft.com/office/drawing/2014/main" id="{3FCDF2A4-4C37-F4A9-9635-944C2DE91312}"/>
              </a:ext>
            </a:extLst>
          </p:cNvPr>
          <p:cNvSpPr>
            <a:spLocks noGrp="1"/>
          </p:cNvSpPr>
          <p:nvPr>
            <p:ph idx="1"/>
          </p:nvPr>
        </p:nvSpPr>
        <p:spPr>
          <a:xfrm>
            <a:off x="838200" y="1229095"/>
            <a:ext cx="10515600" cy="4840839"/>
          </a:xfrm>
        </p:spPr>
        <p:txBody>
          <a:bodyPr/>
          <a:lstStyle/>
          <a:p>
            <a:r>
              <a:rPr lang="en-US" sz="2400" dirty="0"/>
              <a:t>Before making any feature modification null values were set with place holders. For online purchases, the </a:t>
            </a:r>
            <a:r>
              <a:rPr lang="en-US" dirty="0"/>
              <a:t>M</a:t>
            </a:r>
            <a:r>
              <a:rPr lang="en-US" sz="2400" dirty="0"/>
              <a:t>erchant City feature had “Online” as a placeholder. I applied the same concept to Merchant State feature. </a:t>
            </a:r>
            <a:r>
              <a:rPr lang="en-US" dirty="0"/>
              <a:t>Online purchased zip codes were also null so a zero was placed. In the Errors? feature</a:t>
            </a:r>
            <a:r>
              <a:rPr lang="en-US" sz="2400" dirty="0"/>
              <a:t> null values were replaced with “None”.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1EBE-F5CB-A4BB-2BAA-5C9F1C9C0A99}"/>
              </a:ext>
            </a:extLst>
          </p:cNvPr>
          <p:cNvSpPr>
            <a:spLocks noGrp="1"/>
          </p:cNvSpPr>
          <p:nvPr>
            <p:ph type="title"/>
          </p:nvPr>
        </p:nvSpPr>
        <p:spPr/>
        <p:txBody>
          <a:bodyPr/>
          <a:lstStyle/>
          <a:p>
            <a:pPr algn="ctr"/>
            <a:r>
              <a:rPr lang="en-US" dirty="0"/>
              <a:t>Methods: Computational Tools</a:t>
            </a:r>
          </a:p>
        </p:txBody>
      </p:sp>
      <p:sp>
        <p:nvSpPr>
          <p:cNvPr id="3" name="Content Placeholder 2">
            <a:extLst>
              <a:ext uri="{FF2B5EF4-FFF2-40B4-BE49-F238E27FC236}">
                <a16:creationId xmlns:a16="http://schemas.microsoft.com/office/drawing/2014/main" id="{0159D925-835A-DA72-E338-F2B4A4EAE977}"/>
              </a:ext>
            </a:extLst>
          </p:cNvPr>
          <p:cNvSpPr>
            <a:spLocks noGrp="1"/>
          </p:cNvSpPr>
          <p:nvPr>
            <p:ph idx="1"/>
          </p:nvPr>
        </p:nvSpPr>
        <p:spPr>
          <a:xfrm>
            <a:off x="838200" y="1336125"/>
            <a:ext cx="10515600" cy="2002388"/>
          </a:xfrm>
        </p:spPr>
        <p:txBody>
          <a:bodyPr>
            <a:normAutofit/>
          </a:bodyPr>
          <a:lstStyle/>
          <a:p>
            <a:r>
              <a:rPr lang="en-US" dirty="0"/>
              <a:t>The models were all tested and tuned manually. Initially 2 tools from scikit-learn were used for the model testing:</a:t>
            </a:r>
          </a:p>
          <a:p>
            <a:pPr lvl="1"/>
            <a:r>
              <a:rPr lang="en-US" dirty="0"/>
              <a:t>GridSearchCV – is a hyperparameter tester for all models.  The number of iteration per given set can be manipulated through the cv parameter. </a:t>
            </a:r>
          </a:p>
          <a:p>
            <a:pPr lvl="1"/>
            <a:r>
              <a:rPr lang="en-US" dirty="0"/>
              <a:t>SelectFromModel – measures the weights of each feature which influences the model results and returns the features that have a higher weight than the average weight. </a:t>
            </a:r>
          </a:p>
        </p:txBody>
      </p:sp>
      <p:sp>
        <p:nvSpPr>
          <p:cNvPr id="4" name="Date Placeholder 3">
            <a:extLst>
              <a:ext uri="{FF2B5EF4-FFF2-40B4-BE49-F238E27FC236}">
                <a16:creationId xmlns:a16="http://schemas.microsoft.com/office/drawing/2014/main" id="{66AA02AE-BB1E-0EEF-3317-E636C74E474C}"/>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507977A5-8C69-E246-2B1A-736A97D82067}"/>
              </a:ext>
            </a:extLst>
          </p:cNvPr>
          <p:cNvSpPr>
            <a:spLocks noGrp="1"/>
          </p:cNvSpPr>
          <p:nvPr>
            <p:ph type="sldNum" sz="quarter" idx="12"/>
          </p:nvPr>
        </p:nvSpPr>
        <p:spPr/>
        <p:txBody>
          <a:bodyPr/>
          <a:lstStyle/>
          <a:p>
            <a:fld id="{084F86B3-D3F4-4BE8-8D92-1FAB04CE9786}" type="slidenum">
              <a:rPr lang="en-US" smtClean="0"/>
              <a:t>14</a:t>
            </a:fld>
            <a:endParaRPr lang="en-US" dirty="0"/>
          </a:p>
        </p:txBody>
      </p:sp>
      <p:pic>
        <p:nvPicPr>
          <p:cNvPr id="6" name="Picture 5" descr="Text&#10;&#10;Description automatically generated">
            <a:extLst>
              <a:ext uri="{FF2B5EF4-FFF2-40B4-BE49-F238E27FC236}">
                <a16:creationId xmlns:a16="http://schemas.microsoft.com/office/drawing/2014/main" id="{37CD9EAF-8476-8D20-D12D-B384733C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97544"/>
            <a:ext cx="5257800" cy="2628900"/>
          </a:xfrm>
          <a:prstGeom prst="rect">
            <a:avLst/>
          </a:prstGeom>
        </p:spPr>
      </p:pic>
      <p:pic>
        <p:nvPicPr>
          <p:cNvPr id="8" name="Picture 7" descr="Text&#10;&#10;Description automatically generated">
            <a:extLst>
              <a:ext uri="{FF2B5EF4-FFF2-40B4-BE49-F238E27FC236}">
                <a16:creationId xmlns:a16="http://schemas.microsoft.com/office/drawing/2014/main" id="{EEA1A829-04B4-BBFC-1096-03AAABEBD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318" y="3697543"/>
            <a:ext cx="5345791" cy="1093117"/>
          </a:xfrm>
          <a:prstGeom prst="rect">
            <a:avLst/>
          </a:prstGeom>
        </p:spPr>
      </p:pic>
    </p:spTree>
    <p:extLst>
      <p:ext uri="{BB962C8B-B14F-4D97-AF65-F5344CB8AC3E}">
        <p14:creationId xmlns:p14="http://schemas.microsoft.com/office/powerpoint/2010/main" val="2217661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CE9D-90D3-761A-5406-1CC4BF21D87B}"/>
              </a:ext>
            </a:extLst>
          </p:cNvPr>
          <p:cNvSpPr>
            <a:spLocks noGrp="1"/>
          </p:cNvSpPr>
          <p:nvPr>
            <p:ph type="title"/>
          </p:nvPr>
        </p:nvSpPr>
        <p:spPr/>
        <p:txBody>
          <a:bodyPr/>
          <a:lstStyle/>
          <a:p>
            <a:r>
              <a:rPr lang="en-US" dirty="0"/>
              <a:t>Methods: Validation Methods</a:t>
            </a:r>
          </a:p>
        </p:txBody>
      </p:sp>
      <p:sp>
        <p:nvSpPr>
          <p:cNvPr id="4" name="Date Placeholder 3">
            <a:extLst>
              <a:ext uri="{FF2B5EF4-FFF2-40B4-BE49-F238E27FC236}">
                <a16:creationId xmlns:a16="http://schemas.microsoft.com/office/drawing/2014/main" id="{FE6DA991-6B3E-972B-4CAD-457DD13E0EBD}"/>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6DC3BA69-2B59-E51C-D01D-6707F7700FBA}"/>
              </a:ext>
            </a:extLst>
          </p:cNvPr>
          <p:cNvSpPr>
            <a:spLocks noGrp="1"/>
          </p:cNvSpPr>
          <p:nvPr>
            <p:ph type="sldNum" sz="quarter" idx="12"/>
          </p:nvPr>
        </p:nvSpPr>
        <p:spPr/>
        <p:txBody>
          <a:bodyPr/>
          <a:lstStyle/>
          <a:p>
            <a:fld id="{084F86B3-D3F4-4BE8-8D92-1FAB04CE9786}" type="slidenum">
              <a:rPr lang="en-US" smtClean="0"/>
              <a:t>15</a:t>
            </a:fld>
            <a:endParaRPr lang="en-US"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3D35E231-C8F1-64F3-DD8C-30C04928A877}"/>
                  </a:ext>
                </a:extLst>
              </p:cNvPr>
              <p:cNvGraphicFramePr>
                <a:graphicFrameLocks noGrp="1"/>
              </p:cNvGraphicFramePr>
              <p:nvPr>
                <p:extLst>
                  <p:ext uri="{D42A27DB-BD31-4B8C-83A1-F6EECF244321}">
                    <p14:modId xmlns:p14="http://schemas.microsoft.com/office/powerpoint/2010/main" val="2419176801"/>
                  </p:ext>
                </p:extLst>
              </p:nvPr>
            </p:nvGraphicFramePr>
            <p:xfrm>
              <a:off x="838200" y="1081378"/>
              <a:ext cx="10515600" cy="564009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50921415"/>
                        </a:ext>
                      </a:extLst>
                    </a:gridCol>
                    <a:gridCol w="3505200">
                      <a:extLst>
                        <a:ext uri="{9D8B030D-6E8A-4147-A177-3AD203B41FA5}">
                          <a16:colId xmlns:a16="http://schemas.microsoft.com/office/drawing/2014/main" val="3432262438"/>
                        </a:ext>
                      </a:extLst>
                    </a:gridCol>
                    <a:gridCol w="3505200">
                      <a:extLst>
                        <a:ext uri="{9D8B030D-6E8A-4147-A177-3AD203B41FA5}">
                          <a16:colId xmlns:a16="http://schemas.microsoft.com/office/drawing/2014/main" val="1510060172"/>
                        </a:ext>
                      </a:extLst>
                    </a:gridCol>
                  </a:tblGrid>
                  <a:tr h="367109">
                    <a:tc gridSpan="3">
                      <a:txBody>
                        <a:bodyPr/>
                        <a:lstStyle/>
                        <a:p>
                          <a:pPr algn="ctr"/>
                          <a:r>
                            <a:rPr lang="en-US" dirty="0"/>
                            <a:t>Performance Metrics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00405188"/>
                      </a:ext>
                    </a:extLst>
                  </a:tr>
                  <a:tr h="367109">
                    <a:tc>
                      <a:txBody>
                        <a:bodyPr/>
                        <a:lstStyle/>
                        <a:p>
                          <a:r>
                            <a:rPr lang="en-US" dirty="0"/>
                            <a:t>Metric</a:t>
                          </a:r>
                        </a:p>
                      </a:txBody>
                      <a:tcPr/>
                    </a:tc>
                    <a:tc>
                      <a:txBody>
                        <a:bodyPr/>
                        <a:lstStyle/>
                        <a:p>
                          <a:r>
                            <a:rPr lang="en-US" dirty="0"/>
                            <a:t>Definition</a:t>
                          </a:r>
                        </a:p>
                      </a:txBody>
                      <a:tcPr/>
                    </a:tc>
                    <a:tc>
                      <a:txBody>
                        <a:bodyPr/>
                        <a:lstStyle/>
                        <a:p>
                          <a:r>
                            <a:rPr lang="en-US" dirty="0"/>
                            <a:t>Formula</a:t>
                          </a:r>
                        </a:p>
                      </a:txBody>
                      <a:tcPr/>
                    </a:tc>
                    <a:extLst>
                      <a:ext uri="{0D108BD9-81ED-4DB2-BD59-A6C34878D82A}">
                        <a16:rowId xmlns:a16="http://schemas.microsoft.com/office/drawing/2014/main" val="2958671996"/>
                      </a:ext>
                    </a:extLst>
                  </a:tr>
                  <a:tr h="880807">
                    <a:tc>
                      <a:txBody>
                        <a:bodyPr/>
                        <a:lstStyle/>
                        <a:p>
                          <a:r>
                            <a:rPr lang="en-US" dirty="0"/>
                            <a:t>Accuracy</a:t>
                          </a:r>
                        </a:p>
                      </a:txBody>
                      <a:tcPr/>
                    </a:tc>
                    <a:tc>
                      <a:txBody>
                        <a:bodyPr/>
                        <a:lstStyle/>
                        <a:p>
                          <a:r>
                            <a:rPr lang="en-US" dirty="0"/>
                            <a:t>How Many correct predictions the model has made.</a:t>
                          </a:r>
                        </a:p>
                      </a:txBody>
                      <a:tcPr/>
                    </a:tc>
                    <a:tc>
                      <a:txBody>
                        <a:bodyPr/>
                        <a:lstStyle/>
                        <a:p>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𝐴𝑐𝑐𝑢𝑟𝑎𝑐𝑦</m:t>
                                </m:r>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𝑇𝑁</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𝑇𝑁</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𝐹𝑃</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𝐹𝑁</m:t>
                                    </m:r>
                                  </m:den>
                                </m:f>
                              </m:oMath>
                            </m:oMathPara>
                          </a14:m>
                          <a:endParaRPr lang="en-US" dirty="0"/>
                        </a:p>
                      </a:txBody>
                      <a:tcPr/>
                    </a:tc>
                    <a:extLst>
                      <a:ext uri="{0D108BD9-81ED-4DB2-BD59-A6C34878D82A}">
                        <a16:rowId xmlns:a16="http://schemas.microsoft.com/office/drawing/2014/main" val="1283074548"/>
                      </a:ext>
                    </a:extLst>
                  </a:tr>
                  <a:tr h="642441">
                    <a:tc>
                      <a:txBody>
                        <a:bodyPr/>
                        <a:lstStyle/>
                        <a:p>
                          <a:r>
                            <a:rPr lang="en-US" dirty="0"/>
                            <a:t>Precision</a:t>
                          </a:r>
                        </a:p>
                      </a:txBody>
                      <a:tcPr/>
                    </a:tc>
                    <a:tc>
                      <a:txBody>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Checks the quality of the positive predictions of the model.</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𝑃𝑟𝑒𝑐𝑖𝑠𝑖𝑜𝑛</m:t>
                                </m:r>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𝐹𝑃</m:t>
                                    </m:r>
                                  </m:den>
                                </m:f>
                              </m:oMath>
                            </m:oMathPara>
                          </a14:m>
                          <a:endParaRPr lang="en-US" dirty="0"/>
                        </a:p>
                      </a:txBody>
                      <a:tcPr/>
                    </a:tc>
                    <a:extLst>
                      <a:ext uri="{0D108BD9-81ED-4DB2-BD59-A6C34878D82A}">
                        <a16:rowId xmlns:a16="http://schemas.microsoft.com/office/drawing/2014/main" val="1996897968"/>
                      </a:ext>
                    </a:extLst>
                  </a:tr>
                  <a:tr h="642441">
                    <a:tc>
                      <a:txBody>
                        <a:bodyPr/>
                        <a:lstStyle/>
                        <a:p>
                          <a:r>
                            <a:rPr lang="en-US" dirty="0"/>
                            <a:t>Recall</a:t>
                          </a:r>
                        </a:p>
                      </a:txBody>
                      <a:tcPr/>
                    </a:tc>
                    <a:tc>
                      <a:txBody>
                        <a:bodyPr/>
                        <a:lstStyle/>
                        <a:p>
                          <a:r>
                            <a:rPr lang="en-US" dirty="0"/>
                            <a:t>How sensitive the model is to the data.</a:t>
                          </a:r>
                        </a:p>
                      </a:txBody>
                      <a:tcPr/>
                    </a:tc>
                    <a:tc>
                      <a:txBody>
                        <a:bodyPr/>
                        <a:lstStyle/>
                        <a:p>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𝑅𝑒𝑐𝑎𝑙𝑙</m:t>
                                </m:r>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𝐹𝑁</m:t>
                                    </m:r>
                                  </m:den>
                                </m:f>
                              </m:oMath>
                            </m:oMathPara>
                          </a14:m>
                          <a:endParaRPr lang="en-US" dirty="0"/>
                        </a:p>
                      </a:txBody>
                      <a:tcPr/>
                    </a:tc>
                    <a:extLst>
                      <a:ext uri="{0D108BD9-81ED-4DB2-BD59-A6C34878D82A}">
                        <a16:rowId xmlns:a16="http://schemas.microsoft.com/office/drawing/2014/main" val="666867440"/>
                      </a:ext>
                    </a:extLst>
                  </a:tr>
                  <a:tr h="917773">
                    <a:tc>
                      <a:txBody>
                        <a:bodyPr/>
                        <a:lstStyle/>
                        <a:p>
                          <a:r>
                            <a:rPr lang="en-US" dirty="0"/>
                            <a:t>F1 Score</a:t>
                          </a:r>
                        </a:p>
                      </a:txBody>
                      <a:tcPr/>
                    </a:tc>
                    <a:tc>
                      <a:txBody>
                        <a:bodyPr/>
                        <a:lstStyle/>
                        <a:p>
                          <a:r>
                            <a:rPr lang="en-US" dirty="0"/>
                            <a:t>This represents the harmonic mean between the precision and recall of the model. </a:t>
                          </a:r>
                        </a:p>
                      </a:txBody>
                      <a:tcPr/>
                    </a:tc>
                    <a:tc>
                      <a:txBody>
                        <a:bodyPr/>
                        <a:lstStyle/>
                        <a:p>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𝐹</m:t>
                                </m:r>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1=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𝑃𝑟𝑒𝑐𝑖𝑠𝑖𝑜𝑛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𝑅𝑒𝑐𝑎𝑙𝑙</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𝑃𝑟𝑒𝑐𝑖𝑠𝑖𝑜𝑛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𝑅𝑒𝑐𝑎𝑙𝑙</m:t>
                                    </m:r>
                                  </m:den>
                                </m:f>
                              </m:oMath>
                            </m:oMathPara>
                          </a14:m>
                          <a:endParaRPr lang="en-US" dirty="0"/>
                        </a:p>
                      </a:txBody>
                      <a:tcPr/>
                    </a:tc>
                    <a:extLst>
                      <a:ext uri="{0D108BD9-81ED-4DB2-BD59-A6C34878D82A}">
                        <a16:rowId xmlns:a16="http://schemas.microsoft.com/office/drawing/2014/main" val="3643209123"/>
                      </a:ext>
                    </a:extLst>
                  </a:tr>
                  <a:tr h="1822417">
                    <a:tc>
                      <a:txBody>
                        <a:bodyPr/>
                        <a:lstStyle/>
                        <a:p>
                          <a:r>
                            <a:rPr lang="en-US" dirty="0"/>
                            <a:t>Mean Absolute Error (MAE)</a:t>
                          </a:r>
                        </a:p>
                      </a:txBody>
                      <a:tcPr/>
                    </a:tc>
                    <a:tc>
                      <a:txBody>
                        <a:bodyPr/>
                        <a:lstStyle/>
                        <a:p>
                          <a:r>
                            <a:rPr lang="en-US" dirty="0"/>
                            <a:t>Magnitude of difference between the prediction of observations and true value of observations.</a:t>
                          </a:r>
                        </a:p>
                      </a:txBody>
                      <a:tcPr/>
                    </a:tc>
                    <a:tc>
                      <a:txBody>
                        <a:bodyPr/>
                        <a:lstStyle/>
                        <a:p>
                          <a:pPr marL="0" marR="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𝑀𝐴𝐸</m:t>
                                </m:r>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sup>
                                  <m:e>
                                    <m:d>
                                      <m:dPr>
                                        <m:begChr m:val="|"/>
                                        <m:end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e>
                                    </m:d>
                                  </m:e>
                                </m:nary>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n = number of data points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f(x) = prediction value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1200"/>
                            </a:spcAft>
                            <a:buNone/>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y = true value</a:t>
                          </a:r>
                        </a:p>
                      </a:txBody>
                      <a:tcPr/>
                    </a:tc>
                    <a:extLst>
                      <a:ext uri="{0D108BD9-81ED-4DB2-BD59-A6C34878D82A}">
                        <a16:rowId xmlns:a16="http://schemas.microsoft.com/office/drawing/2014/main" val="4129176945"/>
                      </a:ext>
                    </a:extLst>
                  </a:tr>
                </a:tbl>
              </a:graphicData>
            </a:graphic>
          </p:graphicFrame>
        </mc:Choice>
        <mc:Fallback xmlns="">
          <p:graphicFrame>
            <p:nvGraphicFramePr>
              <p:cNvPr id="7" name="Table 7">
                <a:extLst>
                  <a:ext uri="{FF2B5EF4-FFF2-40B4-BE49-F238E27FC236}">
                    <a16:creationId xmlns:a16="http://schemas.microsoft.com/office/drawing/2014/main" id="{3D35E231-C8F1-64F3-DD8C-30C04928A877}"/>
                  </a:ext>
                </a:extLst>
              </p:cNvPr>
              <p:cNvGraphicFramePr>
                <a:graphicFrameLocks noGrp="1"/>
              </p:cNvGraphicFramePr>
              <p:nvPr>
                <p:extLst>
                  <p:ext uri="{D42A27DB-BD31-4B8C-83A1-F6EECF244321}">
                    <p14:modId xmlns:p14="http://schemas.microsoft.com/office/powerpoint/2010/main" val="2419176801"/>
                  </p:ext>
                </p:extLst>
              </p:nvPr>
            </p:nvGraphicFramePr>
            <p:xfrm>
              <a:off x="838200" y="1081378"/>
              <a:ext cx="10515600" cy="564009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50921415"/>
                        </a:ext>
                      </a:extLst>
                    </a:gridCol>
                    <a:gridCol w="3505200">
                      <a:extLst>
                        <a:ext uri="{9D8B030D-6E8A-4147-A177-3AD203B41FA5}">
                          <a16:colId xmlns:a16="http://schemas.microsoft.com/office/drawing/2014/main" val="3432262438"/>
                        </a:ext>
                      </a:extLst>
                    </a:gridCol>
                    <a:gridCol w="3505200">
                      <a:extLst>
                        <a:ext uri="{9D8B030D-6E8A-4147-A177-3AD203B41FA5}">
                          <a16:colId xmlns:a16="http://schemas.microsoft.com/office/drawing/2014/main" val="1510060172"/>
                        </a:ext>
                      </a:extLst>
                    </a:gridCol>
                  </a:tblGrid>
                  <a:tr h="367109">
                    <a:tc gridSpan="3">
                      <a:txBody>
                        <a:bodyPr/>
                        <a:lstStyle/>
                        <a:p>
                          <a:pPr algn="ctr"/>
                          <a:r>
                            <a:rPr lang="en-US" dirty="0"/>
                            <a:t>Performance Metrics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00405188"/>
                      </a:ext>
                    </a:extLst>
                  </a:tr>
                  <a:tr h="367109">
                    <a:tc>
                      <a:txBody>
                        <a:bodyPr/>
                        <a:lstStyle/>
                        <a:p>
                          <a:r>
                            <a:rPr lang="en-US" dirty="0"/>
                            <a:t>Metric</a:t>
                          </a:r>
                        </a:p>
                      </a:txBody>
                      <a:tcPr/>
                    </a:tc>
                    <a:tc>
                      <a:txBody>
                        <a:bodyPr/>
                        <a:lstStyle/>
                        <a:p>
                          <a:r>
                            <a:rPr lang="en-US" dirty="0"/>
                            <a:t>Definition</a:t>
                          </a:r>
                        </a:p>
                      </a:txBody>
                      <a:tcPr/>
                    </a:tc>
                    <a:tc>
                      <a:txBody>
                        <a:bodyPr/>
                        <a:lstStyle/>
                        <a:p>
                          <a:r>
                            <a:rPr lang="en-US" dirty="0"/>
                            <a:t>Formula</a:t>
                          </a:r>
                        </a:p>
                      </a:txBody>
                      <a:tcPr/>
                    </a:tc>
                    <a:extLst>
                      <a:ext uri="{0D108BD9-81ED-4DB2-BD59-A6C34878D82A}">
                        <a16:rowId xmlns:a16="http://schemas.microsoft.com/office/drawing/2014/main" val="2958671996"/>
                      </a:ext>
                    </a:extLst>
                  </a:tr>
                  <a:tr h="880807">
                    <a:tc>
                      <a:txBody>
                        <a:bodyPr/>
                        <a:lstStyle/>
                        <a:p>
                          <a:r>
                            <a:rPr lang="en-US" dirty="0"/>
                            <a:t>Accuracy</a:t>
                          </a:r>
                        </a:p>
                      </a:txBody>
                      <a:tcPr/>
                    </a:tc>
                    <a:tc>
                      <a:txBody>
                        <a:bodyPr/>
                        <a:lstStyle/>
                        <a:p>
                          <a:r>
                            <a:rPr lang="en-US" dirty="0"/>
                            <a:t>How Many correct predictions the model has made.</a:t>
                          </a:r>
                        </a:p>
                      </a:txBody>
                      <a:tcPr/>
                    </a:tc>
                    <a:tc>
                      <a:txBody>
                        <a:bodyPr/>
                        <a:lstStyle/>
                        <a:p>
                          <a:endParaRPr lang="en-US"/>
                        </a:p>
                      </a:txBody>
                      <a:tcPr>
                        <a:blipFill>
                          <a:blip r:embed="rId2"/>
                          <a:stretch>
                            <a:fillRect l="-200362" t="-86957" r="-1087" b="-500000"/>
                          </a:stretch>
                        </a:blipFill>
                      </a:tcPr>
                    </a:tc>
                    <a:extLst>
                      <a:ext uri="{0D108BD9-81ED-4DB2-BD59-A6C34878D82A}">
                        <a16:rowId xmlns:a16="http://schemas.microsoft.com/office/drawing/2014/main" val="1283074548"/>
                      </a:ext>
                    </a:extLst>
                  </a:tr>
                  <a:tr h="642441">
                    <a:tc>
                      <a:txBody>
                        <a:bodyPr/>
                        <a:lstStyle/>
                        <a:p>
                          <a:r>
                            <a:rPr lang="en-US" dirty="0"/>
                            <a:t>Precision</a:t>
                          </a:r>
                        </a:p>
                      </a:txBody>
                      <a:tcPr/>
                    </a:tc>
                    <a:tc>
                      <a:txBody>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Checks the quality of the positive predictions of the model.</a:t>
                          </a:r>
                          <a:endParaRPr lang="en-US" dirty="0"/>
                        </a:p>
                      </a:txBody>
                      <a:tcPr/>
                    </a:tc>
                    <a:tc>
                      <a:txBody>
                        <a:bodyPr/>
                        <a:lstStyle/>
                        <a:p>
                          <a:endParaRPr lang="en-US"/>
                        </a:p>
                      </a:txBody>
                      <a:tcPr>
                        <a:blipFill>
                          <a:blip r:embed="rId2"/>
                          <a:stretch>
                            <a:fillRect l="-200362" t="-252941" r="-1087" b="-576471"/>
                          </a:stretch>
                        </a:blipFill>
                      </a:tcPr>
                    </a:tc>
                    <a:extLst>
                      <a:ext uri="{0D108BD9-81ED-4DB2-BD59-A6C34878D82A}">
                        <a16:rowId xmlns:a16="http://schemas.microsoft.com/office/drawing/2014/main" val="1996897968"/>
                      </a:ext>
                    </a:extLst>
                  </a:tr>
                  <a:tr h="642441">
                    <a:tc>
                      <a:txBody>
                        <a:bodyPr/>
                        <a:lstStyle/>
                        <a:p>
                          <a:r>
                            <a:rPr lang="en-US" dirty="0"/>
                            <a:t>Recall</a:t>
                          </a:r>
                        </a:p>
                      </a:txBody>
                      <a:tcPr/>
                    </a:tc>
                    <a:tc>
                      <a:txBody>
                        <a:bodyPr/>
                        <a:lstStyle/>
                        <a:p>
                          <a:r>
                            <a:rPr lang="en-US" dirty="0"/>
                            <a:t>How sensitive the model is to the data.</a:t>
                          </a:r>
                        </a:p>
                      </a:txBody>
                      <a:tcPr/>
                    </a:tc>
                    <a:tc>
                      <a:txBody>
                        <a:bodyPr/>
                        <a:lstStyle/>
                        <a:p>
                          <a:endParaRPr lang="en-US"/>
                        </a:p>
                      </a:txBody>
                      <a:tcPr>
                        <a:blipFill>
                          <a:blip r:embed="rId2"/>
                          <a:stretch>
                            <a:fillRect l="-200362" t="-352941" r="-1087" b="-476471"/>
                          </a:stretch>
                        </a:blipFill>
                      </a:tcPr>
                    </a:tc>
                    <a:extLst>
                      <a:ext uri="{0D108BD9-81ED-4DB2-BD59-A6C34878D82A}">
                        <a16:rowId xmlns:a16="http://schemas.microsoft.com/office/drawing/2014/main" val="666867440"/>
                      </a:ext>
                    </a:extLst>
                  </a:tr>
                  <a:tr h="917773">
                    <a:tc>
                      <a:txBody>
                        <a:bodyPr/>
                        <a:lstStyle/>
                        <a:p>
                          <a:r>
                            <a:rPr lang="en-US" dirty="0"/>
                            <a:t>F1 Score</a:t>
                          </a:r>
                        </a:p>
                      </a:txBody>
                      <a:tcPr/>
                    </a:tc>
                    <a:tc>
                      <a:txBody>
                        <a:bodyPr/>
                        <a:lstStyle/>
                        <a:p>
                          <a:r>
                            <a:rPr lang="en-US" dirty="0"/>
                            <a:t>This represents the harmonic mean between the precision and recall of the model. </a:t>
                          </a:r>
                        </a:p>
                      </a:txBody>
                      <a:tcPr/>
                    </a:tc>
                    <a:tc>
                      <a:txBody>
                        <a:bodyPr/>
                        <a:lstStyle/>
                        <a:p>
                          <a:endParaRPr lang="en-US"/>
                        </a:p>
                      </a:txBody>
                      <a:tcPr>
                        <a:blipFill>
                          <a:blip r:embed="rId2"/>
                          <a:stretch>
                            <a:fillRect l="-200362" t="-320833" r="-1087" b="-237500"/>
                          </a:stretch>
                        </a:blipFill>
                      </a:tcPr>
                    </a:tc>
                    <a:extLst>
                      <a:ext uri="{0D108BD9-81ED-4DB2-BD59-A6C34878D82A}">
                        <a16:rowId xmlns:a16="http://schemas.microsoft.com/office/drawing/2014/main" val="3643209123"/>
                      </a:ext>
                    </a:extLst>
                  </a:tr>
                  <a:tr h="1822417">
                    <a:tc>
                      <a:txBody>
                        <a:bodyPr/>
                        <a:lstStyle/>
                        <a:p>
                          <a:r>
                            <a:rPr lang="en-US" dirty="0"/>
                            <a:t>Mean Absolute Error (MAE)</a:t>
                          </a:r>
                        </a:p>
                      </a:txBody>
                      <a:tcPr/>
                    </a:tc>
                    <a:tc>
                      <a:txBody>
                        <a:bodyPr/>
                        <a:lstStyle/>
                        <a:p>
                          <a:r>
                            <a:rPr lang="en-US" dirty="0"/>
                            <a:t>Magnitude of difference between the prediction of observations and true value of observations.</a:t>
                          </a:r>
                        </a:p>
                      </a:txBody>
                      <a:tcPr/>
                    </a:tc>
                    <a:tc>
                      <a:txBody>
                        <a:bodyPr/>
                        <a:lstStyle/>
                        <a:p>
                          <a:endParaRPr lang="en-US"/>
                        </a:p>
                      </a:txBody>
                      <a:tcPr>
                        <a:blipFill>
                          <a:blip r:embed="rId2"/>
                          <a:stretch>
                            <a:fillRect l="-200362" t="-210417" r="-1087" b="-18750"/>
                          </a:stretch>
                        </a:blipFill>
                      </a:tcPr>
                    </a:tc>
                    <a:extLst>
                      <a:ext uri="{0D108BD9-81ED-4DB2-BD59-A6C34878D82A}">
                        <a16:rowId xmlns:a16="http://schemas.microsoft.com/office/drawing/2014/main" val="4129176945"/>
                      </a:ext>
                    </a:extLst>
                  </a:tr>
                </a:tbl>
              </a:graphicData>
            </a:graphic>
          </p:graphicFrame>
        </mc:Fallback>
      </mc:AlternateContent>
    </p:spTree>
    <p:extLst>
      <p:ext uri="{BB962C8B-B14F-4D97-AF65-F5344CB8AC3E}">
        <p14:creationId xmlns:p14="http://schemas.microsoft.com/office/powerpoint/2010/main" val="372136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7AE3-A24A-F8DE-5622-9D1F02C6603A}"/>
              </a:ext>
            </a:extLst>
          </p:cNvPr>
          <p:cNvSpPr>
            <a:spLocks noGrp="1"/>
          </p:cNvSpPr>
          <p:nvPr>
            <p:ph type="title"/>
          </p:nvPr>
        </p:nvSpPr>
        <p:spPr/>
        <p:txBody>
          <a:bodyPr/>
          <a:lstStyle/>
          <a:p>
            <a:r>
              <a:rPr lang="en-US" dirty="0"/>
              <a:t>Results: Logistic Regression Model</a:t>
            </a:r>
          </a:p>
        </p:txBody>
      </p:sp>
      <p:sp>
        <p:nvSpPr>
          <p:cNvPr id="3" name="Content Placeholder 2">
            <a:extLst>
              <a:ext uri="{FF2B5EF4-FFF2-40B4-BE49-F238E27FC236}">
                <a16:creationId xmlns:a16="http://schemas.microsoft.com/office/drawing/2014/main" id="{EF8C3434-69D3-2ADC-C605-B422ED98129C}"/>
              </a:ext>
            </a:extLst>
          </p:cNvPr>
          <p:cNvSpPr>
            <a:spLocks noGrp="1"/>
          </p:cNvSpPr>
          <p:nvPr>
            <p:ph idx="1"/>
          </p:nvPr>
        </p:nvSpPr>
        <p:spPr>
          <a:xfrm>
            <a:off x="838200" y="1336125"/>
            <a:ext cx="10515600" cy="2092875"/>
          </a:xfrm>
        </p:spPr>
        <p:txBody>
          <a:bodyPr/>
          <a:lstStyle/>
          <a:p>
            <a:r>
              <a:rPr lang="en-US" dirty="0"/>
              <a:t>This model was the least effective at detecting these fraud transactions. The recall is relatively low when compared to the other models. There was more to be desired for the F1 score. Feature selection worked best for this model but only used Merchant Name as the only feature for this model. </a:t>
            </a:r>
          </a:p>
          <a:p>
            <a:pPr lvl="1"/>
            <a:endParaRPr lang="en-US" dirty="0"/>
          </a:p>
        </p:txBody>
      </p:sp>
      <p:sp>
        <p:nvSpPr>
          <p:cNvPr id="4" name="Date Placeholder 3">
            <a:extLst>
              <a:ext uri="{FF2B5EF4-FFF2-40B4-BE49-F238E27FC236}">
                <a16:creationId xmlns:a16="http://schemas.microsoft.com/office/drawing/2014/main" id="{9D49A5A1-5B78-DEA7-145E-FA3C8508016D}"/>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772014C5-68CC-AA2A-71CF-F2F7F9948602}"/>
              </a:ext>
            </a:extLst>
          </p:cNvPr>
          <p:cNvSpPr>
            <a:spLocks noGrp="1"/>
          </p:cNvSpPr>
          <p:nvPr>
            <p:ph type="sldNum" sz="quarter" idx="12"/>
          </p:nvPr>
        </p:nvSpPr>
        <p:spPr/>
        <p:txBody>
          <a:bodyPr/>
          <a:lstStyle/>
          <a:p>
            <a:fld id="{084F86B3-D3F4-4BE8-8D92-1FAB04CE9786}" type="slidenum">
              <a:rPr lang="en-US" smtClean="0"/>
              <a:t>16</a:t>
            </a:fld>
            <a:endParaRPr lang="en-US" dirty="0"/>
          </a:p>
        </p:txBody>
      </p:sp>
      <p:graphicFrame>
        <p:nvGraphicFramePr>
          <p:cNvPr id="10" name="Table 8">
            <a:extLst>
              <a:ext uri="{FF2B5EF4-FFF2-40B4-BE49-F238E27FC236}">
                <a16:creationId xmlns:a16="http://schemas.microsoft.com/office/drawing/2014/main" id="{F098733D-0AFC-41C0-47E0-A9E9D4064A29}"/>
              </a:ext>
            </a:extLst>
          </p:cNvPr>
          <p:cNvGraphicFramePr>
            <a:graphicFrameLocks noGrp="1"/>
          </p:cNvGraphicFramePr>
          <p:nvPr>
            <p:extLst>
              <p:ext uri="{D42A27DB-BD31-4B8C-83A1-F6EECF244321}">
                <p14:modId xmlns:p14="http://schemas.microsoft.com/office/powerpoint/2010/main" val="2425772572"/>
              </p:ext>
            </p:extLst>
          </p:nvPr>
        </p:nvGraphicFramePr>
        <p:xfrm>
          <a:off x="1411357" y="3787023"/>
          <a:ext cx="4542183" cy="2834640"/>
        </p:xfrm>
        <a:graphic>
          <a:graphicData uri="http://schemas.openxmlformats.org/drawingml/2006/table">
            <a:tbl>
              <a:tblPr firstRow="1" bandRow="1">
                <a:tableStyleId>{5C22544A-7EE6-4342-B048-85BDC9FD1C3A}</a:tableStyleId>
              </a:tblPr>
              <a:tblGrid>
                <a:gridCol w="1421663">
                  <a:extLst>
                    <a:ext uri="{9D8B030D-6E8A-4147-A177-3AD203B41FA5}">
                      <a16:colId xmlns:a16="http://schemas.microsoft.com/office/drawing/2014/main" val="727008772"/>
                    </a:ext>
                  </a:extLst>
                </a:gridCol>
                <a:gridCol w="1560260">
                  <a:extLst>
                    <a:ext uri="{9D8B030D-6E8A-4147-A177-3AD203B41FA5}">
                      <a16:colId xmlns:a16="http://schemas.microsoft.com/office/drawing/2014/main" val="3140793573"/>
                    </a:ext>
                  </a:extLst>
                </a:gridCol>
                <a:gridCol w="1560260">
                  <a:extLst>
                    <a:ext uri="{9D8B030D-6E8A-4147-A177-3AD203B41FA5}">
                      <a16:colId xmlns:a16="http://schemas.microsoft.com/office/drawing/2014/main" val="1368497808"/>
                    </a:ext>
                  </a:extLst>
                </a:gridCol>
              </a:tblGrid>
              <a:tr h="314178">
                <a:tc gridSpan="3">
                  <a:txBody>
                    <a:bodyPr/>
                    <a:lstStyle/>
                    <a:p>
                      <a:pPr algn="ctr"/>
                      <a:r>
                        <a:rPr lang="en-US" dirty="0"/>
                        <a:t>Logistic Regression 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76110446"/>
                  </a:ext>
                </a:extLst>
              </a:tr>
              <a:tr h="542280">
                <a:tc>
                  <a:txBody>
                    <a:bodyPr/>
                    <a:lstStyle/>
                    <a:p>
                      <a:r>
                        <a:rPr lang="en-US" dirty="0"/>
                        <a:t>Performance Metrics</a:t>
                      </a:r>
                    </a:p>
                  </a:txBody>
                  <a:tcPr/>
                </a:tc>
                <a:tc>
                  <a:txBody>
                    <a:bodyPr/>
                    <a:lstStyle/>
                    <a:p>
                      <a:r>
                        <a:rPr lang="en-US" dirty="0"/>
                        <a:t>Training Data</a:t>
                      </a:r>
                    </a:p>
                  </a:txBody>
                  <a:tcPr/>
                </a:tc>
                <a:tc>
                  <a:txBody>
                    <a:bodyPr/>
                    <a:lstStyle/>
                    <a:p>
                      <a:r>
                        <a:rPr lang="en-US" dirty="0"/>
                        <a:t>Testing Data</a:t>
                      </a:r>
                    </a:p>
                  </a:txBody>
                  <a:tcPr/>
                </a:tc>
                <a:extLst>
                  <a:ext uri="{0D108BD9-81ED-4DB2-BD59-A6C34878D82A}">
                    <a16:rowId xmlns:a16="http://schemas.microsoft.com/office/drawing/2014/main" val="1137966903"/>
                  </a:ext>
                </a:extLst>
              </a:tr>
              <a:tr h="314178">
                <a:tc>
                  <a:txBody>
                    <a:bodyPr/>
                    <a:lstStyle/>
                    <a:p>
                      <a:r>
                        <a:rPr lang="en-US" dirty="0"/>
                        <a:t>Accuracy</a:t>
                      </a:r>
                    </a:p>
                  </a:txBody>
                  <a:tcPr/>
                </a:tc>
                <a:tc>
                  <a:txBody>
                    <a:bodyPr/>
                    <a:lstStyle/>
                    <a:p>
                      <a:r>
                        <a:rPr lang="en-US" dirty="0"/>
                        <a:t>0.866</a:t>
                      </a:r>
                    </a:p>
                  </a:txBody>
                  <a:tcPr/>
                </a:tc>
                <a:tc>
                  <a:txBody>
                    <a:bodyPr/>
                    <a:lstStyle/>
                    <a:p>
                      <a:r>
                        <a:rPr lang="en-US" dirty="0"/>
                        <a:t>0.834</a:t>
                      </a:r>
                    </a:p>
                  </a:txBody>
                  <a:tcPr/>
                </a:tc>
                <a:extLst>
                  <a:ext uri="{0D108BD9-81ED-4DB2-BD59-A6C34878D82A}">
                    <a16:rowId xmlns:a16="http://schemas.microsoft.com/office/drawing/2014/main" val="3741283034"/>
                  </a:ext>
                </a:extLst>
              </a:tr>
              <a:tr h="314178">
                <a:tc>
                  <a:txBody>
                    <a:bodyPr/>
                    <a:lstStyle/>
                    <a:p>
                      <a:r>
                        <a:rPr lang="en-US" dirty="0"/>
                        <a:t>F1 Score</a:t>
                      </a:r>
                    </a:p>
                  </a:txBody>
                  <a:tcPr/>
                </a:tc>
                <a:tc>
                  <a:txBody>
                    <a:bodyPr/>
                    <a:lstStyle/>
                    <a:p>
                      <a:r>
                        <a:rPr lang="en-US" dirty="0"/>
                        <a:t>0.770</a:t>
                      </a:r>
                    </a:p>
                  </a:txBody>
                  <a:tcPr/>
                </a:tc>
                <a:tc>
                  <a:txBody>
                    <a:bodyPr/>
                    <a:lstStyle/>
                    <a:p>
                      <a:r>
                        <a:rPr lang="en-US" dirty="0"/>
                        <a:t>0.712</a:t>
                      </a:r>
                    </a:p>
                  </a:txBody>
                  <a:tcPr/>
                </a:tc>
                <a:extLst>
                  <a:ext uri="{0D108BD9-81ED-4DB2-BD59-A6C34878D82A}">
                    <a16:rowId xmlns:a16="http://schemas.microsoft.com/office/drawing/2014/main" val="4188531516"/>
                  </a:ext>
                </a:extLst>
              </a:tr>
              <a:tr h="314178">
                <a:tc>
                  <a:txBody>
                    <a:bodyPr/>
                    <a:lstStyle/>
                    <a:p>
                      <a:r>
                        <a:rPr lang="en-US" dirty="0"/>
                        <a:t>MAE</a:t>
                      </a:r>
                    </a:p>
                  </a:txBody>
                  <a:tcPr/>
                </a:tc>
                <a:tc>
                  <a:txBody>
                    <a:bodyPr/>
                    <a:lstStyle/>
                    <a:p>
                      <a:r>
                        <a:rPr lang="en-US" dirty="0"/>
                        <a:t>0.133</a:t>
                      </a:r>
                    </a:p>
                  </a:txBody>
                  <a:tcPr/>
                </a:tc>
                <a:tc>
                  <a:txBody>
                    <a:bodyPr/>
                    <a:lstStyle/>
                    <a:p>
                      <a:r>
                        <a:rPr lang="en-US" dirty="0"/>
                        <a:t>0.165</a:t>
                      </a:r>
                    </a:p>
                  </a:txBody>
                  <a:tcPr/>
                </a:tc>
                <a:extLst>
                  <a:ext uri="{0D108BD9-81ED-4DB2-BD59-A6C34878D82A}">
                    <a16:rowId xmlns:a16="http://schemas.microsoft.com/office/drawing/2014/main" val="4216815313"/>
                  </a:ext>
                </a:extLst>
              </a:tr>
              <a:tr h="314178">
                <a:tc>
                  <a:txBody>
                    <a:bodyPr/>
                    <a:lstStyle/>
                    <a:p>
                      <a:r>
                        <a:rPr lang="en-US" dirty="0"/>
                        <a:t>Precision</a:t>
                      </a:r>
                    </a:p>
                  </a:txBody>
                  <a:tcPr/>
                </a:tc>
                <a:tc>
                  <a:txBody>
                    <a:bodyPr/>
                    <a:lstStyle/>
                    <a:p>
                      <a:r>
                        <a:rPr lang="en-US" dirty="0"/>
                        <a:t>0.793</a:t>
                      </a:r>
                    </a:p>
                  </a:txBody>
                  <a:tcPr/>
                </a:tc>
                <a:tc>
                  <a:txBody>
                    <a:bodyPr/>
                    <a:lstStyle/>
                    <a:p>
                      <a:r>
                        <a:rPr lang="en-US" dirty="0"/>
                        <a:t>0.736</a:t>
                      </a:r>
                    </a:p>
                  </a:txBody>
                  <a:tcPr/>
                </a:tc>
                <a:extLst>
                  <a:ext uri="{0D108BD9-81ED-4DB2-BD59-A6C34878D82A}">
                    <a16:rowId xmlns:a16="http://schemas.microsoft.com/office/drawing/2014/main" val="1988351565"/>
                  </a:ext>
                </a:extLst>
              </a:tr>
              <a:tr h="314178">
                <a:tc>
                  <a:txBody>
                    <a:bodyPr/>
                    <a:lstStyle/>
                    <a:p>
                      <a:r>
                        <a:rPr lang="en-US" dirty="0"/>
                        <a:t>Recall</a:t>
                      </a:r>
                    </a:p>
                  </a:txBody>
                  <a:tcPr/>
                </a:tc>
                <a:tc>
                  <a:txBody>
                    <a:bodyPr/>
                    <a:lstStyle/>
                    <a:p>
                      <a:r>
                        <a:rPr lang="en-US" dirty="0"/>
                        <a:t>0.748</a:t>
                      </a:r>
                    </a:p>
                  </a:txBody>
                  <a:tcPr/>
                </a:tc>
                <a:tc>
                  <a:txBody>
                    <a:bodyPr/>
                    <a:lstStyle/>
                    <a:p>
                      <a:r>
                        <a:rPr lang="en-US" dirty="0"/>
                        <a:t>0.689</a:t>
                      </a:r>
                    </a:p>
                  </a:txBody>
                  <a:tcPr/>
                </a:tc>
                <a:extLst>
                  <a:ext uri="{0D108BD9-81ED-4DB2-BD59-A6C34878D82A}">
                    <a16:rowId xmlns:a16="http://schemas.microsoft.com/office/drawing/2014/main" val="3566537846"/>
                  </a:ext>
                </a:extLst>
              </a:tr>
            </a:tbl>
          </a:graphicData>
        </a:graphic>
      </p:graphicFrame>
      <p:pic>
        <p:nvPicPr>
          <p:cNvPr id="6" name="Picture 5">
            <a:extLst>
              <a:ext uri="{FF2B5EF4-FFF2-40B4-BE49-F238E27FC236}">
                <a16:creationId xmlns:a16="http://schemas.microsoft.com/office/drawing/2014/main" id="{9FFA854F-62BF-E5F0-8B50-993C8BE61468}"/>
              </a:ext>
            </a:extLst>
          </p:cNvPr>
          <p:cNvPicPr>
            <a:picLocks noChangeAspect="1"/>
          </p:cNvPicPr>
          <p:nvPr/>
        </p:nvPicPr>
        <p:blipFill>
          <a:blip r:embed="rId3"/>
          <a:stretch>
            <a:fillRect/>
          </a:stretch>
        </p:blipFill>
        <p:spPr>
          <a:xfrm>
            <a:off x="6502743" y="3368010"/>
            <a:ext cx="4479997" cy="3445510"/>
          </a:xfrm>
          <a:prstGeom prst="rect">
            <a:avLst/>
          </a:prstGeom>
        </p:spPr>
      </p:pic>
    </p:spTree>
    <p:extLst>
      <p:ext uri="{BB962C8B-B14F-4D97-AF65-F5344CB8AC3E}">
        <p14:creationId xmlns:p14="http://schemas.microsoft.com/office/powerpoint/2010/main" val="2291799549"/>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F654-D2F0-629D-DE75-E7025701A6BD}"/>
              </a:ext>
            </a:extLst>
          </p:cNvPr>
          <p:cNvSpPr>
            <a:spLocks noGrp="1"/>
          </p:cNvSpPr>
          <p:nvPr>
            <p:ph type="title"/>
          </p:nvPr>
        </p:nvSpPr>
        <p:spPr/>
        <p:txBody>
          <a:bodyPr/>
          <a:lstStyle/>
          <a:p>
            <a:r>
              <a:rPr lang="en-US" dirty="0"/>
              <a:t>Results: Bernoulli Naïve Baye Model</a:t>
            </a:r>
          </a:p>
        </p:txBody>
      </p:sp>
      <p:sp>
        <p:nvSpPr>
          <p:cNvPr id="3" name="Content Placeholder 2">
            <a:extLst>
              <a:ext uri="{FF2B5EF4-FFF2-40B4-BE49-F238E27FC236}">
                <a16:creationId xmlns:a16="http://schemas.microsoft.com/office/drawing/2014/main" id="{C5BCDE4D-79A3-F2BC-605D-1EDE94A8590B}"/>
              </a:ext>
            </a:extLst>
          </p:cNvPr>
          <p:cNvSpPr>
            <a:spLocks noGrp="1"/>
          </p:cNvSpPr>
          <p:nvPr>
            <p:ph idx="1"/>
          </p:nvPr>
        </p:nvSpPr>
        <p:spPr>
          <a:xfrm>
            <a:off x="838200" y="1336124"/>
            <a:ext cx="10515600" cy="1563644"/>
          </a:xfrm>
        </p:spPr>
        <p:txBody>
          <a:bodyPr>
            <a:normAutofit lnSpcReduction="10000"/>
          </a:bodyPr>
          <a:lstStyle/>
          <a:p>
            <a:r>
              <a:rPr lang="en-US" dirty="0"/>
              <a:t>This model was an improvement over Logistic Regression when comparing F1 scores and Recall. The testing the hyperparameters did not change the results when comparing to the baseline results. Overall the False Negatives have been reduced in the confusion matrix which in this case is not a favorable error since no flags will be raised when a fraud transaction occurs. </a:t>
            </a:r>
          </a:p>
        </p:txBody>
      </p:sp>
      <p:sp>
        <p:nvSpPr>
          <p:cNvPr id="4" name="Date Placeholder 3">
            <a:extLst>
              <a:ext uri="{FF2B5EF4-FFF2-40B4-BE49-F238E27FC236}">
                <a16:creationId xmlns:a16="http://schemas.microsoft.com/office/drawing/2014/main" id="{A3E408EF-1CF5-CEF4-79F8-4D1C542E6EA3}"/>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66196865-C5B6-7D09-D31C-69C97ECEED23}"/>
              </a:ext>
            </a:extLst>
          </p:cNvPr>
          <p:cNvSpPr>
            <a:spLocks noGrp="1"/>
          </p:cNvSpPr>
          <p:nvPr>
            <p:ph type="sldNum" sz="quarter" idx="12"/>
          </p:nvPr>
        </p:nvSpPr>
        <p:spPr/>
        <p:txBody>
          <a:bodyPr/>
          <a:lstStyle/>
          <a:p>
            <a:fld id="{084F86B3-D3F4-4BE8-8D92-1FAB04CE9786}" type="slidenum">
              <a:rPr lang="en-US" smtClean="0"/>
              <a:t>17</a:t>
            </a:fld>
            <a:endParaRPr lang="en-US" dirty="0"/>
          </a:p>
        </p:txBody>
      </p:sp>
      <p:graphicFrame>
        <p:nvGraphicFramePr>
          <p:cNvPr id="6" name="Table 8">
            <a:extLst>
              <a:ext uri="{FF2B5EF4-FFF2-40B4-BE49-F238E27FC236}">
                <a16:creationId xmlns:a16="http://schemas.microsoft.com/office/drawing/2014/main" id="{DD3F9B2B-6D07-7A16-010B-9318BB807570}"/>
              </a:ext>
            </a:extLst>
          </p:cNvPr>
          <p:cNvGraphicFramePr>
            <a:graphicFrameLocks noGrp="1"/>
          </p:cNvGraphicFramePr>
          <p:nvPr>
            <p:extLst>
              <p:ext uri="{D42A27DB-BD31-4B8C-83A1-F6EECF244321}">
                <p14:modId xmlns:p14="http://schemas.microsoft.com/office/powerpoint/2010/main" val="2045162652"/>
              </p:ext>
            </p:extLst>
          </p:nvPr>
        </p:nvGraphicFramePr>
        <p:xfrm>
          <a:off x="1241010" y="3293210"/>
          <a:ext cx="4680780" cy="2834640"/>
        </p:xfrm>
        <a:graphic>
          <a:graphicData uri="http://schemas.openxmlformats.org/drawingml/2006/table">
            <a:tbl>
              <a:tblPr firstRow="1" bandRow="1">
                <a:tableStyleId>{5C22544A-7EE6-4342-B048-85BDC9FD1C3A}</a:tableStyleId>
              </a:tblPr>
              <a:tblGrid>
                <a:gridCol w="1560260">
                  <a:extLst>
                    <a:ext uri="{9D8B030D-6E8A-4147-A177-3AD203B41FA5}">
                      <a16:colId xmlns:a16="http://schemas.microsoft.com/office/drawing/2014/main" val="727008772"/>
                    </a:ext>
                  </a:extLst>
                </a:gridCol>
                <a:gridCol w="1560260">
                  <a:extLst>
                    <a:ext uri="{9D8B030D-6E8A-4147-A177-3AD203B41FA5}">
                      <a16:colId xmlns:a16="http://schemas.microsoft.com/office/drawing/2014/main" val="3140793573"/>
                    </a:ext>
                  </a:extLst>
                </a:gridCol>
                <a:gridCol w="1560260">
                  <a:extLst>
                    <a:ext uri="{9D8B030D-6E8A-4147-A177-3AD203B41FA5}">
                      <a16:colId xmlns:a16="http://schemas.microsoft.com/office/drawing/2014/main" val="1368497808"/>
                    </a:ext>
                  </a:extLst>
                </a:gridCol>
              </a:tblGrid>
              <a:tr h="314178">
                <a:tc gridSpan="3">
                  <a:txBody>
                    <a:bodyPr/>
                    <a:lstStyle/>
                    <a:p>
                      <a:pPr algn="ctr"/>
                      <a:r>
                        <a:rPr lang="en-US" dirty="0"/>
                        <a:t>Bernoulli Naïve Baye 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76110446"/>
                  </a:ext>
                </a:extLst>
              </a:tr>
              <a:tr h="542280">
                <a:tc>
                  <a:txBody>
                    <a:bodyPr/>
                    <a:lstStyle/>
                    <a:p>
                      <a:r>
                        <a:rPr lang="en-US" dirty="0"/>
                        <a:t>Performance Metrics</a:t>
                      </a:r>
                    </a:p>
                  </a:txBody>
                  <a:tcPr/>
                </a:tc>
                <a:tc>
                  <a:txBody>
                    <a:bodyPr/>
                    <a:lstStyle/>
                    <a:p>
                      <a:r>
                        <a:rPr lang="en-US" dirty="0"/>
                        <a:t>Training Data</a:t>
                      </a:r>
                    </a:p>
                  </a:txBody>
                  <a:tcPr/>
                </a:tc>
                <a:tc>
                  <a:txBody>
                    <a:bodyPr/>
                    <a:lstStyle/>
                    <a:p>
                      <a:r>
                        <a:rPr lang="en-US" dirty="0"/>
                        <a:t>Testing Data</a:t>
                      </a:r>
                    </a:p>
                  </a:txBody>
                  <a:tcPr/>
                </a:tc>
                <a:extLst>
                  <a:ext uri="{0D108BD9-81ED-4DB2-BD59-A6C34878D82A}">
                    <a16:rowId xmlns:a16="http://schemas.microsoft.com/office/drawing/2014/main" val="1137966903"/>
                  </a:ext>
                </a:extLst>
              </a:tr>
              <a:tr h="314178">
                <a:tc>
                  <a:txBody>
                    <a:bodyPr/>
                    <a:lstStyle/>
                    <a:p>
                      <a:r>
                        <a:rPr lang="en-US" dirty="0"/>
                        <a:t>Accuracy</a:t>
                      </a:r>
                    </a:p>
                  </a:txBody>
                  <a:tcPr/>
                </a:tc>
                <a:tc>
                  <a:txBody>
                    <a:bodyPr/>
                    <a:lstStyle/>
                    <a:p>
                      <a:r>
                        <a:rPr lang="en-US" dirty="0"/>
                        <a:t>0.869</a:t>
                      </a:r>
                    </a:p>
                  </a:txBody>
                  <a:tcPr/>
                </a:tc>
                <a:tc>
                  <a:txBody>
                    <a:bodyPr/>
                    <a:lstStyle/>
                    <a:p>
                      <a:r>
                        <a:rPr lang="en-US" dirty="0"/>
                        <a:t>0.870</a:t>
                      </a:r>
                    </a:p>
                  </a:txBody>
                  <a:tcPr/>
                </a:tc>
                <a:extLst>
                  <a:ext uri="{0D108BD9-81ED-4DB2-BD59-A6C34878D82A}">
                    <a16:rowId xmlns:a16="http://schemas.microsoft.com/office/drawing/2014/main" val="3741283034"/>
                  </a:ext>
                </a:extLst>
              </a:tr>
              <a:tr h="314178">
                <a:tc>
                  <a:txBody>
                    <a:bodyPr/>
                    <a:lstStyle/>
                    <a:p>
                      <a:r>
                        <a:rPr lang="en-US" dirty="0"/>
                        <a:t>F1 Score</a:t>
                      </a:r>
                    </a:p>
                  </a:txBody>
                  <a:tcPr/>
                </a:tc>
                <a:tc>
                  <a:txBody>
                    <a:bodyPr/>
                    <a:lstStyle/>
                    <a:p>
                      <a:r>
                        <a:rPr lang="en-US" dirty="0"/>
                        <a:t>0.791</a:t>
                      </a:r>
                    </a:p>
                  </a:txBody>
                  <a:tcPr/>
                </a:tc>
                <a:tc>
                  <a:txBody>
                    <a:bodyPr/>
                    <a:lstStyle/>
                    <a:p>
                      <a:r>
                        <a:rPr lang="en-US" dirty="0"/>
                        <a:t>0.793</a:t>
                      </a:r>
                    </a:p>
                  </a:txBody>
                  <a:tcPr/>
                </a:tc>
                <a:extLst>
                  <a:ext uri="{0D108BD9-81ED-4DB2-BD59-A6C34878D82A}">
                    <a16:rowId xmlns:a16="http://schemas.microsoft.com/office/drawing/2014/main" val="4188531516"/>
                  </a:ext>
                </a:extLst>
              </a:tr>
              <a:tr h="314178">
                <a:tc>
                  <a:txBody>
                    <a:bodyPr/>
                    <a:lstStyle/>
                    <a:p>
                      <a:r>
                        <a:rPr lang="en-US" dirty="0"/>
                        <a:t>MAE</a:t>
                      </a:r>
                    </a:p>
                  </a:txBody>
                  <a:tcPr/>
                </a:tc>
                <a:tc>
                  <a:txBody>
                    <a:bodyPr/>
                    <a:lstStyle/>
                    <a:p>
                      <a:r>
                        <a:rPr lang="en-US" dirty="0"/>
                        <a:t>0.130</a:t>
                      </a:r>
                    </a:p>
                  </a:txBody>
                  <a:tcPr/>
                </a:tc>
                <a:tc>
                  <a:txBody>
                    <a:bodyPr/>
                    <a:lstStyle/>
                    <a:p>
                      <a:r>
                        <a:rPr lang="en-US" dirty="0"/>
                        <a:t>0.129</a:t>
                      </a:r>
                    </a:p>
                  </a:txBody>
                  <a:tcPr/>
                </a:tc>
                <a:extLst>
                  <a:ext uri="{0D108BD9-81ED-4DB2-BD59-A6C34878D82A}">
                    <a16:rowId xmlns:a16="http://schemas.microsoft.com/office/drawing/2014/main" val="4216815313"/>
                  </a:ext>
                </a:extLst>
              </a:tr>
              <a:tr h="314178">
                <a:tc>
                  <a:txBody>
                    <a:bodyPr/>
                    <a:lstStyle/>
                    <a:p>
                      <a:r>
                        <a:rPr lang="en-US" dirty="0"/>
                        <a:t>Precision</a:t>
                      </a:r>
                    </a:p>
                  </a:txBody>
                  <a:tcPr/>
                </a:tc>
                <a:tc>
                  <a:txBody>
                    <a:bodyPr/>
                    <a:lstStyle/>
                    <a:p>
                      <a:r>
                        <a:rPr lang="en-US" dirty="0"/>
                        <a:t>0.753</a:t>
                      </a:r>
                    </a:p>
                  </a:txBody>
                  <a:tcPr/>
                </a:tc>
                <a:tc>
                  <a:txBody>
                    <a:bodyPr/>
                    <a:lstStyle/>
                    <a:p>
                      <a:r>
                        <a:rPr lang="en-US" dirty="0"/>
                        <a:t>0.753</a:t>
                      </a:r>
                    </a:p>
                  </a:txBody>
                  <a:tcPr/>
                </a:tc>
                <a:extLst>
                  <a:ext uri="{0D108BD9-81ED-4DB2-BD59-A6C34878D82A}">
                    <a16:rowId xmlns:a16="http://schemas.microsoft.com/office/drawing/2014/main" val="1988351565"/>
                  </a:ext>
                </a:extLst>
              </a:tr>
              <a:tr h="314178">
                <a:tc>
                  <a:txBody>
                    <a:bodyPr/>
                    <a:lstStyle/>
                    <a:p>
                      <a:r>
                        <a:rPr lang="en-US" dirty="0"/>
                        <a:t>Recall</a:t>
                      </a:r>
                    </a:p>
                  </a:txBody>
                  <a:tcPr/>
                </a:tc>
                <a:tc>
                  <a:txBody>
                    <a:bodyPr/>
                    <a:lstStyle/>
                    <a:p>
                      <a:r>
                        <a:rPr lang="en-US" dirty="0"/>
                        <a:t>0.834</a:t>
                      </a:r>
                    </a:p>
                  </a:txBody>
                  <a:tcPr/>
                </a:tc>
                <a:tc>
                  <a:txBody>
                    <a:bodyPr/>
                    <a:lstStyle/>
                    <a:p>
                      <a:r>
                        <a:rPr lang="en-US" dirty="0"/>
                        <a:t>0.837</a:t>
                      </a:r>
                    </a:p>
                  </a:txBody>
                  <a:tcPr/>
                </a:tc>
                <a:extLst>
                  <a:ext uri="{0D108BD9-81ED-4DB2-BD59-A6C34878D82A}">
                    <a16:rowId xmlns:a16="http://schemas.microsoft.com/office/drawing/2014/main" val="3566537846"/>
                  </a:ext>
                </a:extLst>
              </a:tr>
            </a:tbl>
          </a:graphicData>
        </a:graphic>
      </p:graphicFrame>
      <p:pic>
        <p:nvPicPr>
          <p:cNvPr id="7" name="Picture 6">
            <a:extLst>
              <a:ext uri="{FF2B5EF4-FFF2-40B4-BE49-F238E27FC236}">
                <a16:creationId xmlns:a16="http://schemas.microsoft.com/office/drawing/2014/main" id="{AA59F5E9-2930-71FB-CF48-CFCDFFF8AAF0}"/>
              </a:ext>
            </a:extLst>
          </p:cNvPr>
          <p:cNvPicPr>
            <a:picLocks noChangeAspect="1"/>
          </p:cNvPicPr>
          <p:nvPr/>
        </p:nvPicPr>
        <p:blipFill>
          <a:blip r:embed="rId3"/>
          <a:stretch>
            <a:fillRect/>
          </a:stretch>
        </p:blipFill>
        <p:spPr>
          <a:xfrm>
            <a:off x="6280151" y="2899768"/>
            <a:ext cx="4354830" cy="3349245"/>
          </a:xfrm>
          <a:prstGeom prst="rect">
            <a:avLst/>
          </a:prstGeom>
        </p:spPr>
      </p:pic>
    </p:spTree>
    <p:extLst>
      <p:ext uri="{BB962C8B-B14F-4D97-AF65-F5344CB8AC3E}">
        <p14:creationId xmlns:p14="http://schemas.microsoft.com/office/powerpoint/2010/main" val="3830393286"/>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7955-F7F0-996C-DF8A-AFB126A6CAEE}"/>
              </a:ext>
            </a:extLst>
          </p:cNvPr>
          <p:cNvSpPr>
            <a:spLocks noGrp="1"/>
          </p:cNvSpPr>
          <p:nvPr>
            <p:ph type="title"/>
          </p:nvPr>
        </p:nvSpPr>
        <p:spPr/>
        <p:txBody>
          <a:bodyPr/>
          <a:lstStyle/>
          <a:p>
            <a:r>
              <a:rPr lang="en-US" dirty="0"/>
              <a:t>Results: Random Forest Model</a:t>
            </a:r>
          </a:p>
        </p:txBody>
      </p:sp>
      <p:sp>
        <p:nvSpPr>
          <p:cNvPr id="3" name="Content Placeholder 2">
            <a:extLst>
              <a:ext uri="{FF2B5EF4-FFF2-40B4-BE49-F238E27FC236}">
                <a16:creationId xmlns:a16="http://schemas.microsoft.com/office/drawing/2014/main" id="{811F5C20-EF08-DE4D-8AD2-85A016432AB4}"/>
              </a:ext>
            </a:extLst>
          </p:cNvPr>
          <p:cNvSpPr>
            <a:spLocks noGrp="1"/>
          </p:cNvSpPr>
          <p:nvPr>
            <p:ph idx="1"/>
          </p:nvPr>
        </p:nvSpPr>
        <p:spPr/>
        <p:txBody>
          <a:bodyPr/>
          <a:lstStyle/>
          <a:p>
            <a:r>
              <a:rPr lang="en-US" dirty="0"/>
              <a:t>The best performing algorithm for credit card fraud detection is Random Forest Model. The model has an overall across all of the metrics. The hyperparameters used for the model are as follows:</a:t>
            </a:r>
          </a:p>
          <a:p>
            <a:pPr lvl="1"/>
            <a:r>
              <a:rPr lang="en-US" dirty="0"/>
              <a:t>Criterion – the solving algorithm used : “</a:t>
            </a:r>
            <a:r>
              <a:rPr lang="en-US" dirty="0" err="1"/>
              <a:t>gini</a:t>
            </a:r>
            <a:r>
              <a:rPr lang="en-US" dirty="0"/>
              <a:t>”</a:t>
            </a:r>
          </a:p>
          <a:p>
            <a:pPr lvl="1"/>
            <a:r>
              <a:rPr lang="en-US" dirty="0" err="1"/>
              <a:t>Max_depth</a:t>
            </a:r>
            <a:r>
              <a:rPr lang="en-US" dirty="0"/>
              <a:t> – how far the tree should extend in levels = “20”</a:t>
            </a:r>
          </a:p>
          <a:p>
            <a:pPr lvl="1"/>
            <a:r>
              <a:rPr lang="en-US" dirty="0" err="1"/>
              <a:t>Min_sample_split</a:t>
            </a:r>
            <a:r>
              <a:rPr lang="en-US" dirty="0"/>
              <a:t> – minimum samples needed to split an internal node = “5”</a:t>
            </a:r>
          </a:p>
          <a:p>
            <a:pPr lvl="1"/>
            <a:r>
              <a:rPr lang="en-US" dirty="0"/>
              <a:t>Estimators – The number of trees in the forest = “40”</a:t>
            </a:r>
          </a:p>
          <a:p>
            <a:pPr marL="0" indent="0">
              <a:buNone/>
            </a:pPr>
            <a:endParaRPr lang="en-US" dirty="0"/>
          </a:p>
        </p:txBody>
      </p:sp>
      <p:sp>
        <p:nvSpPr>
          <p:cNvPr id="4" name="Date Placeholder 3">
            <a:extLst>
              <a:ext uri="{FF2B5EF4-FFF2-40B4-BE49-F238E27FC236}">
                <a16:creationId xmlns:a16="http://schemas.microsoft.com/office/drawing/2014/main" id="{420383BE-21E8-C6C7-1036-38E3480AA920}"/>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38CDBB02-5DD3-5095-B92B-51A38183F9A4}"/>
              </a:ext>
            </a:extLst>
          </p:cNvPr>
          <p:cNvSpPr>
            <a:spLocks noGrp="1"/>
          </p:cNvSpPr>
          <p:nvPr>
            <p:ph type="sldNum" sz="quarter" idx="12"/>
          </p:nvPr>
        </p:nvSpPr>
        <p:spPr/>
        <p:txBody>
          <a:bodyPr/>
          <a:lstStyle/>
          <a:p>
            <a:fld id="{084F86B3-D3F4-4BE8-8D92-1FAB04CE9786}" type="slidenum">
              <a:rPr lang="en-US" smtClean="0"/>
              <a:t>18</a:t>
            </a:fld>
            <a:endParaRPr lang="en-US" dirty="0"/>
          </a:p>
        </p:txBody>
      </p:sp>
      <p:graphicFrame>
        <p:nvGraphicFramePr>
          <p:cNvPr id="7" name="Table 8">
            <a:extLst>
              <a:ext uri="{FF2B5EF4-FFF2-40B4-BE49-F238E27FC236}">
                <a16:creationId xmlns:a16="http://schemas.microsoft.com/office/drawing/2014/main" id="{BDD48C13-1F4A-E1C5-439A-0375D1D782FB}"/>
              </a:ext>
            </a:extLst>
          </p:cNvPr>
          <p:cNvGraphicFramePr>
            <a:graphicFrameLocks noGrp="1"/>
          </p:cNvGraphicFramePr>
          <p:nvPr>
            <p:extLst>
              <p:ext uri="{D42A27DB-BD31-4B8C-83A1-F6EECF244321}">
                <p14:modId xmlns:p14="http://schemas.microsoft.com/office/powerpoint/2010/main" val="4051947057"/>
              </p:ext>
            </p:extLst>
          </p:nvPr>
        </p:nvGraphicFramePr>
        <p:xfrm>
          <a:off x="1272760" y="3787023"/>
          <a:ext cx="4680780" cy="2834640"/>
        </p:xfrm>
        <a:graphic>
          <a:graphicData uri="http://schemas.openxmlformats.org/drawingml/2006/table">
            <a:tbl>
              <a:tblPr firstRow="1" bandRow="1">
                <a:tableStyleId>{5C22544A-7EE6-4342-B048-85BDC9FD1C3A}</a:tableStyleId>
              </a:tblPr>
              <a:tblGrid>
                <a:gridCol w="1560260">
                  <a:extLst>
                    <a:ext uri="{9D8B030D-6E8A-4147-A177-3AD203B41FA5}">
                      <a16:colId xmlns:a16="http://schemas.microsoft.com/office/drawing/2014/main" val="727008772"/>
                    </a:ext>
                  </a:extLst>
                </a:gridCol>
                <a:gridCol w="1560260">
                  <a:extLst>
                    <a:ext uri="{9D8B030D-6E8A-4147-A177-3AD203B41FA5}">
                      <a16:colId xmlns:a16="http://schemas.microsoft.com/office/drawing/2014/main" val="3140793573"/>
                    </a:ext>
                  </a:extLst>
                </a:gridCol>
                <a:gridCol w="1560260">
                  <a:extLst>
                    <a:ext uri="{9D8B030D-6E8A-4147-A177-3AD203B41FA5}">
                      <a16:colId xmlns:a16="http://schemas.microsoft.com/office/drawing/2014/main" val="1368497808"/>
                    </a:ext>
                  </a:extLst>
                </a:gridCol>
              </a:tblGrid>
              <a:tr h="314178">
                <a:tc gridSpan="3">
                  <a:txBody>
                    <a:bodyPr/>
                    <a:lstStyle/>
                    <a:p>
                      <a:pPr algn="ctr"/>
                      <a:r>
                        <a:rPr lang="en-US" dirty="0"/>
                        <a:t>Random Forest 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76110446"/>
                  </a:ext>
                </a:extLst>
              </a:tr>
              <a:tr h="542280">
                <a:tc>
                  <a:txBody>
                    <a:bodyPr/>
                    <a:lstStyle/>
                    <a:p>
                      <a:r>
                        <a:rPr lang="en-US" dirty="0"/>
                        <a:t>Performance Metrics</a:t>
                      </a:r>
                    </a:p>
                  </a:txBody>
                  <a:tcPr/>
                </a:tc>
                <a:tc>
                  <a:txBody>
                    <a:bodyPr/>
                    <a:lstStyle/>
                    <a:p>
                      <a:r>
                        <a:rPr lang="en-US" dirty="0"/>
                        <a:t>Training Data</a:t>
                      </a:r>
                    </a:p>
                  </a:txBody>
                  <a:tcPr/>
                </a:tc>
                <a:tc>
                  <a:txBody>
                    <a:bodyPr/>
                    <a:lstStyle/>
                    <a:p>
                      <a:r>
                        <a:rPr lang="en-US" dirty="0"/>
                        <a:t>Testing Data</a:t>
                      </a:r>
                    </a:p>
                  </a:txBody>
                  <a:tcPr/>
                </a:tc>
                <a:extLst>
                  <a:ext uri="{0D108BD9-81ED-4DB2-BD59-A6C34878D82A}">
                    <a16:rowId xmlns:a16="http://schemas.microsoft.com/office/drawing/2014/main" val="1137966903"/>
                  </a:ext>
                </a:extLst>
              </a:tr>
              <a:tr h="314178">
                <a:tc>
                  <a:txBody>
                    <a:bodyPr/>
                    <a:lstStyle/>
                    <a:p>
                      <a:r>
                        <a:rPr lang="en-US" dirty="0"/>
                        <a:t>Accuracy</a:t>
                      </a:r>
                    </a:p>
                  </a:txBody>
                  <a:tcPr/>
                </a:tc>
                <a:tc>
                  <a:txBody>
                    <a:bodyPr/>
                    <a:lstStyle/>
                    <a:p>
                      <a:r>
                        <a:rPr lang="en-US" dirty="0"/>
                        <a:t>0.980</a:t>
                      </a:r>
                    </a:p>
                  </a:txBody>
                  <a:tcPr/>
                </a:tc>
                <a:tc>
                  <a:txBody>
                    <a:bodyPr/>
                    <a:lstStyle/>
                    <a:p>
                      <a:r>
                        <a:rPr lang="en-US" dirty="0"/>
                        <a:t>0.952</a:t>
                      </a:r>
                    </a:p>
                  </a:txBody>
                  <a:tcPr/>
                </a:tc>
                <a:extLst>
                  <a:ext uri="{0D108BD9-81ED-4DB2-BD59-A6C34878D82A}">
                    <a16:rowId xmlns:a16="http://schemas.microsoft.com/office/drawing/2014/main" val="3741283034"/>
                  </a:ext>
                </a:extLst>
              </a:tr>
              <a:tr h="314178">
                <a:tc>
                  <a:txBody>
                    <a:bodyPr/>
                    <a:lstStyle/>
                    <a:p>
                      <a:r>
                        <a:rPr lang="en-US" dirty="0"/>
                        <a:t>F1 Score</a:t>
                      </a:r>
                    </a:p>
                  </a:txBody>
                  <a:tcPr/>
                </a:tc>
                <a:tc>
                  <a:txBody>
                    <a:bodyPr/>
                    <a:lstStyle/>
                    <a:p>
                      <a:r>
                        <a:rPr lang="en-US" dirty="0"/>
                        <a:t>0.999</a:t>
                      </a:r>
                    </a:p>
                  </a:txBody>
                  <a:tcPr/>
                </a:tc>
                <a:tc>
                  <a:txBody>
                    <a:bodyPr/>
                    <a:lstStyle/>
                    <a:p>
                      <a:r>
                        <a:rPr lang="en-US" dirty="0"/>
                        <a:t>0.922</a:t>
                      </a:r>
                    </a:p>
                  </a:txBody>
                  <a:tcPr/>
                </a:tc>
                <a:extLst>
                  <a:ext uri="{0D108BD9-81ED-4DB2-BD59-A6C34878D82A}">
                    <a16:rowId xmlns:a16="http://schemas.microsoft.com/office/drawing/2014/main" val="4188531516"/>
                  </a:ext>
                </a:extLst>
              </a:tr>
              <a:tr h="314178">
                <a:tc>
                  <a:txBody>
                    <a:bodyPr/>
                    <a:lstStyle/>
                    <a:p>
                      <a:r>
                        <a:rPr lang="en-US" dirty="0"/>
                        <a:t>MAE</a:t>
                      </a:r>
                    </a:p>
                  </a:txBody>
                  <a:tcPr/>
                </a:tc>
                <a:tc>
                  <a:txBody>
                    <a:bodyPr/>
                    <a:lstStyle/>
                    <a:p>
                      <a:r>
                        <a:rPr lang="en-US" dirty="0"/>
                        <a:t>0.019</a:t>
                      </a:r>
                    </a:p>
                  </a:txBody>
                  <a:tcPr/>
                </a:tc>
                <a:tc>
                  <a:txBody>
                    <a:bodyPr/>
                    <a:lstStyle/>
                    <a:p>
                      <a:r>
                        <a:rPr lang="en-US" dirty="0"/>
                        <a:t>0.047</a:t>
                      </a:r>
                    </a:p>
                  </a:txBody>
                  <a:tcPr/>
                </a:tc>
                <a:extLst>
                  <a:ext uri="{0D108BD9-81ED-4DB2-BD59-A6C34878D82A}">
                    <a16:rowId xmlns:a16="http://schemas.microsoft.com/office/drawing/2014/main" val="4216815313"/>
                  </a:ext>
                </a:extLst>
              </a:tr>
              <a:tr h="314178">
                <a:tc>
                  <a:txBody>
                    <a:bodyPr/>
                    <a:lstStyle/>
                    <a:p>
                      <a:r>
                        <a:rPr lang="en-US" dirty="0"/>
                        <a:t>Precision</a:t>
                      </a:r>
                    </a:p>
                  </a:txBody>
                  <a:tcPr/>
                </a:tc>
                <a:tc>
                  <a:txBody>
                    <a:bodyPr/>
                    <a:lstStyle/>
                    <a:p>
                      <a:r>
                        <a:rPr lang="en-US" dirty="0"/>
                        <a:t>0.986</a:t>
                      </a:r>
                    </a:p>
                  </a:txBody>
                  <a:tcPr/>
                </a:tc>
                <a:tc>
                  <a:txBody>
                    <a:bodyPr/>
                    <a:lstStyle/>
                    <a:p>
                      <a:r>
                        <a:rPr lang="en-US" dirty="0"/>
                        <a:t>0.958</a:t>
                      </a:r>
                    </a:p>
                  </a:txBody>
                  <a:tcPr/>
                </a:tc>
                <a:extLst>
                  <a:ext uri="{0D108BD9-81ED-4DB2-BD59-A6C34878D82A}">
                    <a16:rowId xmlns:a16="http://schemas.microsoft.com/office/drawing/2014/main" val="1988351565"/>
                  </a:ext>
                </a:extLst>
              </a:tr>
              <a:tr h="314178">
                <a:tc>
                  <a:txBody>
                    <a:bodyPr/>
                    <a:lstStyle/>
                    <a:p>
                      <a:r>
                        <a:rPr lang="en-US" dirty="0"/>
                        <a:t>Recall</a:t>
                      </a:r>
                    </a:p>
                  </a:txBody>
                  <a:tcPr/>
                </a:tc>
                <a:tc>
                  <a:txBody>
                    <a:bodyPr/>
                    <a:lstStyle/>
                    <a:p>
                      <a:r>
                        <a:rPr lang="en-US" dirty="0"/>
                        <a:t>0.948</a:t>
                      </a:r>
                    </a:p>
                  </a:txBody>
                  <a:tcPr/>
                </a:tc>
                <a:tc>
                  <a:txBody>
                    <a:bodyPr/>
                    <a:lstStyle/>
                    <a:p>
                      <a:r>
                        <a:rPr lang="en-US" dirty="0"/>
                        <a:t>0.877</a:t>
                      </a:r>
                    </a:p>
                  </a:txBody>
                  <a:tcPr/>
                </a:tc>
                <a:extLst>
                  <a:ext uri="{0D108BD9-81ED-4DB2-BD59-A6C34878D82A}">
                    <a16:rowId xmlns:a16="http://schemas.microsoft.com/office/drawing/2014/main" val="3566537846"/>
                  </a:ext>
                </a:extLst>
              </a:tr>
            </a:tbl>
          </a:graphicData>
        </a:graphic>
      </p:graphicFrame>
      <p:pic>
        <p:nvPicPr>
          <p:cNvPr id="6" name="Picture 5">
            <a:extLst>
              <a:ext uri="{FF2B5EF4-FFF2-40B4-BE49-F238E27FC236}">
                <a16:creationId xmlns:a16="http://schemas.microsoft.com/office/drawing/2014/main" id="{6358651C-A2B3-979C-6A06-4D4EC680CB2F}"/>
              </a:ext>
            </a:extLst>
          </p:cNvPr>
          <p:cNvPicPr>
            <a:picLocks noChangeAspect="1"/>
          </p:cNvPicPr>
          <p:nvPr/>
        </p:nvPicPr>
        <p:blipFill>
          <a:blip r:embed="rId3"/>
          <a:stretch>
            <a:fillRect/>
          </a:stretch>
        </p:blipFill>
        <p:spPr>
          <a:xfrm>
            <a:off x="7075170" y="3429000"/>
            <a:ext cx="3589020" cy="2760271"/>
          </a:xfrm>
          <a:prstGeom prst="rect">
            <a:avLst/>
          </a:prstGeom>
        </p:spPr>
      </p:pic>
    </p:spTree>
    <p:extLst>
      <p:ext uri="{BB962C8B-B14F-4D97-AF65-F5344CB8AC3E}">
        <p14:creationId xmlns:p14="http://schemas.microsoft.com/office/powerpoint/2010/main" val="1722233567"/>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63F5-F5BE-641F-307B-A22A63DE3CA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10BEE2-3B1A-3116-66E5-F5F013B1824A}"/>
              </a:ext>
            </a:extLst>
          </p:cNvPr>
          <p:cNvSpPr>
            <a:spLocks noGrp="1"/>
          </p:cNvSpPr>
          <p:nvPr>
            <p:ph idx="1"/>
          </p:nvPr>
        </p:nvSpPr>
        <p:spPr/>
        <p:txBody>
          <a:bodyPr/>
          <a:lstStyle/>
          <a:p>
            <a:r>
              <a:rPr lang="en-US" dirty="0"/>
              <a:t>Preventing these fraudulent transactions in the absence of these algorithms would be very difficult, expensive and time consuming. Due to these modern innovations, we are able to make these observations instantly with these algorithms. This presentation explored Random Forest, Logistic Regression and Bernoulli Naive Baye models to show which model performs the best at detecting these fraudulent transactions which resulted in Random Forest. Future improvements to this algorithm would reside in the the data applying more cleaning methods along with where to allocate resources for improved detections. </a:t>
            </a:r>
          </a:p>
        </p:txBody>
      </p:sp>
      <p:sp>
        <p:nvSpPr>
          <p:cNvPr id="4" name="Date Placeholder 3">
            <a:extLst>
              <a:ext uri="{FF2B5EF4-FFF2-40B4-BE49-F238E27FC236}">
                <a16:creationId xmlns:a16="http://schemas.microsoft.com/office/drawing/2014/main" id="{E11936C3-9D85-ED93-E917-6118F9CDA9BD}"/>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CEB208BA-30E5-5B7B-54E1-FCFCE9BDCA8D}"/>
              </a:ext>
            </a:extLst>
          </p:cNvPr>
          <p:cNvSpPr>
            <a:spLocks noGrp="1"/>
          </p:cNvSpPr>
          <p:nvPr>
            <p:ph type="sldNum" sz="quarter" idx="12"/>
          </p:nvPr>
        </p:nvSpPr>
        <p:spPr/>
        <p:txBody>
          <a:bodyPr/>
          <a:lstStyle/>
          <a:p>
            <a:fld id="{084F86B3-D3F4-4BE8-8D92-1FAB04CE9786}" type="slidenum">
              <a:rPr lang="en-US" smtClean="0"/>
              <a:t>19</a:t>
            </a:fld>
            <a:endParaRPr lang="en-US" dirty="0"/>
          </a:p>
        </p:txBody>
      </p:sp>
    </p:spTree>
    <p:extLst>
      <p:ext uri="{BB962C8B-B14F-4D97-AF65-F5344CB8AC3E}">
        <p14:creationId xmlns:p14="http://schemas.microsoft.com/office/powerpoint/2010/main" val="3643475592"/>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lnSpcReduction="10000"/>
          </a:bodyPr>
          <a:lstStyle/>
          <a:p>
            <a:pPr marL="457200" indent="-457200">
              <a:spcBef>
                <a:spcPts val="0"/>
              </a:spcBef>
              <a:spcAft>
                <a:spcPts val="600"/>
              </a:spcAft>
              <a:buFont typeface="+mj-lt"/>
              <a:buAutoNum type="arabicPeriod"/>
            </a:pPr>
            <a:r>
              <a:rPr lang="en-US" sz="2000" dirty="0"/>
              <a:t>Introduction</a:t>
            </a:r>
          </a:p>
          <a:p>
            <a:pPr marL="914400" lvl="1" indent="-457200">
              <a:spcBef>
                <a:spcPts val="0"/>
              </a:spcBef>
              <a:spcAft>
                <a:spcPts val="600"/>
              </a:spcAft>
              <a:buFont typeface="+mj-lt"/>
              <a:buAutoNum type="arabicPeriod"/>
            </a:pPr>
            <a:r>
              <a:rPr lang="en-US" sz="1600" dirty="0"/>
              <a:t>Problem Description and Benefits</a:t>
            </a:r>
          </a:p>
          <a:p>
            <a:pPr marL="914400" lvl="1" indent="-457200">
              <a:spcBef>
                <a:spcPts val="0"/>
              </a:spcBef>
              <a:spcAft>
                <a:spcPts val="600"/>
              </a:spcAft>
              <a:buFont typeface="+mj-lt"/>
              <a:buAutoNum type="arabicPeriod"/>
            </a:pPr>
            <a:r>
              <a:rPr lang="en-US" sz="1600" dirty="0"/>
              <a:t>Review of previous work</a:t>
            </a:r>
            <a:endParaRPr lang="en-US" sz="1200" dirty="0"/>
          </a:p>
          <a:p>
            <a:pPr marL="457200" indent="-457200">
              <a:spcBef>
                <a:spcPts val="0"/>
              </a:spcBef>
              <a:spcAft>
                <a:spcPts val="600"/>
              </a:spcAft>
              <a:buFont typeface="+mj-lt"/>
              <a:buAutoNum type="arabicPeriod"/>
            </a:pPr>
            <a:r>
              <a:rPr lang="en-US" sz="2000" dirty="0"/>
              <a:t>Methods</a:t>
            </a:r>
          </a:p>
          <a:p>
            <a:pPr marL="914400" lvl="1" indent="-457200">
              <a:spcBef>
                <a:spcPts val="0"/>
              </a:spcBef>
              <a:spcAft>
                <a:spcPts val="600"/>
              </a:spcAft>
              <a:buFont typeface="+mj-lt"/>
              <a:buAutoNum type="arabicPeriod"/>
            </a:pPr>
            <a:r>
              <a:rPr lang="en-US" sz="1600" dirty="0"/>
              <a:t>Data description</a:t>
            </a:r>
          </a:p>
          <a:p>
            <a:pPr marL="1371600" lvl="2" indent="-457200">
              <a:spcBef>
                <a:spcPts val="0"/>
              </a:spcBef>
              <a:spcAft>
                <a:spcPts val="600"/>
              </a:spcAft>
              <a:buFont typeface="+mj-lt"/>
              <a:buAutoNum type="arabicPeriod"/>
            </a:pPr>
            <a:r>
              <a:rPr lang="en-US" sz="1400" dirty="0"/>
              <a:t>Error Investigation</a:t>
            </a:r>
          </a:p>
          <a:p>
            <a:pPr marL="1371600" lvl="2" indent="-457200">
              <a:spcBef>
                <a:spcPts val="0"/>
              </a:spcBef>
              <a:spcAft>
                <a:spcPts val="600"/>
              </a:spcAft>
              <a:buFont typeface="+mj-lt"/>
              <a:buAutoNum type="arabicPeriod"/>
            </a:pPr>
            <a:r>
              <a:rPr lang="en-US" sz="1400" dirty="0"/>
              <a:t>Merchant State &amp; Zip</a:t>
            </a:r>
          </a:p>
          <a:p>
            <a:pPr marL="1371600" lvl="2" indent="-457200">
              <a:spcBef>
                <a:spcPts val="0"/>
              </a:spcBef>
              <a:spcAft>
                <a:spcPts val="600"/>
              </a:spcAft>
              <a:buFont typeface="+mj-lt"/>
              <a:buAutoNum type="arabicPeriod"/>
            </a:pPr>
            <a:r>
              <a:rPr lang="en-US" sz="1400" dirty="0"/>
              <a:t>Transaction Types</a:t>
            </a:r>
          </a:p>
          <a:p>
            <a:pPr marL="1371600" lvl="2" indent="-457200">
              <a:spcBef>
                <a:spcPts val="0"/>
              </a:spcBef>
              <a:spcAft>
                <a:spcPts val="600"/>
              </a:spcAft>
              <a:buFont typeface="+mj-lt"/>
              <a:buAutoNum type="arabicPeriod"/>
            </a:pPr>
            <a:r>
              <a:rPr lang="en-US" sz="1400" dirty="0"/>
              <a:t>Correlation</a:t>
            </a:r>
          </a:p>
          <a:p>
            <a:pPr marL="914400" lvl="1" indent="-457200">
              <a:spcBef>
                <a:spcPts val="0"/>
              </a:spcBef>
              <a:spcAft>
                <a:spcPts val="600"/>
              </a:spcAft>
              <a:buFont typeface="+mj-lt"/>
              <a:buAutoNum type="arabicPeriod"/>
            </a:pPr>
            <a:r>
              <a:rPr lang="en-US" sz="1600" dirty="0"/>
              <a:t>Preprocessing</a:t>
            </a:r>
          </a:p>
          <a:p>
            <a:pPr marL="914400" lvl="1" indent="-457200">
              <a:spcBef>
                <a:spcPts val="0"/>
              </a:spcBef>
              <a:spcAft>
                <a:spcPts val="600"/>
              </a:spcAft>
              <a:buFont typeface="+mj-lt"/>
              <a:buAutoNum type="arabicPeriod"/>
            </a:pPr>
            <a:r>
              <a:rPr lang="en-US" sz="1600" dirty="0"/>
              <a:t>Computational</a:t>
            </a:r>
            <a:r>
              <a:rPr lang="en-US" sz="1400" dirty="0"/>
              <a:t> Tools</a:t>
            </a:r>
          </a:p>
          <a:p>
            <a:pPr marL="914400" lvl="1" indent="-457200">
              <a:spcBef>
                <a:spcPts val="0"/>
              </a:spcBef>
              <a:spcAft>
                <a:spcPts val="600"/>
              </a:spcAft>
              <a:buFont typeface="+mj-lt"/>
              <a:buAutoNum type="arabicPeriod"/>
            </a:pPr>
            <a:r>
              <a:rPr lang="en-US" sz="1600" dirty="0"/>
              <a:t>Validation methods</a:t>
            </a:r>
          </a:p>
          <a:p>
            <a:pPr marL="457200" lvl="1" indent="0">
              <a:spcBef>
                <a:spcPts val="0"/>
              </a:spcBef>
              <a:spcAft>
                <a:spcPts val="600"/>
              </a:spcAft>
              <a:buNone/>
            </a:pPr>
            <a:endParaRPr lang="en-US" sz="1600" dirty="0"/>
          </a:p>
          <a:p>
            <a:pPr marL="457200" indent="-457200">
              <a:spcBef>
                <a:spcPts val="0"/>
              </a:spcBef>
              <a:spcAft>
                <a:spcPts val="600"/>
              </a:spcAft>
              <a:buFont typeface="+mj-lt"/>
              <a:buAutoNum type="arabicPeriod"/>
            </a:pPr>
            <a:r>
              <a:rPr lang="en-US" sz="2000" dirty="0"/>
              <a:t>Results</a:t>
            </a:r>
          </a:p>
          <a:p>
            <a:pPr marL="457200" lvl="1" indent="0">
              <a:spcBef>
                <a:spcPts val="0"/>
              </a:spcBef>
              <a:spcAft>
                <a:spcPts val="600"/>
              </a:spcAft>
              <a:buNone/>
            </a:pPr>
            <a:endParaRPr lang="en-US" sz="1600" dirty="0"/>
          </a:p>
          <a:p>
            <a:pPr marL="457200" indent="-457200">
              <a:spcBef>
                <a:spcPts val="0"/>
              </a:spcBef>
              <a:spcAft>
                <a:spcPts val="600"/>
              </a:spcAft>
              <a:buFont typeface="+mj-lt"/>
              <a:buAutoNum type="arabicPeriod"/>
            </a:pPr>
            <a:r>
              <a:rPr lang="en-US" sz="2000" dirty="0"/>
              <a:t>Conclusion</a:t>
            </a:r>
          </a:p>
          <a:p>
            <a:pPr marL="457200" indent="-457200">
              <a:spcBef>
                <a:spcPts val="0"/>
              </a:spcBef>
              <a:spcAft>
                <a:spcPts val="600"/>
              </a:spcAft>
              <a:buFont typeface="+mj-lt"/>
              <a:buAutoNum type="arabicPeriod"/>
            </a:pPr>
            <a:endParaRPr lang="en-US" sz="2000" dirty="0"/>
          </a:p>
          <a:p>
            <a:pPr marL="457200" indent="-457200">
              <a:spcBef>
                <a:spcPts val="0"/>
              </a:spcBef>
              <a:spcAft>
                <a:spcPts val="600"/>
              </a:spcAft>
              <a:buFont typeface="+mj-lt"/>
              <a:buAutoNum type="arabicPeriod"/>
            </a:pPr>
            <a:endParaRPr lang="en-US" sz="2000" b="1" dirty="0">
              <a:solidFill>
                <a:schemeClr val="tx2"/>
              </a:solidFill>
            </a:endParaRPr>
          </a:p>
          <a:p>
            <a:pPr marL="457200" lvl="1" indent="0">
              <a:spcBef>
                <a:spcPts val="0"/>
              </a:spcBef>
              <a:spcAft>
                <a:spcPts val="600"/>
              </a:spcAft>
              <a:buNone/>
            </a:pPr>
            <a:endParaRPr lang="en-US" sz="16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pPr algn="ctr"/>
            <a:r>
              <a:rPr lang="en-US" b="1" dirty="0"/>
              <a:t>Agenda</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a:t>
            </a:fld>
            <a:endParaRPr lang="en-US" dirty="0"/>
          </a:p>
        </p:txBody>
      </p:sp>
    </p:spTree>
    <p:extLst>
      <p:ext uri="{BB962C8B-B14F-4D97-AF65-F5344CB8AC3E}">
        <p14:creationId xmlns:p14="http://schemas.microsoft.com/office/powerpoint/2010/main" val="4003720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lnSpcReduction="10000"/>
          </a:bodyPr>
          <a:lstStyle/>
          <a:p>
            <a:pPr marL="0" indent="0">
              <a:spcBef>
                <a:spcPts val="0"/>
              </a:spcBef>
              <a:spcAft>
                <a:spcPts val="600"/>
              </a:spcAft>
              <a:buNone/>
            </a:pPr>
            <a:r>
              <a:rPr lang="en-US" sz="2000" dirty="0">
                <a:latin typeface="Times New Roman" panose="02020603050405020304" pitchFamily="18" charset="0"/>
                <a:cs typeface="Times New Roman" panose="02020603050405020304" pitchFamily="18" charset="0"/>
              </a:rPr>
              <a:t>Altman, E. (2021). Credit Card Transactions (A. </a:t>
            </a:r>
            <a:r>
              <a:rPr lang="en-US" sz="2000" dirty="0" err="1">
                <a:latin typeface="Times New Roman" panose="02020603050405020304" pitchFamily="18" charset="0"/>
                <a:cs typeface="Times New Roman" panose="02020603050405020304" pitchFamily="18" charset="0"/>
              </a:rPr>
              <a:t>Nitsure</a:t>
            </a:r>
            <a:r>
              <a:rPr lang="en-US" sz="2000" dirty="0">
                <a:latin typeface="Times New Roman" panose="02020603050405020304" pitchFamily="18" charset="0"/>
                <a:cs typeface="Times New Roman" panose="02020603050405020304" pitchFamily="18" charset="0"/>
              </a:rPr>
              <a:t> &amp; Y. </a:t>
            </a:r>
            <a:r>
              <a:rPr lang="en-US" sz="2000" dirty="0" err="1">
                <a:latin typeface="Times New Roman" panose="02020603050405020304" pitchFamily="18" charset="0"/>
                <a:cs typeface="Times New Roman" panose="02020603050405020304" pitchFamily="18" charset="0"/>
              </a:rPr>
              <a:t>Mroueh</a:t>
            </a:r>
            <a:r>
              <a:rPr lang="en-US" sz="2000" dirty="0">
                <a:latin typeface="Times New Roman" panose="02020603050405020304" pitchFamily="18" charset="0"/>
                <a:cs typeface="Times New Roman" panose="02020603050405020304" pitchFamily="18" charset="0"/>
              </a:rPr>
              <a:t>, Eds.). Retrieved February 15, 2023, from </a:t>
            </a:r>
            <a:r>
              <a:rPr lang="en-US" sz="2000" u="sng" dirty="0">
                <a:solidFill>
                  <a:schemeClr val="hlink"/>
                </a:solidFill>
                <a:latin typeface="Times New Roman" panose="02020603050405020304" pitchFamily="18" charset="0"/>
                <a:cs typeface="Times New Roman" panose="02020603050405020304" pitchFamily="18" charset="0"/>
                <a:hlinkClick r:id="rId2"/>
              </a:rPr>
              <a:t>https://www.kaggle.com/datasets/ealtman2019/credit-card-transactions?select=credit_card_transactions-ibm_v2.csv</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a:cs typeface="Times New Roman" panose="02020603050405020304" pitchFamily="18" charset="0"/>
              <a:sym typeface="Times New Roman"/>
            </a:endParaRPr>
          </a:p>
          <a:p>
            <a:pPr marL="0" indent="0">
              <a:spcBef>
                <a:spcPts val="0"/>
              </a:spcBef>
              <a:spcAft>
                <a:spcPts val="600"/>
              </a:spcAft>
              <a:buNone/>
            </a:pPr>
            <a:endParaRPr lang="en-US" sz="2000" dirty="0">
              <a:latin typeface="Times New Roman"/>
              <a:ea typeface="Times New Roman"/>
              <a:cs typeface="Times New Roman"/>
              <a:sym typeface="Times New Roman"/>
            </a:endParaRPr>
          </a:p>
          <a:p>
            <a:pPr marL="0" indent="0">
              <a:spcBef>
                <a:spcPts val="0"/>
              </a:spcBef>
              <a:spcAft>
                <a:spcPts val="600"/>
              </a:spcAft>
              <a:buNone/>
            </a:pPr>
            <a:r>
              <a:rPr lang="en-US" sz="2000" dirty="0">
                <a:latin typeface="Times New Roman"/>
                <a:ea typeface="Times New Roman"/>
                <a:cs typeface="Times New Roman"/>
                <a:sym typeface="Times New Roman"/>
              </a:rPr>
              <a:t>Jain, V., Kavitha, H., &amp; Mohana Kumar, S. (2022). Credit Card Fraud Detection Web Application using </a:t>
            </a:r>
            <a:r>
              <a:rPr lang="en-US" sz="2000" dirty="0" err="1">
                <a:latin typeface="Times New Roman"/>
                <a:ea typeface="Times New Roman"/>
                <a:cs typeface="Times New Roman"/>
                <a:sym typeface="Times New Roman"/>
              </a:rPr>
              <a:t>Streamlit</a:t>
            </a:r>
            <a:r>
              <a:rPr lang="en-US" sz="2000" dirty="0">
                <a:latin typeface="Times New Roman"/>
                <a:ea typeface="Times New Roman"/>
                <a:cs typeface="Times New Roman"/>
                <a:sym typeface="Times New Roman"/>
              </a:rPr>
              <a:t> and Machine Learning. </a:t>
            </a:r>
            <a:r>
              <a:rPr lang="en-US" sz="2000" i="1" dirty="0">
                <a:latin typeface="Times New Roman"/>
                <a:ea typeface="Times New Roman"/>
                <a:cs typeface="Times New Roman"/>
                <a:sym typeface="Times New Roman"/>
              </a:rPr>
              <a:t>2022 IEEE International Conference on Data Science and Information System (ICDSIS)</a:t>
            </a:r>
            <a:r>
              <a:rPr lang="en-US" sz="2000"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hlinkClick r:id="rId3"/>
              </a:rPr>
              <a:t>https://doi.org/10.1109/icdsis55133.2022.9915901</a:t>
            </a:r>
            <a:endParaRPr lang="en-US" sz="2000" dirty="0">
              <a:latin typeface="Times New Roman"/>
              <a:ea typeface="Times New Roman"/>
              <a:cs typeface="Times New Roman"/>
              <a:sym typeface="Times New Roman"/>
            </a:endParaRPr>
          </a:p>
          <a:p>
            <a:pPr marL="0" indent="0">
              <a:spcBef>
                <a:spcPts val="0"/>
              </a:spcBef>
              <a:spcAft>
                <a:spcPts val="600"/>
              </a:spcAft>
              <a:buNone/>
            </a:pPr>
            <a:endParaRPr lang="en-US" sz="2000" dirty="0">
              <a:latin typeface="Times New Roman"/>
              <a:ea typeface="Times New Roman"/>
              <a:cs typeface="Times New Roman"/>
              <a:sym typeface="Times New Roman"/>
            </a:endParaRPr>
          </a:p>
          <a:p>
            <a:pPr marL="0" indent="0">
              <a:spcBef>
                <a:spcPts val="0"/>
              </a:spcBef>
              <a:spcAft>
                <a:spcPts val="600"/>
              </a:spcAft>
              <a:buNone/>
            </a:pPr>
            <a:r>
              <a:rPr lang="en-US" sz="2000" dirty="0">
                <a:latin typeface="Times New Roman" panose="02020603050405020304" pitchFamily="18" charset="0"/>
                <a:cs typeface="Times New Roman" panose="02020603050405020304" pitchFamily="18" charset="0"/>
              </a:rPr>
              <a:t>Saddam Hussain, S. K., Sai </a:t>
            </a:r>
            <a:r>
              <a:rPr lang="en-US" sz="2000" dirty="0" err="1">
                <a:latin typeface="Times New Roman" panose="02020603050405020304" pitchFamily="18" charset="0"/>
                <a:cs typeface="Times New Roman" panose="02020603050405020304" pitchFamily="18" charset="0"/>
              </a:rPr>
              <a:t>Charan</a:t>
            </a:r>
            <a:r>
              <a:rPr lang="en-US" sz="2000" dirty="0">
                <a:latin typeface="Times New Roman" panose="02020603050405020304" pitchFamily="18" charset="0"/>
                <a:cs typeface="Times New Roman" panose="02020603050405020304" pitchFamily="18" charset="0"/>
              </a:rPr>
              <a:t> Reddy, E., </a:t>
            </a:r>
            <a:r>
              <a:rPr lang="en-US" sz="2000" dirty="0" err="1">
                <a:latin typeface="Times New Roman" panose="02020603050405020304" pitchFamily="18" charset="0"/>
                <a:cs typeface="Times New Roman" panose="02020603050405020304" pitchFamily="18" charset="0"/>
              </a:rPr>
              <a:t>Akshay</a:t>
            </a:r>
            <a:r>
              <a:rPr lang="en-US" sz="2000" dirty="0">
                <a:latin typeface="Times New Roman" panose="02020603050405020304" pitchFamily="18" charset="0"/>
                <a:cs typeface="Times New Roman" panose="02020603050405020304" pitchFamily="18" charset="0"/>
              </a:rPr>
              <a:t>, K. G., &amp; Akanksha, T. (2021). Fraud Detection in Credit Card Transactions Using SVM and Random Forest Algorithms. </a:t>
            </a:r>
            <a:r>
              <a:rPr lang="en-US" sz="2000" i="1" dirty="0">
                <a:latin typeface="Times New Roman" panose="02020603050405020304" pitchFamily="18" charset="0"/>
                <a:cs typeface="Times New Roman" panose="02020603050405020304" pitchFamily="18" charset="0"/>
              </a:rPr>
              <a:t>2021 Fifth International Conference on I-SMAC (IoT in Social, Mobile, Analytics and Cloud) (I-SMAC). </a:t>
            </a:r>
            <a:r>
              <a:rPr lang="en-US" sz="2000" dirty="0">
                <a:latin typeface="Times New Roman" panose="02020603050405020304" pitchFamily="18" charset="0"/>
                <a:cs typeface="Times New Roman" panose="02020603050405020304" pitchFamily="18" charset="0"/>
                <a:hlinkClick r:id="rId4"/>
              </a:rPr>
              <a:t>https://doi.org/10.1109/i-smac52330.2021.9640631</a:t>
            </a:r>
            <a:r>
              <a:rPr lang="en-US" sz="2000" dirty="0">
                <a:latin typeface="Times New Roman" panose="02020603050405020304" pitchFamily="18" charset="0"/>
                <a:cs typeface="Times New Roman" panose="02020603050405020304" pitchFamily="18" charset="0"/>
              </a:rPr>
              <a:t> </a:t>
            </a:r>
          </a:p>
          <a:p>
            <a:pPr marL="0" indent="0">
              <a:spcBef>
                <a:spcPts val="0"/>
              </a:spcBef>
              <a:spcAft>
                <a:spcPts val="600"/>
              </a:spcAft>
              <a:buNone/>
            </a:pPr>
            <a:endParaRPr lang="en-US" sz="2000" dirty="0"/>
          </a:p>
          <a:p>
            <a:pPr marL="0" indent="0">
              <a:spcBef>
                <a:spcPts val="0"/>
              </a:spcBef>
              <a:spcAft>
                <a:spcPts val="600"/>
              </a:spcAft>
              <a:buNone/>
            </a:pPr>
            <a:r>
              <a:rPr lang="en-US" sz="2000" dirty="0">
                <a:latin typeface="Times New Roman" panose="02020603050405020304" pitchFamily="18" charset="0"/>
                <a:cs typeface="Times New Roman" panose="02020603050405020304" pitchFamily="18" charset="0"/>
              </a:rPr>
              <a:t>Sumanth, C., Kalyan, P. P., Ravi, B., &amp; </a:t>
            </a:r>
            <a:r>
              <a:rPr lang="en-US" sz="2000" dirty="0" err="1">
                <a:latin typeface="Times New Roman" panose="02020603050405020304" pitchFamily="18" charset="0"/>
                <a:cs typeface="Times New Roman" panose="02020603050405020304" pitchFamily="18" charset="0"/>
              </a:rPr>
              <a:t>Balasubramani</a:t>
            </a:r>
            <a:r>
              <a:rPr lang="en-US" sz="2000" dirty="0">
                <a:latin typeface="Times New Roman" panose="02020603050405020304" pitchFamily="18" charset="0"/>
                <a:cs typeface="Times New Roman" panose="02020603050405020304" pitchFamily="18" charset="0"/>
              </a:rPr>
              <a:t>., S. (2022). Analysis of Credit Card Fraud Detection using Machine Learning Techniques. </a:t>
            </a:r>
            <a:r>
              <a:rPr lang="en-US" sz="2000" i="1" dirty="0">
                <a:latin typeface="Times New Roman" panose="02020603050405020304" pitchFamily="18" charset="0"/>
                <a:cs typeface="Times New Roman" panose="02020603050405020304" pitchFamily="18" charset="0"/>
              </a:rPr>
              <a:t>2022 7th International Conference on Communication and Electronics Systems (ICCES). </a:t>
            </a:r>
            <a:r>
              <a:rPr lang="en-US" sz="2000" dirty="0">
                <a:latin typeface="Times New Roman" panose="02020603050405020304" pitchFamily="18" charset="0"/>
                <a:cs typeface="Times New Roman" panose="02020603050405020304" pitchFamily="18" charset="0"/>
                <a:hlinkClick r:id="rId5"/>
              </a:rPr>
              <a:t>https://doi.org/10.1109/icces54183.2022.9835751</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dirty="0"/>
              <a:t>References</a:t>
            </a:r>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20</a:t>
            </a:fld>
            <a:endParaRPr lang="en-US" dirty="0"/>
          </a:p>
        </p:txBody>
      </p:sp>
    </p:spTree>
    <p:extLst>
      <p:ext uri="{BB962C8B-B14F-4D97-AF65-F5344CB8AC3E}">
        <p14:creationId xmlns:p14="http://schemas.microsoft.com/office/powerpoint/2010/main" val="312485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931D-FEDA-6CF1-A3AE-FBF0EFCA0569}"/>
              </a:ext>
            </a:extLst>
          </p:cNvPr>
          <p:cNvSpPr>
            <a:spLocks noGrp="1"/>
          </p:cNvSpPr>
          <p:nvPr>
            <p:ph type="title"/>
          </p:nvPr>
        </p:nvSpPr>
        <p:spPr/>
        <p:txBody>
          <a:bodyPr/>
          <a:lstStyle/>
          <a:p>
            <a:pPr algn="ctr"/>
            <a:r>
              <a:rPr lang="en-US" dirty="0"/>
              <a:t>Introduction | Problem Description &amp; Benefits</a:t>
            </a:r>
          </a:p>
        </p:txBody>
      </p:sp>
      <p:sp>
        <p:nvSpPr>
          <p:cNvPr id="3" name="Content Placeholder 2">
            <a:extLst>
              <a:ext uri="{FF2B5EF4-FFF2-40B4-BE49-F238E27FC236}">
                <a16:creationId xmlns:a16="http://schemas.microsoft.com/office/drawing/2014/main" id="{77B164FE-AEE0-0394-0724-E29711D13AC0}"/>
              </a:ext>
            </a:extLst>
          </p:cNvPr>
          <p:cNvSpPr>
            <a:spLocks noGrp="1"/>
          </p:cNvSpPr>
          <p:nvPr>
            <p:ph idx="1"/>
          </p:nvPr>
        </p:nvSpPr>
        <p:spPr/>
        <p:txBody>
          <a:bodyPr/>
          <a:lstStyle/>
          <a:p>
            <a:r>
              <a:rPr lang="en-US" sz="2400" dirty="0"/>
              <a:t>For the past few decades there have been many technological advances. Day to day products and services like food, gas, etc. are bought and sold. The more transactions that occur gives scammers more opportunities to steal credit card information. These fraudulent transactions can cost major loss to businesses or banks since someone must still spend money on the shipment and handling fees and possibly loss the product once shipped. The models used are Logistic Regression, Random Forest, and Bernoulli Naive Baye.</a:t>
            </a:r>
            <a:endParaRPr lang="en-US" dirty="0"/>
          </a:p>
          <a:p>
            <a:r>
              <a:rPr lang="en-US" sz="2400" dirty="0"/>
              <a:t>The purpose for this work is so that other businesses can decide on which machine learning model would be best to allocate their resources in developing further.</a:t>
            </a:r>
          </a:p>
          <a:p>
            <a:endParaRPr lang="en-US" sz="2400" dirty="0"/>
          </a:p>
        </p:txBody>
      </p:sp>
      <p:sp>
        <p:nvSpPr>
          <p:cNvPr id="4" name="Date Placeholder 3">
            <a:extLst>
              <a:ext uri="{FF2B5EF4-FFF2-40B4-BE49-F238E27FC236}">
                <a16:creationId xmlns:a16="http://schemas.microsoft.com/office/drawing/2014/main" id="{8CD25A00-67C4-46BC-A9F9-F807056403EB}"/>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9D69DECA-17B1-AFA5-E6BB-96C3E72134B5}"/>
              </a:ext>
            </a:extLst>
          </p:cNvPr>
          <p:cNvSpPr>
            <a:spLocks noGrp="1"/>
          </p:cNvSpPr>
          <p:nvPr>
            <p:ph type="sldNum" sz="quarter" idx="12"/>
          </p:nvPr>
        </p:nvSpPr>
        <p:spPr/>
        <p:txBody>
          <a:bodyPr/>
          <a:lstStyle/>
          <a:p>
            <a:fld id="{084F86B3-D3F4-4BE8-8D92-1FAB04CE9786}" type="slidenum">
              <a:rPr lang="en-US" smtClean="0"/>
              <a:t>3</a:t>
            </a:fld>
            <a:endParaRPr lang="en-US" dirty="0"/>
          </a:p>
        </p:txBody>
      </p:sp>
    </p:spTree>
    <p:extLst>
      <p:ext uri="{BB962C8B-B14F-4D97-AF65-F5344CB8AC3E}">
        <p14:creationId xmlns:p14="http://schemas.microsoft.com/office/powerpoint/2010/main" val="266642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659B-9CCA-F989-FF81-7507D307B0E2}"/>
              </a:ext>
            </a:extLst>
          </p:cNvPr>
          <p:cNvSpPr>
            <a:spLocks noGrp="1"/>
          </p:cNvSpPr>
          <p:nvPr>
            <p:ph type="title"/>
          </p:nvPr>
        </p:nvSpPr>
        <p:spPr/>
        <p:txBody>
          <a:bodyPr/>
          <a:lstStyle/>
          <a:p>
            <a:pPr algn="ctr"/>
            <a:r>
              <a:rPr lang="en-US" dirty="0"/>
              <a:t>Introduction | Previous Work</a:t>
            </a:r>
          </a:p>
        </p:txBody>
      </p:sp>
      <p:sp>
        <p:nvSpPr>
          <p:cNvPr id="3" name="Content Placeholder 2">
            <a:extLst>
              <a:ext uri="{FF2B5EF4-FFF2-40B4-BE49-F238E27FC236}">
                <a16:creationId xmlns:a16="http://schemas.microsoft.com/office/drawing/2014/main" id="{11617B42-F936-E6AF-A89A-F5E6D65C870B}"/>
              </a:ext>
            </a:extLst>
          </p:cNvPr>
          <p:cNvSpPr>
            <a:spLocks noGrp="1"/>
          </p:cNvSpPr>
          <p:nvPr>
            <p:ph idx="1"/>
          </p:nvPr>
        </p:nvSpPr>
        <p:spPr/>
        <p:txBody>
          <a:bodyPr>
            <a:normAutofit/>
          </a:bodyPr>
          <a:lstStyle/>
          <a:p>
            <a:r>
              <a:rPr lang="en-US" dirty="0"/>
              <a:t>Jain et al. (2022) discusses using the MCC (Matthews Correlation Coefficient) score to get a better understanding of fitment. They use a Random Forest as one of their testing models. The Random Forest model is the better performing model based on MCC score while all other performance metrics were very similar to each other. </a:t>
            </a:r>
          </a:p>
          <a:p>
            <a:r>
              <a:rPr lang="en-US" dirty="0"/>
              <a:t>Sumanth et al. (2022) uses SVM, Deep Neural Networks and Naïve Bayes models for fraud detection. They use a dataset that gone through PCA transformation but do not describe the data being used. This paper shows the more of the data splitting/model training process of the models. </a:t>
            </a:r>
          </a:p>
          <a:p>
            <a:r>
              <a:rPr lang="en-US" dirty="0"/>
              <a:t>Saddam et al. (2021) implements the use of SVM, Random Forest and Decision Tree models. It explains the tools used to manipulate the data and the machine learning models used. They also discuss the feasibility of the work not only from a coder's perspective but also from a business perspective. </a:t>
            </a:r>
          </a:p>
          <a:p>
            <a:endParaRPr lang="en-US" dirty="0"/>
          </a:p>
          <a:p>
            <a:endParaRPr lang="en-US" dirty="0"/>
          </a:p>
        </p:txBody>
      </p:sp>
      <p:sp>
        <p:nvSpPr>
          <p:cNvPr id="4" name="Date Placeholder 3">
            <a:extLst>
              <a:ext uri="{FF2B5EF4-FFF2-40B4-BE49-F238E27FC236}">
                <a16:creationId xmlns:a16="http://schemas.microsoft.com/office/drawing/2014/main" id="{7FD085AC-F136-6CBB-6D3A-7AB888189789}"/>
              </a:ext>
            </a:extLst>
          </p:cNvPr>
          <p:cNvSpPr>
            <a:spLocks noGrp="1"/>
          </p:cNvSpPr>
          <p:nvPr>
            <p:ph type="dt" sz="half" idx="10"/>
          </p:nvPr>
        </p:nvSpPr>
        <p:spPr/>
        <p:txBody>
          <a:bodyPr/>
          <a:lstStyle/>
          <a:p>
            <a:fld id="{4423F810-0947-4B99-95AB-50445555D6BA}" type="datetime1">
              <a:rPr lang="en-US" smtClean="0"/>
              <a:t>5/10/23</a:t>
            </a:fld>
            <a:endParaRPr lang="en-US" dirty="0"/>
          </a:p>
        </p:txBody>
      </p:sp>
      <p:sp>
        <p:nvSpPr>
          <p:cNvPr id="5" name="Slide Number Placeholder 4">
            <a:extLst>
              <a:ext uri="{FF2B5EF4-FFF2-40B4-BE49-F238E27FC236}">
                <a16:creationId xmlns:a16="http://schemas.microsoft.com/office/drawing/2014/main" id="{FC59F5A5-C127-37A4-AAFB-E3B56426F8A4}"/>
              </a:ext>
            </a:extLst>
          </p:cNvPr>
          <p:cNvSpPr>
            <a:spLocks noGrp="1"/>
          </p:cNvSpPr>
          <p:nvPr>
            <p:ph type="sldNum" sz="quarter" idx="12"/>
          </p:nvPr>
        </p:nvSpPr>
        <p:spPr/>
        <p:txBody>
          <a:bodyPr/>
          <a:lstStyle/>
          <a:p>
            <a:fld id="{084F86B3-D3F4-4BE8-8D92-1FAB04CE9786}" type="slidenum">
              <a:rPr lang="en-US" smtClean="0"/>
              <a:t>4</a:t>
            </a:fld>
            <a:endParaRPr lang="en-US" dirty="0"/>
          </a:p>
        </p:txBody>
      </p:sp>
    </p:spTree>
    <p:extLst>
      <p:ext uri="{BB962C8B-B14F-4D97-AF65-F5344CB8AC3E}">
        <p14:creationId xmlns:p14="http://schemas.microsoft.com/office/powerpoint/2010/main" val="91020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08f8fd64a3_0_144"/>
          <p:cNvSpPr txBox="1">
            <a:spLocks noGrp="1"/>
          </p:cNvSpPr>
          <p:nvPr>
            <p:ph type="title"/>
          </p:nvPr>
        </p:nvSpPr>
        <p:spPr>
          <a:xfrm>
            <a:off x="838200" y="44480"/>
            <a:ext cx="10515600" cy="898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Methods|Data Description</a:t>
            </a:r>
            <a:endParaRPr dirty="0"/>
          </a:p>
        </p:txBody>
      </p:sp>
      <p:sp>
        <p:nvSpPr>
          <p:cNvPr id="308" name="Google Shape;308;g208f8fd64a3_0_144"/>
          <p:cNvSpPr txBox="1">
            <a:spLocks noGrp="1"/>
          </p:cNvSpPr>
          <p:nvPr>
            <p:ph type="body" idx="1"/>
          </p:nvPr>
        </p:nvSpPr>
        <p:spPr>
          <a:xfrm>
            <a:off x="839400" y="1336125"/>
            <a:ext cx="5256600" cy="4840800"/>
          </a:xfrm>
          <a:prstGeom prst="rect">
            <a:avLst/>
          </a:prstGeom>
        </p:spPr>
        <p:txBody>
          <a:bodyPr spcFirstLastPara="1" wrap="square" lIns="91425" tIns="45700" rIns="91425" bIns="45700" anchor="t" anchorCtr="0">
            <a:normAutofit fontScale="77500" lnSpcReduction="20000"/>
          </a:bodyPr>
          <a:lstStyle/>
          <a:p>
            <a:pPr marL="457200" lvl="0" indent="-331946" algn="l" rtl="0">
              <a:lnSpc>
                <a:spcPct val="100000"/>
              </a:lnSpc>
              <a:spcBef>
                <a:spcPts val="1000"/>
              </a:spcBef>
              <a:spcAft>
                <a:spcPts val="0"/>
              </a:spcAft>
              <a:buSzPct val="100000"/>
              <a:buChar char="•"/>
            </a:pPr>
            <a:r>
              <a:rPr lang="en-US" sz="2100" b="1" dirty="0"/>
              <a:t>Size</a:t>
            </a:r>
            <a:r>
              <a:rPr lang="en-US" sz="2100" dirty="0"/>
              <a:t>: 15 columns by  24,386,900 rows, 2.35GB, Synthetic Data</a:t>
            </a:r>
            <a:endParaRPr sz="2100" dirty="0"/>
          </a:p>
          <a:p>
            <a:pPr marL="457200" lvl="0" indent="-331946" algn="l" rtl="0">
              <a:lnSpc>
                <a:spcPct val="100000"/>
              </a:lnSpc>
              <a:spcBef>
                <a:spcPts val="1000"/>
              </a:spcBef>
              <a:spcAft>
                <a:spcPts val="0"/>
              </a:spcAft>
              <a:buSzPct val="100000"/>
              <a:buChar char="•"/>
            </a:pPr>
            <a:r>
              <a:rPr lang="en-US" sz="2100" b="1" dirty="0"/>
              <a:t>File Type</a:t>
            </a:r>
            <a:r>
              <a:rPr lang="en-US" sz="2100" dirty="0"/>
              <a:t>: CSV</a:t>
            </a:r>
            <a:endParaRPr sz="2100" dirty="0"/>
          </a:p>
          <a:p>
            <a:pPr marL="457200" lvl="0" indent="-331946" algn="l" rtl="0">
              <a:lnSpc>
                <a:spcPct val="100000"/>
              </a:lnSpc>
              <a:spcBef>
                <a:spcPts val="1000"/>
              </a:spcBef>
              <a:spcAft>
                <a:spcPts val="0"/>
              </a:spcAft>
              <a:buSzPct val="100000"/>
              <a:buChar char="•"/>
            </a:pPr>
            <a:r>
              <a:rPr lang="en-US" sz="2100" b="1" dirty="0"/>
              <a:t>Notable Features:</a:t>
            </a:r>
            <a:endParaRPr sz="2100" b="1" dirty="0"/>
          </a:p>
          <a:p>
            <a:pPr marL="914400" lvl="1" indent="-331946" algn="l" rtl="0">
              <a:lnSpc>
                <a:spcPct val="100000"/>
              </a:lnSpc>
              <a:spcBef>
                <a:spcPts val="1000"/>
              </a:spcBef>
              <a:spcAft>
                <a:spcPts val="0"/>
              </a:spcAft>
              <a:buSzPct val="100000"/>
              <a:buChar char="•"/>
            </a:pPr>
            <a:r>
              <a:rPr lang="en-US" sz="2100" dirty="0"/>
              <a:t>Merchant Category Code (MCC) - This is the code that defines what type of products/industry the merchant is in i.e. roofing, agriculture, car rentals etc. </a:t>
            </a:r>
            <a:endParaRPr sz="2100" dirty="0"/>
          </a:p>
          <a:p>
            <a:pPr marL="914400" lvl="1" indent="-331946" algn="l" rtl="0">
              <a:lnSpc>
                <a:spcPct val="100000"/>
              </a:lnSpc>
              <a:spcBef>
                <a:spcPts val="1000"/>
              </a:spcBef>
              <a:spcAft>
                <a:spcPts val="0"/>
              </a:spcAft>
              <a:buSzPct val="100000"/>
              <a:buChar char="•"/>
            </a:pPr>
            <a:r>
              <a:rPr lang="en-US" sz="2100" dirty="0"/>
              <a:t>Merchant Name - this feature is numerical, and each merchant has a unique identification number. A card transaction can occur at the same merchant multiple times.</a:t>
            </a:r>
            <a:endParaRPr sz="2100" dirty="0"/>
          </a:p>
          <a:p>
            <a:pPr marL="914400" lvl="1" indent="-331946" algn="l" rtl="0">
              <a:lnSpc>
                <a:spcPct val="100000"/>
              </a:lnSpc>
              <a:spcBef>
                <a:spcPts val="1000"/>
              </a:spcBef>
              <a:spcAft>
                <a:spcPts val="0"/>
              </a:spcAft>
              <a:buSzPct val="100000"/>
              <a:buChar char="•"/>
            </a:pPr>
            <a:r>
              <a:rPr lang="en-US" sz="2100" dirty="0"/>
              <a:t>Use chip - this feature contains only 3 possible transaction types referring to the card. Online transaction, Swipe Transaction and Chip Transaction. When referring to the online transactions the locations (Merchant City, Merchant State, and Zip) are empty null values.</a:t>
            </a:r>
            <a:endParaRPr sz="2100" dirty="0"/>
          </a:p>
          <a:p>
            <a:pPr marL="457200" lvl="0" indent="-331946" algn="l" rtl="0">
              <a:lnSpc>
                <a:spcPct val="100000"/>
              </a:lnSpc>
              <a:spcBef>
                <a:spcPts val="1000"/>
              </a:spcBef>
              <a:spcAft>
                <a:spcPts val="1000"/>
              </a:spcAft>
              <a:buSzPct val="100000"/>
              <a:buChar char="•"/>
            </a:pPr>
            <a:r>
              <a:rPr lang="en-US" sz="2100" b="1" dirty="0"/>
              <a:t>Data types: </a:t>
            </a:r>
            <a:r>
              <a:rPr lang="en-US" sz="2100" dirty="0" err="1"/>
              <a:t>Ints</a:t>
            </a:r>
            <a:r>
              <a:rPr lang="en-US" sz="2100" dirty="0"/>
              <a:t>, objects, and floats</a:t>
            </a:r>
            <a:endParaRPr dirty="0"/>
          </a:p>
        </p:txBody>
      </p:sp>
      <p:sp>
        <p:nvSpPr>
          <p:cNvPr id="309" name="Google Shape;309;g208f8fd64a3_0_14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310" name="Google Shape;310;g208f8fd64a3_0_144"/>
          <p:cNvPicPr preferRelativeResize="0"/>
          <p:nvPr/>
        </p:nvPicPr>
        <p:blipFill rotWithShape="1">
          <a:blip r:embed="rId3">
            <a:alphaModFix/>
          </a:blip>
          <a:srcRect t="9338" b="10167"/>
          <a:stretch/>
        </p:blipFill>
        <p:spPr>
          <a:xfrm>
            <a:off x="6825700" y="1775791"/>
            <a:ext cx="4528101" cy="37901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216bab9f0d6_0_22"/>
          <p:cNvSpPr txBox="1">
            <a:spLocks noGrp="1"/>
          </p:cNvSpPr>
          <p:nvPr>
            <p:ph type="title"/>
          </p:nvPr>
        </p:nvSpPr>
        <p:spPr>
          <a:xfrm>
            <a:off x="838200" y="44480"/>
            <a:ext cx="10515600" cy="898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Methods: Data Description</a:t>
            </a:r>
            <a:endParaRPr dirty="0"/>
          </a:p>
        </p:txBody>
      </p:sp>
      <p:sp>
        <p:nvSpPr>
          <p:cNvPr id="317" name="Google Shape;317;g216bab9f0d6_0_22"/>
          <p:cNvSpPr txBox="1">
            <a:spLocks noGrp="1"/>
          </p:cNvSpPr>
          <p:nvPr>
            <p:ph type="body" idx="1"/>
          </p:nvPr>
        </p:nvSpPr>
        <p:spPr>
          <a:xfrm>
            <a:off x="838200" y="1336125"/>
            <a:ext cx="5347200" cy="4768800"/>
          </a:xfrm>
          <a:prstGeom prst="rect">
            <a:avLst/>
          </a:prstGeom>
        </p:spPr>
        <p:txBody>
          <a:bodyPr spcFirstLastPara="1" wrap="square" lIns="91425" tIns="45700" rIns="91425" bIns="45700" anchor="t" anchorCtr="0">
            <a:normAutofit/>
          </a:bodyPr>
          <a:lstStyle/>
          <a:p>
            <a:pPr marL="87630" lvl="0" indent="0" algn="l" rtl="0">
              <a:spcBef>
                <a:spcPts val="1000"/>
              </a:spcBef>
              <a:spcAft>
                <a:spcPts val="0"/>
              </a:spcAft>
              <a:buSzPct val="100000"/>
              <a:buNone/>
            </a:pPr>
            <a:r>
              <a:rPr lang="en-US" sz="2800" b="1" dirty="0"/>
              <a:t>Timeframe</a:t>
            </a:r>
          </a:p>
          <a:p>
            <a:pPr marL="914400" lvl="1" indent="-369570">
              <a:spcBef>
                <a:spcPts val="1000"/>
              </a:spcBef>
              <a:buSzPct val="100000"/>
            </a:pPr>
            <a:r>
              <a:rPr lang="en-US" dirty="0"/>
              <a:t>Timeframe of the data is from 1990 to 2020. </a:t>
            </a:r>
          </a:p>
          <a:p>
            <a:pPr marL="0" lvl="0" indent="0" algn="l" rtl="0">
              <a:spcBef>
                <a:spcPts val="1000"/>
              </a:spcBef>
              <a:spcAft>
                <a:spcPts val="0"/>
              </a:spcAft>
              <a:buNone/>
            </a:pPr>
            <a:r>
              <a:rPr lang="en-US" sz="2800" b="1" dirty="0"/>
              <a:t>Questions that arise</a:t>
            </a:r>
          </a:p>
          <a:p>
            <a:pPr marL="457200" lvl="0" indent="-369570" algn="l" rtl="0">
              <a:spcBef>
                <a:spcPts val="1000"/>
              </a:spcBef>
              <a:spcAft>
                <a:spcPts val="0"/>
              </a:spcAft>
              <a:buSzPct val="100000"/>
              <a:buChar char="•"/>
            </a:pPr>
            <a:r>
              <a:rPr lang="en-US" dirty="0"/>
              <a:t>What does the “Errors?” column really mean?</a:t>
            </a:r>
          </a:p>
          <a:p>
            <a:pPr marL="457200" lvl="0" indent="-369570" algn="l" rtl="0">
              <a:spcBef>
                <a:spcPts val="1000"/>
              </a:spcBef>
              <a:spcAft>
                <a:spcPts val="1000"/>
              </a:spcAft>
              <a:buSzPct val="100000"/>
              <a:buChar char="•"/>
            </a:pPr>
            <a:r>
              <a:rPr lang="en-US" dirty="0"/>
              <a:t>why do “Zip” and “Merchant State” have so many empty values?</a:t>
            </a:r>
          </a:p>
        </p:txBody>
      </p:sp>
      <p:sp>
        <p:nvSpPr>
          <p:cNvPr id="318" name="Google Shape;318;g216bab9f0d6_0_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319" name="Google Shape;319;g216bab9f0d6_0_22"/>
          <p:cNvPicPr preferRelativeResize="0"/>
          <p:nvPr/>
        </p:nvPicPr>
        <p:blipFill>
          <a:blip r:embed="rId3">
            <a:alphaModFix/>
          </a:blip>
          <a:stretch>
            <a:fillRect/>
          </a:stretch>
        </p:blipFill>
        <p:spPr>
          <a:xfrm>
            <a:off x="9127874" y="1819513"/>
            <a:ext cx="3003875" cy="3802015"/>
          </a:xfrm>
          <a:prstGeom prst="rect">
            <a:avLst/>
          </a:prstGeom>
          <a:noFill/>
          <a:ln>
            <a:noFill/>
          </a:ln>
        </p:spPr>
      </p:pic>
      <p:pic>
        <p:nvPicPr>
          <p:cNvPr id="320" name="Google Shape;320;g216bab9f0d6_0_22"/>
          <p:cNvPicPr preferRelativeResize="0"/>
          <p:nvPr/>
        </p:nvPicPr>
        <p:blipFill>
          <a:blip r:embed="rId4">
            <a:alphaModFix/>
          </a:blip>
          <a:stretch>
            <a:fillRect/>
          </a:stretch>
        </p:blipFill>
        <p:spPr>
          <a:xfrm>
            <a:off x="6438200" y="1842803"/>
            <a:ext cx="2689675" cy="38914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16bab9f0d6_0_33"/>
          <p:cNvSpPr txBox="1">
            <a:spLocks noGrp="1"/>
          </p:cNvSpPr>
          <p:nvPr>
            <p:ph type="title"/>
          </p:nvPr>
        </p:nvSpPr>
        <p:spPr>
          <a:xfrm>
            <a:off x="838200" y="44480"/>
            <a:ext cx="10515600" cy="898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Methods: Data Description | Error Investigation</a:t>
            </a:r>
            <a:endParaRPr dirty="0"/>
          </a:p>
        </p:txBody>
      </p:sp>
      <p:sp>
        <p:nvSpPr>
          <p:cNvPr id="327" name="Google Shape;327;g216bab9f0d6_0_33"/>
          <p:cNvSpPr txBox="1">
            <a:spLocks noGrp="1"/>
          </p:cNvSpPr>
          <p:nvPr>
            <p:ph type="body" idx="1"/>
          </p:nvPr>
        </p:nvSpPr>
        <p:spPr>
          <a:xfrm>
            <a:off x="838200" y="1336125"/>
            <a:ext cx="5266800" cy="4840800"/>
          </a:xfrm>
          <a:prstGeom prst="rect">
            <a:avLst/>
          </a:prstGeom>
        </p:spPr>
        <p:txBody>
          <a:bodyPr spcFirstLastPara="1" wrap="square" lIns="91425" tIns="45700" rIns="91425" bIns="45700" anchor="t" anchorCtr="0">
            <a:normAutofit fontScale="85000" lnSpcReduction="10000"/>
          </a:bodyPr>
          <a:lstStyle/>
          <a:p>
            <a:pPr marL="0" lvl="0" indent="0" algn="l" rtl="0">
              <a:spcBef>
                <a:spcPts val="1000"/>
              </a:spcBef>
              <a:spcAft>
                <a:spcPts val="0"/>
              </a:spcAft>
              <a:buNone/>
            </a:pPr>
            <a:r>
              <a:rPr lang="en-US" sz="2800" b="1" dirty="0"/>
              <a:t>Error Investigation</a:t>
            </a:r>
            <a:endParaRPr sz="2800" b="1" dirty="0"/>
          </a:p>
          <a:p>
            <a:pPr marL="457200" lvl="0" indent="-381000" algn="l" rtl="0">
              <a:spcBef>
                <a:spcPts val="1000"/>
              </a:spcBef>
              <a:spcAft>
                <a:spcPts val="0"/>
              </a:spcAft>
              <a:buSzPts val="2400"/>
              <a:buChar char="•"/>
            </a:pPr>
            <a:r>
              <a:rPr lang="en-US" dirty="0"/>
              <a:t>A closer look at the possible values of the “Errors?” column, one transaction can have multiple errors.</a:t>
            </a:r>
            <a:endParaRPr dirty="0"/>
          </a:p>
          <a:p>
            <a:pPr marL="457200" lvl="0" indent="-381000" algn="l" rtl="0">
              <a:spcBef>
                <a:spcPts val="1000"/>
              </a:spcBef>
              <a:spcAft>
                <a:spcPts val="1000"/>
              </a:spcAft>
              <a:buSzPts val="2400"/>
              <a:buChar char="•"/>
            </a:pPr>
            <a:r>
              <a:rPr lang="en-US" dirty="0"/>
              <a:t>These rows that contain errors seem to still have their purchase amount which leads to the assumption that the “Amount” column is the intended purchase price and the rows that have empty errors are successful transactions. </a:t>
            </a:r>
          </a:p>
          <a:p>
            <a:pPr marL="457200" lvl="0" indent="-381000" algn="l" rtl="0">
              <a:spcBef>
                <a:spcPts val="1000"/>
              </a:spcBef>
              <a:spcAft>
                <a:spcPts val="1000"/>
              </a:spcAft>
              <a:buSzPts val="2400"/>
              <a:buChar char="•"/>
            </a:pPr>
            <a:r>
              <a:rPr lang="en-US" dirty="0"/>
              <a:t>The empty values in the columns are transactions that have not ran into issues. </a:t>
            </a:r>
          </a:p>
          <a:p>
            <a:pPr marL="457200" lvl="0" indent="-381000" algn="l" rtl="0">
              <a:spcBef>
                <a:spcPts val="1000"/>
              </a:spcBef>
              <a:spcAft>
                <a:spcPts val="1000"/>
              </a:spcAft>
              <a:buSzPts val="2400"/>
              <a:buChar char="•"/>
            </a:pPr>
            <a:r>
              <a:rPr lang="en-US" dirty="0"/>
              <a:t>It is assumed that the first error within the line is considered the core error and the rest are ignored. </a:t>
            </a:r>
            <a:endParaRPr dirty="0"/>
          </a:p>
        </p:txBody>
      </p:sp>
      <p:sp>
        <p:nvSpPr>
          <p:cNvPr id="328" name="Google Shape;328;g216bab9f0d6_0_3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329" name="Google Shape;329;g216bab9f0d6_0_33"/>
          <p:cNvPicPr preferRelativeResize="0"/>
          <p:nvPr/>
        </p:nvPicPr>
        <p:blipFill>
          <a:blip r:embed="rId3">
            <a:alphaModFix/>
          </a:blip>
          <a:stretch>
            <a:fillRect/>
          </a:stretch>
        </p:blipFill>
        <p:spPr>
          <a:xfrm>
            <a:off x="6257400" y="1336125"/>
            <a:ext cx="5096400" cy="484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216bab9f0d6_0_41"/>
          <p:cNvSpPr txBox="1">
            <a:spLocks noGrp="1"/>
          </p:cNvSpPr>
          <p:nvPr>
            <p:ph type="title"/>
          </p:nvPr>
        </p:nvSpPr>
        <p:spPr>
          <a:xfrm>
            <a:off x="827100" y="52549"/>
            <a:ext cx="10515600" cy="898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Methods: Data Description | Error Investigation</a:t>
            </a:r>
            <a:endParaRPr dirty="0"/>
          </a:p>
        </p:txBody>
      </p:sp>
      <p:sp>
        <p:nvSpPr>
          <p:cNvPr id="336" name="Google Shape;336;g216bab9f0d6_0_41"/>
          <p:cNvSpPr txBox="1">
            <a:spLocks noGrp="1"/>
          </p:cNvSpPr>
          <p:nvPr>
            <p:ph type="body" idx="1"/>
          </p:nvPr>
        </p:nvSpPr>
        <p:spPr>
          <a:xfrm>
            <a:off x="838200" y="1336125"/>
            <a:ext cx="5246700" cy="4840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800" b="1" dirty="0"/>
              <a:t>Error Investigation</a:t>
            </a:r>
            <a:endParaRPr sz="2800" b="1" dirty="0"/>
          </a:p>
          <a:p>
            <a:pPr marL="457200" lvl="0" indent="-381000" algn="l" rtl="0">
              <a:spcBef>
                <a:spcPts val="1000"/>
              </a:spcBef>
              <a:spcAft>
                <a:spcPts val="0"/>
              </a:spcAft>
              <a:buSzPts val="2400"/>
              <a:buChar char="•"/>
            </a:pPr>
            <a:r>
              <a:rPr lang="en-US" dirty="0"/>
              <a:t>Initially errors that only contained the value “Technical Glitch” were none important data but upon further investigation some rows of “Technical Glitches” were also considered as fraud.</a:t>
            </a:r>
            <a:endParaRPr dirty="0"/>
          </a:p>
        </p:txBody>
      </p:sp>
      <p:sp>
        <p:nvSpPr>
          <p:cNvPr id="337" name="Google Shape;337;g216bab9f0d6_0_4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338" name="Google Shape;338;g216bab9f0d6_0_41"/>
          <p:cNvPicPr preferRelativeResize="0"/>
          <p:nvPr/>
        </p:nvPicPr>
        <p:blipFill>
          <a:blip r:embed="rId3">
            <a:alphaModFix/>
          </a:blip>
          <a:stretch>
            <a:fillRect/>
          </a:stretch>
        </p:blipFill>
        <p:spPr>
          <a:xfrm>
            <a:off x="6084900" y="1336126"/>
            <a:ext cx="5268900" cy="502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16bab9f0d6_0_58"/>
          <p:cNvSpPr txBox="1">
            <a:spLocks noGrp="1"/>
          </p:cNvSpPr>
          <p:nvPr>
            <p:ph type="title"/>
          </p:nvPr>
        </p:nvSpPr>
        <p:spPr>
          <a:xfrm>
            <a:off x="838200" y="44480"/>
            <a:ext cx="10515600" cy="89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Methods: Data Description | Merchant State &amp; Zip</a:t>
            </a:r>
            <a:endParaRPr dirty="0"/>
          </a:p>
        </p:txBody>
      </p:sp>
      <p:sp>
        <p:nvSpPr>
          <p:cNvPr id="373" name="Google Shape;373;g216bab9f0d6_0_58"/>
          <p:cNvSpPr txBox="1">
            <a:spLocks noGrp="1"/>
          </p:cNvSpPr>
          <p:nvPr>
            <p:ph type="body" idx="1"/>
          </p:nvPr>
        </p:nvSpPr>
        <p:spPr>
          <a:xfrm>
            <a:off x="838200" y="1336125"/>
            <a:ext cx="5276700" cy="4840800"/>
          </a:xfrm>
          <a:prstGeom prst="rect">
            <a:avLst/>
          </a:prstGeom>
        </p:spPr>
        <p:txBody>
          <a:bodyPr spcFirstLastPara="1" wrap="square" lIns="91425" tIns="45700" rIns="91425" bIns="45700" anchor="t" anchorCtr="0">
            <a:normAutofit fontScale="92500"/>
          </a:bodyPr>
          <a:lstStyle/>
          <a:p>
            <a:pPr marL="0" lvl="0" indent="0" algn="l" rtl="0">
              <a:spcBef>
                <a:spcPts val="1000"/>
              </a:spcBef>
              <a:spcAft>
                <a:spcPts val="0"/>
              </a:spcAft>
              <a:buNone/>
            </a:pPr>
            <a:r>
              <a:rPr lang="en-US" sz="2800" b="1" dirty="0"/>
              <a:t>Merchant State Investigation</a:t>
            </a:r>
            <a:endParaRPr sz="2800" b="1" dirty="0"/>
          </a:p>
          <a:p>
            <a:pPr marL="457200" lvl="0" indent="-358140" algn="l" rtl="0">
              <a:spcBef>
                <a:spcPts val="1000"/>
              </a:spcBef>
              <a:spcAft>
                <a:spcPts val="0"/>
              </a:spcAft>
              <a:buSzPct val="100000"/>
              <a:buChar char="•"/>
            </a:pPr>
            <a:r>
              <a:rPr lang="en-US" dirty="0"/>
              <a:t>Only Investigating rows that are Swipe and Chip transactions. This is because online transactions have Merchant City values as “ONLINE”, Merchant State values as empty and Zip as empty.</a:t>
            </a:r>
            <a:endParaRPr dirty="0"/>
          </a:p>
          <a:p>
            <a:pPr marL="457200" lvl="0" indent="-358140" algn="l" rtl="0">
              <a:spcBef>
                <a:spcPts val="1000"/>
              </a:spcBef>
              <a:spcAft>
                <a:spcPts val="0"/>
              </a:spcAft>
              <a:buSzPct val="100000"/>
              <a:buChar char="•"/>
            </a:pPr>
            <a:r>
              <a:rPr lang="en-US" dirty="0"/>
              <a:t>Location features are formatted toward the U.S. (Merchant City, Merchant State, Zip) even though there are international locations. </a:t>
            </a:r>
          </a:p>
          <a:p>
            <a:pPr marL="457200" lvl="0" indent="-358140" algn="l" rtl="0">
              <a:spcBef>
                <a:spcPts val="1000"/>
              </a:spcBef>
              <a:spcAft>
                <a:spcPts val="0"/>
              </a:spcAft>
              <a:buSzPct val="100000"/>
              <a:buChar char="•"/>
            </a:pPr>
            <a:r>
              <a:rPr lang="en-US" dirty="0"/>
              <a:t>The international locations in the data have their country in the Merchant State and Zip are empty values.</a:t>
            </a:r>
          </a:p>
        </p:txBody>
      </p:sp>
      <p:sp>
        <p:nvSpPr>
          <p:cNvPr id="374" name="Google Shape;374;g216bab9f0d6_0_5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375" name="Google Shape;375;g216bab9f0d6_0_58"/>
          <p:cNvPicPr preferRelativeResize="0"/>
          <p:nvPr/>
        </p:nvPicPr>
        <p:blipFill>
          <a:blip r:embed="rId3">
            <a:alphaModFix/>
          </a:blip>
          <a:stretch>
            <a:fillRect/>
          </a:stretch>
        </p:blipFill>
        <p:spPr>
          <a:xfrm>
            <a:off x="6433700" y="1757850"/>
            <a:ext cx="2474312" cy="3082525"/>
          </a:xfrm>
          <a:prstGeom prst="rect">
            <a:avLst/>
          </a:prstGeom>
          <a:noFill/>
          <a:ln>
            <a:noFill/>
          </a:ln>
        </p:spPr>
      </p:pic>
      <p:pic>
        <p:nvPicPr>
          <p:cNvPr id="376" name="Google Shape;376;g216bab9f0d6_0_58"/>
          <p:cNvPicPr preferRelativeResize="0"/>
          <p:nvPr/>
        </p:nvPicPr>
        <p:blipFill>
          <a:blip r:embed="rId4">
            <a:alphaModFix/>
          </a:blip>
          <a:stretch>
            <a:fillRect/>
          </a:stretch>
        </p:blipFill>
        <p:spPr>
          <a:xfrm>
            <a:off x="9226800" y="1816812"/>
            <a:ext cx="2259500" cy="32243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2742</TotalTime>
  <Words>1910</Words>
  <Application>Microsoft Macintosh PowerPoint</Application>
  <PresentationFormat>Widescreen</PresentationFormat>
  <Paragraphs>217</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Courier New</vt:lpstr>
      <vt:lpstr>Times New Roman</vt:lpstr>
      <vt:lpstr>Office Theme</vt:lpstr>
      <vt:lpstr>PowerPoint Presentation</vt:lpstr>
      <vt:lpstr>Agenda</vt:lpstr>
      <vt:lpstr>Introduction | Problem Description &amp; Benefits</vt:lpstr>
      <vt:lpstr>Introduction | Previous Work</vt:lpstr>
      <vt:lpstr>Methods|Data Description</vt:lpstr>
      <vt:lpstr>Methods: Data Description</vt:lpstr>
      <vt:lpstr>Methods: Data Description | Error Investigation</vt:lpstr>
      <vt:lpstr>Methods: Data Description | Error Investigation</vt:lpstr>
      <vt:lpstr>Methods: Data Description | Merchant State &amp; Zip</vt:lpstr>
      <vt:lpstr>Methods: Data Description | Transaction Types</vt:lpstr>
      <vt:lpstr>Methods: Data Description | Correlation</vt:lpstr>
      <vt:lpstr>Methods: Preprocessing</vt:lpstr>
      <vt:lpstr>Methods: Preprocessing</vt:lpstr>
      <vt:lpstr>Methods: Computational Tools</vt:lpstr>
      <vt:lpstr>Methods: Validation Methods</vt:lpstr>
      <vt:lpstr>Results: Logistic Regression Model</vt:lpstr>
      <vt:lpstr>Results: Bernoulli Naïve Baye Model</vt:lpstr>
      <vt:lpstr>Results: Random Forest Model</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Adel Slamani</dc:creator>
  <cp:lastModifiedBy>Archel Yoshiro Olazabal Shimabukuro</cp:lastModifiedBy>
  <cp:revision>25</cp:revision>
  <dcterms:created xsi:type="dcterms:W3CDTF">2022-08-29T22:08:54Z</dcterms:created>
  <dcterms:modified xsi:type="dcterms:W3CDTF">2023-05-10T21:26:47Z</dcterms:modified>
</cp:coreProperties>
</file>