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1"/>
  </p:notesMasterIdLst>
  <p:sldIdLst>
    <p:sldId id="298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00" r:id="rId20"/>
    <p:sldId id="271" r:id="rId21"/>
    <p:sldId id="272" r:id="rId22"/>
    <p:sldId id="299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B4279-9A92-4549-A0DD-7BED7E06C7BE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991E4-2818-47C8-A445-51E7923F5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4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通过许多像素点表示一幅图像，每个像素具有颜色属性和位置属性。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位图的优缺点：与矢量图正好相反。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0516E-A15B-430B-A3EE-319C460C205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23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第四部分就是实际的图像数据。对于用到调色板的位图， 图像数据就是该像素颜色在调色板中的索引值，对于真彩色图像， 图像数据就是实际的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值。下面就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色、 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色、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256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色和真彩色位图分别介绍。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0516E-A15B-430B-A3EE-319C460C2057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87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C5BB01-1156-48BF-B3C9-91E6AC91FA76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）位图是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位时，有调色板</a:t>
            </a:r>
            <a:endParaRPr kumimoji="1" lang="zh-CN" altLang="en-US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色位图，用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位就可以表示该像素的颜色，因此一个字节可以表示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个像素；</a:t>
            </a:r>
          </a:p>
          <a:p>
            <a:pPr algn="just">
              <a:spcBef>
                <a:spcPct val="50000"/>
              </a:spcBef>
            </a:pP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     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色位图，用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位可以表示一个像素的颜色，所以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个字节可以表示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个像素；</a:t>
            </a:r>
          </a:p>
          <a:p>
            <a:pPr algn="just">
              <a:spcBef>
                <a:spcPct val="50000"/>
              </a:spcBef>
            </a:pP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      对于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256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色位图，一个字节刚好表示一个像素；   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8163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167D7FE-7268-4204-93FA-8B0B4381AC28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 位图是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24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位（真彩色）时，无调色板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1200" dirty="0" smtClean="0">
                <a:latin typeface="宋体" pitchFamily="2" charset="-122"/>
              </a:rPr>
              <a:t>对于真彩色图，</a:t>
            </a:r>
            <a:r>
              <a:rPr lang="en-US" altLang="zh-CN" sz="1200" dirty="0" smtClean="0">
                <a:latin typeface="宋体" pitchFamily="2" charset="-122"/>
              </a:rPr>
              <a:t>3</a:t>
            </a:r>
            <a:r>
              <a:rPr lang="zh-CN" altLang="en-US" sz="1200" dirty="0" smtClean="0">
                <a:latin typeface="宋体" pitchFamily="2" charset="-122"/>
              </a:rPr>
              <a:t>个字节才能表示</a:t>
            </a:r>
            <a:r>
              <a:rPr lang="en-US" altLang="zh-CN" sz="1200" dirty="0" smtClean="0">
                <a:latin typeface="宋体" pitchFamily="2" charset="-122"/>
              </a:rPr>
              <a:t>1</a:t>
            </a:r>
            <a:r>
              <a:rPr lang="zh-CN" altLang="en-US" sz="1200" dirty="0" smtClean="0">
                <a:latin typeface="宋体" pitchFamily="2" charset="-122"/>
              </a:rPr>
              <a:t>个像素</a:t>
            </a:r>
            <a:r>
              <a:rPr lang="en-US" altLang="zh-CN" sz="1200" dirty="0" smtClean="0">
                <a:latin typeface="宋体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8709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 每一行的字节数必须是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的整数倍，如果不是，则需要补齐。这在前面介绍</a:t>
            </a:r>
            <a:r>
              <a:rPr kumimoji="1"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biSizeImage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时已经提到过。</a:t>
            </a:r>
            <a:endParaRPr kumimoji="1"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BMP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文件的数据存放是从下到上，从左到右的。也就是说， 从文件中最先读到的是图像最下面一行的左边第一个像素， 然后是左边第二个像素， 接下来是倒数第二行左边第一个像素， 左边第二个像素。依次类推， 最后得到的是最上面一行的最右边的一个像素。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0516E-A15B-430B-A3EE-319C460C205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6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0516E-A15B-430B-A3EE-319C460C2057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8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3200" dirty="0" smtClean="0">
                <a:latin typeface="华文楷体" panose="02010600040101010101" pitchFamily="2" charset="-122"/>
              </a:rPr>
              <a:t>位图又可以分成如下四种：</a:t>
            </a:r>
            <a:endParaRPr kumimoji="1" lang="en-US" altLang="zh-CN" sz="3200" dirty="0" smtClean="0">
              <a:latin typeface="华文楷体" panose="0201060004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3200" dirty="0" smtClean="0">
                <a:latin typeface="华文楷体" panose="02010600040101010101" pitchFamily="2" charset="-122"/>
              </a:rPr>
              <a:t>二值图像（</a:t>
            </a:r>
            <a:r>
              <a:rPr kumimoji="1" lang="en-US" altLang="zh-CN" sz="3200" dirty="0" smtClean="0">
                <a:latin typeface="华文楷体" panose="02010600040101010101" pitchFamily="2" charset="-122"/>
              </a:rPr>
              <a:t>binary image)</a:t>
            </a: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3200" dirty="0" smtClean="0">
                <a:latin typeface="华文楷体" panose="02010600040101010101" pitchFamily="2" charset="-122"/>
              </a:rPr>
              <a:t>灰度图像</a:t>
            </a:r>
            <a:r>
              <a:rPr kumimoji="1" lang="en-US" altLang="zh-CN" sz="3200" dirty="0" smtClean="0">
                <a:latin typeface="华文楷体" panose="02010600040101010101" pitchFamily="2" charset="-122"/>
              </a:rPr>
              <a:t>(gray-scale  image)</a:t>
            </a: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3200" dirty="0" smtClean="0">
                <a:latin typeface="华文楷体" panose="02010600040101010101" pitchFamily="2" charset="-122"/>
              </a:rPr>
              <a:t>索引颜色图像</a:t>
            </a:r>
            <a:r>
              <a:rPr kumimoji="1" lang="en-US" altLang="zh-CN" sz="3200" dirty="0" smtClean="0">
                <a:latin typeface="华文楷体" panose="02010600040101010101" pitchFamily="2" charset="-122"/>
              </a:rPr>
              <a:t>(index color image)</a:t>
            </a: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3200" dirty="0" smtClean="0">
                <a:latin typeface="华文楷体" panose="02010600040101010101" pitchFamily="2" charset="-122"/>
              </a:rPr>
              <a:t>真彩色图像（</a:t>
            </a:r>
            <a:r>
              <a:rPr kumimoji="1" lang="en-US" altLang="zh-CN" sz="3200" dirty="0" smtClean="0">
                <a:latin typeface="华文楷体" panose="02010600040101010101" pitchFamily="2" charset="-122"/>
              </a:rPr>
              <a:t>true color image</a:t>
            </a:r>
            <a:r>
              <a:rPr kumimoji="1" lang="zh-CN" altLang="en-US" sz="3200" dirty="0" smtClean="0">
                <a:latin typeface="华文楷体" panose="02010600040101010101" pitchFamily="2" charset="-122"/>
              </a:rPr>
              <a:t>）。</a:t>
            </a:r>
            <a:endParaRPr lang="zh-CN" altLang="en-US" sz="3200" dirty="0" smtClean="0">
              <a:latin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0516E-A15B-430B-A3EE-319C460C205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81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华文楷体" panose="02010600040101010101" pitchFamily="2" charset="-122"/>
              </a:rPr>
              <a:t>在灰度图像中，像素灰度级一般用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8 bit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表示，所以每个像素都是介于黑色（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0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）和白色（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255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）之间的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256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（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2</a:t>
            </a:r>
            <a:r>
              <a:rPr kumimoji="1" lang="en-US" altLang="zh-CN" sz="1200" baseline="30000" dirty="0" smtClean="0">
                <a:latin typeface="华文楷体" panose="02010600040101010101" pitchFamily="2" charset="-122"/>
              </a:rPr>
              <a:t>8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=256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）种灰度中的一种。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0516E-A15B-430B-A3EE-319C460C205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1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 smtClean="0">
                <a:latin typeface="华文楷体" panose="02010600040101010101" pitchFamily="2" charset="-122"/>
              </a:rPr>
              <a:t>每一个像素由红、绿和蓝三个字节组成， 每个字节为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8 bit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，表示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0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到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255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之间的不同的亮度值，这三个字节组合可以产生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1670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万种不同的颜色。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0516E-A15B-430B-A3EE-319C460C205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4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200" dirty="0" smtClean="0">
                <a:latin typeface="华文楷体" panose="02010600040101010101" pitchFamily="2" charset="-122"/>
              </a:rPr>
              <a:t>在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RGB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真彩色出现之前， 由于技术上的原因，计算机在处理时并没有达到每像素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24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位的真彩色水平，为此人们创造了索引颜色。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200" dirty="0" smtClean="0">
                <a:latin typeface="华文楷体" panose="02010600040101010101" pitchFamily="2" charset="-122"/>
              </a:rPr>
              <a:t>在索引颜色（也称为映射颜色）模式下，颜色都是预先定义的，并且可供选用的一组颜色也很有限， 索引颜色的图像最多只能显示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256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种颜色。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0516E-A15B-430B-A3EE-319C460C205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4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华文楷体" panose="02010600040101010101" pitchFamily="2" charset="-122"/>
              </a:rPr>
              <a:t>将像素按行列号顺序存储在文件中。这种文件只含有图像像素数据，不含有信息头，因此，在读图像时，需要事先知道图像大小（矩阵大小）。它是最简单的一种图像文件格式。</a:t>
            </a:r>
            <a:endParaRPr lang="en-US" altLang="zh-CN" sz="1200" dirty="0" smtClean="0">
              <a:latin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0516E-A15B-430B-A3EE-319C460C205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3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3200" dirty="0" smtClean="0">
                <a:latin typeface="华文楷体" panose="02010600040101010101" pitchFamily="2" charset="-122"/>
              </a:rPr>
              <a:t>位图文件由以下四个部分组成</a:t>
            </a:r>
          </a:p>
          <a:p>
            <a:pPr lvl="1" eaLnBrk="1" hangingPunct="1">
              <a:lnSpc>
                <a:spcPct val="150000"/>
              </a:lnSpc>
            </a:pPr>
            <a:r>
              <a:rPr kumimoji="1" lang="en-US" altLang="zh-CN" sz="3200" dirty="0" smtClean="0">
                <a:latin typeface="华文楷体" panose="02010600040101010101" pitchFamily="2" charset="-122"/>
              </a:rPr>
              <a:t>14</a:t>
            </a:r>
            <a:r>
              <a:rPr kumimoji="1" lang="zh-CN" altLang="en-US" sz="3200" dirty="0" smtClean="0">
                <a:latin typeface="华文楷体" panose="02010600040101010101" pitchFamily="2" charset="-122"/>
              </a:rPr>
              <a:t>字节的文件头</a:t>
            </a:r>
            <a:endParaRPr kumimoji="1" lang="en-US" altLang="zh-CN" sz="3200" dirty="0" smtClean="0">
              <a:latin typeface="华文楷体" panose="0201060004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en-US" altLang="zh-CN" sz="3200" dirty="0" smtClean="0">
                <a:latin typeface="华文楷体" panose="02010600040101010101" pitchFamily="2" charset="-122"/>
              </a:rPr>
              <a:t>40</a:t>
            </a:r>
            <a:r>
              <a:rPr kumimoji="1" lang="zh-CN" altLang="en-US" sz="3200" dirty="0" smtClean="0">
                <a:latin typeface="华文楷体" panose="02010600040101010101" pitchFamily="2" charset="-122"/>
              </a:rPr>
              <a:t>字节的信息头</a:t>
            </a:r>
            <a:endParaRPr kumimoji="1" lang="en-US" altLang="zh-CN" sz="3200" dirty="0" smtClean="0">
              <a:latin typeface="华文楷体" panose="0201060004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en-US" altLang="zh-CN" sz="3200" dirty="0" smtClean="0">
                <a:latin typeface="华文楷体" panose="02010600040101010101" pitchFamily="2" charset="-122"/>
              </a:rPr>
              <a:t>4</a:t>
            </a:r>
            <a:r>
              <a:rPr kumimoji="1" lang="zh-CN" altLang="en-US" sz="3200" dirty="0" smtClean="0">
                <a:latin typeface="华文楷体" panose="02010600040101010101" pitchFamily="2" charset="-122"/>
              </a:rPr>
              <a:t>字节的颜色定义</a:t>
            </a:r>
            <a:endParaRPr kumimoji="1" lang="en-US" altLang="zh-CN" sz="3200" dirty="0" smtClean="0">
              <a:latin typeface="华文楷体" panose="0201060004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3200" dirty="0" smtClean="0">
                <a:latin typeface="华文楷体" panose="02010600040101010101" pitchFamily="2" charset="-122"/>
              </a:rPr>
              <a:t>位图数据</a:t>
            </a:r>
            <a:endParaRPr lang="zh-CN" altLang="en-US" sz="3200" dirty="0" smtClean="0">
              <a:latin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0516E-A15B-430B-A3EE-319C460C205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34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华文楷体" panose="02010600040101010101" pitchFamily="2" charset="-122"/>
              </a:rPr>
              <a:t>第一部分为位图文件头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BITMAPFILEHEADER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， 它是一个结构体，其定义如下：这个结构的长度是固定的，为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14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个字节（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WORD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为无符号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16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位二进制整数，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DWORD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为无符号</a:t>
            </a:r>
            <a:r>
              <a:rPr kumimoji="1" lang="en-US" altLang="zh-CN" sz="1200" dirty="0" smtClean="0">
                <a:latin typeface="华文楷体" panose="02010600040101010101" pitchFamily="2" charset="-122"/>
              </a:rPr>
              <a:t>32</a:t>
            </a:r>
            <a:r>
              <a:rPr kumimoji="1" lang="zh-CN" altLang="en-US" sz="1200" dirty="0" smtClean="0">
                <a:latin typeface="华文楷体" panose="02010600040101010101" pitchFamily="2" charset="-122"/>
              </a:rPr>
              <a:t>位二进制整数）。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 smtClean="0">
              <a:latin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0516E-A15B-430B-A3EE-319C460C205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89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Times New Roman" pitchFamily="18" charset="0"/>
              </a:rPr>
              <a:t>第二部分为位图信息头</a:t>
            </a:r>
            <a:r>
              <a:rPr kumimoji="1" lang="en-US" altLang="zh-CN" sz="1200" dirty="0" smtClean="0">
                <a:latin typeface="Verdana" pitchFamily="34" charset="0"/>
              </a:rPr>
              <a:t>BITMAPINFOHEADER</a:t>
            </a:r>
            <a:r>
              <a:rPr kumimoji="1" lang="zh-CN" altLang="en-US" sz="1200" dirty="0" smtClean="0">
                <a:latin typeface="Times New Roman" pitchFamily="18" charset="0"/>
              </a:rPr>
              <a:t>，也是一个结构，其定义如下：</a:t>
            </a:r>
            <a:endParaRPr kumimoji="1" lang="en-US" altLang="zh-CN" sz="1200" dirty="0" smtClean="0"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这个结构的长度是固定的，为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个字节（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LONG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位二进制整数）。其中，</a:t>
            </a:r>
            <a:r>
              <a:rPr kumimoji="1"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biCompression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的有效值为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BI_RGB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BI_RLE8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BI_RLE4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BI_BITFIELDS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，这都是一些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定义好的常量。由于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RLE4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RLE8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的压缩格式用的不多，今后仅讨论</a:t>
            </a:r>
            <a:r>
              <a:rPr kumimoji="1"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biCompression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的有效值为</a:t>
            </a:r>
            <a:r>
              <a:rPr kumimoji="1"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BI_RGB</a:t>
            </a:r>
            <a:r>
              <a:rPr kumimoji="1"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，即不压缩的情况。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50516E-A15B-430B-A3EE-319C460C205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0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C2E0-957E-40FB-96DE-E4148F34CBE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F3CF-FA55-4321-AC9E-31431F650F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C2E0-957E-40FB-96DE-E4148F34CBE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F3CF-FA55-4321-AC9E-31431F65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6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C2E0-957E-40FB-96DE-E4148F34CBE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F3CF-FA55-4321-AC9E-31431F65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0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0457"/>
            <a:ext cx="10058400" cy="849854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C2E0-957E-40FB-96DE-E4148F34CBE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F3CF-FA55-4321-AC9E-31431F65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7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C2E0-957E-40FB-96DE-E4148F34CBE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F3CF-FA55-4321-AC9E-31431F650F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3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29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C2E0-957E-40FB-96DE-E4148F34CBE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F3CF-FA55-4321-AC9E-31431F65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3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321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C2E0-957E-40FB-96DE-E4148F34CBE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F3CF-FA55-4321-AC9E-31431F65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3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C2E0-957E-40FB-96DE-E4148F34CBE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F3CF-FA55-4321-AC9E-31431F65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C2E0-957E-40FB-96DE-E4148F34CBE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F3CF-FA55-4321-AC9E-31431F65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0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3C2E0-957E-40FB-96DE-E4148F34CBE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3F3CF-FA55-4321-AC9E-31431F65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C2E0-957E-40FB-96DE-E4148F34CBE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F3CF-FA55-4321-AC9E-31431F650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3637"/>
            <a:ext cx="10058400" cy="919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65001"/>
            <a:ext cx="10058400" cy="49098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73C2E0-957E-40FB-96DE-E4148F34CBED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D3F3CF-FA55-4321-AC9E-31431F650FB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8920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5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Lab Project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RAW to BMP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7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Img000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48" y="290457"/>
            <a:ext cx="6431802" cy="601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BMP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7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Four Parts of BMP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Bitmap File header (14 Bytes)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Bitmap Information header (40 Bytes)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Palette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Image data (depends on the image size)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893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Header</a:t>
            </a:r>
            <a:endParaRPr lang="zh-CN" altLang="en-US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kumimoji="1" lang="zh-CN" altLang="en-US" sz="2800" dirty="0"/>
              <a:t>	</a:t>
            </a:r>
            <a:r>
              <a:rPr kumimoji="1" lang="zh-CN" altLang="en-US" sz="2800" dirty="0">
                <a:cs typeface="Verdana" pitchFamily="34" charset="0"/>
              </a:rPr>
              <a:t> </a:t>
            </a:r>
            <a:r>
              <a:rPr kumimoji="1" lang="en-US" altLang="zh-CN" sz="2800" dirty="0" err="1">
                <a:solidFill>
                  <a:srgbClr val="0070C0"/>
                </a:solidFill>
              </a:rPr>
              <a:t>typedef</a:t>
            </a:r>
            <a:r>
              <a:rPr kumimoji="1" lang="en-US" altLang="zh-CN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 err="1">
                <a:solidFill>
                  <a:srgbClr val="0070C0"/>
                </a:solidFill>
              </a:rPr>
              <a:t>struct</a:t>
            </a:r>
            <a:r>
              <a:rPr kumimoji="1" lang="en-US" altLang="zh-CN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 err="1"/>
              <a:t>tagBITMAPFILEHEADER</a:t>
            </a:r>
            <a:r>
              <a:rPr kumimoji="1" lang="en-US" altLang="zh-CN" sz="2800" dirty="0"/>
              <a:t>{</a:t>
            </a:r>
          </a:p>
          <a:p>
            <a:pPr lvl="1" eaLnBrk="1" hangingPunct="1">
              <a:buFontTx/>
              <a:buNone/>
            </a:pPr>
            <a:r>
              <a:rPr kumimoji="1" lang="en-US" altLang="zh-CN" sz="2800" dirty="0"/>
              <a:t>  		WORD   		</a:t>
            </a:r>
            <a:r>
              <a:rPr kumimoji="1" lang="en-US" altLang="zh-CN" sz="2800" dirty="0" err="1"/>
              <a:t>bfType</a:t>
            </a:r>
            <a:r>
              <a:rPr kumimoji="1" lang="en-US" altLang="zh-CN" sz="2800" dirty="0"/>
              <a:t>; </a:t>
            </a:r>
          </a:p>
          <a:p>
            <a:pPr lvl="1" eaLnBrk="1" hangingPunct="1">
              <a:buFontTx/>
              <a:buNone/>
            </a:pPr>
            <a:r>
              <a:rPr kumimoji="1" lang="en-US" altLang="zh-CN" sz="2800" dirty="0"/>
              <a:t> 		DWORD		</a:t>
            </a:r>
            <a:r>
              <a:rPr kumimoji="1" lang="en-US" altLang="zh-CN" sz="2800" dirty="0" err="1"/>
              <a:t>bfSize</a:t>
            </a:r>
            <a:r>
              <a:rPr kumimoji="1" lang="en-US" altLang="zh-CN" sz="2800" dirty="0"/>
              <a:t>; </a:t>
            </a:r>
          </a:p>
          <a:p>
            <a:pPr lvl="1" eaLnBrk="1" hangingPunct="1">
              <a:buFontTx/>
              <a:buNone/>
            </a:pPr>
            <a:r>
              <a:rPr kumimoji="1" lang="en-US" altLang="zh-CN" sz="2800" dirty="0"/>
              <a:t> 		WORD		</a:t>
            </a:r>
            <a:r>
              <a:rPr kumimoji="1" lang="en-US" altLang="zh-CN" sz="2800" dirty="0" smtClean="0"/>
              <a:t>bfReserved1</a:t>
            </a:r>
            <a:r>
              <a:rPr kumimoji="1" lang="en-US" altLang="zh-CN" sz="2800" dirty="0"/>
              <a:t>; </a:t>
            </a:r>
          </a:p>
          <a:p>
            <a:pPr lvl="1" eaLnBrk="1" hangingPunct="1">
              <a:buFontTx/>
              <a:buNone/>
            </a:pPr>
            <a:r>
              <a:rPr kumimoji="1" lang="en-US" altLang="zh-CN" sz="2800" dirty="0"/>
              <a:t>  		WORD		</a:t>
            </a:r>
            <a:r>
              <a:rPr kumimoji="1" lang="en-US" altLang="zh-CN" sz="2800" dirty="0" smtClean="0"/>
              <a:t>bfReserved2</a:t>
            </a:r>
            <a:r>
              <a:rPr kumimoji="1" lang="en-US" altLang="zh-CN" sz="2800" dirty="0"/>
              <a:t>; </a:t>
            </a:r>
          </a:p>
          <a:p>
            <a:pPr lvl="1" eaLnBrk="1" hangingPunct="1">
              <a:buFontTx/>
              <a:buNone/>
            </a:pPr>
            <a:r>
              <a:rPr kumimoji="1" lang="en-US" altLang="zh-CN" sz="2800" dirty="0"/>
              <a:t>  		DWORD		</a:t>
            </a:r>
            <a:r>
              <a:rPr kumimoji="1" lang="en-US" altLang="zh-CN" sz="2800" dirty="0" err="1"/>
              <a:t>bfOffBits</a:t>
            </a:r>
            <a:r>
              <a:rPr kumimoji="1" lang="en-US" altLang="zh-CN" sz="2800" dirty="0"/>
              <a:t>; </a:t>
            </a:r>
          </a:p>
          <a:p>
            <a:pPr lvl="1" eaLnBrk="1" hangingPunct="1">
              <a:buFontTx/>
              <a:buNone/>
            </a:pPr>
            <a:r>
              <a:rPr kumimoji="1" lang="en-US" altLang="zh-CN" sz="2800" dirty="0"/>
              <a:t>} BITMAPFILEHEADER; </a:t>
            </a:r>
          </a:p>
          <a:p>
            <a:pPr lvl="1" eaLnBrk="1" hangingPunct="1">
              <a:buFontTx/>
              <a:buNone/>
            </a:pPr>
            <a:endParaRPr kumimoji="1" lang="en-US" altLang="zh-CN" sz="2800" dirty="0"/>
          </a:p>
          <a:p>
            <a:pPr lvl="1" eaLnBrk="1" hangingPunct="1">
              <a:buFontTx/>
              <a:buNone/>
            </a:pPr>
            <a:r>
              <a:rPr kumimoji="1" lang="en-US" altLang="zh-CN" sz="2800" dirty="0"/>
              <a:t>WORD – 16 bits unsigned integer</a:t>
            </a:r>
          </a:p>
          <a:p>
            <a:pPr lvl="1" eaLnBrk="1" hangingPunct="1">
              <a:buFontTx/>
              <a:buNone/>
            </a:pPr>
            <a:r>
              <a:rPr kumimoji="1" lang="en-US" altLang="zh-CN" sz="2800" dirty="0"/>
              <a:t>DWORD – 32 bits unsigned integer</a:t>
            </a:r>
          </a:p>
          <a:p>
            <a:pPr lvl="1" eaLnBrk="1" hangingPunct="1">
              <a:buFontTx/>
              <a:buNone/>
            </a:pPr>
            <a:endParaRPr kumimoji="1" lang="en-US" altLang="zh-CN" sz="2800" dirty="0"/>
          </a:p>
          <a:p>
            <a:pPr eaLnBrk="1" hangingPunct="1">
              <a:buFontTx/>
              <a:buNone/>
            </a:pPr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86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Information header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latin typeface="Verdana" pitchFamily="34" charset="0"/>
              </a:rPr>
              <a:t>typedef</a:t>
            </a:r>
            <a:r>
              <a:rPr kumimoji="1" lang="en-US" altLang="zh-CN" sz="2000" dirty="0">
                <a:latin typeface="Verdana" pitchFamily="34" charset="0"/>
              </a:rPr>
              <a:t> </a:t>
            </a:r>
            <a:r>
              <a:rPr kumimoji="1" lang="en-US" altLang="zh-CN" sz="2000" dirty="0" err="1">
                <a:latin typeface="Verdana" pitchFamily="34" charset="0"/>
              </a:rPr>
              <a:t>struct</a:t>
            </a:r>
            <a:r>
              <a:rPr kumimoji="1" lang="en-US" altLang="zh-CN" sz="2000" dirty="0">
                <a:latin typeface="Verdana" pitchFamily="34" charset="0"/>
              </a:rPr>
              <a:t> </a:t>
            </a:r>
            <a:r>
              <a:rPr kumimoji="1" lang="en-US" altLang="zh-CN" sz="2000" dirty="0" err="1">
                <a:latin typeface="Verdana" pitchFamily="34" charset="0"/>
              </a:rPr>
              <a:t>tagBITMAPINFOHEADER</a:t>
            </a:r>
            <a:r>
              <a:rPr kumimoji="1" lang="en-US" altLang="zh-CN" sz="2000" dirty="0">
                <a:latin typeface="Verdana" pitchFamily="34" charset="0"/>
              </a:rPr>
              <a:t>{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Verdana" pitchFamily="34" charset="0"/>
              </a:rPr>
              <a:t>  DWORD   	</a:t>
            </a:r>
            <a:r>
              <a:rPr kumimoji="1" lang="en-US" altLang="zh-CN" dirty="0" err="1">
                <a:latin typeface="Verdana" pitchFamily="34" charset="0"/>
              </a:rPr>
              <a:t>biSize</a:t>
            </a:r>
            <a:r>
              <a:rPr kumimoji="1" lang="en-US" altLang="zh-CN" dirty="0">
                <a:latin typeface="Verdana" pitchFamily="34" charset="0"/>
              </a:rPr>
              <a:t>; 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Verdana" pitchFamily="34" charset="0"/>
              </a:rPr>
              <a:t>  </a:t>
            </a:r>
            <a:r>
              <a:rPr kumimoji="1" lang="en-US" altLang="zh-CN" dirty="0" smtClean="0">
                <a:latin typeface="Verdana" pitchFamily="34" charset="0"/>
              </a:rPr>
              <a:t>LONG	</a:t>
            </a:r>
            <a:r>
              <a:rPr kumimoji="1" lang="en-US" altLang="zh-CN" dirty="0" err="1" smtClean="0">
                <a:latin typeface="Verdana" pitchFamily="34" charset="0"/>
              </a:rPr>
              <a:t>biWidth</a:t>
            </a:r>
            <a:r>
              <a:rPr kumimoji="1" lang="en-US" altLang="zh-CN" dirty="0">
                <a:latin typeface="Verdana" pitchFamily="34" charset="0"/>
              </a:rPr>
              <a:t>; 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Verdana" pitchFamily="34" charset="0"/>
              </a:rPr>
              <a:t>  LONG	</a:t>
            </a:r>
            <a:r>
              <a:rPr kumimoji="1" lang="en-US" altLang="zh-CN" dirty="0" err="1" smtClean="0">
                <a:latin typeface="Verdana" pitchFamily="34" charset="0"/>
              </a:rPr>
              <a:t>biHeight</a:t>
            </a:r>
            <a:r>
              <a:rPr kumimoji="1" lang="en-US" altLang="zh-CN" dirty="0">
                <a:latin typeface="Verdana" pitchFamily="34" charset="0"/>
              </a:rPr>
              <a:t>; 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Verdana" pitchFamily="34" charset="0"/>
              </a:rPr>
              <a:t>  WORD  	</a:t>
            </a:r>
            <a:r>
              <a:rPr kumimoji="1" lang="en-US" altLang="zh-CN" dirty="0" err="1">
                <a:latin typeface="Verdana" pitchFamily="34" charset="0"/>
              </a:rPr>
              <a:t>biPlanes</a:t>
            </a:r>
            <a:r>
              <a:rPr kumimoji="1" lang="en-US" altLang="zh-CN" dirty="0">
                <a:latin typeface="Verdana" pitchFamily="34" charset="0"/>
              </a:rPr>
              <a:t>; 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Verdana" pitchFamily="34" charset="0"/>
              </a:rPr>
              <a:t>  WORD  	</a:t>
            </a:r>
            <a:r>
              <a:rPr kumimoji="1" lang="en-US" altLang="zh-CN" dirty="0" err="1">
                <a:latin typeface="Verdana" pitchFamily="34" charset="0"/>
              </a:rPr>
              <a:t>biBitCount</a:t>
            </a:r>
            <a:r>
              <a:rPr kumimoji="1" lang="en-US" altLang="zh-CN" dirty="0">
                <a:latin typeface="Verdana" pitchFamily="34" charset="0"/>
              </a:rPr>
              <a:t>; 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Verdana" pitchFamily="34" charset="0"/>
              </a:rPr>
              <a:t>  DWORD	</a:t>
            </a:r>
            <a:r>
              <a:rPr kumimoji="1" lang="en-US" altLang="zh-CN" dirty="0" err="1">
                <a:latin typeface="Verdana" pitchFamily="34" charset="0"/>
              </a:rPr>
              <a:t>biCompression</a:t>
            </a:r>
            <a:r>
              <a:rPr kumimoji="1" lang="en-US" altLang="zh-CN" dirty="0">
                <a:latin typeface="Verdana" pitchFamily="34" charset="0"/>
              </a:rPr>
              <a:t>; 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Verdana" pitchFamily="34" charset="0"/>
              </a:rPr>
              <a:t>  DWORD	</a:t>
            </a:r>
            <a:r>
              <a:rPr kumimoji="1" lang="en-US" altLang="zh-CN" dirty="0" err="1">
                <a:latin typeface="Verdana" pitchFamily="34" charset="0"/>
              </a:rPr>
              <a:t>biSizeImage</a:t>
            </a:r>
            <a:r>
              <a:rPr kumimoji="1" lang="en-US" altLang="zh-CN" dirty="0">
                <a:latin typeface="Verdana" pitchFamily="34" charset="0"/>
              </a:rPr>
              <a:t>; 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Verdana" pitchFamily="34" charset="0"/>
              </a:rPr>
              <a:t>  LONG	</a:t>
            </a:r>
            <a:r>
              <a:rPr kumimoji="1" lang="en-US" altLang="zh-CN" dirty="0" err="1" smtClean="0">
                <a:latin typeface="Verdana" pitchFamily="34" charset="0"/>
              </a:rPr>
              <a:t>biXPelsPerMeter</a:t>
            </a:r>
            <a:r>
              <a:rPr kumimoji="1" lang="en-US" altLang="zh-CN" dirty="0">
                <a:latin typeface="Verdana" pitchFamily="34" charset="0"/>
              </a:rPr>
              <a:t>;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Verdana" pitchFamily="34" charset="0"/>
              </a:rPr>
              <a:t>  LONG	</a:t>
            </a:r>
            <a:r>
              <a:rPr kumimoji="1" lang="en-US" altLang="zh-CN" dirty="0" err="1" smtClean="0">
                <a:latin typeface="Verdana" pitchFamily="34" charset="0"/>
              </a:rPr>
              <a:t>biYPelsPerMeter</a:t>
            </a:r>
            <a:r>
              <a:rPr kumimoji="1" lang="en-US" altLang="zh-CN" dirty="0">
                <a:latin typeface="Verdana" pitchFamily="34" charset="0"/>
              </a:rPr>
              <a:t>;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Verdana" pitchFamily="34" charset="0"/>
              </a:rPr>
              <a:t>  DWORD	</a:t>
            </a:r>
            <a:r>
              <a:rPr kumimoji="1" lang="en-US" altLang="zh-CN" dirty="0" err="1">
                <a:latin typeface="Verdana" pitchFamily="34" charset="0"/>
              </a:rPr>
              <a:t>biClrUsed</a:t>
            </a:r>
            <a:r>
              <a:rPr kumimoji="1" lang="en-US" altLang="zh-CN" dirty="0">
                <a:latin typeface="Verdana" pitchFamily="34" charset="0"/>
              </a:rPr>
              <a:t>;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Verdana" pitchFamily="34" charset="0"/>
              </a:rPr>
              <a:t>  DWORD	</a:t>
            </a:r>
            <a:r>
              <a:rPr kumimoji="1" lang="en-US" altLang="zh-CN" dirty="0" err="1">
                <a:latin typeface="Verdana" pitchFamily="34" charset="0"/>
              </a:rPr>
              <a:t>biClrImportant</a:t>
            </a:r>
            <a:r>
              <a:rPr kumimoji="1" lang="en-US" altLang="zh-CN" dirty="0">
                <a:latin typeface="Verdana" pitchFamily="34" charset="0"/>
              </a:rPr>
              <a:t>;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latin typeface="Verdana" pitchFamily="34" charset="0"/>
              </a:rPr>
              <a:t>  } BITMAPINFOHEADER;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4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Palette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8000"/>
              </a:lnSpc>
            </a:pPr>
            <a:r>
              <a:rPr kumimoji="1" lang="en-US" altLang="zh-CN" sz="2800" dirty="0" err="1"/>
              <a:t>typedef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struct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tagRGBQUAD</a:t>
            </a:r>
            <a:r>
              <a:rPr kumimoji="1" lang="en-US" altLang="zh-CN" sz="2800" dirty="0"/>
              <a:t>{</a:t>
            </a:r>
          </a:p>
          <a:p>
            <a:pPr lvl="1">
              <a:lnSpc>
                <a:spcPct val="158000"/>
              </a:lnSpc>
            </a:pPr>
            <a:r>
              <a:rPr kumimoji="1" lang="en-US" altLang="zh-CN" sz="2800" dirty="0"/>
              <a:t>BYTE  </a:t>
            </a:r>
            <a:r>
              <a:rPr kumimoji="1" lang="en-US" altLang="zh-CN" sz="2800" dirty="0" err="1"/>
              <a:t>rgbBlue</a:t>
            </a:r>
            <a:r>
              <a:rPr kumimoji="1" lang="en-US" altLang="zh-CN" sz="2800" dirty="0"/>
              <a:t>; </a:t>
            </a:r>
            <a:r>
              <a:rPr kumimoji="1" lang="zh-CN" altLang="en-US" sz="2800" dirty="0"/>
              <a:t>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800" dirty="0"/>
              <a:t>BYTE  </a:t>
            </a:r>
            <a:r>
              <a:rPr kumimoji="1" lang="en-US" altLang="zh-CN" sz="2800" dirty="0" err="1"/>
              <a:t>rgbGreen</a:t>
            </a:r>
            <a:r>
              <a:rPr kumimoji="1" lang="en-US" altLang="zh-CN" sz="2800" dirty="0"/>
              <a:t>; </a:t>
            </a:r>
            <a:r>
              <a:rPr kumimoji="1" lang="zh-CN" altLang="en-US" sz="2800" dirty="0"/>
              <a:t></a:t>
            </a:r>
          </a:p>
          <a:p>
            <a:pPr lvl="1">
              <a:lnSpc>
                <a:spcPct val="158000"/>
              </a:lnSpc>
            </a:pPr>
            <a:r>
              <a:rPr kumimoji="1" lang="en-US" altLang="zh-CN" sz="2800" dirty="0"/>
              <a:t>BYTE  </a:t>
            </a:r>
            <a:r>
              <a:rPr kumimoji="1" lang="en-US" altLang="zh-CN" sz="2800" dirty="0" err="1"/>
              <a:t>rgbRed</a:t>
            </a:r>
            <a:r>
              <a:rPr kumimoji="1" lang="en-US" altLang="zh-CN" sz="2800" dirty="0"/>
              <a:t>;	</a:t>
            </a:r>
            <a:r>
              <a:rPr kumimoji="1" lang="zh-CN" altLang="en-US" sz="2800" dirty="0"/>
              <a:t></a:t>
            </a:r>
          </a:p>
          <a:p>
            <a:pPr lvl="1">
              <a:lnSpc>
                <a:spcPct val="158000"/>
              </a:lnSpc>
            </a:pPr>
            <a:r>
              <a:rPr kumimoji="1" lang="en-US" altLang="zh-CN" sz="2800" dirty="0"/>
              <a:t>BYTE  </a:t>
            </a:r>
            <a:r>
              <a:rPr kumimoji="1" lang="en-US" altLang="zh-CN" sz="2800" dirty="0" err="1"/>
              <a:t>rgbReserved</a:t>
            </a:r>
            <a:r>
              <a:rPr kumimoji="1" lang="en-US" altLang="zh-CN" sz="2800" dirty="0"/>
              <a:t>;	</a:t>
            </a:r>
            <a:r>
              <a:rPr kumimoji="1" lang="zh-CN" altLang="en-US" sz="2800" dirty="0"/>
              <a:t></a:t>
            </a:r>
          </a:p>
          <a:p>
            <a:pPr>
              <a:lnSpc>
                <a:spcPct val="158000"/>
              </a:lnSpc>
            </a:pPr>
            <a:r>
              <a:rPr kumimoji="1" lang="en-US" altLang="zh-CN" sz="2800" dirty="0"/>
              <a:t>} RGBQUAD;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05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Pixels’ color value or color index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en-US" altLang="zh-CN" sz="3200" dirty="0" smtClean="0"/>
              <a:t>For index color image – color index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 smtClean="0"/>
              <a:t>For true color image – value of (R, G, B)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294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Palette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1 bit – 2 color bitmap</a:t>
            </a:r>
          </a:p>
          <a:p>
            <a:r>
              <a:rPr lang="en-US" altLang="zh-CN" sz="3200" dirty="0" smtClean="0"/>
              <a:t>4 bit – 16 color bitmap</a:t>
            </a:r>
          </a:p>
          <a:p>
            <a:r>
              <a:rPr lang="en-US" altLang="zh-CN" sz="3200" dirty="0" smtClean="0"/>
              <a:t>8 bit – 256 color bitmap</a:t>
            </a:r>
            <a:endParaRPr lang="zh-CN" altLang="en-US" sz="3200" dirty="0"/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2760490" y="3557612"/>
            <a:ext cx="6719887" cy="2679700"/>
            <a:chOff x="432" y="816"/>
            <a:chExt cx="4368" cy="1688"/>
          </a:xfrm>
        </p:grpSpPr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 flipV="1">
              <a:off x="672" y="816"/>
              <a:ext cx="0" cy="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>
              <a:off x="672" y="816"/>
              <a:ext cx="225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2928" y="816"/>
              <a:ext cx="0" cy="9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2928" y="1776"/>
              <a:ext cx="6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4500" y="2293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4200" y="2293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3900" y="2293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3600" y="2293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4500" y="2082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4200" y="2082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3900" y="2082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3600" y="2082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4500" y="1871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4200" y="1871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3900" y="1871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3600" y="1871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4500" y="1660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4200" y="1660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3900" y="1660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20" name="Rectangle 24"/>
            <p:cNvSpPr>
              <a:spLocks noChangeArrowheads="1"/>
            </p:cNvSpPr>
            <p:nvPr/>
          </p:nvSpPr>
          <p:spPr bwMode="auto">
            <a:xfrm>
              <a:off x="3600" y="1660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21" name="Rectangle 25"/>
            <p:cNvSpPr>
              <a:spLocks noChangeArrowheads="1"/>
            </p:cNvSpPr>
            <p:nvPr/>
          </p:nvSpPr>
          <p:spPr bwMode="auto">
            <a:xfrm>
              <a:off x="4500" y="1449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22" name="Rectangle 26"/>
            <p:cNvSpPr>
              <a:spLocks noChangeArrowheads="1"/>
            </p:cNvSpPr>
            <p:nvPr/>
          </p:nvSpPr>
          <p:spPr bwMode="auto">
            <a:xfrm>
              <a:off x="4200" y="1449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23" name="Rectangle 27"/>
            <p:cNvSpPr>
              <a:spLocks noChangeArrowheads="1"/>
            </p:cNvSpPr>
            <p:nvPr/>
          </p:nvSpPr>
          <p:spPr bwMode="auto">
            <a:xfrm>
              <a:off x="3900" y="1449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24" name="Rectangle 28"/>
            <p:cNvSpPr>
              <a:spLocks noChangeArrowheads="1"/>
            </p:cNvSpPr>
            <p:nvPr/>
          </p:nvSpPr>
          <p:spPr bwMode="auto">
            <a:xfrm>
              <a:off x="3600" y="1449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25" name="Rectangle 29"/>
            <p:cNvSpPr>
              <a:spLocks noChangeArrowheads="1"/>
            </p:cNvSpPr>
            <p:nvPr/>
          </p:nvSpPr>
          <p:spPr bwMode="auto">
            <a:xfrm>
              <a:off x="4500" y="1238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26" name="Rectangle 30"/>
            <p:cNvSpPr>
              <a:spLocks noChangeArrowheads="1"/>
            </p:cNvSpPr>
            <p:nvPr/>
          </p:nvSpPr>
          <p:spPr bwMode="auto">
            <a:xfrm>
              <a:off x="4200" y="1238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27" name="Rectangle 31"/>
            <p:cNvSpPr>
              <a:spLocks noChangeArrowheads="1"/>
            </p:cNvSpPr>
            <p:nvPr/>
          </p:nvSpPr>
          <p:spPr bwMode="auto">
            <a:xfrm>
              <a:off x="3900" y="1238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28" name="Rectangle 32"/>
            <p:cNvSpPr>
              <a:spLocks noChangeArrowheads="1"/>
            </p:cNvSpPr>
            <p:nvPr/>
          </p:nvSpPr>
          <p:spPr bwMode="auto">
            <a:xfrm>
              <a:off x="3600" y="1238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29" name="Rectangle 33"/>
            <p:cNvSpPr>
              <a:spLocks noChangeArrowheads="1"/>
            </p:cNvSpPr>
            <p:nvPr/>
          </p:nvSpPr>
          <p:spPr bwMode="auto">
            <a:xfrm>
              <a:off x="4500" y="1027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30" name="Rectangle 34"/>
            <p:cNvSpPr>
              <a:spLocks noChangeArrowheads="1"/>
            </p:cNvSpPr>
            <p:nvPr/>
          </p:nvSpPr>
          <p:spPr bwMode="auto">
            <a:xfrm>
              <a:off x="4200" y="1027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31" name="Rectangle 35"/>
            <p:cNvSpPr>
              <a:spLocks noChangeArrowheads="1"/>
            </p:cNvSpPr>
            <p:nvPr/>
          </p:nvSpPr>
          <p:spPr bwMode="auto">
            <a:xfrm>
              <a:off x="3900" y="1027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32" name="Rectangle 36"/>
            <p:cNvSpPr>
              <a:spLocks noChangeArrowheads="1"/>
            </p:cNvSpPr>
            <p:nvPr/>
          </p:nvSpPr>
          <p:spPr bwMode="auto">
            <a:xfrm>
              <a:off x="3600" y="1027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33" name="Rectangle 37"/>
            <p:cNvSpPr>
              <a:spLocks noChangeArrowheads="1"/>
            </p:cNvSpPr>
            <p:nvPr/>
          </p:nvSpPr>
          <p:spPr bwMode="auto">
            <a:xfrm>
              <a:off x="4500" y="816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34" name="Rectangle 38"/>
            <p:cNvSpPr>
              <a:spLocks noChangeArrowheads="1"/>
            </p:cNvSpPr>
            <p:nvPr/>
          </p:nvSpPr>
          <p:spPr bwMode="auto">
            <a:xfrm>
              <a:off x="4200" y="816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1500"/>
                <a:t>R</a:t>
              </a:r>
            </a:p>
          </p:txBody>
        </p:sp>
        <p:sp>
          <p:nvSpPr>
            <p:cNvPr id="55335" name="Rectangle 39"/>
            <p:cNvSpPr>
              <a:spLocks noChangeArrowheads="1"/>
            </p:cNvSpPr>
            <p:nvPr/>
          </p:nvSpPr>
          <p:spPr bwMode="auto">
            <a:xfrm>
              <a:off x="3900" y="816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1500"/>
                <a:t>G</a:t>
              </a:r>
            </a:p>
          </p:txBody>
        </p:sp>
        <p:sp>
          <p:nvSpPr>
            <p:cNvPr id="55336" name="Rectangle 40"/>
            <p:cNvSpPr>
              <a:spLocks noChangeArrowheads="1"/>
            </p:cNvSpPr>
            <p:nvPr/>
          </p:nvSpPr>
          <p:spPr bwMode="auto">
            <a:xfrm>
              <a:off x="3600" y="816"/>
              <a:ext cx="300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1500"/>
                <a:t>B</a:t>
              </a:r>
            </a:p>
          </p:txBody>
        </p:sp>
        <p:sp>
          <p:nvSpPr>
            <p:cNvPr id="55337" name="Line 41"/>
            <p:cNvSpPr>
              <a:spLocks noChangeShapeType="1"/>
            </p:cNvSpPr>
            <p:nvPr/>
          </p:nvSpPr>
          <p:spPr bwMode="auto">
            <a:xfrm>
              <a:off x="3600" y="816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8" name="Line 42"/>
            <p:cNvSpPr>
              <a:spLocks noChangeShapeType="1"/>
            </p:cNvSpPr>
            <p:nvPr/>
          </p:nvSpPr>
          <p:spPr bwMode="auto">
            <a:xfrm>
              <a:off x="3600" y="1027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9" name="Line 43"/>
            <p:cNvSpPr>
              <a:spLocks noChangeShapeType="1"/>
            </p:cNvSpPr>
            <p:nvPr/>
          </p:nvSpPr>
          <p:spPr bwMode="auto">
            <a:xfrm>
              <a:off x="3600" y="123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0" name="Line 44"/>
            <p:cNvSpPr>
              <a:spLocks noChangeShapeType="1"/>
            </p:cNvSpPr>
            <p:nvPr/>
          </p:nvSpPr>
          <p:spPr bwMode="auto">
            <a:xfrm>
              <a:off x="3600" y="1449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1" name="Line 45"/>
            <p:cNvSpPr>
              <a:spLocks noChangeShapeType="1"/>
            </p:cNvSpPr>
            <p:nvPr/>
          </p:nvSpPr>
          <p:spPr bwMode="auto">
            <a:xfrm>
              <a:off x="3600" y="1660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2" name="Line 46"/>
            <p:cNvSpPr>
              <a:spLocks noChangeShapeType="1"/>
            </p:cNvSpPr>
            <p:nvPr/>
          </p:nvSpPr>
          <p:spPr bwMode="auto">
            <a:xfrm>
              <a:off x="3600" y="1871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3" name="Line 47"/>
            <p:cNvSpPr>
              <a:spLocks noChangeShapeType="1"/>
            </p:cNvSpPr>
            <p:nvPr/>
          </p:nvSpPr>
          <p:spPr bwMode="auto">
            <a:xfrm>
              <a:off x="3600" y="2082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>
              <a:off x="3600" y="2293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5" name="Line 49"/>
            <p:cNvSpPr>
              <a:spLocks noChangeShapeType="1"/>
            </p:cNvSpPr>
            <p:nvPr/>
          </p:nvSpPr>
          <p:spPr bwMode="auto">
            <a:xfrm>
              <a:off x="3600" y="2504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6" name="Line 50"/>
            <p:cNvSpPr>
              <a:spLocks noChangeShapeType="1"/>
            </p:cNvSpPr>
            <p:nvPr/>
          </p:nvSpPr>
          <p:spPr bwMode="auto">
            <a:xfrm>
              <a:off x="3600" y="816"/>
              <a:ext cx="0" cy="16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7" name="Line 51"/>
            <p:cNvSpPr>
              <a:spLocks noChangeShapeType="1"/>
            </p:cNvSpPr>
            <p:nvPr/>
          </p:nvSpPr>
          <p:spPr bwMode="auto">
            <a:xfrm>
              <a:off x="3900" y="816"/>
              <a:ext cx="0" cy="1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8" name="Line 52"/>
            <p:cNvSpPr>
              <a:spLocks noChangeShapeType="1"/>
            </p:cNvSpPr>
            <p:nvPr/>
          </p:nvSpPr>
          <p:spPr bwMode="auto">
            <a:xfrm>
              <a:off x="4200" y="816"/>
              <a:ext cx="0" cy="1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9" name="Line 53"/>
            <p:cNvSpPr>
              <a:spLocks noChangeShapeType="1"/>
            </p:cNvSpPr>
            <p:nvPr/>
          </p:nvSpPr>
          <p:spPr bwMode="auto">
            <a:xfrm>
              <a:off x="4500" y="816"/>
              <a:ext cx="0" cy="1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50" name="Line 54"/>
            <p:cNvSpPr>
              <a:spLocks noChangeShapeType="1"/>
            </p:cNvSpPr>
            <p:nvPr/>
          </p:nvSpPr>
          <p:spPr bwMode="auto">
            <a:xfrm>
              <a:off x="4800" y="816"/>
              <a:ext cx="0" cy="16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51" name="Line 55"/>
            <p:cNvSpPr>
              <a:spLocks noChangeShapeType="1"/>
            </p:cNvSpPr>
            <p:nvPr/>
          </p:nvSpPr>
          <p:spPr bwMode="auto">
            <a:xfrm>
              <a:off x="912" y="2064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52" name="Line 56"/>
            <p:cNvSpPr>
              <a:spLocks noChangeShapeType="1"/>
            </p:cNvSpPr>
            <p:nvPr/>
          </p:nvSpPr>
          <p:spPr bwMode="auto">
            <a:xfrm>
              <a:off x="912" y="2400"/>
              <a:ext cx="26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1296" y="1835"/>
              <a:ext cx="288" cy="236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54" name="Rectangle 58"/>
            <p:cNvSpPr>
              <a:spLocks noChangeArrowheads="1"/>
            </p:cNvSpPr>
            <p:nvPr/>
          </p:nvSpPr>
          <p:spPr bwMode="auto">
            <a:xfrm>
              <a:off x="1008" y="1835"/>
              <a:ext cx="288" cy="23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55" name="Rectangle 59"/>
            <p:cNvSpPr>
              <a:spLocks noChangeArrowheads="1"/>
            </p:cNvSpPr>
            <p:nvPr/>
          </p:nvSpPr>
          <p:spPr bwMode="auto">
            <a:xfrm>
              <a:off x="720" y="1835"/>
              <a:ext cx="288" cy="2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56" name="Rectangle 60"/>
            <p:cNvSpPr>
              <a:spLocks noChangeArrowheads="1"/>
            </p:cNvSpPr>
            <p:nvPr/>
          </p:nvSpPr>
          <p:spPr bwMode="auto">
            <a:xfrm>
              <a:off x="432" y="1835"/>
              <a:ext cx="288" cy="23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57" name="Rectangle 61"/>
            <p:cNvSpPr>
              <a:spLocks noChangeArrowheads="1"/>
            </p:cNvSpPr>
            <p:nvPr/>
          </p:nvSpPr>
          <p:spPr bwMode="auto">
            <a:xfrm>
              <a:off x="1296" y="1599"/>
              <a:ext cx="288" cy="23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58" name="Rectangle 62"/>
            <p:cNvSpPr>
              <a:spLocks noChangeArrowheads="1"/>
            </p:cNvSpPr>
            <p:nvPr/>
          </p:nvSpPr>
          <p:spPr bwMode="auto">
            <a:xfrm>
              <a:off x="1008" y="1599"/>
              <a:ext cx="288" cy="23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59" name="Rectangle 63"/>
            <p:cNvSpPr>
              <a:spLocks noChangeArrowheads="1"/>
            </p:cNvSpPr>
            <p:nvPr/>
          </p:nvSpPr>
          <p:spPr bwMode="auto">
            <a:xfrm>
              <a:off x="720" y="1599"/>
              <a:ext cx="288" cy="236"/>
            </a:xfrm>
            <a:prstGeom prst="rect">
              <a:avLst/>
            </a:prstGeom>
            <a:solidFill>
              <a:srgbClr val="CC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60" name="Rectangle 64"/>
            <p:cNvSpPr>
              <a:spLocks noChangeArrowheads="1"/>
            </p:cNvSpPr>
            <p:nvPr/>
          </p:nvSpPr>
          <p:spPr bwMode="auto">
            <a:xfrm>
              <a:off x="432" y="1599"/>
              <a:ext cx="288" cy="236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61" name="Rectangle 65"/>
            <p:cNvSpPr>
              <a:spLocks noChangeArrowheads="1"/>
            </p:cNvSpPr>
            <p:nvPr/>
          </p:nvSpPr>
          <p:spPr bwMode="auto">
            <a:xfrm>
              <a:off x="1296" y="1363"/>
              <a:ext cx="288" cy="236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62" name="Rectangle 66"/>
            <p:cNvSpPr>
              <a:spLocks noChangeArrowheads="1"/>
            </p:cNvSpPr>
            <p:nvPr/>
          </p:nvSpPr>
          <p:spPr bwMode="auto">
            <a:xfrm>
              <a:off x="1008" y="1363"/>
              <a:ext cx="288" cy="2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63" name="Rectangle 67"/>
            <p:cNvSpPr>
              <a:spLocks noChangeArrowheads="1"/>
            </p:cNvSpPr>
            <p:nvPr/>
          </p:nvSpPr>
          <p:spPr bwMode="auto">
            <a:xfrm>
              <a:off x="720" y="1363"/>
              <a:ext cx="288" cy="2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64" name="Rectangle 68"/>
            <p:cNvSpPr>
              <a:spLocks noChangeArrowheads="1"/>
            </p:cNvSpPr>
            <p:nvPr/>
          </p:nvSpPr>
          <p:spPr bwMode="auto">
            <a:xfrm>
              <a:off x="432" y="1363"/>
              <a:ext cx="288" cy="23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65" name="Rectangle 69"/>
            <p:cNvSpPr>
              <a:spLocks noChangeArrowheads="1"/>
            </p:cNvSpPr>
            <p:nvPr/>
          </p:nvSpPr>
          <p:spPr bwMode="auto">
            <a:xfrm>
              <a:off x="1296" y="1152"/>
              <a:ext cx="288" cy="2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66" name="Rectangle 70"/>
            <p:cNvSpPr>
              <a:spLocks noChangeArrowheads="1"/>
            </p:cNvSpPr>
            <p:nvPr/>
          </p:nvSpPr>
          <p:spPr bwMode="auto">
            <a:xfrm>
              <a:off x="1008" y="1152"/>
              <a:ext cx="288" cy="21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67" name="Rectangle 71"/>
            <p:cNvSpPr>
              <a:spLocks noChangeArrowheads="1"/>
            </p:cNvSpPr>
            <p:nvPr/>
          </p:nvSpPr>
          <p:spPr bwMode="auto">
            <a:xfrm>
              <a:off x="720" y="1152"/>
              <a:ext cx="288" cy="21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68" name="Rectangle 72"/>
            <p:cNvSpPr>
              <a:spLocks noChangeArrowheads="1"/>
            </p:cNvSpPr>
            <p:nvPr/>
          </p:nvSpPr>
          <p:spPr bwMode="auto">
            <a:xfrm>
              <a:off x="432" y="1152"/>
              <a:ext cx="288" cy="2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500"/>
            </a:p>
          </p:txBody>
        </p:sp>
        <p:sp>
          <p:nvSpPr>
            <p:cNvPr id="55369" name="Line 73"/>
            <p:cNvSpPr>
              <a:spLocks noChangeShapeType="1"/>
            </p:cNvSpPr>
            <p:nvPr/>
          </p:nvSpPr>
          <p:spPr bwMode="auto">
            <a:xfrm>
              <a:off x="432" y="1152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0" name="Line 74"/>
            <p:cNvSpPr>
              <a:spLocks noChangeShapeType="1"/>
            </p:cNvSpPr>
            <p:nvPr/>
          </p:nvSpPr>
          <p:spPr bwMode="auto">
            <a:xfrm>
              <a:off x="432" y="136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1" name="Line 75"/>
            <p:cNvSpPr>
              <a:spLocks noChangeShapeType="1"/>
            </p:cNvSpPr>
            <p:nvPr/>
          </p:nvSpPr>
          <p:spPr bwMode="auto">
            <a:xfrm>
              <a:off x="432" y="1599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2" name="Line 76"/>
            <p:cNvSpPr>
              <a:spLocks noChangeShapeType="1"/>
            </p:cNvSpPr>
            <p:nvPr/>
          </p:nvSpPr>
          <p:spPr bwMode="auto">
            <a:xfrm>
              <a:off x="432" y="1835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3" name="Line 77"/>
            <p:cNvSpPr>
              <a:spLocks noChangeShapeType="1"/>
            </p:cNvSpPr>
            <p:nvPr/>
          </p:nvSpPr>
          <p:spPr bwMode="auto">
            <a:xfrm>
              <a:off x="432" y="2071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4" name="Line 78"/>
            <p:cNvSpPr>
              <a:spLocks noChangeShapeType="1"/>
            </p:cNvSpPr>
            <p:nvPr/>
          </p:nvSpPr>
          <p:spPr bwMode="auto">
            <a:xfrm>
              <a:off x="432" y="1152"/>
              <a:ext cx="0" cy="9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5" name="Line 79"/>
            <p:cNvSpPr>
              <a:spLocks noChangeShapeType="1"/>
            </p:cNvSpPr>
            <p:nvPr/>
          </p:nvSpPr>
          <p:spPr bwMode="auto">
            <a:xfrm>
              <a:off x="720" y="1152"/>
              <a:ext cx="0" cy="9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6" name="Line 80"/>
            <p:cNvSpPr>
              <a:spLocks noChangeShapeType="1"/>
            </p:cNvSpPr>
            <p:nvPr/>
          </p:nvSpPr>
          <p:spPr bwMode="auto">
            <a:xfrm>
              <a:off x="1008" y="1152"/>
              <a:ext cx="0" cy="9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7" name="Line 81"/>
            <p:cNvSpPr>
              <a:spLocks noChangeShapeType="1"/>
            </p:cNvSpPr>
            <p:nvPr/>
          </p:nvSpPr>
          <p:spPr bwMode="auto">
            <a:xfrm>
              <a:off x="1296" y="1152"/>
              <a:ext cx="0" cy="9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8" name="Line 82"/>
            <p:cNvSpPr>
              <a:spLocks noChangeShapeType="1"/>
            </p:cNvSpPr>
            <p:nvPr/>
          </p:nvSpPr>
          <p:spPr bwMode="auto">
            <a:xfrm>
              <a:off x="1584" y="1835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79" name="Line 83"/>
            <p:cNvSpPr>
              <a:spLocks noChangeShapeType="1"/>
            </p:cNvSpPr>
            <p:nvPr/>
          </p:nvSpPr>
          <p:spPr bwMode="auto">
            <a:xfrm>
              <a:off x="1584" y="1152"/>
              <a:ext cx="0" cy="68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41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4526632" y="4485605"/>
            <a:ext cx="457200" cy="374650"/>
          </a:xfrm>
          <a:prstGeom prst="rect">
            <a:avLst/>
          </a:prstGeom>
          <a:solidFill>
            <a:srgbClr val="FF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4069432" y="4485605"/>
            <a:ext cx="457200" cy="37465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612232" y="4485605"/>
            <a:ext cx="457200" cy="374650"/>
          </a:xfrm>
          <a:prstGeom prst="rect">
            <a:avLst/>
          </a:prstGeom>
          <a:solidFill>
            <a:srgbClr val="FF00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155032" y="4485605"/>
            <a:ext cx="457200" cy="374650"/>
          </a:xfrm>
          <a:prstGeom prst="rect">
            <a:avLst/>
          </a:prstGeom>
          <a:solidFill>
            <a:srgbClr val="FF99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526632" y="4110955"/>
            <a:ext cx="457200" cy="374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069432" y="4110955"/>
            <a:ext cx="45720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612232" y="4110955"/>
            <a:ext cx="457200" cy="374650"/>
          </a:xfrm>
          <a:prstGeom prst="rect">
            <a:avLst/>
          </a:prstGeom>
          <a:solidFill>
            <a:srgbClr val="CC00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3155032" y="4110955"/>
            <a:ext cx="457200" cy="374650"/>
          </a:xfrm>
          <a:prstGeom prst="rect">
            <a:avLst/>
          </a:prstGeom>
          <a:solidFill>
            <a:srgbClr val="FF99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4526632" y="3736305"/>
            <a:ext cx="457200" cy="374650"/>
          </a:xfrm>
          <a:prstGeom prst="rect">
            <a:avLst/>
          </a:prstGeom>
          <a:solidFill>
            <a:srgbClr val="0099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4069432" y="3736305"/>
            <a:ext cx="457200" cy="3746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3612232" y="3736305"/>
            <a:ext cx="457200" cy="3746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3155032" y="3736305"/>
            <a:ext cx="457200" cy="374650"/>
          </a:xfrm>
          <a:prstGeom prst="rect">
            <a:avLst/>
          </a:prstGeom>
          <a:solidFill>
            <a:srgbClr val="FFCC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526632" y="3361655"/>
            <a:ext cx="457200" cy="374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4069432" y="3361655"/>
            <a:ext cx="457200" cy="374650"/>
          </a:xfrm>
          <a:prstGeom prst="rect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3612232" y="3361655"/>
            <a:ext cx="457200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3155032" y="3361655"/>
            <a:ext cx="457200" cy="37465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1500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3155032" y="3361655"/>
            <a:ext cx="1828800" cy="0"/>
          </a:xfrm>
          <a:prstGeom prst="line">
            <a:avLst/>
          </a:prstGeom>
          <a:noFill/>
          <a:ln w="2857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3155032" y="3736305"/>
            <a:ext cx="1828800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3155032" y="4110955"/>
            <a:ext cx="1828800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3155032" y="4485605"/>
            <a:ext cx="1828800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3155032" y="4860255"/>
            <a:ext cx="1828800" cy="0"/>
          </a:xfrm>
          <a:prstGeom prst="line">
            <a:avLst/>
          </a:prstGeom>
          <a:noFill/>
          <a:ln w="2857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3155032" y="3361655"/>
            <a:ext cx="0" cy="1498600"/>
          </a:xfrm>
          <a:prstGeom prst="line">
            <a:avLst/>
          </a:prstGeom>
          <a:noFill/>
          <a:ln w="2857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>
            <a:off x="3612232" y="3361655"/>
            <a:ext cx="0" cy="149860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>
            <a:off x="4069432" y="3361655"/>
            <a:ext cx="0" cy="149860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4526632" y="3361655"/>
            <a:ext cx="0" cy="149860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>
            <a:off x="4983832" y="4485605"/>
            <a:ext cx="0" cy="37465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>
            <a:off x="4983832" y="3361655"/>
            <a:ext cx="0" cy="1123950"/>
          </a:xfrm>
          <a:prstGeom prst="line">
            <a:avLst/>
          </a:prstGeom>
          <a:noFill/>
          <a:ln w="2857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51" name="AutoShape 31"/>
          <p:cNvSpPr>
            <a:spLocks noChangeArrowheads="1"/>
          </p:cNvSpPr>
          <p:nvPr/>
        </p:nvSpPr>
        <p:spPr bwMode="auto">
          <a:xfrm>
            <a:off x="5669632" y="3742655"/>
            <a:ext cx="1295400" cy="685800"/>
          </a:xfrm>
          <a:prstGeom prst="rightArrow">
            <a:avLst>
              <a:gd name="adj1" fmla="val 50000"/>
              <a:gd name="adj2" fmla="val 47222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7498432" y="5614318"/>
            <a:ext cx="685800" cy="3349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/>
              <a:t>  Rn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7498432" y="5279356"/>
            <a:ext cx="685800" cy="334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/>
              <a:t>  Gn</a:t>
            </a:r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7498432" y="4944393"/>
            <a:ext cx="685800" cy="3349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/>
              <a:t>  Bn</a:t>
            </a:r>
          </a:p>
        </p:txBody>
      </p:sp>
      <p:sp>
        <p:nvSpPr>
          <p:cNvPr id="56355" name="Rectangle 35"/>
          <p:cNvSpPr>
            <a:spLocks noChangeArrowheads="1"/>
          </p:cNvSpPr>
          <p:nvPr/>
        </p:nvSpPr>
        <p:spPr bwMode="auto">
          <a:xfrm>
            <a:off x="7498432" y="4609431"/>
            <a:ext cx="685800" cy="334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/>
              <a:t>   :</a:t>
            </a:r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7498432" y="4274468"/>
            <a:ext cx="685800" cy="3349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/>
              <a:t>  R2</a:t>
            </a:r>
          </a:p>
        </p:txBody>
      </p:sp>
      <p:sp>
        <p:nvSpPr>
          <p:cNvPr id="56357" name="Rectangle 37"/>
          <p:cNvSpPr>
            <a:spLocks noChangeArrowheads="1"/>
          </p:cNvSpPr>
          <p:nvPr/>
        </p:nvSpPr>
        <p:spPr bwMode="auto">
          <a:xfrm>
            <a:off x="7498432" y="3939506"/>
            <a:ext cx="685800" cy="334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/>
              <a:t>  G2</a:t>
            </a:r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7498432" y="3604543"/>
            <a:ext cx="685800" cy="3349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/>
              <a:t>  B2</a:t>
            </a:r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7498432" y="3269581"/>
            <a:ext cx="685800" cy="334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/>
              <a:t>  R1</a:t>
            </a:r>
          </a:p>
        </p:txBody>
      </p:sp>
      <p:sp>
        <p:nvSpPr>
          <p:cNvPr id="56360" name="Rectangle 40"/>
          <p:cNvSpPr>
            <a:spLocks noChangeArrowheads="1"/>
          </p:cNvSpPr>
          <p:nvPr/>
        </p:nvSpPr>
        <p:spPr bwMode="auto">
          <a:xfrm>
            <a:off x="7498432" y="2934618"/>
            <a:ext cx="685800" cy="3349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/>
              <a:t>  G1</a:t>
            </a:r>
          </a:p>
        </p:txBody>
      </p: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7498432" y="2599656"/>
            <a:ext cx="685800" cy="334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1500"/>
              <a:t>  B1</a:t>
            </a:r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>
            <a:off x="7498432" y="2599655"/>
            <a:ext cx="685800" cy="0"/>
          </a:xfrm>
          <a:prstGeom prst="line">
            <a:avLst/>
          </a:prstGeom>
          <a:noFill/>
          <a:ln w="2857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7498432" y="2934618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>
            <a:off x="7498432" y="3269580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65" name="Line 45"/>
          <p:cNvSpPr>
            <a:spLocks noChangeShapeType="1"/>
          </p:cNvSpPr>
          <p:nvPr/>
        </p:nvSpPr>
        <p:spPr bwMode="auto">
          <a:xfrm>
            <a:off x="7498432" y="3604543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66" name="Line 46"/>
          <p:cNvSpPr>
            <a:spLocks noChangeShapeType="1"/>
          </p:cNvSpPr>
          <p:nvPr/>
        </p:nvSpPr>
        <p:spPr bwMode="auto">
          <a:xfrm>
            <a:off x="7498432" y="3939505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>
            <a:off x="7498432" y="4274468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68" name="Line 48"/>
          <p:cNvSpPr>
            <a:spLocks noChangeShapeType="1"/>
          </p:cNvSpPr>
          <p:nvPr/>
        </p:nvSpPr>
        <p:spPr bwMode="auto">
          <a:xfrm>
            <a:off x="7498432" y="4609430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69" name="Line 49"/>
          <p:cNvSpPr>
            <a:spLocks noChangeShapeType="1"/>
          </p:cNvSpPr>
          <p:nvPr/>
        </p:nvSpPr>
        <p:spPr bwMode="auto">
          <a:xfrm>
            <a:off x="7498432" y="4944393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70" name="Line 50"/>
          <p:cNvSpPr>
            <a:spLocks noChangeShapeType="1"/>
          </p:cNvSpPr>
          <p:nvPr/>
        </p:nvSpPr>
        <p:spPr bwMode="auto">
          <a:xfrm>
            <a:off x="7498432" y="5279355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71" name="Line 51"/>
          <p:cNvSpPr>
            <a:spLocks noChangeShapeType="1"/>
          </p:cNvSpPr>
          <p:nvPr/>
        </p:nvSpPr>
        <p:spPr bwMode="auto">
          <a:xfrm>
            <a:off x="7498432" y="5614318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72" name="Line 52"/>
          <p:cNvSpPr>
            <a:spLocks noChangeShapeType="1"/>
          </p:cNvSpPr>
          <p:nvPr/>
        </p:nvSpPr>
        <p:spPr bwMode="auto">
          <a:xfrm>
            <a:off x="7498432" y="5949280"/>
            <a:ext cx="685800" cy="0"/>
          </a:xfrm>
          <a:prstGeom prst="line">
            <a:avLst/>
          </a:prstGeom>
          <a:noFill/>
          <a:ln w="2857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73" name="Line 53"/>
          <p:cNvSpPr>
            <a:spLocks noChangeShapeType="1"/>
          </p:cNvSpPr>
          <p:nvPr/>
        </p:nvSpPr>
        <p:spPr bwMode="auto">
          <a:xfrm>
            <a:off x="7498432" y="2599656"/>
            <a:ext cx="0" cy="3349625"/>
          </a:xfrm>
          <a:prstGeom prst="line">
            <a:avLst/>
          </a:prstGeom>
          <a:noFill/>
          <a:ln w="2857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74" name="Line 54"/>
          <p:cNvSpPr>
            <a:spLocks noChangeShapeType="1"/>
          </p:cNvSpPr>
          <p:nvPr/>
        </p:nvSpPr>
        <p:spPr bwMode="auto">
          <a:xfrm>
            <a:off x="8184232" y="2599656"/>
            <a:ext cx="0" cy="3349625"/>
          </a:xfrm>
          <a:prstGeom prst="line">
            <a:avLst/>
          </a:prstGeom>
          <a:noFill/>
          <a:ln w="28575" cap="sq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the true color bitmap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There is no palette, each pixel uses 3 bytes to represent color.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25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2063751" y="765175"/>
            <a:ext cx="7993063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In image data, each line must contain 4 integer multiple times pixel.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In image data, the last row of image stored in the first line, and the first row of image stored in the last line.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78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Flow Diagram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6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Bitmap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Bitmap is represented by lots of pixel, each pixel possesses color and location.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Characteristic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 smtClean="0"/>
              <a:t>The higher resolution, the larger data size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35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9"/>
          <p:cNvGrpSpPr>
            <a:grpSpLocks/>
          </p:cNvGrpSpPr>
          <p:nvPr/>
        </p:nvGrpSpPr>
        <p:grpSpPr bwMode="auto">
          <a:xfrm>
            <a:off x="2225788" y="246345"/>
            <a:ext cx="7740650" cy="6092825"/>
            <a:chOff x="3433" y="6666"/>
            <a:chExt cx="6706" cy="8268"/>
          </a:xfrm>
        </p:grpSpPr>
        <p:sp>
          <p:nvSpPr>
            <p:cNvPr id="63492" name="AutoShape 30"/>
            <p:cNvSpPr>
              <a:spLocks noChangeArrowheads="1"/>
            </p:cNvSpPr>
            <p:nvPr/>
          </p:nvSpPr>
          <p:spPr bwMode="auto">
            <a:xfrm>
              <a:off x="5233" y="6666"/>
              <a:ext cx="1441" cy="624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63493" name="Text Box 31"/>
            <p:cNvSpPr txBox="1">
              <a:spLocks noChangeArrowheads="1"/>
            </p:cNvSpPr>
            <p:nvPr/>
          </p:nvSpPr>
          <p:spPr bwMode="auto">
            <a:xfrm>
              <a:off x="5232" y="6761"/>
              <a:ext cx="144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Start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3494" name="Text Box 32"/>
            <p:cNvSpPr txBox="1">
              <a:spLocks noChangeArrowheads="1"/>
            </p:cNvSpPr>
            <p:nvPr/>
          </p:nvSpPr>
          <p:spPr bwMode="auto">
            <a:xfrm>
              <a:off x="3433" y="7602"/>
              <a:ext cx="5580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Open RAW file</a:t>
              </a:r>
              <a:r>
                <a:rPr lang="zh-CN" altLang="en-US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，</a:t>
              </a:r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allocate memory</a:t>
              </a:r>
              <a:r>
                <a:rPr lang="zh-CN" altLang="en-US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，</a:t>
              </a:r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read data in RAW file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3495" name="Text Box 33"/>
            <p:cNvSpPr txBox="1">
              <a:spLocks noChangeArrowheads="1"/>
            </p:cNvSpPr>
            <p:nvPr/>
          </p:nvSpPr>
          <p:spPr bwMode="auto">
            <a:xfrm>
              <a:off x="4873" y="8382"/>
              <a:ext cx="21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Create BMP</a:t>
              </a:r>
              <a:r>
                <a:rPr lang="zh-CN" altLang="en-US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 </a:t>
              </a:r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file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3433" y="9162"/>
              <a:ext cx="5580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Define </a:t>
              </a:r>
              <a:r>
                <a:rPr lang="en-US" altLang="zh-CN" sz="2000" b="1" dirty="0" err="1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BitmapFileHeader</a:t>
              </a:r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, </a:t>
              </a:r>
              <a:r>
                <a:rPr lang="en-US" altLang="zh-CN" sz="2000" b="1" dirty="0" err="1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BitmapInformationHeader</a:t>
              </a:r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, Palette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3497" name="Text Box 35"/>
            <p:cNvSpPr txBox="1">
              <a:spLocks noChangeArrowheads="1"/>
            </p:cNvSpPr>
            <p:nvPr/>
          </p:nvSpPr>
          <p:spPr bwMode="auto">
            <a:xfrm>
              <a:off x="3433" y="9942"/>
              <a:ext cx="5040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Initial BITMAPFILEHEADER(BFH)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3498" name="Text Box 36"/>
            <p:cNvSpPr txBox="1">
              <a:spLocks noChangeArrowheads="1"/>
            </p:cNvSpPr>
            <p:nvPr/>
          </p:nvSpPr>
          <p:spPr bwMode="auto">
            <a:xfrm>
              <a:off x="3433" y="10722"/>
              <a:ext cx="5040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Initial BITMAPINFOHEADER(BIH)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3499" name="AutoShape 37"/>
            <p:cNvSpPr>
              <a:spLocks noChangeArrowheads="1"/>
            </p:cNvSpPr>
            <p:nvPr/>
          </p:nvSpPr>
          <p:spPr bwMode="auto">
            <a:xfrm>
              <a:off x="4153" y="11502"/>
              <a:ext cx="3600" cy="1092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63500" name="Text Box 38"/>
            <p:cNvSpPr txBox="1">
              <a:spLocks noChangeArrowheads="1"/>
            </p:cNvSpPr>
            <p:nvPr/>
          </p:nvSpPr>
          <p:spPr bwMode="auto">
            <a:xfrm>
              <a:off x="5053" y="11865"/>
              <a:ext cx="198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Define Palette</a:t>
              </a:r>
              <a:r>
                <a:rPr lang="zh-CN" altLang="en-US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？</a:t>
              </a:r>
            </a:p>
          </p:txBody>
        </p:sp>
        <p:sp>
          <p:nvSpPr>
            <p:cNvPr id="63501" name="Text Box 39"/>
            <p:cNvSpPr txBox="1">
              <a:spLocks noChangeArrowheads="1"/>
            </p:cNvSpPr>
            <p:nvPr/>
          </p:nvSpPr>
          <p:spPr bwMode="auto">
            <a:xfrm>
              <a:off x="4153" y="13062"/>
              <a:ext cx="3600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Initial Palette (RGBQUAD</a:t>
              </a:r>
              <a:r>
                <a:rPr lang="zh-CN" altLang="en-US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）</a:t>
              </a:r>
            </a:p>
          </p:txBody>
        </p:sp>
        <p:sp>
          <p:nvSpPr>
            <p:cNvPr id="63502" name="Text Box 40"/>
            <p:cNvSpPr txBox="1">
              <a:spLocks noChangeArrowheads="1"/>
            </p:cNvSpPr>
            <p:nvPr/>
          </p:nvSpPr>
          <p:spPr bwMode="auto">
            <a:xfrm>
              <a:off x="4153" y="13998"/>
              <a:ext cx="3600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Write BFH, BIH and Palette to file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3503" name="Text Box 41"/>
            <p:cNvSpPr txBox="1">
              <a:spLocks noChangeArrowheads="1"/>
            </p:cNvSpPr>
            <p:nvPr/>
          </p:nvSpPr>
          <p:spPr bwMode="auto">
            <a:xfrm>
              <a:off x="7893" y="13017"/>
              <a:ext cx="2246" cy="5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Write BFH and BIH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3504" name="Line 42"/>
            <p:cNvSpPr>
              <a:spLocks noChangeShapeType="1"/>
            </p:cNvSpPr>
            <p:nvPr/>
          </p:nvSpPr>
          <p:spPr bwMode="auto">
            <a:xfrm>
              <a:off x="5953" y="729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Line 43"/>
            <p:cNvSpPr>
              <a:spLocks noChangeShapeType="1"/>
            </p:cNvSpPr>
            <p:nvPr/>
          </p:nvSpPr>
          <p:spPr bwMode="auto">
            <a:xfrm>
              <a:off x="5953" y="807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Line 44"/>
            <p:cNvSpPr>
              <a:spLocks noChangeShapeType="1"/>
            </p:cNvSpPr>
            <p:nvPr/>
          </p:nvSpPr>
          <p:spPr bwMode="auto">
            <a:xfrm>
              <a:off x="5953" y="885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Line 45"/>
            <p:cNvSpPr>
              <a:spLocks noChangeShapeType="1"/>
            </p:cNvSpPr>
            <p:nvPr/>
          </p:nvSpPr>
          <p:spPr bwMode="auto">
            <a:xfrm>
              <a:off x="5953" y="963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8" name="Line 46"/>
            <p:cNvSpPr>
              <a:spLocks noChangeShapeType="1"/>
            </p:cNvSpPr>
            <p:nvPr/>
          </p:nvSpPr>
          <p:spPr bwMode="auto">
            <a:xfrm>
              <a:off x="5953" y="1041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Line 47"/>
            <p:cNvSpPr>
              <a:spLocks noChangeShapeType="1"/>
            </p:cNvSpPr>
            <p:nvPr/>
          </p:nvSpPr>
          <p:spPr bwMode="auto">
            <a:xfrm>
              <a:off x="5953" y="1119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Line 48"/>
            <p:cNvSpPr>
              <a:spLocks noChangeShapeType="1"/>
            </p:cNvSpPr>
            <p:nvPr/>
          </p:nvSpPr>
          <p:spPr bwMode="auto">
            <a:xfrm>
              <a:off x="5953" y="12594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49"/>
            <p:cNvSpPr>
              <a:spLocks noChangeShapeType="1"/>
            </p:cNvSpPr>
            <p:nvPr/>
          </p:nvSpPr>
          <p:spPr bwMode="auto">
            <a:xfrm>
              <a:off x="7753" y="12051"/>
              <a:ext cx="12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50"/>
            <p:cNvSpPr>
              <a:spLocks noChangeShapeType="1"/>
            </p:cNvSpPr>
            <p:nvPr/>
          </p:nvSpPr>
          <p:spPr bwMode="auto">
            <a:xfrm>
              <a:off x="9013" y="12051"/>
              <a:ext cx="1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Line 51"/>
            <p:cNvSpPr>
              <a:spLocks noChangeShapeType="1"/>
            </p:cNvSpPr>
            <p:nvPr/>
          </p:nvSpPr>
          <p:spPr bwMode="auto">
            <a:xfrm>
              <a:off x="5953" y="1353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Line 52"/>
            <p:cNvSpPr>
              <a:spLocks noChangeShapeType="1"/>
            </p:cNvSpPr>
            <p:nvPr/>
          </p:nvSpPr>
          <p:spPr bwMode="auto">
            <a:xfrm>
              <a:off x="5953" y="1446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Line 53"/>
            <p:cNvSpPr>
              <a:spLocks noChangeShapeType="1"/>
            </p:cNvSpPr>
            <p:nvPr/>
          </p:nvSpPr>
          <p:spPr bwMode="auto">
            <a:xfrm>
              <a:off x="5953" y="14622"/>
              <a:ext cx="3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6" name="Text Box 55"/>
            <p:cNvSpPr txBox="1">
              <a:spLocks noChangeArrowheads="1"/>
            </p:cNvSpPr>
            <p:nvPr/>
          </p:nvSpPr>
          <p:spPr bwMode="auto">
            <a:xfrm>
              <a:off x="5953" y="12593"/>
              <a:ext cx="72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Y</a:t>
              </a:r>
              <a:endParaRPr lang="zh-CN" altLang="zh-CN" sz="2000" b="1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3517" name="Text Box 56"/>
            <p:cNvSpPr txBox="1">
              <a:spLocks noChangeArrowheads="1"/>
            </p:cNvSpPr>
            <p:nvPr/>
          </p:nvSpPr>
          <p:spPr bwMode="auto">
            <a:xfrm>
              <a:off x="7933" y="11658"/>
              <a:ext cx="72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N</a:t>
              </a:r>
              <a:endParaRPr lang="zh-CN" altLang="zh-CN" sz="2000" b="1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</p:grpSp>
      <p:cxnSp>
        <p:nvCxnSpPr>
          <p:cNvPr id="58" name="直接连接符 57"/>
          <p:cNvCxnSpPr>
            <a:stCxn id="63515" idx="1"/>
            <a:endCxn id="63503" idx="2"/>
          </p:cNvCxnSpPr>
          <p:nvPr/>
        </p:nvCxnSpPr>
        <p:spPr>
          <a:xfrm flipV="1">
            <a:off x="8666711" y="5359071"/>
            <a:ext cx="3463" cy="750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0"/>
          <p:cNvGrpSpPr>
            <a:grpSpLocks/>
          </p:cNvGrpSpPr>
          <p:nvPr/>
        </p:nvGrpSpPr>
        <p:grpSpPr bwMode="auto">
          <a:xfrm>
            <a:off x="3143251" y="692151"/>
            <a:ext cx="5832475" cy="5040313"/>
            <a:chOff x="4153" y="14466"/>
            <a:chExt cx="4861" cy="5148"/>
          </a:xfrm>
        </p:grpSpPr>
        <p:sp>
          <p:nvSpPr>
            <p:cNvPr id="64515" name="AutoShape 21"/>
            <p:cNvSpPr>
              <a:spLocks noChangeArrowheads="1"/>
            </p:cNvSpPr>
            <p:nvPr/>
          </p:nvSpPr>
          <p:spPr bwMode="auto">
            <a:xfrm>
              <a:off x="4243" y="14920"/>
              <a:ext cx="3600" cy="1092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64516" name="Text Box 22"/>
            <p:cNvSpPr txBox="1">
              <a:spLocks noChangeArrowheads="1"/>
            </p:cNvSpPr>
            <p:nvPr/>
          </p:nvSpPr>
          <p:spPr bwMode="auto">
            <a:xfrm>
              <a:off x="4694" y="15157"/>
              <a:ext cx="276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Is the number of pixel in each lines is integer times of 4</a:t>
              </a:r>
              <a:r>
                <a:rPr lang="zh-CN" altLang="en-US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？</a:t>
              </a:r>
            </a:p>
          </p:txBody>
        </p:sp>
        <p:sp>
          <p:nvSpPr>
            <p:cNvPr id="64517" name="Text Box 23"/>
            <p:cNvSpPr txBox="1">
              <a:spLocks noChangeArrowheads="1"/>
            </p:cNvSpPr>
            <p:nvPr/>
          </p:nvSpPr>
          <p:spPr bwMode="auto">
            <a:xfrm>
              <a:off x="4153" y="16338"/>
              <a:ext cx="3600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Adjust the number of pixel in each line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4518" name="Text Box 24"/>
            <p:cNvSpPr txBox="1">
              <a:spLocks noChangeArrowheads="1"/>
            </p:cNvSpPr>
            <p:nvPr/>
          </p:nvSpPr>
          <p:spPr bwMode="auto">
            <a:xfrm>
              <a:off x="4153" y="17274"/>
              <a:ext cx="3600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Write image data to file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4519" name="Text Box 25"/>
            <p:cNvSpPr txBox="1">
              <a:spLocks noChangeArrowheads="1"/>
            </p:cNvSpPr>
            <p:nvPr/>
          </p:nvSpPr>
          <p:spPr bwMode="auto">
            <a:xfrm>
              <a:off x="4153" y="18210"/>
              <a:ext cx="3600" cy="4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Release memory, close file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4520" name="AutoShape 26"/>
            <p:cNvSpPr>
              <a:spLocks noChangeArrowheads="1"/>
            </p:cNvSpPr>
            <p:nvPr/>
          </p:nvSpPr>
          <p:spPr bwMode="auto">
            <a:xfrm>
              <a:off x="5234" y="18990"/>
              <a:ext cx="1441" cy="624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>
                <a:latin typeface="华文仿宋" pitchFamily="2" charset="-122"/>
                <a:ea typeface="华文仿宋" pitchFamily="2" charset="-122"/>
              </a:endParaRPr>
            </a:p>
          </p:txBody>
        </p:sp>
        <p:sp>
          <p:nvSpPr>
            <p:cNvPr id="64521" name="Text Box 27"/>
            <p:cNvSpPr txBox="1">
              <a:spLocks noChangeArrowheads="1"/>
            </p:cNvSpPr>
            <p:nvPr/>
          </p:nvSpPr>
          <p:spPr bwMode="auto">
            <a:xfrm>
              <a:off x="5233" y="19085"/>
              <a:ext cx="144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End</a:t>
              </a:r>
              <a:endParaRPr lang="zh-CN" altLang="en-US" sz="2000" b="1" dirty="0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4522" name="Line 28"/>
            <p:cNvSpPr>
              <a:spLocks noChangeShapeType="1"/>
            </p:cNvSpPr>
            <p:nvPr/>
          </p:nvSpPr>
          <p:spPr bwMode="auto">
            <a:xfrm>
              <a:off x="5953" y="1446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Line 29"/>
            <p:cNvSpPr>
              <a:spLocks noChangeShapeType="1"/>
            </p:cNvSpPr>
            <p:nvPr/>
          </p:nvSpPr>
          <p:spPr bwMode="auto">
            <a:xfrm>
              <a:off x="5953" y="1602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4" name="Line 30"/>
            <p:cNvSpPr>
              <a:spLocks noChangeShapeType="1"/>
            </p:cNvSpPr>
            <p:nvPr/>
          </p:nvSpPr>
          <p:spPr bwMode="auto">
            <a:xfrm>
              <a:off x="5953" y="1680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Line 31"/>
            <p:cNvSpPr>
              <a:spLocks noChangeShapeType="1"/>
            </p:cNvSpPr>
            <p:nvPr/>
          </p:nvSpPr>
          <p:spPr bwMode="auto">
            <a:xfrm>
              <a:off x="5953" y="1774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Line 32"/>
            <p:cNvSpPr>
              <a:spLocks noChangeShapeType="1"/>
            </p:cNvSpPr>
            <p:nvPr/>
          </p:nvSpPr>
          <p:spPr bwMode="auto">
            <a:xfrm>
              <a:off x="5953" y="1867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Line 34"/>
            <p:cNvSpPr>
              <a:spLocks noChangeShapeType="1"/>
            </p:cNvSpPr>
            <p:nvPr/>
          </p:nvSpPr>
          <p:spPr bwMode="auto">
            <a:xfrm>
              <a:off x="7753" y="15483"/>
              <a:ext cx="12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Line 35"/>
            <p:cNvSpPr>
              <a:spLocks noChangeShapeType="1"/>
            </p:cNvSpPr>
            <p:nvPr/>
          </p:nvSpPr>
          <p:spPr bwMode="auto">
            <a:xfrm>
              <a:off x="9013" y="15483"/>
              <a:ext cx="1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Line 36"/>
            <p:cNvSpPr>
              <a:spLocks noChangeShapeType="1"/>
            </p:cNvSpPr>
            <p:nvPr/>
          </p:nvSpPr>
          <p:spPr bwMode="auto">
            <a:xfrm flipH="1">
              <a:off x="5953" y="17037"/>
              <a:ext cx="30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Text Box 37"/>
            <p:cNvSpPr txBox="1">
              <a:spLocks noChangeArrowheads="1"/>
            </p:cNvSpPr>
            <p:nvPr/>
          </p:nvSpPr>
          <p:spPr bwMode="auto">
            <a:xfrm>
              <a:off x="7933" y="15089"/>
              <a:ext cx="72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Y</a:t>
              </a:r>
              <a:endParaRPr lang="zh-CN" altLang="zh-CN" sz="2000" b="1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  <p:sp>
          <p:nvSpPr>
            <p:cNvPr id="64531" name="Text Box 38"/>
            <p:cNvSpPr txBox="1">
              <a:spLocks noChangeArrowheads="1"/>
            </p:cNvSpPr>
            <p:nvPr/>
          </p:nvSpPr>
          <p:spPr bwMode="auto">
            <a:xfrm>
              <a:off x="5953" y="15950"/>
              <a:ext cx="72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华文仿宋" pitchFamily="2" charset="-122"/>
                  <a:ea typeface="华文仿宋" pitchFamily="2" charset="-122"/>
                  <a:cs typeface="宋体" pitchFamily="2" charset="-122"/>
                </a:rPr>
                <a:t>N</a:t>
              </a:r>
              <a:endParaRPr lang="zh-CN" altLang="zh-CN" sz="2000" b="1">
                <a:latin typeface="华文仿宋" pitchFamily="2" charset="-122"/>
                <a:ea typeface="华文仿宋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3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 Functions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4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fopen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fr-FR" altLang="zh-CN" sz="2400" dirty="0" smtClean="0"/>
              <a:t>FILE </a:t>
            </a:r>
            <a:r>
              <a:rPr lang="fr-FR" altLang="zh-CN" sz="2400" dirty="0"/>
              <a:t>*fopen( const char *filename,   const char *mode );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/>
              <a:t>Parameters specification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altLang="zh-CN" sz="2400" dirty="0"/>
              <a:t>	filename  </a:t>
            </a:r>
            <a:r>
              <a:rPr lang="zh-CN" altLang="en-US" sz="2400" dirty="0"/>
              <a:t>：</a:t>
            </a:r>
            <a:r>
              <a:rPr lang="en-US" altLang="zh-CN" sz="2400" dirty="0"/>
              <a:t>Filename.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altLang="zh-CN" sz="2400" dirty="0"/>
              <a:t>	mode </a:t>
            </a:r>
            <a:r>
              <a:rPr lang="zh-CN" altLang="en-US" sz="2400" dirty="0" smtClean="0"/>
              <a:t>：       </a:t>
            </a:r>
            <a:r>
              <a:rPr lang="en-US" altLang="zh-CN" sz="2400" dirty="0" smtClean="0"/>
              <a:t>Type </a:t>
            </a:r>
            <a:r>
              <a:rPr lang="en-US" altLang="zh-CN" sz="2400" dirty="0"/>
              <a:t>of access permitted.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/>
              <a:t>Return Value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altLang="zh-CN" sz="2400" dirty="0"/>
              <a:t>	Each of these functions returns a pointer to the open file. A null pointer value indicates an error.</a:t>
            </a:r>
            <a:endParaRPr lang="fr-FR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372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 err="1"/>
              <a:t>size_t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fread</a:t>
            </a:r>
            <a:r>
              <a:rPr lang="en-US" altLang="zh-CN" sz="2400" dirty="0"/>
              <a:t> ( void *buffer, 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count, FILE *stream);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/>
              <a:t>Parameters specification</a:t>
            </a:r>
          </a:p>
          <a:p>
            <a:pPr marL="640080" lvl="1" indent="-246888">
              <a:buNone/>
              <a:defRPr/>
            </a:pPr>
            <a:r>
              <a:rPr lang="en-US" altLang="zh-CN" sz="2000" dirty="0" smtClean="0"/>
              <a:t>Buffer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Storage location for data.</a:t>
            </a:r>
          </a:p>
          <a:p>
            <a:pPr marL="640080" lvl="1" indent="-246888">
              <a:buNone/>
              <a:defRPr/>
            </a:pPr>
            <a:r>
              <a:rPr lang="en-US" altLang="zh-CN" sz="2000" dirty="0" smtClean="0"/>
              <a:t>size </a:t>
            </a:r>
            <a:r>
              <a:rPr lang="zh-CN" altLang="en-US" sz="2000" dirty="0" smtClean="0"/>
              <a:t>：     </a:t>
            </a:r>
            <a:r>
              <a:rPr lang="en-US" altLang="zh-CN" sz="2000" dirty="0" smtClean="0"/>
              <a:t>Item size in bytes.</a:t>
            </a:r>
          </a:p>
          <a:p>
            <a:pPr marL="640080" lvl="1" indent="-246888">
              <a:buNone/>
              <a:defRPr/>
            </a:pPr>
            <a:r>
              <a:rPr lang="en-US" altLang="zh-CN" sz="2000" dirty="0" smtClean="0"/>
              <a:t>Count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 Maximum number of items to be read.</a:t>
            </a:r>
          </a:p>
          <a:p>
            <a:pPr marL="640080" lvl="1" indent="-246888">
              <a:buNone/>
              <a:defRPr/>
            </a:pPr>
            <a:r>
              <a:rPr lang="en-US" altLang="zh-CN" sz="2000" dirty="0" smtClean="0"/>
              <a:t>stream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Pointer to FILE structure.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 smtClean="0"/>
              <a:t>Return </a:t>
            </a:r>
            <a:r>
              <a:rPr lang="en-US" altLang="zh-CN" sz="2400" dirty="0"/>
              <a:t>Value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fread</a:t>
            </a:r>
            <a:r>
              <a:rPr lang="en-US" altLang="zh-CN" sz="2400" dirty="0"/>
              <a:t>( ) returns the number of full items actually read, which may be less than count if an error occurs or if the end of the file is encountered before reaching count</a:t>
            </a:r>
            <a:r>
              <a:rPr lang="en-US" altLang="zh-CN" sz="2400" i="1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18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 err="1"/>
              <a:t>size_t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fwrite</a:t>
            </a:r>
            <a:r>
              <a:rPr lang="en-US" altLang="zh-CN" sz="2400" dirty="0"/>
              <a:t>( const void *buffer,  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size, </a:t>
            </a:r>
            <a:r>
              <a:rPr lang="en-US" altLang="zh-CN" sz="2400" dirty="0" err="1" smtClean="0"/>
              <a:t>size_t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count,  FILE *stream);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/>
              <a:t>Parameters specification</a:t>
            </a:r>
          </a:p>
          <a:p>
            <a:pPr marL="640080" lvl="1" indent="-246888">
              <a:buNone/>
              <a:defRPr/>
            </a:pPr>
            <a:r>
              <a:rPr lang="en-US" altLang="zh-CN" sz="2000" dirty="0"/>
              <a:t>buffer </a:t>
            </a:r>
            <a:r>
              <a:rPr lang="zh-CN" altLang="en-US" sz="2000" dirty="0"/>
              <a:t>： </a:t>
            </a:r>
            <a:r>
              <a:rPr lang="en-US" altLang="zh-CN" sz="2000" dirty="0"/>
              <a:t>Pointer to data to be written.</a:t>
            </a:r>
          </a:p>
          <a:p>
            <a:pPr marL="640080" lvl="1" indent="-246888">
              <a:buNone/>
              <a:defRPr/>
            </a:pPr>
            <a:r>
              <a:rPr lang="en-US" altLang="zh-CN" sz="2000" dirty="0"/>
              <a:t>size </a:t>
            </a:r>
            <a:r>
              <a:rPr lang="zh-CN" altLang="en-US" sz="2000" dirty="0"/>
              <a:t>：</a:t>
            </a:r>
            <a:r>
              <a:rPr lang="en-US" altLang="zh-CN" sz="2000" dirty="0"/>
              <a:t>     Item size in bytes.</a:t>
            </a:r>
          </a:p>
          <a:p>
            <a:pPr marL="640080" lvl="1" indent="-246888">
              <a:buNone/>
              <a:defRPr/>
            </a:pPr>
            <a:r>
              <a:rPr lang="en-US" altLang="zh-CN" sz="2000" dirty="0"/>
              <a:t>Count</a:t>
            </a:r>
            <a:r>
              <a:rPr lang="zh-CN" altLang="en-US" sz="2000" dirty="0"/>
              <a:t>：</a:t>
            </a:r>
            <a:r>
              <a:rPr lang="en-US" altLang="zh-CN" sz="2000" dirty="0"/>
              <a:t> Maximum number of items to be written.</a:t>
            </a:r>
          </a:p>
          <a:p>
            <a:pPr marL="640080" lvl="1" indent="-246888">
              <a:buNone/>
              <a:defRPr/>
            </a:pPr>
            <a:r>
              <a:rPr lang="en-US" altLang="zh-CN" sz="2000" dirty="0"/>
              <a:t>Stream</a:t>
            </a:r>
            <a:r>
              <a:rPr lang="zh-CN" altLang="en-US" sz="2000" dirty="0"/>
              <a:t>：</a:t>
            </a:r>
            <a:r>
              <a:rPr lang="en-US" altLang="zh-CN" sz="2000" dirty="0"/>
              <a:t>Pointer to FILE structure. </a:t>
            </a:r>
          </a:p>
          <a:p>
            <a:pPr marL="274320" lvl="1" indent="-274320"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zh-CN" sz="2400" dirty="0"/>
              <a:t>Return value</a:t>
            </a:r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fwrite</a:t>
            </a:r>
            <a:r>
              <a:rPr lang="en-US" altLang="zh-CN" sz="2400" dirty="0"/>
              <a:t>( ) returns the number of full items actually written, which may be less than count if an error occurs.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58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fclose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fclose</a:t>
            </a:r>
            <a:r>
              <a:rPr lang="en-US" altLang="zh-CN" sz="2400" dirty="0"/>
              <a:t>( FILE *stream );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/>
              <a:t>Parameters specification</a:t>
            </a:r>
          </a:p>
          <a:p>
            <a:pPr marL="640080" lvl="1" indent="-246888">
              <a:lnSpc>
                <a:spcPct val="150000"/>
              </a:lnSpc>
              <a:buNone/>
              <a:defRPr/>
            </a:pPr>
            <a:r>
              <a:rPr lang="en-US" altLang="zh-CN" sz="2000" dirty="0"/>
              <a:t>Stream</a:t>
            </a:r>
            <a:r>
              <a:rPr lang="zh-CN" altLang="en-US" sz="2000" dirty="0"/>
              <a:t>：</a:t>
            </a:r>
            <a:r>
              <a:rPr lang="en-US" altLang="zh-CN" sz="2000" dirty="0"/>
              <a:t> Pointer to FILE structure. 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/>
              <a:t>Return Value</a:t>
            </a:r>
          </a:p>
          <a:p>
            <a:pPr marL="355600" lvl="1" indent="0">
              <a:lnSpc>
                <a:spcPct val="150000"/>
              </a:lnSpc>
              <a:buNone/>
              <a:defRPr/>
            </a:pPr>
            <a:r>
              <a:rPr lang="en-US" altLang="zh-CN" sz="2000" dirty="0" err="1" smtClean="0"/>
              <a:t>fclose</a:t>
            </a:r>
            <a:r>
              <a:rPr lang="en-US" altLang="zh-CN" sz="2000" dirty="0"/>
              <a:t>( ) returns 0 if the stream is successfully closed. And it returns EOF to indicate an error. 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sz="2400" dirty="0"/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01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calloc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altLang="zh-CN" sz="2400" dirty="0"/>
              <a:t>	void *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num,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size);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/>
              <a:t>Parameters specification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altLang="zh-CN" sz="2400" dirty="0"/>
              <a:t>	num </a:t>
            </a:r>
            <a:r>
              <a:rPr lang="zh-CN" altLang="en-US" sz="2400" dirty="0"/>
              <a:t>：</a:t>
            </a:r>
            <a:r>
              <a:rPr lang="en-US" altLang="zh-CN" sz="2400" dirty="0"/>
              <a:t>Number of elements.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altLang="zh-CN" sz="2400" dirty="0"/>
              <a:t>	size</a:t>
            </a:r>
            <a:r>
              <a:rPr lang="zh-CN" altLang="en-US" sz="2400" dirty="0"/>
              <a:t>：</a:t>
            </a:r>
            <a:r>
              <a:rPr lang="en-US" altLang="zh-CN" sz="2400" dirty="0"/>
              <a:t> Length in bytes of each element.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/>
              <a:t>Return value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( ) returns a pointer to the allocated space. To get a pointer to a type other than void, use a type cast on the return value. 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23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memset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altLang="zh-CN" sz="2400" dirty="0"/>
              <a:t>	void *</a:t>
            </a:r>
            <a:r>
              <a:rPr lang="en-US" altLang="zh-CN" sz="2400" dirty="0" err="1"/>
              <a:t>memset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count);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2400" dirty="0"/>
              <a:t>Parameters specifications</a:t>
            </a:r>
          </a:p>
          <a:p>
            <a:pPr marL="640080" lvl="1" indent="-246888">
              <a:lnSpc>
                <a:spcPct val="150000"/>
              </a:lnSpc>
              <a:buNone/>
              <a:defRPr/>
            </a:pPr>
            <a:r>
              <a:rPr lang="en-US" altLang="zh-CN" sz="2000" i="1" dirty="0" err="1"/>
              <a:t>dest</a:t>
            </a:r>
            <a:r>
              <a:rPr lang="en-US" altLang="zh-CN" sz="2000" dirty="0"/>
              <a:t> </a:t>
            </a:r>
            <a:r>
              <a:rPr lang="zh-CN" altLang="en-US" sz="2000" dirty="0"/>
              <a:t>： </a:t>
            </a:r>
            <a:r>
              <a:rPr lang="en-US" altLang="zh-CN" sz="2000" dirty="0"/>
              <a:t>Pointer to destination.</a:t>
            </a:r>
          </a:p>
          <a:p>
            <a:pPr marL="640080" lvl="1" indent="-246888">
              <a:lnSpc>
                <a:spcPct val="150000"/>
              </a:lnSpc>
              <a:buNone/>
              <a:defRPr/>
            </a:pPr>
            <a:r>
              <a:rPr lang="en-US" altLang="zh-CN" sz="2000" dirty="0"/>
              <a:t>c </a:t>
            </a:r>
            <a:r>
              <a:rPr lang="zh-CN" altLang="en-US" sz="2000" dirty="0"/>
              <a:t>：       </a:t>
            </a:r>
            <a:r>
              <a:rPr lang="en-US" altLang="zh-CN" sz="2000" dirty="0"/>
              <a:t>Character to set.</a:t>
            </a:r>
          </a:p>
          <a:p>
            <a:pPr marL="640080" lvl="1" indent="-246888">
              <a:lnSpc>
                <a:spcPct val="150000"/>
              </a:lnSpc>
              <a:buNone/>
              <a:defRPr/>
            </a:pPr>
            <a:r>
              <a:rPr lang="en-US" altLang="zh-CN" sz="2000" i="1" dirty="0"/>
              <a:t>count</a:t>
            </a:r>
            <a:r>
              <a:rPr lang="en-US" altLang="zh-CN" sz="2000" dirty="0"/>
              <a:t> </a:t>
            </a:r>
            <a:r>
              <a:rPr lang="zh-CN" altLang="en-US" sz="2000" dirty="0"/>
              <a:t>：</a:t>
            </a:r>
            <a:r>
              <a:rPr lang="en-US" altLang="zh-CN" sz="2000" dirty="0"/>
              <a:t>Number of characters.</a:t>
            </a:r>
          </a:p>
          <a:p>
            <a:pPr marL="274320" lvl="1" indent="-274320">
              <a:lnSpc>
                <a:spcPct val="150000"/>
              </a:lnSpc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zh-CN" sz="2400" dirty="0"/>
              <a:t>Return value</a:t>
            </a:r>
          </a:p>
          <a:p>
            <a:pPr marL="640080" lvl="1" indent="-246888">
              <a:lnSpc>
                <a:spcPct val="150000"/>
              </a:lnSpc>
              <a:buNone/>
              <a:defRPr/>
            </a:pPr>
            <a:r>
              <a:rPr lang="en-US" altLang="zh-CN" sz="2000" dirty="0"/>
              <a:t>The value of 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. </a:t>
            </a:r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639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</a:t>
            </a:r>
            <a:endParaRPr lang="zh-CN" altLang="en-US" dirty="0"/>
          </a:p>
        </p:txBody>
      </p:sp>
      <p:sp>
        <p:nvSpPr>
          <p:cNvPr id="2048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	void free( void *</a:t>
            </a:r>
            <a:r>
              <a:rPr lang="en-US" altLang="zh-CN" sz="2400" dirty="0" err="1"/>
              <a:t>memblock</a:t>
            </a:r>
            <a:r>
              <a:rPr lang="en-US" altLang="zh-CN" sz="2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Parameters specification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memblock</a:t>
            </a:r>
            <a:r>
              <a:rPr lang="zh-CN" altLang="en-US" sz="2400" dirty="0"/>
              <a:t>：</a:t>
            </a:r>
            <a:r>
              <a:rPr lang="en-US" altLang="zh-CN" sz="2400" dirty="0"/>
              <a:t> Previously allocated memory block to be freed.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Function description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	The free function </a:t>
            </a:r>
            <a:r>
              <a:rPr lang="en-US" altLang="zh-CN" sz="2400" dirty="0" err="1"/>
              <a:t>deallocates</a:t>
            </a:r>
            <a:r>
              <a:rPr lang="en-US" altLang="zh-CN" sz="2400" dirty="0"/>
              <a:t> a memory block ( </a:t>
            </a:r>
            <a:r>
              <a:rPr lang="en-US" altLang="zh-CN" sz="2400" dirty="0" err="1"/>
              <a:t>memblock</a:t>
            </a:r>
            <a:r>
              <a:rPr lang="en-US" altLang="zh-CN" sz="2400" dirty="0"/>
              <a:t>) that was previously allocated by a call to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or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94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Bitmap</a:t>
            </a:r>
            <a:endParaRPr lang="zh-CN" altLang="en-US" dirty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3200" dirty="0" smtClean="0"/>
              <a:t>Binary </a:t>
            </a:r>
            <a:r>
              <a:rPr kumimoji="1" lang="en-US" altLang="zh-CN" sz="3200" dirty="0"/>
              <a:t>image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/>
              <a:t>Gray-scale image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/>
              <a:t>Index color image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/>
              <a:t>True color image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8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27350" y="3201144"/>
            <a:ext cx="1676400" cy="1524000"/>
            <a:chOff x="672" y="2784"/>
            <a:chExt cx="1056" cy="960"/>
          </a:xfrm>
        </p:grpSpPr>
        <p:sp>
          <p:nvSpPr>
            <p:cNvPr id="40967" name="Rectangle 4"/>
            <p:cNvSpPr>
              <a:spLocks noChangeArrowheads="1"/>
            </p:cNvSpPr>
            <p:nvPr/>
          </p:nvSpPr>
          <p:spPr bwMode="auto">
            <a:xfrm>
              <a:off x="672" y="2784"/>
              <a:ext cx="1056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8" name="Line 5"/>
            <p:cNvSpPr>
              <a:spLocks noChangeShapeType="1"/>
            </p:cNvSpPr>
            <p:nvPr/>
          </p:nvSpPr>
          <p:spPr bwMode="auto">
            <a:xfrm>
              <a:off x="672" y="30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9" name="Line 6"/>
            <p:cNvSpPr>
              <a:spLocks noChangeShapeType="1"/>
            </p:cNvSpPr>
            <p:nvPr/>
          </p:nvSpPr>
          <p:spPr bwMode="auto">
            <a:xfrm>
              <a:off x="672" y="34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0" name="Line 7"/>
            <p:cNvSpPr>
              <a:spLocks noChangeShapeType="1"/>
            </p:cNvSpPr>
            <p:nvPr/>
          </p:nvSpPr>
          <p:spPr bwMode="auto">
            <a:xfrm>
              <a:off x="1008" y="27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1" name="Line 8"/>
            <p:cNvSpPr>
              <a:spLocks noChangeShapeType="1"/>
            </p:cNvSpPr>
            <p:nvPr/>
          </p:nvSpPr>
          <p:spPr bwMode="auto">
            <a:xfrm>
              <a:off x="1344" y="278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2" name="Rectangle 9"/>
            <p:cNvSpPr>
              <a:spLocks noChangeArrowheads="1"/>
            </p:cNvSpPr>
            <p:nvPr/>
          </p:nvSpPr>
          <p:spPr bwMode="auto">
            <a:xfrm>
              <a:off x="672" y="278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Rectangle 10"/>
            <p:cNvSpPr>
              <a:spLocks noChangeArrowheads="1"/>
            </p:cNvSpPr>
            <p:nvPr/>
          </p:nvSpPr>
          <p:spPr bwMode="auto">
            <a:xfrm>
              <a:off x="1344" y="3072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4" name="Rectangle 11"/>
            <p:cNvSpPr>
              <a:spLocks noChangeArrowheads="1"/>
            </p:cNvSpPr>
            <p:nvPr/>
          </p:nvSpPr>
          <p:spPr bwMode="auto">
            <a:xfrm>
              <a:off x="672" y="3408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Rectangle 12"/>
            <p:cNvSpPr>
              <a:spLocks noChangeArrowheads="1"/>
            </p:cNvSpPr>
            <p:nvPr/>
          </p:nvSpPr>
          <p:spPr bwMode="auto">
            <a:xfrm>
              <a:off x="1008" y="3408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Rectangle 13"/>
            <p:cNvSpPr>
              <a:spLocks noChangeArrowheads="1"/>
            </p:cNvSpPr>
            <p:nvPr/>
          </p:nvSpPr>
          <p:spPr bwMode="auto">
            <a:xfrm>
              <a:off x="1344" y="3408"/>
              <a:ext cx="384" cy="3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Rectangle 14"/>
            <p:cNvSpPr>
              <a:spLocks noChangeArrowheads="1"/>
            </p:cNvSpPr>
            <p:nvPr/>
          </p:nvSpPr>
          <p:spPr bwMode="auto">
            <a:xfrm>
              <a:off x="1008" y="2784"/>
              <a:ext cx="720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Rectangle 15"/>
            <p:cNvSpPr>
              <a:spLocks noChangeArrowheads="1"/>
            </p:cNvSpPr>
            <p:nvPr/>
          </p:nvSpPr>
          <p:spPr bwMode="auto">
            <a:xfrm>
              <a:off x="672" y="3072"/>
              <a:ext cx="672" cy="3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9696" name="AutoShape 16"/>
          <p:cNvSpPr>
            <a:spLocks noChangeArrowheads="1"/>
          </p:cNvSpPr>
          <p:nvPr/>
        </p:nvSpPr>
        <p:spPr bwMode="auto">
          <a:xfrm>
            <a:off x="5232400" y="3561506"/>
            <a:ext cx="9144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9697" name="Object 2"/>
          <p:cNvGraphicFramePr>
            <a:graphicFrameLocks noChangeAspect="1"/>
          </p:cNvGraphicFramePr>
          <p:nvPr>
            <p:extLst/>
          </p:nvPr>
        </p:nvGraphicFramePr>
        <p:xfrm>
          <a:off x="6816725" y="3129706"/>
          <a:ext cx="200183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3" imgW="914400" imgH="711200" progId="Equation.3">
                  <p:embed/>
                </p:oleObj>
              </mc:Choice>
              <mc:Fallback>
                <p:oleObj name="公式" r:id="rId3" imgW="914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3129706"/>
                        <a:ext cx="2001838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Binary Image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Binary image just has two </a:t>
            </a:r>
            <a:r>
              <a:rPr lang="en-US" altLang="zh-CN" sz="3200" dirty="0" smtClean="0"/>
              <a:t>level </a:t>
            </a:r>
            <a:r>
              <a:rPr lang="en-US" altLang="zh-CN" sz="3200" dirty="0"/>
              <a:t>of intensity, 0/1 or 0/255.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511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altLang="zh-CN" dirty="0" smtClean="0"/>
              <a:t>Gray-scale Image</a:t>
            </a:r>
            <a:endParaRPr lang="zh-CN" altLang="en-US" dirty="0" smtClean="0"/>
          </a:p>
        </p:txBody>
      </p:sp>
      <p:sp>
        <p:nvSpPr>
          <p:cNvPr id="41987" name="内容占位符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In gray image, there are more than 2 levels of intensity, 256</a:t>
            </a:r>
            <a:r>
              <a:rPr kumimoji="1" lang="zh-CN" altLang="en-US" sz="3200" dirty="0"/>
              <a:t>（</a:t>
            </a:r>
            <a:r>
              <a:rPr kumimoji="1" lang="en-US" altLang="zh-CN" sz="3200" dirty="0" smtClean="0"/>
              <a:t>2</a:t>
            </a:r>
            <a:r>
              <a:rPr kumimoji="1" lang="en-US" altLang="zh-CN" sz="3200" baseline="30000" dirty="0" smtClean="0"/>
              <a:t>8</a:t>
            </a:r>
            <a:r>
              <a:rPr kumimoji="1" lang="en-US" altLang="zh-CN" sz="3200" dirty="0" smtClean="0"/>
              <a:t>=256, 8bits</a:t>
            </a:r>
            <a:r>
              <a:rPr kumimoji="1" lang="zh-CN" altLang="en-US" sz="3200" dirty="0" smtClean="0"/>
              <a:t>）</a:t>
            </a:r>
            <a:r>
              <a:rPr lang="en-US" altLang="zh-CN" sz="3200" dirty="0" smtClean="0"/>
              <a:t>levels commonly used. Intensity of each pixel is between 0 and 255.</a:t>
            </a:r>
          </a:p>
          <a:p>
            <a:pPr>
              <a:lnSpc>
                <a:spcPct val="150000"/>
              </a:lnSpc>
            </a:pP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920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ChangeArrowheads="1"/>
          </p:cNvSpPr>
          <p:nvPr/>
        </p:nvSpPr>
        <p:spPr bwMode="auto">
          <a:xfrm>
            <a:off x="8256588" y="3429000"/>
            <a:ext cx="990600" cy="838200"/>
          </a:xfrm>
          <a:custGeom>
            <a:avLst/>
            <a:gdLst>
              <a:gd name="T0" fmla="*/ 32450909 w 21600"/>
              <a:gd name="T1" fmla="*/ 0 h 21600"/>
              <a:gd name="T2" fmla="*/ 19469693 w 21600"/>
              <a:gd name="T3" fmla="*/ 10842272 h 21600"/>
              <a:gd name="T4" fmla="*/ 0 w 21600"/>
              <a:gd name="T5" fmla="*/ 27107194 h 21600"/>
              <a:gd name="T6" fmla="*/ 19469693 w 21600"/>
              <a:gd name="T7" fmla="*/ 32526817 h 21600"/>
              <a:gd name="T8" fmla="*/ 38939431 w 21600"/>
              <a:gd name="T9" fmla="*/ 22588054 h 21600"/>
              <a:gd name="T10" fmla="*/ 45430017 w 21600"/>
              <a:gd name="T11" fmla="*/ 1084227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919288" y="2349500"/>
            <a:ext cx="5867400" cy="3544888"/>
            <a:chOff x="204" y="1888"/>
            <a:chExt cx="3696" cy="2233"/>
          </a:xfrm>
        </p:grpSpPr>
        <p:pic>
          <p:nvPicPr>
            <p:cNvPr id="4301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888"/>
              <a:ext cx="3696" cy="2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4" name="Rectangle 5"/>
            <p:cNvSpPr>
              <a:spLocks noChangeArrowheads="1"/>
            </p:cNvSpPr>
            <p:nvPr/>
          </p:nvSpPr>
          <p:spPr bwMode="auto">
            <a:xfrm>
              <a:off x="503" y="2859"/>
              <a:ext cx="96" cy="9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9" y="893763"/>
            <a:ext cx="45815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8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True Color Image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Each pixel has three color components, i.e., </a:t>
            </a:r>
            <a:r>
              <a:rPr lang="en-US" altLang="zh-CN" sz="3200" dirty="0" smtClean="0">
                <a:solidFill>
                  <a:srgbClr val="FF0000"/>
                </a:solidFill>
              </a:rPr>
              <a:t>R</a:t>
            </a:r>
            <a:r>
              <a:rPr lang="en-US" altLang="zh-CN" sz="3200" dirty="0" smtClean="0"/>
              <a:t>ed, </a:t>
            </a:r>
            <a:r>
              <a:rPr lang="en-US" altLang="zh-CN" sz="3200" dirty="0" smtClean="0">
                <a:solidFill>
                  <a:srgbClr val="92D050"/>
                </a:solidFill>
              </a:rPr>
              <a:t>G</a:t>
            </a:r>
            <a:r>
              <a:rPr lang="en-US" altLang="zh-CN" sz="3200" dirty="0" smtClean="0"/>
              <a:t>reen and </a:t>
            </a:r>
            <a:r>
              <a:rPr lang="en-US" altLang="zh-CN" sz="3200" dirty="0" smtClean="0">
                <a:solidFill>
                  <a:srgbClr val="0070C0"/>
                </a:solidFill>
              </a:rPr>
              <a:t>B</a:t>
            </a:r>
            <a:r>
              <a:rPr lang="en-US" altLang="zh-CN" sz="3200" dirty="0" smtClean="0"/>
              <a:t>lue, and each color component has 256 levels intensity. So the combination of these three components can produce 16.7 (256x256x256) million colors.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75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altLang="zh-CN" dirty="0" smtClean="0">
                <a:latin typeface="Times New Roman" pitchFamily="18" charset="0"/>
              </a:rPr>
              <a:t>Index Color Image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For the early monitor, just a few color (up to 256)can be displayed. These colors is predefined in a index table. If you want to use one kind of color you must indicate the index of the color.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04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File Format of Image</a:t>
            </a:r>
            <a:endParaRPr lang="zh-CN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3200" dirty="0"/>
              <a:t> RAW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Format</a:t>
            </a:r>
          </a:p>
          <a:p>
            <a:pPr marL="548640" lvl="1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3200" dirty="0"/>
              <a:t>Just a 2D matrix of the pixel intensity, no file head.</a:t>
            </a:r>
          </a:p>
          <a:p>
            <a:pPr marL="548640" lvl="1" indent="-274320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sz="3200" dirty="0" smtClean="0"/>
              <a:t>Pixels are arranged in row by row.</a:t>
            </a:r>
            <a:endParaRPr lang="en-US" altLang="zh-CN" sz="3200" dirty="0"/>
          </a:p>
          <a:p>
            <a:pPr marL="274320" indent="-274320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altLang="zh-CN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718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FE8CC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FE8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2126</Words>
  <Application>Microsoft Office PowerPoint</Application>
  <PresentationFormat>宽屏</PresentationFormat>
  <Paragraphs>206</Paragraphs>
  <Slides>29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华文仿宋</vt:lpstr>
      <vt:lpstr>华文楷体</vt:lpstr>
      <vt:lpstr>宋体</vt:lpstr>
      <vt:lpstr>Arial</vt:lpstr>
      <vt:lpstr>Calibri</vt:lpstr>
      <vt:lpstr>Calibri Light</vt:lpstr>
      <vt:lpstr>Times New Roman</vt:lpstr>
      <vt:lpstr>Verdana</vt:lpstr>
      <vt:lpstr>Wingdings</vt:lpstr>
      <vt:lpstr>Wingdings 2</vt:lpstr>
      <vt:lpstr>回顾</vt:lpstr>
      <vt:lpstr>公式</vt:lpstr>
      <vt:lpstr>Lab Project 1</vt:lpstr>
      <vt:lpstr>Bitmap</vt:lpstr>
      <vt:lpstr>Types of Bitmap</vt:lpstr>
      <vt:lpstr>Binary Image</vt:lpstr>
      <vt:lpstr>Gray-scale Image</vt:lpstr>
      <vt:lpstr>PowerPoint 演示文稿</vt:lpstr>
      <vt:lpstr>True Color Image</vt:lpstr>
      <vt:lpstr>Index Color Image</vt:lpstr>
      <vt:lpstr>File Format of Image</vt:lpstr>
      <vt:lpstr>BMP File</vt:lpstr>
      <vt:lpstr>Four Parts of BMP File</vt:lpstr>
      <vt:lpstr>File Header</vt:lpstr>
      <vt:lpstr>Information header</vt:lpstr>
      <vt:lpstr>Palette</vt:lpstr>
      <vt:lpstr>Image Data</vt:lpstr>
      <vt:lpstr>Palette</vt:lpstr>
      <vt:lpstr>For the true color bitmap</vt:lpstr>
      <vt:lpstr>Notice</vt:lpstr>
      <vt:lpstr>Program Flow Diagram</vt:lpstr>
      <vt:lpstr>PowerPoint 演示文稿</vt:lpstr>
      <vt:lpstr>PowerPoint 演示文稿</vt:lpstr>
      <vt:lpstr>C Functions</vt:lpstr>
      <vt:lpstr>fopen</vt:lpstr>
      <vt:lpstr>fread</vt:lpstr>
      <vt:lpstr>fwrite</vt:lpstr>
      <vt:lpstr>fclose</vt:lpstr>
      <vt:lpstr>calloc</vt:lpstr>
      <vt:lpstr>memset</vt:lpstr>
      <vt:lpstr>free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to BMP</dc:title>
  <dc:creator>Richard Chen</dc:creator>
  <cp:lastModifiedBy>Richard</cp:lastModifiedBy>
  <cp:revision>12</cp:revision>
  <dcterms:created xsi:type="dcterms:W3CDTF">2015-03-23T10:59:07Z</dcterms:created>
  <dcterms:modified xsi:type="dcterms:W3CDTF">2020-05-07T07:23:33Z</dcterms:modified>
</cp:coreProperties>
</file>