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7" r:id="rId2"/>
    <p:sldId id="312" r:id="rId3"/>
    <p:sldId id="316" r:id="rId4"/>
    <p:sldId id="313" r:id="rId5"/>
    <p:sldId id="264" r:id="rId6"/>
    <p:sldId id="314" r:id="rId7"/>
    <p:sldId id="315" r:id="rId8"/>
    <p:sldId id="317" r:id="rId9"/>
    <p:sldId id="319" r:id="rId10"/>
    <p:sldId id="303" r:id="rId11"/>
    <p:sldId id="320" r:id="rId12"/>
    <p:sldId id="321" r:id="rId13"/>
    <p:sldId id="258" r:id="rId14"/>
    <p:sldId id="31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ров Евгений" initials="ПЕ" lastIdx="1" clrIdx="0">
    <p:extLst>
      <p:ext uri="{19B8F6BF-5375-455C-9EA6-DF929625EA0E}">
        <p15:presenceInfo xmlns:p15="http://schemas.microsoft.com/office/powerpoint/2012/main" userId="e959aa85182a2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C4C4"/>
    <a:srgbClr val="2F2F2F"/>
    <a:srgbClr val="8E8E8E"/>
    <a:srgbClr val="DDEEFE"/>
    <a:srgbClr val="479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4730"/>
  </p:normalViewPr>
  <p:slideViewPr>
    <p:cSldViewPr snapToGrid="0" snapToObjects="1">
      <p:cViewPr varScale="1">
        <p:scale>
          <a:sx n="59" d="100"/>
          <a:sy n="59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15.89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572 0 8027,'-18'66'0,"0"-1"0,-1 5 0,2 1 0,10-4 0,2 4 0,-4-4 0,-1 4 0,-2 3-141,-1 7 1,-2 2-1,0 3 1,3-14-1,0 2 1,-1 2-1,0-1 18,-1 3 0,0 0 0,0 1 0,0 1 0,0 3 0,-1 0 0,1 2 0,0-1 0,-1 3 0,-1 0 0,1 1 0,0-1 0,1 2 0,-1 1 0,1-1 0,0 1 77,0-1 1,1 0 0,0 1 0,1-1 0,2 1 0,0 0 0,1 0 0,1 1 45,0-1 0,2 1 0,-1-1 0,2 0 0,0-1 0,1 0 0,1 0 0,1-1 0,0 0 0,1-1 0,1 1 0,3-2 0,1-3 0,3 0 0,0-1 0,2-1-24,2 17 1,1-1 0,4 1 0,-2-22 0,3 1 0,1-1 0,2-1 23,5 15 0,3-1 0,0-1 0,2 3 0,1 0 0,0 0 0,1 0 0,1 0 0,1-2 0,0-6 0,0-2 0,0-2-64,-4-10 1,0-3-1,1 1 1,1 1-1,0 1 1,0-3 63,9 17 0,0-3 0,2 3 0,0-2 0,-2-7 0,0-3 210,-6-9 1,-1-2-1,0-2 1,-1-3-211,-6-9 0,-2-1 0,24 35 983,-6-11-634,-9-9 634,-2-8-861,-6-12 455,-12-3-577,3-22 0,-15 2 0,9 6 0,-2 12 0,2 6 0,2 2 0,0-2 0,6 9 0,-5-4 0,-1-6 0,-24-32 0,-11-12 0,-17-26 0,-11 1 0,-6-1 0,-11-3 0,-4-7 0,-11-5 0,37 20 0,-2-1 0,2 1 0,0 0 0,2-1 0,0 0 0,-1 0 0,0 0 0,-33-21 0,2-3 0,6-2 0,5 2 0,3 2 0,10 5 0,8 9 0,2 2 0,3 6 0,22 18 0,55 38 0,37 27 0,-35-25 0,2-1 0,2 2 0,1-1 0,3 0 0,1 1 0,3 0 0,2 0 0,6 1 0,2 1 0,0-2 0,-1 0 0,5 2 0,0-1 0,-4-5 0,-1-1 0,-6-4 0,0-1 0,-1 2 0,-1-1 0,32 15 0,-7-5 0,-15-8 0,-10-6 0,-16-7 0,-13-20 0,-12-23 0,-2-26 0,-6-43 0,-3 44 0,1-1 0,-1-6 0,1-1 0,0 0 0,1-1 0,2-2 0,1 2 0,0 9 0,1 0 0,2-4 0,2 2 0,14-28 0,-10 33 0,2 0 0,20-31 0,-4 1 0,-2 15 0,-7-14 0,-6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4.718"/>
    </inkml:context>
    <inkml:brush xml:id="br0">
      <inkml:brushProperty name="width" value="0.6" units="cm"/>
      <inkml:brushProperty name="height" value="0.6" units="cm"/>
    </inkml:brush>
  </inkml:definitions>
  <inkml:trace contextRef="#ctx0" brushRef="#br0">307 1 8027,'-10'69'0,"-1"1"0,4-3 0,1-1 0,-2 2 0,0 1 0,0 3 0,-1 2 0,-3 15 0,-2 5-164,3-22 0,-1 2 0,1 4 0,-1 10 0,1 3 0,-1 4 54,2-15 1,-1 3 0,0 2 0,0 3-1,3-8 1,0 2 0,0 2 0,1 1-1,-1 0 11,1 4 1,0 1 0,-1 0-1,2 2 1,0-1 0,1 4-1,0 1 1,1 1 0,1-1-1,0 0 0,0-4 1,1 0 0,0 0-1,1 0 1,0 1 0,1 1-1,1 1 1,1 0 0,0 0-1,0 1 97,1 1 0,1 2 1,0-1-1,1-1 1,1-2-1,1-7 1,2-3-1,0 0 0,1-1 1,2 1 1,1 0 0,2-1 0,1 1 0,0-1 0,2 0 0,0-2 0,2-2 0,0 1 0,1 0 0,0 1 0,2 6 0,1 2 0,0-1 0,1 0 0,0-1 0,0-6 0,1 0 0,0-1 0,1-2 0,0-1-22,3 9 0,1-2 0,0-1 0,1 0 1,2 3-1,1 0 0,0-1 0,-1-3 22,-3-10 0,-1-3 0,0-1 0,0-1 0,5 16 0,0-3 0,0 0-16,-2-5 1,1-1-1,-2-2 1,7 20-1,-1-3 1,0 0-1,-1-3 16,-7-14 0,-1-4 0,-7-13 0,0-3 0,0 0 0,-1-2 0,8 28 782,-7-23-782,-6-21 983,2-4-540,-21-17 1,2-1 539,-29-9-914,-12-8 1,-33-16 0,29 3 0,-2-2 0,-7-4 0,-1-2-70,-2-1 0,0-2 0,-6-7 0,0-3 0,1 0 0,1-2 0,-2-2 0,0-2 0,-3-1 0,1 0 0,12 7 0,3 1 0,3 2 0,1 1 0,-32-26 182,2 4-182,16 5 0,6 18 0,47 22 0,21 20 0,36 25 0,-8-3 0,4 3 0,4 2 0,3 2 0,9 11 0,3 1 0,1 2 0,2 1-86,6 3 0,0 0 1,-7-5-1,-1-1 86,2 0 0,-1-1 0,-6-6 0,-2 0 0,-2-2 0,0 0 0,0-3 0,-2-2 0,-10-6 0,-1-4 0,40 17 0,-1-12 0,-13-24 0,-1-29 0,-7-45 0,-33 9 0,-3-6 0,4-8 0,-2-1 0,-2 0 0,-1-1 0,2-3 0,0-1 0,-1 5 0,0 1 0,-3 4 0,3-2 0,9-12 0,2 1 0,-5 13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9.12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1849 1 8027,'10'69'0,"1"1"0,-4-3 0,-1-1 0,2 2 0,0 1 0,0 3 0,1 2 0,3 15 0,2 5-164,-3-22 0,1 2 0,-1 4 0,1 10 0,-1 3 0,1 4 54,-2-15 1,1 3 0,0 2 0,0 3-1,-3-8 1,0 2 0,0 2 0,-1 1-1,1 0 11,-1 4 1,0 1 0,1 0-1,-2 2 1,0-1 0,-1 4-1,0 1 1,-1 1 0,-1-1-1,0 0 0,0-4 1,-1 0 0,0 0-1,-1 0 1,0 1 0,-1 1-1,-1 1 1,-1 0 0,0 0-1,0 1 97,-1 1 0,-1 2 1,0-1-1,-1-1 1,-1-2-1,-1-7 1,-2-3-1,0 0 0,-1-1 1,-2 1 1,-1 0 0,-2-1 0,-1 1 0,0-1 0,-2 0 0,0-2 0,-2-2 0,0 1 0,-1 0 0,0 1 0,-2 6 0,-1 2 0,0-1 0,-1 0 0,0-1 0,0-6 0,-1 0 0,0-1 0,-1-2 0,0-1-22,-3 9 0,-1-2 0,0-1 0,-1 0 1,-2 3-1,-1 0 0,0-1 0,1-3 22,3-10 0,1-3 0,0-1 0,0-1 0,-5 16 0,0-3 0,0 0-16,2-5 1,-1-1-1,2-2 1,-7 20-1,1-3 1,0 0-1,1-3 16,7-14 0,1-4 0,7-13 0,0-3 0,0 0 0,1-2 0,-8 28 782,7-23-782,6-21 983,-2-4-540,21-17 1,-2-1 539,29-9-914,12-8 1,33-16 0,-29 3 0,2-2 0,7-4 0,1-2-70,2-1 0,0-2 0,6-7 0,0-3 0,-1 0 0,-1-2 0,2-2 0,0-2 0,3-1 0,-1 0 0,-12 7 0,-3 1 0,-3 2 0,-1 1 0,32-26 182,-2 4-182,-16 5 0,-6 18 0,-47 22 0,-21 20 0,-36 25 0,8-3 0,-4 3 0,-4 2 0,-3 2 0,-9 11 0,-3 1 0,-1 2 0,-2 1-86,-6 3 0,0 0 1,7-5-1,1-1 86,-2 0 0,1-1 0,6-6 0,2 0 0,2-2 0,0 0 0,0-3 0,2-2 0,10-6 0,1-4 0,-40 17 0,1-12 0,13-24 0,1-29 0,7-45 0,33 9 0,3-6 0,-4-8 0,2-1 0,2 0 0,1-1 0,-2-3 0,0-1 0,1 5 0,0 1 0,3 4 0,-3-2 0,-9-12 0,-2 1 0,5 13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03.994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8027,'58'56'0,"1"0"0,-6 12 0,-5 8 0,-3 17 0,-5 9 0,-14-22 0,-3 5 0,0 4 0,-3-6 0,0 5 0,-1 2 0,0 3-110,2 12 1,0 3 0,-1 3 0,0 2-1,-4-15 1,0 2 0,0 2 0,-1 1-1,0 1 28,-2-10 0,0 1 0,0 2 0,0 0 0,-1 0 0,1-1 0,-1-3 0,0 1 0,0 0 0,0-1 0,0-1 0,0 0-17,1 14 1,1-2 0,-1 0-1,0 0 1,1 1 0,0 4-1,1 1 1,-1 1 0,1-2-1,1-2 0,-2-9 1,2-2 0,-1-1-1,1 0 1,-1 1 0,1 2-1,0 1 1,1 0 0,0 1-1,1-2 93,1 0 1,0 0 0,2-1 0,0 0 0,-1-2-1,0-6 1,0 0 0,0-2 0,0-1 0,1-2-12,4 10 1,1-3 0,1-1-1,1 0 1,1 2 0,2 0 0,1-1-1,1-3 17,7 13 0,2-3 0,0-4 0,-1-9 0,-1-3 0,3-1 106,-1-4 0,1-1 0,1-4 1,17 19-1,0-4-106,-2-4 0,2-3 0,0-2 0,-1-6 0,-11-19 0,-2-5 0,0-1 0,-1-3 0,36 28 0,-10-14 327,-15-20 1,-6-9 0,-3-9 111,-3-4 1,-1-2 543,-1 0-695,-6 1 167,4 5-455,-10-3 0,-3 10 0,-13-11 0,-9 5 0,-12-14 0,-30-5 0,-11-7 0,-34 0 0,-10 5 0,29 0 0,-5 0 0,-18 0 0,-3 0 0,-8 1 0,0-2 0,2-2 0,1-3 0,-1-2 0,1-2 0,-1-2 0,4-3 0,16-1 0,4 0 0,1 2 0,3-1 0,-39-12 0,4 3 0,26-2 0,22 7 0,25 0 0,16 11 0,39 2 0,16 6 0,15 1 0,14 4 0,0 3 0,19 7 0,0-1 0,10 0 0,-44-6 0,1-1 0,4 0 0,1 0 0,4 3 0,2-1 0,5 1 0,1 0 0,0 0 0,2 0 0,2 0 0,0-1 0,0 0 0,-1 0 0,0 3 0,-2 0 0,-11-3 0,-2 0 0,-5 0 0,-1 1 0,44 6 0,-1-2 0,-20 1 0,-17-1 0,-10 0 0,-17-5 0,-7-43 0,-8-43 0,-10 17 0,-1-6 0,1-19 0,2-6 0,3-16 0,1-2 0,-5 34 0,-1 0 0,1 1-76,1 0 1,0 0-1,0 1 1,-1-1-1,0-1 1,1 3 75,3-23 0,1 3 0,1 1 0,1 1 0,0 3 0,5 1 0,11 5 0,5 2 0,2 7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31.30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6966 1 8027,'-56'22'0,"0"1"0,5 4 0,-1 4 0,-9 11 0,-3 5 0,13-11 0,-2 2 0,-2 0 0,-9 6 0,-3 0 0,-3 2-123,10-7 0,-1 0 0,-2 1 0,-3 1 0,-10 5 0,-3 1 0,-2 0 0,0 0 13,-1 1 1,1 0 0,-2 0 0,-3 2-1,7-6 1,-4 2 0,0 0 0,0 0-1,2-3 0,-7 4 1,3-2 0,0 0 0,-2 0-1,11-4 1,-2 1 0,-1 1 0,1-2-1,2 0 0,-9 4 1,3-1 0,0 0 0,-1 1-1,15-7 1,-1 0 0,0 1 0,1-1-1,-1 1 99,0 1 0,-1 0 0,1 0 0,0 1 1,2 0-1,-16 10 0,2 1 0,1 0 0,1 2 11,2-1 0,1 1 0,1 0 0,1 2 0,3 0 0,1 1 0,1 1 0,1 0 4,1 0 0,2 1 0,0 1 0,3-1 0,4 0 0,1 0 0,2 0 0,1 2 0,4-1 0,1 1 0,2 0 0,1 2-4,0 1 0,0 2 0,3 0 0,3 0 0,6-4 0,3-1 0,2 2 0,-1 1 0,-3 11 0,-1 2 0,1 0 0,4 0 0,5-6 0,2-1 0,2-1 0,3 0 0,-1 15 0,5-1 0,1 1 0,1 4 0,2 1 0,3-1 0,4-6 0,3-2 0,0 2 0,0 3 0,0 1 0,1 1 0,2 1 0,0 0 0,1-1 0,1-6 0,1-1 0,2-2-68,2-9 1,3-1 0,-1 0-1,-1 2 1,-1 1 0,-1-3 67,6 18 0,-1-2 0,-4 1 0,-1-3 245,-1-12 1,-1-1 0,-3 0 0,-1-2-238,-2-16 0,0-2 0,-1 2 0,0-2 483,-1 32 1,-10-14 84,-3-21 407,-3-9-915,3-4 587,0-13-655,6 7 55,1-14 0,0-12-55,-11-13 0,-14-12 0,-30-7 0,-8-14 0,27 18 0,-2-1 0,-2-3 0,-1-1 0,-7-4 0,0-1 0,2-1 0,-1 1 0,-1-2 0,1 0 0,9 5 0,2 1 0,2 3 0,1-1 0,1 1 0,1 0 0,-28-24 0,14 7 0,5 11 0,7 8 0,12 10 0,14 11 0,43 34 0,14 15 0,-8-9 0,2 3 0,-1 0 0,0 2 0,4 4 0,0 1 0,3 1 0,1 0 0,2 2 0,1 1 0,1-1 0,1-1 0,-2 0 0,-1-1 0,-6-6 0,0-2 0,-2-3 0,-1 0 0,30 27 0,-30-29 0,1 0 0,24 25 0,-2-14 0,-17-8 0,-5-11 0,-8-6 0,4-9 0,1-6 0,7-12 0,4-13 0,13-11 0,5-12 0,14-6 0,-38 25 0,0 0 0,2-1 0,0 0 0,0 1 0,0 0 0,0 0 0,-1 0 0,31-19 0,0-3 0,-12 6 0,-5-1 0,-5 1 0,-5 3 0,4 6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5:26.47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4032 8027,'47'-74'0,"-1"0"0,0 0 0,3 12 0,-5 36 0,1 5 0,4-7 0,1-1 0,7-5 0,4-1 0,13-5 0,6-2-164,-19 9 0,3-1 0,1-1 0,7-4 0,2-1 0,0-1 23,1-2 1,1 0-1,1-1 1,-16 10-1,1-1 1,0 0-1,0 0 18,3-3 0,-1-1 0,1-1 0,0 0 0,4-1 0,1 0 0,0 0 0,1-2 83,0-1 0,-1 0 0,2-1 0,0-1 1,-11 8-1,1-1 0,1 0 0,0 0 0,0-1-58,5-3 0,2 0 0,-1-1 0,1 0 0,0 1 0,-3 1 1,0 1-1,0 0 0,1 0 0,0-1 98,6-3 0,2-1 0,0-1 0,0 1 0,-1 2 0,-4 1 0,0 2 0,0 0 0,-1 1 0,0 0 0,-5 3 0,0 2 0,-1 0 0,2-1 0,1 0 0,-2 2 0,2-1 0,2 0 0,0 0 0,-1 1 0,0 0 0,11-3 0,-1 1 0,-1 1 0,2 0 0,1 0 0,-10 4 0,1 0 0,1 1 0,0 0 0,0 1 0,0 1 0,10-3 0,0 1 0,0 1 0,0 1 0,1 1 0,1-1 0,0 2 0,0-1 0,1 2 0,-1 0 0,-1 2 0,0 0 0,0 2 0,0 0 0,-1 0 0,-5 2 0,-1-1 0,-1 2 0,2 0 0,1 0 0,-5 3 0,1 0 0,2 0 0,0 0 0,-2 2 0,-1 0 0,4 0 0,-3 1 0,0 1 0,1 0 0,2 1 0,8-1 0,3-1 0,0 2 0,0 0 0,-3 2-99,-11 3 1,-2 0 0,-1 2-1,1 0 1,0 0 0,4 0-1,1 0 1,-1 0 0,1 1-1,0 0 81,1 2 1,0-1 0,0 2-1,0 0 1,-1 2 0,-2 1-1,0 1 1,0 2 0,-1 0-1,0 1 18,-1 0 0,-1 2 0,1 0 0,-1 2 0,0 1 0,-1 2 0,1 2 0,-1 1 0,0 1 0,0 2 0,0 2 0,0 0 0,-1 3 0,1 0 0,0 2 0,7 3 0,1 1 0,0 2 0,0 1 0,0 0 0,0 2 0,0 2 0,0 0 0,0 1 0,1-1 0,-13-5 0,1-1 0,0 0 0,0 1 0,0-1 0,-1 0-64,10 5 1,-1-1 0,-1 1-1,1-1 1,1-1 0,0 0-1,0 0 1,1-1 0,0-1-1,1-1 64,1 0 0,1 0 0,0-2 0,0-1 0,0-1 0,-6-3 0,0-1 0,0-2 0,0 0 0,2-2 0,5 1 0,1 0 0,2-2 0,-2-1 0,-1-3 0,-11-3 0,-2-2 0,-1-1 0,2-1 0,3 0 0,1 0 0,3 0 0,3-1 0,-1 0 0,-2-2 0,-3 0 0,15 0 0,-4-2 0,-1-1 0,3-1-18,-9 0 1,3-1 0,0 0 0,0-2 0,-2-2 0,-6-1 0,-1-3 0,0 0 0,-1-2 0,1-1 17,3 0 0,1-2 0,0-1 0,0-1 0,-2-1 0,-1-2 0,-1-1 0,-1-1 0,0-2 0,-1 1 0,14-7 0,-1-2 0,0 0 0,-2-1 0,-3 1 0,-2-2 0,0 0 0,-3 0 71,-5 2 0,-2 0 1,-1 0-1,-1-2 1,0 1-1,1-2 1,-2 1-1,-4 0-71,6-3 0,-5 0 0,2-1 0,6-3 0,2 0 0,-4 0 0,-12 6 0,-4 1 0,0 0 245,19-13 1,-2 1 0,-1-1 0,-4 1-241,-17 10 1,-3 1 0,-3 1-1,-1 0 978,26-18-313,-19 10 313,-12 11-218,-11 15 218,-9-2-923,-49 24 0,2-2-17,-38 16 0,4-1 1,-6-2-1,-1-2-43,-2-2 0,-2 3 0,-1-4 0,0 4 0,8-3 0,-7-1 0,14-4 0,-5 1 0,2-1 0,6-4 0,5-4 0,6-1 0,9-2 0,3 0 0,-1 0 0,5 0 0,6 0 0,17 0 0,44 0 0,7-5 0,26-3 0,0-2 0,4-5 0,10-1 0,4 2 0,-39 8 0,1 1 0,42-3 0,-10-1 0,0 6 0,-9-5 0,4 4 0,-4-1 0,-7 1 0,-5 3 0,-11-3 0,-4 3 0,3-4 0,-3 4 0,-6-5 0,-2 6 0,-10 0 0,-5 0 0,-2 0 0,1 0 0,-9 6 0,7 0 0,-14 5 0,4 1 0,-5-1 0,0 11 0,0 10 0,0 9 0,-7 5 0,-9 0 0,-2 0 0,-9 14 0,-1 4 0,1 7 0,-7 5 0,2 4 0,13-38 0,0 0 0,-19 35 0,4-4 0,-3-1 0,6-11 0,4-2 0,0-2 0,4-10 0,4-8 0,2-9 0,6-2 0,-1-5 0,-9-5 0,2 3 0,-9-3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27.23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8027,'106'4'0,"0"0"0,9 1 0,0 1 0,-15-1 0,0 1 0,10 6 0,3 2 0,2 4 0,1 3-164,-37-4 0,0 2 0,2 1 0,5 1 0,2 1 0,1 1 57,11 5 1,1 1 0,4 1-1,-16-4 1,2 0 0,2 1-1,4 1-3,-4-2 1,4 2 0,2 0 0,0 0-1,-3-1 1,17 6 0,-2-1 0,0 1-1,5 0 18,-10-1 1,5 1-1,1 0 1,-1 0-1,-1-1 1,-9-2-1,-1 0 1,-1-1-1,2 0 1,2 1 9,-5-2 0,1 1 0,2 0 0,1 0 0,0 1 0,-2-2 0,-4 0 0,0 0 0,0 0 0,0-1 0,-1 1 0,2 0 77,0 0 1,0 0 0,1 0 0,0 1 0,0-2 0,0 1 0,0-1 0,-1 1 0,1-1 0,1-1 0,-1 1 0,1-1 4,2 1 0,1 0 0,0-1 0,0 0 0,0 0 0,0 0 0,1 1 0,0-1 0,0 1 0,0-1 0,0 1 0,1-2 0,1 1 0,1 0 0,0-1 0,1 0 0,-1 1 0,1-1 0,-1 1 0,1 1 0,-1-1 0,1 0 0,0 0 0,0 0-82,2-1 0,0 0 0,1-1 0,0 1 0,0-1 0,0 0 0,-1 1 0,1-1 0,-1 0 0,1 0 0,0 0 0,1 0 52,1 0 0,1 0 0,0 0 0,0 0 1,0 0-1,0-2 0,0 0 0,0 0 0,0-1 1,0 0-1,0-1 0,0 0 0,2 0 0,0-1 1,1 1-1,-1-2 0,0 1 0,1-1 30,-2 0 0,0-1 0,0 0 0,0 0 0,0-1 0,0-1 0,-1-1 0,1 0 0,-1-1 0,0-1 0,0-1 0,0 0 0,0-1 0,-1-1 0,0 0 0,0-1 0,0 0 0,0-1 0,0-1 0,0-1 0,0 0 0,0-1 0,1 0 0,-1-1 0,0 0 0,0-1 0,0 0 0,1-1 0,-1 0 0,-1 0 0,-1 0 0,0-1 0,0 0 0,-1-1 0,1 1 0,-1-2 0,-1 1 0,0-1 0,0 0 0,0 0 0,0-2 0,-1 0 0,-1-1 0,0-1 0,-1 0 0,0-2 0,0 0 0,0-1-53,-2-2 1,-1-1 0,1 0 0,-1-1 0,-1-1-1,-1-1 1,16-2 0,0-1 0,-1 0 0,-2-2 0,-2 0 52,-9 0 0,-2-1 0,-1-1 0,-1 0 0,2 0 0,5-2 0,2 0 0,-1-1 0,0-1 0,-3 1 7,-8 1 1,-3 0-1,0-1 1,0 1-1,1-1 1,4-2-1,0 1 1,1-1 0,0 0-1,-1-1-7,0 0 0,1 0 0,-2-1 0,1 0 0,-1 1 0,-1 0 0,-1 0 0,0 0 0,0 0 0,-2-1 0,20-8 0,-1 0 0,-1 0 0,1 0 0,-3 1 0,1 2 0,-2-2 0,0 1 64,-3-1 1,-1 0-1,-2 0 1,-1 1 0,-11 5-1,-1 1 1,-2 0 0,1 0-65,25-9 0,-1 1 0,2 0 0,-25 10 0,1 0 0,0 0 0,0 1 0,1-1 0,0 0 0,1 0 0,0 1 0,3 0 0,2 1 0,-1 0 0,-3 2 163,8 0 1,-3 1 0,1 1 0,6-1 0,1 1 0,1 1-164,0 2 0,0 1 0,-3 1 0,-12 3 0,-2 0 0,-2 2 196,-3 3 1,0 2-1,-2 0 1,34-3 0,1 2-189,-35 3 1,2 1 0,-1 0-1,-2 0 1,0 1 0,0 0-9,4 1 0,1 1 0,-2 1 0,31 5 0,-2 2 0,-34-2 0,1 1 0,-3 0 0,23 6 0,-2 2 0,5 0 0,-2 2 245,-8 1 1,-2-1 0,-10-3 0,-1-2-150,-2 1 1,-3-1 0,-10-2 0,-2-1 230,1-1 1,-1-1 0,39 9-158,-21-1 758,-16-7-928,-12-1 580,-21-14-580,-10-8 115,-15-9-115,-14 7 0,-27 4 0,-17 13 0,-15 0 0,-1 0 0,-19 0 0,-6 0 0,-5 0 0,6 0 0,-27 0 0,11 0 0,-5 1 0,10 5 0,12 4 0,-1 10 0,9 4 0,0 6 0,8 1 0,7 0 0,15-8 0,1 6 0,24-5 0,-9-7 0,34 17 0,-10-29 0,11 15 0,-15-20 0,-6 7 0,19-5 0,45 5 0,15-9 0,39-3 0,3 2 0,8-6 0,8 2 0,-54 2 0,1 0 0,55 0 0,-55-1 0,0 0 0,50-4 0,-7 1 0,-3-1 0,-10 0 0,-11-5 0,-13 0 0,-17-1 0,-10 8 0,10-13 0,-17 11 0,10-19 0,-13 12 0,-7-5 0,-2 7 0,-7 6 0,-7-4 0,-1 4 0,-7-6 0,0 0 0,0 0 0,0-14 0,-12-14 0,-3-13 0,-17-7 0,-4 7 0,-5-2 0,1 2 0,-11-3 0,0 3 0,-7-2 0,-3 2 0,0-2 0,-1 7 0,6 6 0,0 4 0,12 12 0,-2-2 0,17 11 0,-6-2 0,2 13 0,-12 4 0,-22 4 0,-11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49.28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0 927 8027,'68'-8'0,"-1"0"0,-5 2 0,-3 0 0,-1-1 0,-1-1 0,-2-2 0,2-1 0,8-1 0,2 0 0,6 0 0,5-1 0,-9 1 0,5-2 0,2 0-141,8-1 1,3-1-1,1 1 1,-16 2-1,2 0 1,0 0-1,1 0 18,0 1 0,1-1 0,1 1 0,0-1 0,2 1 0,2-1 0,0 0 0,0 0 0,2-1 0,0 1 0,1-1 0,0 1 0,3-1 0,0 1 0,1 0 0,0 0 65,3-2 0,1 1 0,0-1 1,1 0-1,-16 4 0,1 0 1,0 0-1,2 0 0,0 0-31,7-2 1,2 1 0,1-1 0,-1 0 0,-1 1 0,-8 1-1,-2 1 1,0 0 0,1 0 0,2 0 88,12-2 0,4 0 0,0 0 0,1 0 0,-3 1 0,-8 2 0,-1 0 0,-1 0 0,1 0 0,2 1-82,-4 0 0,2 0 0,1 0 0,0 0 0,1 1 0,-2 0 0,-3 0 0,-1 0 0,0 1 0,0 0 0,0 0 0,1 0 45,-1 1 0,0 0 0,0-1 0,0 2 0,0-1 0,0 1 1,1 0-1,-1 1 0,1-1 0,0 2 0,0-1 0,0 1 37,1 0 0,0 1 0,1 1 0,-1-1 0,0 1 0,0 0 0,12-1 0,-1 1 0,0 0 0,0 0 0,1 1 0,-1 0 0,0 0 0,0 1 0,0 0 0,0 2 0,-14-1 0,1 0 0,0 1 0,-1 0 0,0 1 0,-1 1 0,9 1 0,-1 1 0,-1 1 0,2 1 0,2 0 0,-4 0 0,3 2 0,2 0 0,0 0 0,-2 0 0,-3 1 0,3 1 0,-2 0 0,-2 0 0,0 1 0,-1 0 0,-1 1 0,-1-1 0,-1 1 0,1 0 0,-2 1 0,-2-1 0,0 0 0,-1 1 0,0 0 0,2 0-39,6 2 0,0 0 0,2 0 0,-1 1 0,0-1 0,-2 0 0,-1 0 1,0-1-1,-1 1 0,1-1 39,-2 0 0,0 0 0,0 0 0,-1-1 0,1 0 0,-2-1 0,1-1 0,-1 1 0,0-2 0,0 1 0,-2 0 0,-1 0 0,1-1 0,-1 0 0,1-1 0,17 3 0,0-2 0,1 0 0,-1-1 8,-1 0 1,0-1-1,0-1 1,-1-1 0,-3 0-1,0-1 1,-1 0 0,-2-2-9,-6-2 0,-1 0 0,-1-2 0,3 1 0,7-1 0,3 0 0,-1 0 0,-3-1 0,-12-1 0,-3-1 0,-1 0 0,3-1 0,8-1 0,2-2 0,0 0 0,-4-1 98,9-4 1,-4 0-1,1-3 1,4-1-1,0-1 1,-1-3-99,-1-3 0,-1-3 0,-2-1 0,-4 1 0,-1-1 0,-3-1 163,-7 0 1,-2 0 0,0 0 0,0-1 0,0 0 0,-2 0-126,20-10 1,-3 1 0,-4 0 0,-2 0 206,-9 4 1,-1 0 0,-3-1 0,-3 1-99,-15 8 0,-2 0 0,37-21 836,-16 10-680,-18 4 188,-12 5 1,-28 15-487,-16 6 0,-24 5 300,-31-1 1,-7 0-306,-14 0 0,-5 0 0,39 0 0,-2 0 0,2 0 0,0 0 29,-46 0 0,0 0-29,13 0 0,4 0 0,4 0 0,6 0 0,11 0 0,8 0 0,8 0 0,9 0 0,2 0 0,6 0 0,17 0 0,43 0 0,-2 0 0,53 0 0,-18 0 0,10 0 0,10 0 0,4 0 0,1 0 0,-10 0 0,10 0 0,-9 0 0,3 0 0,-3 0 0,-9 0 0,-8 0 0,-9 0 0,-2 0 0,-12 0 0,-11 6 0,-15 6 0,-30 13 0,1 3 0,-12 7 0,3 4 0,-2 4 0,1 7 0,-1 7 0,1 6 0,-4-1 0,0 5 0,-2-4 0,-6-5 0,4-3 0,-5-4 0,5-8 0,-4-6 0,-3-5 0,-10-7 0,-6 0 0,-10 0 0,-17 23 0,37-22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0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387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 without 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386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heap" TargetMode="External"/><Relationship Id="rId2" Type="http://schemas.openxmlformats.org/officeDocument/2006/relationships/hyperlink" Target="https://neerc.ifmo.ru/wiki/index.php?title=&#1041;&#1080;&#1085;&#1086;&#1084;&#1080;&#1072;&#1083;&#1100;&#1085;&#1072;&#1103;_&#1082;&#1091;&#1095;&#1072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zytwZRjjS8&amp;ysclid=lvqvsgsfqk82678599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github.com/Archemalit/Semestr_work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118C92F3-4B66-4312-86FC-9993F0A034AB}"/>
              </a:ext>
            </a:extLst>
          </p:cNvPr>
          <p:cNvSpPr/>
          <p:nvPr/>
        </p:nvSpPr>
        <p:spPr>
          <a:xfrm>
            <a:off x="0" y="-32236"/>
            <a:ext cx="12511455" cy="137482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33526A-D4C3-5E43-DF2D-8072A96D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28" y="-32236"/>
            <a:ext cx="12059004" cy="13748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DEE9B-9609-4E81-8C75-0C8E8ABB0313}"/>
              </a:ext>
            </a:extLst>
          </p:cNvPr>
          <p:cNvSpPr txBox="1"/>
          <p:nvPr/>
        </p:nvSpPr>
        <p:spPr>
          <a:xfrm>
            <a:off x="14039531" y="2414633"/>
            <a:ext cx="949822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bg1"/>
                </a:solidFill>
                <a:latin typeface="Nunito SemiBold" panose="00000700000000000000" pitchFamily="2" charset="-52"/>
              </a:rPr>
              <a:t>Семестровая работа </a:t>
            </a: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8F641BB2-623C-34AB-19A3-58042ADC222F}"/>
              </a:ext>
            </a:extLst>
          </p:cNvPr>
          <p:cNvSpPr/>
          <p:nvPr/>
        </p:nvSpPr>
        <p:spPr>
          <a:xfrm>
            <a:off x="23130014" y="12280585"/>
            <a:ext cx="1080987" cy="10547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D575EB90-1403-C8FA-DBC6-1DC93E8AC99D}"/>
              </a:ext>
            </a:extLst>
          </p:cNvPr>
          <p:cNvSpPr/>
          <p:nvPr/>
        </p:nvSpPr>
        <p:spPr>
          <a:xfrm>
            <a:off x="1061759" y="9557428"/>
            <a:ext cx="10169095" cy="2996550"/>
          </a:xfrm>
          <a:prstGeom prst="roundRect">
            <a:avLst>
              <a:gd name="adj" fmla="val 99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3C4264-C7F8-2EB1-B175-A53515C5689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430476" y="12553978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1D72D-5A87-7410-936D-63DC84890E9E}"/>
              </a:ext>
            </a:extLst>
          </p:cNvPr>
          <p:cNvSpPr txBox="1"/>
          <p:nvPr/>
        </p:nvSpPr>
        <p:spPr>
          <a:xfrm>
            <a:off x="12827769" y="6107952"/>
            <a:ext cx="1155623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на тему</a:t>
            </a:r>
          </a:p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Биноминальная куча</a:t>
            </a: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endParaRPr lang="ru-RU" sz="9000" dirty="0">
              <a:solidFill>
                <a:schemeClr val="bg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CB8DC44-269C-3592-5A6F-B8C74F93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" y="169426"/>
            <a:ext cx="11936450" cy="799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393E5-858B-8CA0-E978-317C9EBBAC44}"/>
              </a:ext>
            </a:extLst>
          </p:cNvPr>
          <p:cNvSpPr txBox="1"/>
          <p:nvPr/>
        </p:nvSpPr>
        <p:spPr>
          <a:xfrm>
            <a:off x="1516270" y="9795482"/>
            <a:ext cx="1065752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 err="1">
                <a:solidFill>
                  <a:schemeClr val="accent2">
                    <a:lumMod val="90000"/>
                  </a:schemeClr>
                </a:solidFill>
                <a:latin typeface=""/>
              </a:rPr>
              <a:t>Дивиров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 Арсен</a:t>
            </a:r>
            <a:endParaRPr lang="en-US" sz="7200" dirty="0">
              <a:solidFill>
                <a:schemeClr val="accent2">
                  <a:lumMod val="90000"/>
                </a:schemeClr>
              </a:solidFill>
              <a:latin typeface=""/>
            </a:endParaRPr>
          </a:p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ИТИС</a:t>
            </a:r>
            <a:r>
              <a:rPr lang="en-US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, 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группа 11-302</a:t>
            </a:r>
            <a:endParaRPr lang="ru-RU" sz="7200" i="0" u="none" strike="noStrike" dirty="0">
              <a:solidFill>
                <a:schemeClr val="accent2">
                  <a:lumMod val="90000"/>
                </a:schemeClr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3724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10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966055" y="295244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Плюсы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391885" y="2109169"/>
            <a:ext cx="21246445" cy="1131158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126332" y="3097017"/>
            <a:ext cx="20511998" cy="933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Эффективность операций слияния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merge)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вставки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insert):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обе операции выполняются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задач, требующих частого слияния и вставки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Эффективность операции извлечения минимального элемента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эта операция также выполняется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</a:t>
            </a:r>
            <a:r>
              <a:rPr lang="en-US" sz="5000" b="0" dirty="0">
                <a:solidFill>
                  <a:schemeClr val="bg1"/>
                </a:solidFill>
                <a:latin typeface=""/>
              </a:rPr>
              <a:t>N)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приоритетных очередей.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3. Гибкость: биномиальная куча поддерживает различные операции, такие как уменьшение ключа и удаление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ее универсальным инструментом для различных задач.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5000" b="0" dirty="0">
              <a:solidFill>
                <a:schemeClr val="bg1"/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704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3443197" y="488508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Минусы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568777" y="2828956"/>
            <a:ext cx="21246445" cy="8058088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2303224" y="4113659"/>
            <a:ext cx="20511998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Более сложная реализация: биномиальная куча требует более сложной реализации по сравнению с другими структурами данных, такими как двоичная куча или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Меньшая эффективность операций уменьшения ключа</a:t>
            </a:r>
            <a:r>
              <a:rPr lang="en-US" sz="5000" b="0" dirty="0">
                <a:solidFill>
                  <a:schemeClr val="bg1"/>
                </a:solidFill>
                <a:effectLst/>
                <a:latin typeface=""/>
              </a:rPr>
              <a:t>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удаления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эти операции могут выполняться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может быть менее эффективно, чем в других структурах данных, таких как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171153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568777" y="488508"/>
            <a:ext cx="2155248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Применимость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523748" y="2835736"/>
            <a:ext cx="21246445" cy="10424994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258195" y="3564954"/>
            <a:ext cx="20511998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Биномиальная куча является хорошим выбором для задач, требующих эффективного выполнения операций слияния и вставки элементов, а также извлечения минимального элемента. Она может быть использована в следующих случаях: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1. Приоритетные очереди: биномиальная куча может быть использована для реализации приоритетных очередей, где требуется эффективное извлечение минимального элемента и вставка новых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2. Алгоритмы на графах: биномиальная куча может быть использована в алгоритмах на графах, таких как алгоритм Прима или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Дейкстры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, где требуется эффективное слияние и обновление приоритетов.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3. Сжатие данных: биномиальная куча может быть использована для реализации алгоритмов сжатия данных, где требуется эффективное построение и обновление дерева кодов.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Однако для некоторых задач, где требуется эффективное выполнение операций уменьшения ключа и удаления элемента, может быть более целесообразно использовать другие структуры данных, такие как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228922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57F6DA3-9C4D-1B1D-828E-7A8B1B674EC1}"/>
              </a:ext>
            </a:extLst>
          </p:cNvPr>
          <p:cNvSpPr/>
          <p:nvPr/>
        </p:nvSpPr>
        <p:spPr>
          <a:xfrm>
            <a:off x="1415142" y="3604790"/>
            <a:ext cx="21655079" cy="72291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ounded Rectangle">
            <a:extLst>
              <a:ext uri="{FF2B5EF4-FFF2-40B4-BE49-F238E27FC236}">
                <a16:creationId xmlns:a16="http://schemas.microsoft.com/office/drawing/2014/main" id="{63281BF1-7DA9-01CF-0D31-4319A8139BD4}"/>
              </a:ext>
            </a:extLst>
          </p:cNvPr>
          <p:cNvSpPr/>
          <p:nvPr/>
        </p:nvSpPr>
        <p:spPr>
          <a:xfrm>
            <a:off x="2747949" y="4756881"/>
            <a:ext cx="19241194" cy="5380622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8" name="Simple text slide…"/>
          <p:cNvSpPr txBox="1"/>
          <p:nvPr/>
        </p:nvSpPr>
        <p:spPr>
          <a:xfrm>
            <a:off x="1676400" y="279998"/>
            <a:ext cx="2304303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Список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использованной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литературы</a:t>
            </a:r>
            <a:endParaRPr lang="en-US" sz="9600" dirty="0">
              <a:solidFill>
                <a:schemeClr val="tx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15F214-B025-5C31-CBF1-88E8894B645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1311" y="11735812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8" name="Lorem ipsum dolor sit amet, consectetur adipiscing elit, sed do eiusmod tempor incididunt ut labore et dolore magna aliqua. At lectus urna duis convallis. Tellus mauris a diam maecenas sed enim. Volutpat ac tincidunt vitae posuere urna nec tincidunt. Vel">
            <a:extLst>
              <a:ext uri="{FF2B5EF4-FFF2-40B4-BE49-F238E27FC236}">
                <a16:creationId xmlns:a16="http://schemas.microsoft.com/office/drawing/2014/main" id="{05D79396-8BF8-D2DC-87E5-3949C113E522}"/>
              </a:ext>
            </a:extLst>
          </p:cNvPr>
          <p:cNvSpPr txBox="1"/>
          <p:nvPr/>
        </p:nvSpPr>
        <p:spPr>
          <a:xfrm>
            <a:off x="2809702" y="5933957"/>
            <a:ext cx="19200025" cy="302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>
              <a:buAutoNum type="arabicPeriod"/>
            </a:pP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https://neerc.ifmo.ru/wiki/index.php?title=</a:t>
            </a:r>
            <a:r>
              <a:rPr lang="ru-RU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Биномиальная_куча</a:t>
            </a:r>
            <a:br>
              <a:rPr lang="ru-RU" sz="3800" dirty="0">
                <a:solidFill>
                  <a:schemeClr val="bg1"/>
                </a:solidFill>
                <a:effectLst/>
                <a:latin typeface=""/>
              </a:rPr>
            </a:br>
            <a:r>
              <a:rPr lang="ru-RU" sz="3800" dirty="0">
                <a:solidFill>
                  <a:schemeClr val="bg1"/>
                </a:solidFill>
                <a:effectLst/>
                <a:latin typeface=""/>
              </a:rPr>
              <a:t>2. </a:t>
            </a: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3"/>
              </a:rPr>
              <a:t>https://en.wikipedia.org/wiki/Binomial_heap</a:t>
            </a:r>
            <a:endParaRPr lang="en-US" sz="380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3. </a:t>
            </a:r>
            <a:r>
              <a:rPr lang="en-US" sz="3800" dirty="0">
                <a:solidFill>
                  <a:schemeClr val="bg1"/>
                </a:solidFill>
                <a:latin typeface=""/>
                <a:hlinkClick r:id="rId4"/>
              </a:rPr>
              <a:t>https://www.youtube.com/watch?v=PzytwZRjjS8&amp;ysclid=lvqvsgsfqk826785995</a:t>
            </a:r>
            <a:endParaRPr lang="en-US" sz="3800" dirty="0">
              <a:solidFill>
                <a:schemeClr val="bg1"/>
              </a:solidFill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4. https://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www.geeksforgeeks.org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/implementation-binomial-heap/?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ysclid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=lvqvsuhyyw152660449</a:t>
            </a:r>
            <a:endParaRPr lang="en" sz="3800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0CC60-E224-6588-5CDF-BB07B2537A4D}"/>
              </a:ext>
            </a:extLst>
          </p:cNvPr>
          <p:cNvSpPr txBox="1"/>
          <p:nvPr/>
        </p:nvSpPr>
        <p:spPr>
          <a:xfrm>
            <a:off x="10136532" y="1605286"/>
            <a:ext cx="377687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5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👀</a:t>
            </a:r>
            <a:endParaRPr lang="ru-RU" sz="15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ounded Rectangle"/>
          <p:cNvSpPr/>
          <p:nvPr/>
        </p:nvSpPr>
        <p:spPr>
          <a:xfrm>
            <a:off x="8546123" y="3305908"/>
            <a:ext cx="7842738" cy="7807570"/>
          </a:xfrm>
          <a:prstGeom prst="roundRect">
            <a:avLst>
              <a:gd name="adj" fmla="val 2336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" sz="4000" b="0" i="0" u="none" strike="noStrike" dirty="0">
              <a:solidFill>
                <a:srgbClr val="222222"/>
              </a:solidFill>
              <a:effectLst/>
              <a:latin typeface=""/>
            </a:endParaRPr>
          </a:p>
        </p:txBody>
      </p:sp>
      <p:sp>
        <p:nvSpPr>
          <p:cNvPr id="10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170" y="11734800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036" name="Freeform 269"/>
          <p:cNvSpPr/>
          <p:nvPr/>
        </p:nvSpPr>
        <p:spPr>
          <a:xfrm>
            <a:off x="813788" y="11169447"/>
            <a:ext cx="1584194" cy="163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600" extrusionOk="0">
                <a:moveTo>
                  <a:pt x="8871" y="0"/>
                </a:moveTo>
                <a:cubicBezTo>
                  <a:pt x="3982" y="0"/>
                  <a:pt x="0" y="3985"/>
                  <a:pt x="0" y="8889"/>
                </a:cubicBezTo>
                <a:cubicBezTo>
                  <a:pt x="0" y="13794"/>
                  <a:pt x="3982" y="17789"/>
                  <a:pt x="8871" y="17789"/>
                </a:cubicBezTo>
                <a:cubicBezTo>
                  <a:pt x="13759" y="17789"/>
                  <a:pt x="17732" y="13794"/>
                  <a:pt x="17732" y="8889"/>
                </a:cubicBezTo>
                <a:cubicBezTo>
                  <a:pt x="17732" y="3985"/>
                  <a:pt x="13759" y="0"/>
                  <a:pt x="8871" y="0"/>
                </a:cubicBezTo>
                <a:close/>
                <a:moveTo>
                  <a:pt x="8871" y="1686"/>
                </a:moveTo>
                <a:cubicBezTo>
                  <a:pt x="12832" y="1686"/>
                  <a:pt x="16051" y="4915"/>
                  <a:pt x="16051" y="8889"/>
                </a:cubicBezTo>
                <a:cubicBezTo>
                  <a:pt x="16051" y="12864"/>
                  <a:pt x="12832" y="16103"/>
                  <a:pt x="8871" y="16103"/>
                </a:cubicBezTo>
                <a:cubicBezTo>
                  <a:pt x="4909" y="16103"/>
                  <a:pt x="1681" y="12864"/>
                  <a:pt x="1681" y="8889"/>
                </a:cubicBezTo>
                <a:cubicBezTo>
                  <a:pt x="1681" y="4915"/>
                  <a:pt x="4909" y="1686"/>
                  <a:pt x="8871" y="1686"/>
                </a:cubicBezTo>
                <a:close/>
                <a:moveTo>
                  <a:pt x="16916" y="16143"/>
                </a:moveTo>
                <a:cubicBezTo>
                  <a:pt x="16701" y="16143"/>
                  <a:pt x="16483" y="16217"/>
                  <a:pt x="16319" y="16382"/>
                </a:cubicBezTo>
                <a:cubicBezTo>
                  <a:pt x="15991" y="16711"/>
                  <a:pt x="15991" y="17250"/>
                  <a:pt x="16319" y="17579"/>
                </a:cubicBezTo>
                <a:lnTo>
                  <a:pt x="20078" y="21351"/>
                </a:lnTo>
                <a:cubicBezTo>
                  <a:pt x="20243" y="21515"/>
                  <a:pt x="20460" y="21600"/>
                  <a:pt x="20675" y="21600"/>
                </a:cubicBezTo>
                <a:cubicBezTo>
                  <a:pt x="20890" y="21600"/>
                  <a:pt x="21108" y="21515"/>
                  <a:pt x="21272" y="21351"/>
                </a:cubicBezTo>
                <a:cubicBezTo>
                  <a:pt x="21600" y="21021"/>
                  <a:pt x="21600" y="20493"/>
                  <a:pt x="21272" y="20163"/>
                </a:cubicBezTo>
                <a:lnTo>
                  <a:pt x="17513" y="16382"/>
                </a:lnTo>
                <a:cubicBezTo>
                  <a:pt x="17349" y="16217"/>
                  <a:pt x="17131" y="16143"/>
                  <a:pt x="16916" y="1614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imple text slide…">
            <a:extLst>
              <a:ext uri="{FF2B5EF4-FFF2-40B4-BE49-F238E27FC236}">
                <a16:creationId xmlns:a16="http://schemas.microsoft.com/office/drawing/2014/main" id="{97EE12CA-661A-88C6-02BD-2F74CB7C3CAF}"/>
              </a:ext>
            </a:extLst>
          </p:cNvPr>
          <p:cNvSpPr txBox="1"/>
          <p:nvPr/>
        </p:nvSpPr>
        <p:spPr>
          <a:xfrm>
            <a:off x="2397982" y="725431"/>
            <a:ext cx="1958803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tx1"/>
                </a:solidFill>
                <a:latin typeface="Nunito SemiBold" panose="000007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</a:t>
            </a:r>
            <a:r>
              <a:rPr lang="ru-RU" dirty="0">
                <a:solidFill>
                  <a:schemeClr val="accent1"/>
                </a:solidFill>
                <a:latin typeface="Nunito SemiBold" panose="000007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репозиторий</a:t>
            </a:r>
            <a:endParaRPr lang="ru-RU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C7A79F4-FAC9-7B06-993D-D2CDA221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303" y="4027714"/>
            <a:ext cx="6382378" cy="63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2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772547" y="375089"/>
            <a:ext cx="188389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Краткая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историческая справка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02AA2F-BD7C-EF24-A129-1D5B1F65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04" y="4842197"/>
            <a:ext cx="18676390" cy="54370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14:cNvPr>
              <p14:cNvContentPartPr/>
              <p14:nvPr/>
            </p14:nvContentPartPr>
            <p14:xfrm>
              <a:off x="4358113" y="2075557"/>
              <a:ext cx="736200" cy="29588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473" y="1967557"/>
                <a:ext cx="951840" cy="31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14:cNvPr>
              <p14:cNvContentPartPr/>
              <p14:nvPr/>
            </p14:nvContentPartPr>
            <p14:xfrm>
              <a:off x="11341393" y="1740037"/>
              <a:ext cx="776160" cy="32605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33393" y="1632397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14:cNvPr>
              <p14:cNvContentPartPr/>
              <p14:nvPr/>
            </p14:nvContentPartPr>
            <p14:xfrm flipH="1">
              <a:off x="19197658" y="1697680"/>
              <a:ext cx="776160" cy="32605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19089658" y="1590040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14:cNvPr>
              <p14:cNvContentPartPr/>
              <p14:nvPr/>
            </p14:nvContentPartPr>
            <p14:xfrm>
              <a:off x="7497013" y="1697680"/>
              <a:ext cx="1420609" cy="3144517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9037" y="1590043"/>
                <a:ext cx="1636202" cy="336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14:cNvPr>
              <p14:cNvContentPartPr/>
              <p14:nvPr/>
            </p14:nvContentPartPr>
            <p14:xfrm rot="20249276">
              <a:off x="14403545" y="1952407"/>
              <a:ext cx="2508120" cy="2871614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20249276">
                <a:off x="14295905" y="1844771"/>
                <a:ext cx="2723760" cy="3087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3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683026" y="672093"/>
            <a:ext cx="2270097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Что же такое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биноминальная куча?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175961" y="2971823"/>
            <a:ext cx="22032079" cy="3319670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F1C5B6-E98C-B90A-933C-006D1468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13" y="3328810"/>
            <a:ext cx="21455774" cy="2605696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DCB86FA4-3B07-ABAF-FFAE-A1A3B588C767}"/>
              </a:ext>
            </a:extLst>
          </p:cNvPr>
          <p:cNvSpPr txBox="1"/>
          <p:nvPr/>
        </p:nvSpPr>
        <p:spPr>
          <a:xfrm>
            <a:off x="1175961" y="8048233"/>
            <a:ext cx="5751696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Пример</a:t>
            </a:r>
            <a:r>
              <a:rPr lang="ru-RU" sz="54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множества </a:t>
            </a: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биноминальных деревьев</a:t>
            </a:r>
            <a:endParaRPr lang="en-US" sz="54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22CC26-94C1-5230-A810-512914CC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070" y="6421018"/>
            <a:ext cx="8547099" cy="67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14:cNvPr>
              <p14:cNvContentPartPr/>
              <p14:nvPr/>
            </p14:nvContentPartPr>
            <p14:xfrm>
              <a:off x="4998036" y="7781494"/>
              <a:ext cx="6928921" cy="145178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036" y="7673501"/>
                <a:ext cx="7144561" cy="1667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14:cNvPr>
              <p14:cNvContentPartPr/>
              <p14:nvPr/>
            </p14:nvContentPartPr>
            <p14:xfrm flipV="1">
              <a:off x="4426807" y="10990020"/>
              <a:ext cx="10589307" cy="1160688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4318804" y="10882016"/>
                <a:ext cx="10804952" cy="1376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14:cNvPr>
              <p14:cNvContentPartPr/>
              <p14:nvPr/>
            </p14:nvContentPartPr>
            <p14:xfrm>
              <a:off x="6619459" y="9672762"/>
              <a:ext cx="6641061" cy="410162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463" y="9564825"/>
                <a:ext cx="6856694" cy="625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79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794390" y="428863"/>
            <a:ext cx="2144180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Представление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биноминальных куч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738915" y="2441018"/>
            <a:ext cx="22906169" cy="485029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B4156-36A6-0DD2-F8CE-1CD22133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03" y="2918167"/>
            <a:ext cx="22088391" cy="3931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53D46-C975-37D6-C239-56275871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86" y="7768464"/>
            <a:ext cx="17398614" cy="52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F8167688-341A-21AE-3240-25CEB1FCFEA7}"/>
              </a:ext>
            </a:extLst>
          </p:cNvPr>
          <p:cNvSpPr/>
          <p:nvPr/>
        </p:nvSpPr>
        <p:spPr>
          <a:xfrm>
            <a:off x="540059" y="2897480"/>
            <a:ext cx="10954450" cy="10184345"/>
          </a:xfrm>
          <a:prstGeom prst="roundRect">
            <a:avLst>
              <a:gd name="adj" fmla="val 2336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" sz="4000" b="0" i="0" u="none" strike="noStrike" dirty="0">
              <a:solidFill>
                <a:srgbClr val="222222"/>
              </a:solidFill>
              <a:effectLst/>
              <a:latin typeface="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5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718964" y="35513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нахождения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0CB9AB5C-6F3B-C739-467E-9F8412533478}"/>
              </a:ext>
            </a:extLst>
          </p:cNvPr>
          <p:cNvSpPr txBox="1"/>
          <p:nvPr/>
        </p:nvSpPr>
        <p:spPr>
          <a:xfrm>
            <a:off x="1724616" y="3546750"/>
            <a:ext cx="9014518" cy="887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Для 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"/>
              </a:rPr>
              <a:t>нахождения минимального элемента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надо найти элемент в списке корней с минимальным значением (предполагается, что ключей, равных бесконечности, нет).</a:t>
            </a:r>
          </a:p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Так как корней в этом списке не более 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"/>
              </a:rPr>
              <a:t>⌊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log(N)⌋+1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,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то операция выполняется за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O(log(N))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</a:t>
            </a:r>
          </a:p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При вызове этой процедуры для кучи, изображенной на картинке ниже, будет возвращен указатель на вершину с ключом 1.</a:t>
            </a:r>
            <a:b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</a:b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При использовании указателя на биномиальное дерево, которое содержит минимальный элемент, время для этой операции может быть сведено к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O(1)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Указатель должен обновляться при выполнении любой операции, кроме операции получения минимума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Это может быть сделано за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O(log(N))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,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не ухудшая время работы других операций.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952C29DF-D73D-9CA9-EFBC-9427CFAB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596" y="5040376"/>
            <a:ext cx="10594490" cy="58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imple text slide…">
            <a:extLst>
              <a:ext uri="{FF2B5EF4-FFF2-40B4-BE49-F238E27FC236}">
                <a16:creationId xmlns:a16="http://schemas.microsoft.com/office/drawing/2014/main" id="{8A7AA8D7-DF7F-690F-D93B-8AB4928753C4}"/>
              </a:ext>
            </a:extLst>
          </p:cNvPr>
          <p:cNvSpPr txBox="1"/>
          <p:nvPr/>
        </p:nvSpPr>
        <p:spPr>
          <a:xfrm>
            <a:off x="9329267" y="1252427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минимального элемента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6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854765" y="234297"/>
            <a:ext cx="23953305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добавления элемента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и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удаления минимального элемента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179A1-E4A6-8124-4BF4-3DCBE8AC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3247664"/>
            <a:ext cx="21748806" cy="3387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1250D-FDD5-E96E-A6D6-1C7D3DF7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73" y="6482637"/>
            <a:ext cx="15839993" cy="69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7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928729" y="139148"/>
            <a:ext cx="1852653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Пример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извлечения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минимума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122" name="Picture 2" descr="Примеp извлечения минимума">
            <a:extLst>
              <a:ext uri="{FF2B5EF4-FFF2-40B4-BE49-F238E27FC236}">
                <a16:creationId xmlns:a16="http://schemas.microsoft.com/office/drawing/2014/main" id="{F03C2F9A-76C7-4A6C-FDAC-0352B37C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1" y="1929953"/>
            <a:ext cx="14670156" cy="115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8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62D35B-6A32-9AE1-A175-B59CFACE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7" y="0"/>
            <a:ext cx="21129171" cy="10553285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538567" y="10522267"/>
            <a:ext cx="21651211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извлечения – 13304 наносекунд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185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9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538567" y="10522267"/>
            <a:ext cx="21651211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добавления – 160 наносекунд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C3084-3D41-A7C2-233F-200186D0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0" y="300002"/>
            <a:ext cx="22791139" cy="96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HiSlide_M_05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479FF8"/>
      </a:accent1>
      <a:accent2>
        <a:srgbClr val="DDEEFE"/>
      </a:accent2>
      <a:accent3>
        <a:srgbClr val="8E8E8E"/>
      </a:accent3>
      <a:accent4>
        <a:srgbClr val="2F2F2F"/>
      </a:accent4>
      <a:accent5>
        <a:srgbClr val="C4C4C4"/>
      </a:accent5>
      <a:accent6>
        <a:srgbClr val="479FF8"/>
      </a:accent6>
      <a:hlink>
        <a:srgbClr val="DDEEFE"/>
      </a:hlink>
      <a:folHlink>
        <a:srgbClr val="479FF8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601</Words>
  <Application>Microsoft Macintosh PowerPoint</Application>
  <PresentationFormat>Произвольный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Helvetica Neue</vt:lpstr>
      <vt:lpstr>Helvetica Neue Light</vt:lpstr>
      <vt:lpstr>Helvetica Neue Medium</vt:lpstr>
      <vt:lpstr>Nunito</vt:lpstr>
      <vt:lpstr>Nunito SemiBold</vt:lpstr>
      <vt:lpstr>Nunito-Regular</vt:lpstr>
      <vt:lpstr>Segoe UI Emoji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Арсен Дивиров</cp:lastModifiedBy>
  <cp:revision>105</cp:revision>
  <dcterms:modified xsi:type="dcterms:W3CDTF">2024-05-07T08:04:15Z</dcterms:modified>
</cp:coreProperties>
</file>