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6"/>
  </p:notesMasterIdLst>
  <p:sldIdLst>
    <p:sldId id="256" r:id="rId2"/>
    <p:sldId id="257" r:id="rId3"/>
    <p:sldId id="258" r:id="rId4"/>
    <p:sldId id="260" r:id="rId5"/>
    <p:sldId id="261" r:id="rId6"/>
    <p:sldId id="262" r:id="rId7"/>
    <p:sldId id="281" r:id="rId8"/>
    <p:sldId id="278" r:id="rId9"/>
    <p:sldId id="264" r:id="rId10"/>
    <p:sldId id="280" r:id="rId11"/>
    <p:sldId id="283" r:id="rId12"/>
    <p:sldId id="284" r:id="rId13"/>
    <p:sldId id="27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66" autoAdjust="0"/>
  </p:normalViewPr>
  <p:slideViewPr>
    <p:cSldViewPr snapToGrid="0">
      <p:cViewPr varScale="1">
        <p:scale>
          <a:sx n="51" d="100"/>
          <a:sy n="51" d="100"/>
        </p:scale>
        <p:origin x="1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AF9EF-F93E-4923-AFF8-E6D46463962D}" type="datetimeFigureOut">
              <a:rPr lang="en-US" smtClean="0"/>
              <a:t>18-Jan-18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3EAF9-E3C0-490F-9696-195805F7BFB6}" type="slidenum">
              <a:rPr lang="en-US" smtClean="0"/>
              <a:t>‹#›</a:t>
            </a:fld>
            <a:endParaRPr lang="en-US"/>
          </a:p>
        </p:txBody>
      </p:sp>
    </p:spTree>
    <p:extLst>
      <p:ext uri="{BB962C8B-B14F-4D97-AF65-F5344CB8AC3E}">
        <p14:creationId xmlns:p14="http://schemas.microsoft.com/office/powerpoint/2010/main" val="1586068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Уважаем господин председател на държавната изпитна комисия, уважаеми членове, колеги и гости ще представя на вашето внимание дипломна работа на тема "Проектиране и реализация на система за мигновени съобщения".</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1</a:t>
            </a:fld>
            <a:endParaRPr lang="en-US"/>
          </a:p>
        </p:txBody>
      </p:sp>
    </p:spTree>
    <p:extLst>
      <p:ext uri="{BB962C8B-B14F-4D97-AF65-F5344CB8AC3E}">
        <p14:creationId xmlns:p14="http://schemas.microsoft.com/office/powerpoint/2010/main" val="3526325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Съобщенията се форматират под формата на </a:t>
            </a:r>
            <a:r>
              <a:rPr lang="en-US" sz="1200" kern="1200" dirty="0">
                <a:solidFill>
                  <a:schemeClr val="tx1"/>
                </a:solidFill>
                <a:effectLst/>
                <a:latin typeface="+mn-lt"/>
                <a:ea typeface="+mn-ea"/>
                <a:cs typeface="+mn-cs"/>
              </a:rPr>
              <a:t>JSON </a:t>
            </a:r>
            <a:r>
              <a:rPr lang="bg-BG" sz="1200" kern="1200" dirty="0">
                <a:solidFill>
                  <a:schemeClr val="tx1"/>
                </a:solidFill>
                <a:effectLst/>
                <a:latin typeface="+mn-lt"/>
                <a:ea typeface="+mn-ea"/>
                <a:cs typeface="+mn-cs"/>
              </a:rPr>
              <a:t>и се изпращат като низ от символи към отсрещната страна. Изпращат се минимален брой данни, с цел по - бърз трансфер и спестяване от мобилни данни.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10</a:t>
            </a:fld>
            <a:endParaRPr lang="en-US"/>
          </a:p>
        </p:txBody>
      </p:sp>
    </p:spTree>
    <p:extLst>
      <p:ext uri="{BB962C8B-B14F-4D97-AF65-F5344CB8AC3E}">
        <p14:creationId xmlns:p14="http://schemas.microsoft.com/office/powerpoint/2010/main" val="2633092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Екрани 1 и 2 са видими само за администраторски профили. Първата показва диалогов прозорец за започване на комуникация с даден клиент.  Втората е списък с 2 колони, в която се зареждат всички клиенти, с които е бил воден разговор, като се подреждат в низходящ ред по време. Третия екран е най – съществен. Той е видим от всеки тип акаунт. Чрез този интерфейс се осъществява комуникация с отсрещната страна.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11</a:t>
            </a:fld>
            <a:endParaRPr lang="en-US"/>
          </a:p>
        </p:txBody>
      </p:sp>
    </p:spTree>
    <p:extLst>
      <p:ext uri="{BB962C8B-B14F-4D97-AF65-F5344CB8AC3E}">
        <p14:creationId xmlns:p14="http://schemas.microsoft.com/office/powerpoint/2010/main" val="1655569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Нещата, които виждате на тези екрани са извън нормалния режим на работа. Жълтата информационна лента в горния край на екрана показва, че има проблем със сървъра или няма връзка с интернет. Така неуспешно изпратените съобщения се оцветяват в червен фон. Само в този случай при натискане и задържане върху съобщението се появява диалогов прозорец питащ потребителя дали иска да изпрати наново съобщението.</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12</a:t>
            </a:fld>
            <a:endParaRPr lang="en-US"/>
          </a:p>
        </p:txBody>
      </p:sp>
    </p:spTree>
    <p:extLst>
      <p:ext uri="{BB962C8B-B14F-4D97-AF65-F5344CB8AC3E}">
        <p14:creationId xmlns:p14="http://schemas.microsoft.com/office/powerpoint/2010/main" val="3774656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a:solidFill>
                  <a:schemeClr val="tx1"/>
                </a:solidFill>
                <a:effectLst/>
                <a:latin typeface="+mn-lt"/>
                <a:ea typeface="+mn-ea"/>
                <a:cs typeface="+mn-cs"/>
              </a:rPr>
              <a:t>Поставените цели и задачи бяха изпълнени, както и бяха добавени улеснения и функционалности.</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Доста желан от потребителите е  файловия трансфер, за изпращане на снимки и видеа и е препоръчително да бъде добавен във  втората фаза на проекта. </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Системата може да се доразвие като се използват алгоритми за машинно самообучение за изследване на разговорите между клиентите и подобряване както на предоставените отговори, така и на самите продукти или услуги, които компанията предоставя.</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13</a:t>
            </a:fld>
            <a:endParaRPr lang="en-US"/>
          </a:p>
        </p:txBody>
      </p:sp>
    </p:spTree>
    <p:extLst>
      <p:ext uri="{BB962C8B-B14F-4D97-AF65-F5344CB8AC3E}">
        <p14:creationId xmlns:p14="http://schemas.microsoft.com/office/powerpoint/2010/main" val="3065438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b="1" kern="1200" dirty="0">
                <a:solidFill>
                  <a:schemeClr val="tx1"/>
                </a:solidFill>
                <a:effectLst/>
                <a:latin typeface="+mn-lt"/>
                <a:ea typeface="+mn-ea"/>
                <a:cs typeface="+mn-cs"/>
              </a:rPr>
              <a:t>Отговори:</a:t>
            </a:r>
            <a:endParaRPr lang="en-US" sz="1200" kern="1200" dirty="0">
              <a:solidFill>
                <a:schemeClr val="tx1"/>
              </a:solidFill>
              <a:effectLst/>
              <a:latin typeface="+mn-lt"/>
              <a:ea typeface="+mn-ea"/>
              <a:cs typeface="+mn-cs"/>
            </a:endParaRPr>
          </a:p>
          <a:p>
            <a:r>
              <a:rPr lang="bg-BG" sz="1200" b="1" kern="1200" dirty="0">
                <a:solidFill>
                  <a:schemeClr val="tx1"/>
                </a:solidFill>
                <a:effectLst/>
                <a:latin typeface="+mn-lt"/>
                <a:ea typeface="+mn-ea"/>
                <a:cs typeface="+mn-cs"/>
              </a:rPr>
              <a:t>Въпрос 1:</a:t>
            </a:r>
            <a:endParaRPr lang="en-US" sz="1200" kern="1200" dirty="0">
              <a:solidFill>
                <a:schemeClr val="tx1"/>
              </a:solidFill>
              <a:effectLst/>
              <a:latin typeface="+mn-lt"/>
              <a:ea typeface="+mn-ea"/>
              <a:cs typeface="+mn-cs"/>
            </a:endParaRPr>
          </a:p>
          <a:p>
            <a:r>
              <a:rPr lang="bg-BG" sz="1200" b="1" kern="1200" dirty="0">
                <a:solidFill>
                  <a:schemeClr val="tx1"/>
                </a:solidFill>
                <a:effectLst/>
                <a:latin typeface="+mn-lt"/>
                <a:ea typeface="+mn-ea"/>
                <a:cs typeface="+mn-cs"/>
              </a:rPr>
              <a:t>	</a:t>
            </a:r>
            <a:r>
              <a:rPr lang="bg-BG" sz="1200" kern="1200" dirty="0">
                <a:solidFill>
                  <a:schemeClr val="tx1"/>
                </a:solidFill>
                <a:effectLst/>
                <a:latin typeface="+mn-lt"/>
                <a:ea typeface="+mn-ea"/>
                <a:cs typeface="+mn-cs"/>
              </a:rPr>
              <a:t>Да, има. </a:t>
            </a:r>
            <a:endParaRPr lang="en-US" sz="1200" kern="1200" dirty="0">
              <a:solidFill>
                <a:schemeClr val="tx1"/>
              </a:solidFill>
              <a:effectLst/>
              <a:latin typeface="+mn-lt"/>
              <a:ea typeface="+mn-ea"/>
              <a:cs typeface="+mn-cs"/>
            </a:endParaRPr>
          </a:p>
          <a:p>
            <a:pPr lvl="0"/>
            <a:r>
              <a:rPr lang="bg-BG" sz="1200" kern="1200" dirty="0">
                <a:solidFill>
                  <a:schemeClr val="tx1"/>
                </a:solidFill>
                <a:effectLst/>
                <a:latin typeface="+mn-lt"/>
                <a:ea typeface="+mn-ea"/>
                <a:cs typeface="+mn-cs"/>
              </a:rPr>
              <a:t>Няма логика потребителя да си включи приложението и да стой на началния екран, повече от необходимото му нормално време, за да влезе в системата.  Такава ситуация не е типична за процеса на работа.</a:t>
            </a:r>
            <a:endParaRPr lang="en-US" sz="1200" kern="1200" dirty="0">
              <a:solidFill>
                <a:schemeClr val="tx1"/>
              </a:solidFill>
              <a:effectLst/>
              <a:latin typeface="+mn-lt"/>
              <a:ea typeface="+mn-ea"/>
              <a:cs typeface="+mn-cs"/>
            </a:endParaRPr>
          </a:p>
          <a:p>
            <a:pPr lvl="0"/>
            <a:r>
              <a:rPr lang="bg-BG" sz="1200" kern="1200" dirty="0">
                <a:solidFill>
                  <a:schemeClr val="tx1"/>
                </a:solidFill>
                <a:effectLst/>
                <a:latin typeface="+mn-lt"/>
                <a:ea typeface="+mn-ea"/>
                <a:cs typeface="+mn-cs"/>
              </a:rPr>
              <a:t>Клиентите на компанията, поетапно ще започнат да инсталират и ползват приложение. Също така, няма абсолютно всички потребителите по едно и също време, да се опитат  да влязат в системата. Това може да се случи само при опит за атака. За превенция е добавено автоматично затваряне на връзката от страна на сървъра при определен брой неуспешни опити или при изтичане на интервал от време. </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Предимството е малко по-лесната имплементация, което намаля възможността за допускане на грешка при разработката. </a:t>
            </a:r>
            <a:endParaRPr lang="en-US" sz="1200" kern="1200" dirty="0">
              <a:solidFill>
                <a:schemeClr val="tx1"/>
              </a:solidFill>
              <a:effectLst/>
              <a:latin typeface="+mn-lt"/>
              <a:ea typeface="+mn-ea"/>
              <a:cs typeface="+mn-cs"/>
            </a:endParaRPr>
          </a:p>
          <a:p>
            <a:r>
              <a:rPr lang="en-US" dirty="0"/>
              <a:t>---------------</a:t>
            </a:r>
          </a:p>
          <a:p>
            <a:r>
              <a:rPr lang="bg-BG" sz="1200" kern="1200" dirty="0">
                <a:solidFill>
                  <a:schemeClr val="tx1"/>
                </a:solidFill>
                <a:effectLst/>
                <a:latin typeface="+mn-lt"/>
                <a:ea typeface="+mn-ea"/>
                <a:cs typeface="+mn-cs"/>
              </a:rPr>
              <a:t>Релационните бази от данни са нормализирани, подредени в балансирани дървета. Това сваля значително цената при търсене по индекс. Забавяне на търсенето се получава, когато броя на записите нарасне значително. Друг недостатък при тях е, че са направи да бъдат универсални, което не винаги дава най – добра производителност. </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Може да се използват </a:t>
            </a:r>
            <a:r>
              <a:rPr lang="en-US" sz="1200" kern="1200" dirty="0">
                <a:solidFill>
                  <a:schemeClr val="tx1"/>
                </a:solidFill>
                <a:effectLst/>
                <a:latin typeface="+mn-lt"/>
                <a:ea typeface="+mn-ea"/>
                <a:cs typeface="+mn-cs"/>
              </a:rPr>
              <a:t>NoSQL </a:t>
            </a:r>
            <a:r>
              <a:rPr lang="bg-BG" sz="1200" kern="1200" dirty="0">
                <a:solidFill>
                  <a:schemeClr val="tx1"/>
                </a:solidFill>
                <a:effectLst/>
                <a:latin typeface="+mn-lt"/>
                <a:ea typeface="+mn-ea"/>
                <a:cs typeface="+mn-cs"/>
              </a:rPr>
              <a:t>бази от данни. При тях има </a:t>
            </a:r>
            <a:r>
              <a:rPr lang="bg-BG" sz="1200" kern="1200" dirty="0" err="1">
                <a:solidFill>
                  <a:schemeClr val="tx1"/>
                </a:solidFill>
                <a:effectLst/>
                <a:latin typeface="+mn-lt"/>
                <a:ea typeface="+mn-ea"/>
                <a:cs typeface="+mn-cs"/>
              </a:rPr>
              <a:t>денормализация</a:t>
            </a:r>
            <a:r>
              <a:rPr lang="bg-BG" sz="1200" kern="1200" dirty="0">
                <a:solidFill>
                  <a:schemeClr val="tx1"/>
                </a:solidFill>
                <a:effectLst/>
                <a:latin typeface="+mn-lt"/>
                <a:ea typeface="+mn-ea"/>
                <a:cs typeface="+mn-cs"/>
              </a:rPr>
              <a:t> на данните, което в случая може да бъде плюс. Така всяка комуникация с клиент може да бъде записвана под формата на отделен документ, което означава, че ще бъдат на едно място и могат да бъдат прочетени наведнъж. Допълнително веднъж изпратените съобщения, не се редактират, което премахва търсенето и променянето на стойности в базата.  Като недостатък може да се отбележи, че е базата трябва да се изгради индивидуално спрямо нуждите на системата.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14</a:t>
            </a:fld>
            <a:endParaRPr lang="en-US"/>
          </a:p>
        </p:txBody>
      </p:sp>
    </p:spTree>
    <p:extLst>
      <p:ext uri="{BB962C8B-B14F-4D97-AF65-F5344CB8AC3E}">
        <p14:creationId xmlns:p14="http://schemas.microsoft.com/office/powerpoint/2010/main" val="197604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a:solidFill>
                  <a:schemeClr val="tx1"/>
                </a:solidFill>
                <a:effectLst/>
                <a:latin typeface="+mn-lt"/>
                <a:ea typeface="+mn-ea"/>
                <a:cs typeface="+mn-cs"/>
              </a:rPr>
              <a:t>Насочих се към тази тема, защото имам личен интерес към тази област и ми беше интересно да разбера, как работи под повърхността една такава система. Същевременно открих, че този вид комуникация, има  изключително голяма популярност, която с времето се увеличава. Пример за това са приложения от типа на </a:t>
            </a:r>
            <a:r>
              <a:rPr lang="en-US" sz="1200" kern="1200" dirty="0">
                <a:solidFill>
                  <a:schemeClr val="tx1"/>
                </a:solidFill>
                <a:effectLst/>
                <a:latin typeface="+mn-lt"/>
                <a:ea typeface="+mn-ea"/>
                <a:cs typeface="+mn-cs"/>
              </a:rPr>
              <a:t>Skype, </a:t>
            </a:r>
            <a:r>
              <a:rPr lang="en-US" sz="1200" kern="1200" dirty="0" err="1">
                <a:solidFill>
                  <a:schemeClr val="tx1"/>
                </a:solidFill>
                <a:effectLst/>
                <a:latin typeface="+mn-lt"/>
                <a:ea typeface="+mn-ea"/>
                <a:cs typeface="+mn-cs"/>
              </a:rPr>
              <a:t>Whats</a:t>
            </a:r>
            <a:r>
              <a:rPr lang="en-US" sz="1200" kern="1200" dirty="0">
                <a:solidFill>
                  <a:schemeClr val="tx1"/>
                </a:solidFill>
                <a:effectLst/>
                <a:latin typeface="+mn-lt"/>
                <a:ea typeface="+mn-ea"/>
                <a:cs typeface="+mn-cs"/>
              </a:rPr>
              <a:t> app, Viber, Line </a:t>
            </a:r>
            <a:r>
              <a:rPr lang="bg-BG" sz="1200" kern="1200" dirty="0">
                <a:solidFill>
                  <a:schemeClr val="tx1"/>
                </a:solidFill>
                <a:effectLst/>
                <a:latin typeface="+mn-lt"/>
                <a:ea typeface="+mn-ea"/>
                <a:cs typeface="+mn-cs"/>
              </a:rPr>
              <a:t> и много други.</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Поради големия потенциал, който притежават, се развиват покрай тях  и други технологии от типа на </a:t>
            </a:r>
            <a:r>
              <a:rPr lang="en-US" sz="1200" kern="1200" dirty="0">
                <a:solidFill>
                  <a:schemeClr val="tx1"/>
                </a:solidFill>
                <a:effectLst/>
                <a:latin typeface="+mn-lt"/>
                <a:ea typeface="+mn-ea"/>
                <a:cs typeface="+mn-cs"/>
              </a:rPr>
              <a:t>Voice over IP (VOIP) </a:t>
            </a:r>
            <a:r>
              <a:rPr lang="bg-BG" sz="1200" kern="1200" dirty="0">
                <a:solidFill>
                  <a:schemeClr val="tx1"/>
                </a:solidFill>
                <a:effectLst/>
                <a:latin typeface="+mn-lt"/>
                <a:ea typeface="+mn-ea"/>
                <a:cs typeface="+mn-cs"/>
              </a:rPr>
              <a:t>или машинно самообучение за анализ на настроението на потребителя и създаването на </a:t>
            </a:r>
            <a:r>
              <a:rPr lang="bg-BG" sz="1200" kern="1200" dirty="0" err="1">
                <a:solidFill>
                  <a:schemeClr val="tx1"/>
                </a:solidFill>
                <a:effectLst/>
                <a:latin typeface="+mn-lt"/>
                <a:ea typeface="+mn-ea"/>
                <a:cs typeface="+mn-cs"/>
              </a:rPr>
              <a:t>бот</a:t>
            </a:r>
            <a:r>
              <a:rPr lang="bg-BG" sz="1200" kern="1200" dirty="0">
                <a:solidFill>
                  <a:schemeClr val="tx1"/>
                </a:solidFill>
                <a:effectLst/>
                <a:latin typeface="+mn-lt"/>
                <a:ea typeface="+mn-ea"/>
                <a:cs typeface="+mn-cs"/>
              </a:rPr>
              <a:t> потребители, които да могат да отговарят логично на въпросите на клиентите.</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2</a:t>
            </a:fld>
            <a:endParaRPr lang="en-US"/>
          </a:p>
        </p:txBody>
      </p:sp>
    </p:spTree>
    <p:extLst>
      <p:ext uri="{BB962C8B-B14F-4D97-AF65-F5344CB8AC3E}">
        <p14:creationId xmlns:p14="http://schemas.microsoft.com/office/powerpoint/2010/main" val="231566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Клиентите на дадена компания винаги да  имат директна връзка с нея  и да могат да изразят своите  желания, проблеми или оплаквания т.е. да се улесни комуникацията. Това може да се осъществи като се създаде канал за двуканална комуникация между клиентите и представители на дадена компания, били те техническа поддръжка или център за обслужване на клиенти. Съответно от своя страна, тази компания да може да комуникира с всеки клиент индивидуално, за да може да отговори на нуждите му.</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3</a:t>
            </a:fld>
            <a:endParaRPr lang="en-US"/>
          </a:p>
        </p:txBody>
      </p:sp>
    </p:spTree>
    <p:extLst>
      <p:ext uri="{BB962C8B-B14F-4D97-AF65-F5344CB8AC3E}">
        <p14:creationId xmlns:p14="http://schemas.microsoft.com/office/powerpoint/2010/main" val="211410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a:solidFill>
                  <a:schemeClr val="tx1"/>
                </a:solidFill>
                <a:effectLst/>
                <a:latin typeface="+mn-lt"/>
                <a:ea typeface="+mn-ea"/>
                <a:cs typeface="+mn-cs"/>
              </a:rPr>
              <a:t>Основната му задача е да предостави директен и индивидуален канал за комуникация с представители на дадена компания.</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Друга важна черта, която трябва да притежава е да бъде достъпна за средностатистическия клиент на компанията. Това означава да бъде с ниски системни изисквания и да работи върху най- разпространената ОС.</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Икономичност се постига, като се използва сокет само при нужда. В случая това е, когато потребителя взаимодейства  с приложението. Друг начин, чрез който се пести от интернет трафик е чрез собствена реализация на текстов протокол, за по-малко пренос на мета данни.</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Не на последно място, да има удобен  и красив интерфейс за работа.</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D33EAF9-E3C0-490F-9696-195805F7BFB6}" type="slidenum">
              <a:rPr lang="en-US" smtClean="0"/>
              <a:t>4</a:t>
            </a:fld>
            <a:endParaRPr lang="en-US"/>
          </a:p>
        </p:txBody>
      </p:sp>
    </p:spTree>
    <p:extLst>
      <p:ext uri="{BB962C8B-B14F-4D97-AF65-F5344CB8AC3E}">
        <p14:creationId xmlns:p14="http://schemas.microsoft.com/office/powerpoint/2010/main" val="134985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 </a:t>
            </a:r>
            <a:r>
              <a:rPr lang="bg-BG" sz="1200" kern="1200" dirty="0">
                <a:solidFill>
                  <a:schemeClr val="tx1"/>
                </a:solidFill>
                <a:effectLst/>
                <a:latin typeface="+mn-lt"/>
                <a:ea typeface="+mn-ea"/>
                <a:cs typeface="+mn-cs"/>
              </a:rPr>
              <a:t>За голяма платформена независимост и производителност сървъра е реализиран на програмния език </a:t>
            </a:r>
            <a:r>
              <a:rPr lang="en-US" sz="1200" kern="1200" dirty="0">
                <a:solidFill>
                  <a:schemeClr val="tx1"/>
                </a:solidFill>
                <a:effectLst/>
                <a:latin typeface="+mn-lt"/>
                <a:ea typeface="+mn-ea"/>
                <a:cs typeface="+mn-cs"/>
              </a:rPr>
              <a:t>Java. </a:t>
            </a:r>
          </a:p>
          <a:p>
            <a:r>
              <a:rPr lang="bg-BG" sz="1200" kern="1200" dirty="0">
                <a:solidFill>
                  <a:schemeClr val="tx1"/>
                </a:solidFill>
                <a:effectLst/>
                <a:latin typeface="+mn-lt"/>
                <a:ea typeface="+mn-ea"/>
                <a:cs typeface="+mn-cs"/>
              </a:rPr>
              <a:t>Клиентката платформа е </a:t>
            </a:r>
            <a:r>
              <a:rPr lang="en-US" sz="1200" kern="1200" dirty="0">
                <a:solidFill>
                  <a:schemeClr val="tx1"/>
                </a:solidFill>
                <a:effectLst/>
                <a:latin typeface="+mn-lt"/>
                <a:ea typeface="+mn-ea"/>
                <a:cs typeface="+mn-cs"/>
              </a:rPr>
              <a:t>Android, </a:t>
            </a:r>
            <a:r>
              <a:rPr lang="bg-BG" sz="1200" kern="1200" dirty="0">
                <a:solidFill>
                  <a:schemeClr val="tx1"/>
                </a:solidFill>
                <a:effectLst/>
                <a:latin typeface="+mn-lt"/>
                <a:ea typeface="+mn-ea"/>
                <a:cs typeface="+mn-cs"/>
              </a:rPr>
              <a:t>поради големия пазарен дял, който притежава. </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Базата от данни е реализирана чрез </a:t>
            </a:r>
            <a:r>
              <a:rPr lang="en-US" sz="1200" kern="1200" dirty="0">
                <a:solidFill>
                  <a:schemeClr val="tx1"/>
                </a:solidFill>
                <a:effectLst/>
                <a:latin typeface="+mn-lt"/>
                <a:ea typeface="+mn-ea"/>
                <a:cs typeface="+mn-cs"/>
              </a:rPr>
              <a:t>MySQL, </a:t>
            </a:r>
            <a:r>
              <a:rPr lang="en-US" sz="1200" kern="1200" dirty="0" err="1">
                <a:solidFill>
                  <a:schemeClr val="tx1"/>
                </a:solidFill>
                <a:effectLst/>
                <a:latin typeface="+mn-lt"/>
                <a:ea typeface="+mn-ea"/>
                <a:cs typeface="+mn-cs"/>
              </a:rPr>
              <a:t>поради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своята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простота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при</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реализация</a:t>
            </a:r>
            <a:r>
              <a:rPr lang="en-US" sz="1200" kern="1200" dirty="0">
                <a:solidFill>
                  <a:schemeClr val="tx1"/>
                </a:solidFill>
                <a:effectLst/>
                <a:latin typeface="+mn-lt"/>
                <a:ea typeface="+mn-ea"/>
                <a:cs typeface="+mn-cs"/>
              </a:rPr>
              <a:t> и </a:t>
            </a:r>
            <a:r>
              <a:rPr lang="en-US" sz="1200" kern="1200" dirty="0" err="1">
                <a:solidFill>
                  <a:schemeClr val="tx1"/>
                </a:solidFill>
                <a:effectLst/>
                <a:latin typeface="+mn-lt"/>
                <a:ea typeface="+mn-ea"/>
                <a:cs typeface="+mn-cs"/>
              </a:rPr>
              <a:t>голямата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разпространеност</a:t>
            </a:r>
            <a:r>
              <a:rPr lang="en-US" sz="1200" kern="1200" dirty="0">
                <a:solidFill>
                  <a:schemeClr val="tx1"/>
                </a:solidFill>
                <a:effectLst/>
                <a:latin typeface="+mn-lt"/>
                <a:ea typeface="+mn-ea"/>
                <a:cs typeface="+mn-cs"/>
              </a:rPr>
              <a:t>. </a:t>
            </a:r>
          </a:p>
          <a:p>
            <a:r>
              <a:rPr lang="bg-BG" sz="1200" kern="1200" dirty="0">
                <a:solidFill>
                  <a:schemeClr val="tx1"/>
                </a:solidFill>
                <a:effectLst/>
                <a:latin typeface="+mn-lt"/>
                <a:ea typeface="+mn-ea"/>
                <a:cs typeface="+mn-cs"/>
              </a:rPr>
              <a:t>Комуникацията се извършва по интернет чрез собствено дефиниран протокол за намаляване на трансфера на излишни мета данни.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5</a:t>
            </a:fld>
            <a:endParaRPr lang="en-US"/>
          </a:p>
        </p:txBody>
      </p:sp>
    </p:spTree>
    <p:extLst>
      <p:ext uri="{BB962C8B-B14F-4D97-AF65-F5344CB8AC3E}">
        <p14:creationId xmlns:p14="http://schemas.microsoft.com/office/powerpoint/2010/main" val="2544179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Цялостната архитектурата  на системата е от тип клиент – сървър. Бизнес логиката се съдържа в сървърната част, която следва </a:t>
            </a:r>
            <a:r>
              <a:rPr lang="bg-BG" sz="1200" kern="1200" dirty="0" err="1">
                <a:solidFill>
                  <a:schemeClr val="tx1"/>
                </a:solidFill>
                <a:effectLst/>
                <a:latin typeface="+mn-lt"/>
                <a:ea typeface="+mn-ea"/>
                <a:cs typeface="+mn-cs"/>
              </a:rPr>
              <a:t>Domain</a:t>
            </a:r>
            <a:r>
              <a:rPr lang="bg-BG" sz="1200" kern="1200" dirty="0">
                <a:solidFill>
                  <a:schemeClr val="tx1"/>
                </a:solidFill>
                <a:effectLst/>
                <a:latin typeface="+mn-lt"/>
                <a:ea typeface="+mn-ea"/>
                <a:cs typeface="+mn-cs"/>
              </a:rPr>
              <a:t> </a:t>
            </a:r>
            <a:r>
              <a:rPr lang="bg-BG" sz="1200" kern="1200" dirty="0" err="1">
                <a:solidFill>
                  <a:schemeClr val="tx1"/>
                </a:solidFill>
                <a:effectLst/>
                <a:latin typeface="+mn-lt"/>
                <a:ea typeface="+mn-ea"/>
                <a:cs typeface="+mn-cs"/>
              </a:rPr>
              <a:t>driven</a:t>
            </a:r>
            <a:r>
              <a:rPr lang="bg-BG" sz="1200" kern="1200" dirty="0">
                <a:solidFill>
                  <a:schemeClr val="tx1"/>
                </a:solidFill>
                <a:effectLst/>
                <a:latin typeface="+mn-lt"/>
                <a:ea typeface="+mn-ea"/>
                <a:cs typeface="+mn-cs"/>
              </a:rPr>
              <a:t> </a:t>
            </a:r>
            <a:r>
              <a:rPr lang="bg-BG" sz="1200" kern="1200" dirty="0" err="1">
                <a:solidFill>
                  <a:schemeClr val="tx1"/>
                </a:solidFill>
                <a:effectLst/>
                <a:latin typeface="+mn-lt"/>
                <a:ea typeface="+mn-ea"/>
                <a:cs typeface="+mn-cs"/>
              </a:rPr>
              <a:t>design</a:t>
            </a:r>
            <a:r>
              <a:rPr lang="bg-BG"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(DDD)</a:t>
            </a:r>
            <a:r>
              <a:rPr lang="bg-BG" sz="1200" kern="1200" dirty="0">
                <a:solidFill>
                  <a:schemeClr val="tx1"/>
                </a:solidFill>
                <a:effectLst/>
                <a:latin typeface="+mn-lt"/>
                <a:ea typeface="+mn-ea"/>
                <a:cs typeface="+mn-cs"/>
              </a:rPr>
              <a:t> модела, докато клиентската част е ориентирана предимно към </a:t>
            </a:r>
            <a:r>
              <a:rPr lang="en-US" sz="1200" kern="1200" dirty="0">
                <a:solidFill>
                  <a:schemeClr val="tx1"/>
                </a:solidFill>
                <a:effectLst/>
                <a:latin typeface="+mn-lt"/>
                <a:ea typeface="+mn-ea"/>
                <a:cs typeface="+mn-cs"/>
              </a:rPr>
              <a:t>MVC</a:t>
            </a:r>
            <a:r>
              <a:rPr lang="bg-BG" sz="1200" kern="1200" dirty="0">
                <a:solidFill>
                  <a:schemeClr val="tx1"/>
                </a:solidFill>
                <a:effectLst/>
                <a:latin typeface="+mn-lt"/>
                <a:ea typeface="+mn-ea"/>
                <a:cs typeface="+mn-cs"/>
              </a:rPr>
              <a:t> модела.</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6</a:t>
            </a:fld>
            <a:endParaRPr lang="en-US"/>
          </a:p>
        </p:txBody>
      </p:sp>
    </p:spTree>
    <p:extLst>
      <p:ext uri="{BB962C8B-B14F-4D97-AF65-F5344CB8AC3E}">
        <p14:creationId xmlns:p14="http://schemas.microsoft.com/office/powerpoint/2010/main" val="2054390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sz="1200" kern="1200" dirty="0">
                <a:solidFill>
                  <a:schemeClr val="tx1"/>
                </a:solidFill>
                <a:effectLst/>
                <a:latin typeface="+mn-lt"/>
                <a:ea typeface="+mn-ea"/>
                <a:cs typeface="+mn-cs"/>
              </a:rPr>
              <a:t>Сървърната база от данни се състой от две таблици – клиенти и съобщения. В таблицата с клиенти се пазят всички регистрирани потребители. Може да забележите, че съществуват два вида акаунти. Единия е базовия. Той е и най-масовия. Този тип могат да комуникират само е един предварително дефиниран потребител – представител на компанията. Другия е т.нар. администраторски акаунт. Той има свободата да комуникира с всеки един  клиент.  </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 В таблицата за съобщения се пазят само тези, който не са изпратени до получателя и свързаната с тях информация.</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7</a:t>
            </a:fld>
            <a:endParaRPr lang="en-US"/>
          </a:p>
        </p:txBody>
      </p:sp>
    </p:spTree>
    <p:extLst>
      <p:ext uri="{BB962C8B-B14F-4D97-AF65-F5344CB8AC3E}">
        <p14:creationId xmlns:p14="http://schemas.microsoft.com/office/powerpoint/2010/main" val="2727393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Когато клиент „А“ изпрати съобщение към клиент „В“, то първо се приема от сървъра, който стой между тях. При успех се връща към клиент „А“, съобщение, че то е прието от сървъра.  След това се преминава към самото изпращане на съобщението към получателя. След прочитането му, то се маркира като прочетено.</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8</a:t>
            </a:fld>
            <a:endParaRPr lang="en-US"/>
          </a:p>
        </p:txBody>
      </p:sp>
    </p:spTree>
    <p:extLst>
      <p:ext uri="{BB962C8B-B14F-4D97-AF65-F5344CB8AC3E}">
        <p14:creationId xmlns:p14="http://schemas.microsoft.com/office/powerpoint/2010/main" val="22957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kern="1200" dirty="0">
                <a:solidFill>
                  <a:schemeClr val="tx1"/>
                </a:solidFill>
                <a:effectLst/>
                <a:latin typeface="+mn-lt"/>
                <a:ea typeface="+mn-ea"/>
                <a:cs typeface="+mn-cs"/>
              </a:rPr>
              <a:t>Първоначално се отваря сокет между клиента и сървъра. Операциите за получаване и изпращане на съобщения за блокиращи. За да не се нарушава работния процес на потребителя двете действия се извършват в отделни нишки. Аналогична е имплементацията на алгоритъма в сървъра. Там обаче за всеки ново свързал се клиент се създават  отделни  2 работни нишки.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D33EAF9-E3C0-490F-9696-195805F7BFB6}" type="slidenum">
              <a:rPr lang="en-US" smtClean="0"/>
              <a:t>9</a:t>
            </a:fld>
            <a:endParaRPr lang="en-US"/>
          </a:p>
        </p:txBody>
      </p:sp>
    </p:spTree>
    <p:extLst>
      <p:ext uri="{BB962C8B-B14F-4D97-AF65-F5344CB8AC3E}">
        <p14:creationId xmlns:p14="http://schemas.microsoft.com/office/powerpoint/2010/main" val="118227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2370225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190534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099AE-88CD-49F3-9489-927B3B40036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4634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2264922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099AE-88CD-49F3-9489-927B3B40036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395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2528946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2989522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110654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267291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357006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4255398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273640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13822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341121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379958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C30B05-F380-4461-A05F-8965DFEEFE69}" type="datetimeFigureOut">
              <a:rPr lang="en-US" smtClean="0"/>
              <a:t>18-Jan-18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5099AE-88CD-49F3-9489-927B3B40036C}" type="slidenum">
              <a:rPr lang="en-US" smtClean="0"/>
              <a:t>‹#›</a:t>
            </a:fld>
            <a:endParaRPr lang="en-US" dirty="0"/>
          </a:p>
        </p:txBody>
      </p:sp>
    </p:spTree>
    <p:extLst>
      <p:ext uri="{BB962C8B-B14F-4D97-AF65-F5344CB8AC3E}">
        <p14:creationId xmlns:p14="http://schemas.microsoft.com/office/powerpoint/2010/main" val="195745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C30B05-F380-4461-A05F-8965DFEEFE69}" type="datetimeFigureOut">
              <a:rPr lang="en-US" smtClean="0"/>
              <a:t>18-Jan-18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5099AE-88CD-49F3-9489-927B3B40036C}" type="slidenum">
              <a:rPr lang="en-US" smtClean="0"/>
              <a:t>‹#›</a:t>
            </a:fld>
            <a:endParaRPr lang="en-US" dirty="0"/>
          </a:p>
        </p:txBody>
      </p:sp>
    </p:spTree>
    <p:extLst>
      <p:ext uri="{BB962C8B-B14F-4D97-AF65-F5344CB8AC3E}">
        <p14:creationId xmlns:p14="http://schemas.microsoft.com/office/powerpoint/2010/main" val="362537479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B956-5E53-45A9-BECB-BCF9A4F6E45A}"/>
              </a:ext>
            </a:extLst>
          </p:cNvPr>
          <p:cNvSpPr>
            <a:spLocks noGrp="1"/>
          </p:cNvSpPr>
          <p:nvPr>
            <p:ph type="ctrTitle"/>
          </p:nvPr>
        </p:nvSpPr>
        <p:spPr>
          <a:xfrm>
            <a:off x="795579" y="1053885"/>
            <a:ext cx="9144000" cy="1774152"/>
          </a:xfrm>
        </p:spPr>
        <p:txBody>
          <a:bodyPr>
            <a:normAutofit fontScale="90000"/>
          </a:bodyPr>
          <a:lstStyle/>
          <a:p>
            <a:pPr algn="ctr"/>
            <a:r>
              <a:rPr lang="bg-BG" sz="4800" dirty="0"/>
              <a:t>Проектиране и реализация на система за мигновени съобщения</a:t>
            </a:r>
            <a:endParaRPr lang="en-US" sz="4800" dirty="0"/>
          </a:p>
        </p:txBody>
      </p:sp>
      <p:sp>
        <p:nvSpPr>
          <p:cNvPr id="3" name="Subtitle 2">
            <a:extLst>
              <a:ext uri="{FF2B5EF4-FFF2-40B4-BE49-F238E27FC236}">
                <a16:creationId xmlns:a16="http://schemas.microsoft.com/office/drawing/2014/main" id="{26233910-5351-416C-8A3E-21658C89A027}"/>
              </a:ext>
            </a:extLst>
          </p:cNvPr>
          <p:cNvSpPr>
            <a:spLocks noGrp="1"/>
          </p:cNvSpPr>
          <p:nvPr>
            <p:ph type="subTitle" idx="1"/>
          </p:nvPr>
        </p:nvSpPr>
        <p:spPr>
          <a:xfrm>
            <a:off x="795579" y="3772519"/>
            <a:ext cx="9144000" cy="1655762"/>
          </a:xfrm>
        </p:spPr>
        <p:txBody>
          <a:bodyPr/>
          <a:lstStyle/>
          <a:p>
            <a:pPr algn="ctr"/>
            <a:r>
              <a:rPr lang="bg-BG" b="1" dirty="0"/>
              <a:t>Дипломант: </a:t>
            </a:r>
            <a:r>
              <a:rPr lang="bg-BG"/>
              <a:t>Константин Костов</a:t>
            </a:r>
            <a:endParaRPr lang="bg-BG" dirty="0"/>
          </a:p>
          <a:p>
            <a:pPr algn="ctr"/>
            <a:r>
              <a:rPr lang="bg-BG" b="1" dirty="0"/>
              <a:t>Ръководител: </a:t>
            </a:r>
            <a:r>
              <a:rPr lang="bg-BG" dirty="0"/>
              <a:t>доц. д-р инж. Христо Ненов</a:t>
            </a:r>
            <a:endParaRPr lang="en-US" dirty="0"/>
          </a:p>
        </p:txBody>
      </p:sp>
    </p:spTree>
    <p:extLst>
      <p:ext uri="{BB962C8B-B14F-4D97-AF65-F5344CB8AC3E}">
        <p14:creationId xmlns:p14="http://schemas.microsoft.com/office/powerpoint/2010/main" val="224870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C1A2-01EF-4CD8-AB3C-5DA6EACE3FCB}"/>
              </a:ext>
            </a:extLst>
          </p:cNvPr>
          <p:cNvSpPr>
            <a:spLocks noGrp="1"/>
          </p:cNvSpPr>
          <p:nvPr>
            <p:ph type="title"/>
          </p:nvPr>
        </p:nvSpPr>
        <p:spPr/>
        <p:txBody>
          <a:bodyPr/>
          <a:lstStyle/>
          <a:p>
            <a:r>
              <a:rPr lang="bg-BG" dirty="0"/>
              <a:t>Примерни съобщения към сървъра</a:t>
            </a:r>
            <a:endParaRPr lang="en-US" dirty="0"/>
          </a:p>
        </p:txBody>
      </p:sp>
      <p:sp>
        <p:nvSpPr>
          <p:cNvPr id="3" name="Content Placeholder 2">
            <a:extLst>
              <a:ext uri="{FF2B5EF4-FFF2-40B4-BE49-F238E27FC236}">
                <a16:creationId xmlns:a16="http://schemas.microsoft.com/office/drawing/2014/main" id="{8AFC39F4-914A-4D0E-99E3-08A4590769D6}"/>
              </a:ext>
            </a:extLst>
          </p:cNvPr>
          <p:cNvSpPr>
            <a:spLocks noGrp="1"/>
          </p:cNvSpPr>
          <p:nvPr>
            <p:ph idx="1"/>
          </p:nvPr>
        </p:nvSpPr>
        <p:spPr>
          <a:xfrm>
            <a:off x="787400" y="1945481"/>
            <a:ext cx="3404176" cy="757918"/>
          </a:xfrm>
        </p:spPr>
        <p:txBody>
          <a:bodyPr/>
          <a:lstStyle/>
          <a:p>
            <a:pPr marL="0" indent="0">
              <a:buNone/>
            </a:pPr>
            <a:r>
              <a:rPr lang="bg-BG" dirty="0"/>
              <a:t>1) За вход</a:t>
            </a:r>
            <a:endParaRPr lang="en-US" dirty="0"/>
          </a:p>
        </p:txBody>
      </p:sp>
      <p:pic>
        <p:nvPicPr>
          <p:cNvPr id="5" name="Picture 4">
            <a:extLst>
              <a:ext uri="{FF2B5EF4-FFF2-40B4-BE49-F238E27FC236}">
                <a16:creationId xmlns:a16="http://schemas.microsoft.com/office/drawing/2014/main" id="{6244B92F-1DC1-4AA3-9380-DC4D7ED6A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858" y="2718480"/>
            <a:ext cx="3024237" cy="1647003"/>
          </a:xfrm>
          <a:prstGeom prst="rect">
            <a:avLst/>
          </a:prstGeom>
        </p:spPr>
      </p:pic>
      <p:pic>
        <p:nvPicPr>
          <p:cNvPr id="7" name="Picture 6">
            <a:extLst>
              <a:ext uri="{FF2B5EF4-FFF2-40B4-BE49-F238E27FC236}">
                <a16:creationId xmlns:a16="http://schemas.microsoft.com/office/drawing/2014/main" id="{DDFE9117-359D-4BEF-95D3-AEC4E4D84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 y="2950645"/>
            <a:ext cx="3505776" cy="1182672"/>
          </a:xfrm>
          <a:prstGeom prst="rect">
            <a:avLst/>
          </a:prstGeom>
        </p:spPr>
      </p:pic>
      <p:sp>
        <p:nvSpPr>
          <p:cNvPr id="8" name="Content Placeholder 2">
            <a:extLst>
              <a:ext uri="{FF2B5EF4-FFF2-40B4-BE49-F238E27FC236}">
                <a16:creationId xmlns:a16="http://schemas.microsoft.com/office/drawing/2014/main" id="{2A9D932A-8F1A-4773-91C8-17D408CC2B32}"/>
              </a:ext>
            </a:extLst>
          </p:cNvPr>
          <p:cNvSpPr txBox="1">
            <a:spLocks/>
          </p:cNvSpPr>
          <p:nvPr/>
        </p:nvSpPr>
        <p:spPr>
          <a:xfrm>
            <a:off x="5881858" y="1930400"/>
            <a:ext cx="3938638" cy="7579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bg-BG" sz="1800" dirty="0"/>
              <a:t>2) За лично съобщение</a:t>
            </a:r>
            <a:endParaRPr lang="en-US" sz="1800" dirty="0"/>
          </a:p>
        </p:txBody>
      </p:sp>
    </p:spTree>
    <p:extLst>
      <p:ext uri="{BB962C8B-B14F-4D97-AF65-F5344CB8AC3E}">
        <p14:creationId xmlns:p14="http://schemas.microsoft.com/office/powerpoint/2010/main" val="371297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E699-7DBE-4202-BD5C-4800A5504036}"/>
              </a:ext>
            </a:extLst>
          </p:cNvPr>
          <p:cNvSpPr>
            <a:spLocks noGrp="1"/>
          </p:cNvSpPr>
          <p:nvPr>
            <p:ph type="title"/>
          </p:nvPr>
        </p:nvSpPr>
        <p:spPr/>
        <p:txBody>
          <a:bodyPr/>
          <a:lstStyle/>
          <a:p>
            <a:r>
              <a:rPr lang="bg-BG" dirty="0"/>
              <a:t>Потребителски интерфейс:</a:t>
            </a:r>
            <a:endParaRPr lang="en-US" dirty="0"/>
          </a:p>
        </p:txBody>
      </p:sp>
      <p:pic>
        <p:nvPicPr>
          <p:cNvPr id="5" name="Content Placeholder 4">
            <a:extLst>
              <a:ext uri="{FF2B5EF4-FFF2-40B4-BE49-F238E27FC236}">
                <a16:creationId xmlns:a16="http://schemas.microsoft.com/office/drawing/2014/main" id="{1B567513-830A-45B8-8A82-13AE9964BB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79854" y="1846364"/>
            <a:ext cx="2378681" cy="4228767"/>
          </a:xfrm>
        </p:spPr>
      </p:pic>
      <p:pic>
        <p:nvPicPr>
          <p:cNvPr id="7" name="Picture 6">
            <a:extLst>
              <a:ext uri="{FF2B5EF4-FFF2-40B4-BE49-F238E27FC236}">
                <a16:creationId xmlns:a16="http://schemas.microsoft.com/office/drawing/2014/main" id="{679027B6-28BA-4C5C-ABEE-75EDC198B7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5394" y="1846365"/>
            <a:ext cx="2393006" cy="4254232"/>
          </a:xfrm>
          <a:prstGeom prst="rect">
            <a:avLst/>
          </a:prstGeom>
        </p:spPr>
      </p:pic>
      <p:pic>
        <p:nvPicPr>
          <p:cNvPr id="11" name="Picture 10">
            <a:extLst>
              <a:ext uri="{FF2B5EF4-FFF2-40B4-BE49-F238E27FC236}">
                <a16:creationId xmlns:a16="http://schemas.microsoft.com/office/drawing/2014/main" id="{4CD86505-4710-4E87-89F2-39FA08FBAE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151" y="1846364"/>
            <a:ext cx="2184902" cy="4296219"/>
          </a:xfrm>
          <a:prstGeom prst="rect">
            <a:avLst/>
          </a:prstGeom>
        </p:spPr>
      </p:pic>
      <p:sp>
        <p:nvSpPr>
          <p:cNvPr id="12" name="Rectangle 11">
            <a:extLst>
              <a:ext uri="{FF2B5EF4-FFF2-40B4-BE49-F238E27FC236}">
                <a16:creationId xmlns:a16="http://schemas.microsoft.com/office/drawing/2014/main" id="{D051180A-18AF-49C1-B8E4-B3B6D40165AA}"/>
              </a:ext>
            </a:extLst>
          </p:cNvPr>
          <p:cNvSpPr/>
          <p:nvPr/>
        </p:nvSpPr>
        <p:spPr>
          <a:xfrm>
            <a:off x="1734493" y="6359434"/>
            <a:ext cx="372218" cy="369332"/>
          </a:xfrm>
          <a:prstGeom prst="rect">
            <a:avLst/>
          </a:prstGeom>
        </p:spPr>
        <p:txBody>
          <a:bodyPr wrap="none">
            <a:spAutoFit/>
          </a:bodyPr>
          <a:lstStyle/>
          <a:p>
            <a:r>
              <a:rPr lang="bg-BG" dirty="0"/>
              <a:t>1)</a:t>
            </a:r>
            <a:endParaRPr lang="en-US" dirty="0"/>
          </a:p>
        </p:txBody>
      </p:sp>
      <p:sp>
        <p:nvSpPr>
          <p:cNvPr id="13" name="Rectangle 12">
            <a:extLst>
              <a:ext uri="{FF2B5EF4-FFF2-40B4-BE49-F238E27FC236}">
                <a16:creationId xmlns:a16="http://schemas.microsoft.com/office/drawing/2014/main" id="{82FE5ECF-C1DC-4FF1-9CEE-FF741C705D4B}"/>
              </a:ext>
            </a:extLst>
          </p:cNvPr>
          <p:cNvSpPr/>
          <p:nvPr/>
        </p:nvSpPr>
        <p:spPr>
          <a:xfrm>
            <a:off x="5057858" y="6359434"/>
            <a:ext cx="372218" cy="369332"/>
          </a:xfrm>
          <a:prstGeom prst="rect">
            <a:avLst/>
          </a:prstGeom>
        </p:spPr>
        <p:txBody>
          <a:bodyPr wrap="none">
            <a:spAutoFit/>
          </a:bodyPr>
          <a:lstStyle/>
          <a:p>
            <a:r>
              <a:rPr lang="bg-BG" dirty="0"/>
              <a:t>2)</a:t>
            </a:r>
          </a:p>
        </p:txBody>
      </p:sp>
      <p:sp>
        <p:nvSpPr>
          <p:cNvPr id="14" name="Rectangle 13">
            <a:extLst>
              <a:ext uri="{FF2B5EF4-FFF2-40B4-BE49-F238E27FC236}">
                <a16:creationId xmlns:a16="http://schemas.microsoft.com/office/drawing/2014/main" id="{80D9509A-7D21-4D4B-AD25-F97083382178}"/>
              </a:ext>
            </a:extLst>
          </p:cNvPr>
          <p:cNvSpPr/>
          <p:nvPr/>
        </p:nvSpPr>
        <p:spPr>
          <a:xfrm>
            <a:off x="8383086" y="6359434"/>
            <a:ext cx="372218" cy="369332"/>
          </a:xfrm>
          <a:prstGeom prst="rect">
            <a:avLst/>
          </a:prstGeom>
        </p:spPr>
        <p:txBody>
          <a:bodyPr wrap="none">
            <a:spAutoFit/>
          </a:bodyPr>
          <a:lstStyle/>
          <a:p>
            <a:r>
              <a:rPr lang="bg-BG" dirty="0"/>
              <a:t>3)</a:t>
            </a:r>
          </a:p>
        </p:txBody>
      </p:sp>
    </p:spTree>
    <p:extLst>
      <p:ext uri="{BB962C8B-B14F-4D97-AF65-F5344CB8AC3E}">
        <p14:creationId xmlns:p14="http://schemas.microsoft.com/office/powerpoint/2010/main" val="202227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447B-AE59-4791-8D70-C8C81DC62965}"/>
              </a:ext>
            </a:extLst>
          </p:cNvPr>
          <p:cNvSpPr>
            <a:spLocks noGrp="1"/>
          </p:cNvSpPr>
          <p:nvPr>
            <p:ph type="title"/>
          </p:nvPr>
        </p:nvSpPr>
        <p:spPr/>
        <p:txBody>
          <a:bodyPr/>
          <a:lstStyle/>
          <a:p>
            <a:r>
              <a:rPr lang="bg-BG" dirty="0"/>
              <a:t>Потребителски интерфейс:</a:t>
            </a:r>
            <a:endParaRPr lang="en-US" dirty="0"/>
          </a:p>
        </p:txBody>
      </p:sp>
      <p:pic>
        <p:nvPicPr>
          <p:cNvPr id="5" name="Content Placeholder 4">
            <a:extLst>
              <a:ext uri="{FF2B5EF4-FFF2-40B4-BE49-F238E27FC236}">
                <a16:creationId xmlns:a16="http://schemas.microsoft.com/office/drawing/2014/main" id="{98BD7B0C-BA80-4A1E-A522-5DDFD3B0FE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0470" y="1646924"/>
            <a:ext cx="2697358" cy="4795304"/>
          </a:xfrm>
        </p:spPr>
      </p:pic>
      <p:pic>
        <p:nvPicPr>
          <p:cNvPr id="7" name="Picture 6">
            <a:extLst>
              <a:ext uri="{FF2B5EF4-FFF2-40B4-BE49-F238E27FC236}">
                <a16:creationId xmlns:a16="http://schemas.microsoft.com/office/drawing/2014/main" id="{FFF5C790-18B5-430C-9BD5-1C320E9AC1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8109" y="1534575"/>
            <a:ext cx="2760555" cy="4907653"/>
          </a:xfrm>
          <a:prstGeom prst="rect">
            <a:avLst/>
          </a:prstGeom>
        </p:spPr>
      </p:pic>
      <p:sp>
        <p:nvSpPr>
          <p:cNvPr id="8" name="Rectangle 7">
            <a:extLst>
              <a:ext uri="{FF2B5EF4-FFF2-40B4-BE49-F238E27FC236}">
                <a16:creationId xmlns:a16="http://schemas.microsoft.com/office/drawing/2014/main" id="{211E939D-C290-4874-90FE-4020E59A2CF9}"/>
              </a:ext>
            </a:extLst>
          </p:cNvPr>
          <p:cNvSpPr/>
          <p:nvPr/>
        </p:nvSpPr>
        <p:spPr>
          <a:xfrm>
            <a:off x="2863040" y="6474936"/>
            <a:ext cx="372218" cy="369332"/>
          </a:xfrm>
          <a:prstGeom prst="rect">
            <a:avLst/>
          </a:prstGeom>
        </p:spPr>
        <p:txBody>
          <a:bodyPr wrap="none">
            <a:spAutoFit/>
          </a:bodyPr>
          <a:lstStyle/>
          <a:p>
            <a:r>
              <a:rPr lang="bg-BG" dirty="0"/>
              <a:t>1)</a:t>
            </a:r>
          </a:p>
        </p:txBody>
      </p:sp>
      <p:sp>
        <p:nvSpPr>
          <p:cNvPr id="9" name="Rectangle 8">
            <a:extLst>
              <a:ext uri="{FF2B5EF4-FFF2-40B4-BE49-F238E27FC236}">
                <a16:creationId xmlns:a16="http://schemas.microsoft.com/office/drawing/2014/main" id="{7916E6B2-2EC9-4A4D-BAA1-70A23CE982CD}"/>
              </a:ext>
            </a:extLst>
          </p:cNvPr>
          <p:cNvSpPr/>
          <p:nvPr/>
        </p:nvSpPr>
        <p:spPr>
          <a:xfrm>
            <a:off x="7752277" y="6488668"/>
            <a:ext cx="372218" cy="369332"/>
          </a:xfrm>
          <a:prstGeom prst="rect">
            <a:avLst/>
          </a:prstGeom>
        </p:spPr>
        <p:txBody>
          <a:bodyPr wrap="none">
            <a:spAutoFit/>
          </a:bodyPr>
          <a:lstStyle/>
          <a:p>
            <a:r>
              <a:rPr lang="bg-BG" dirty="0"/>
              <a:t>2)</a:t>
            </a:r>
          </a:p>
        </p:txBody>
      </p:sp>
    </p:spTree>
    <p:extLst>
      <p:ext uri="{BB962C8B-B14F-4D97-AF65-F5344CB8AC3E}">
        <p14:creationId xmlns:p14="http://schemas.microsoft.com/office/powerpoint/2010/main" val="55061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72160-2E7B-42CB-BB17-3FBEF2D7198E}"/>
              </a:ext>
            </a:extLst>
          </p:cNvPr>
          <p:cNvSpPr>
            <a:spLocks noGrp="1"/>
          </p:cNvSpPr>
          <p:nvPr>
            <p:ph type="title"/>
          </p:nvPr>
        </p:nvSpPr>
        <p:spPr/>
        <p:txBody>
          <a:bodyPr/>
          <a:lstStyle/>
          <a:p>
            <a:r>
              <a:rPr lang="bg-BG" dirty="0"/>
              <a:t>Заключение</a:t>
            </a:r>
            <a:endParaRPr lang="en-US" dirty="0"/>
          </a:p>
        </p:txBody>
      </p:sp>
      <p:sp>
        <p:nvSpPr>
          <p:cNvPr id="3" name="Content Placeholder 2">
            <a:extLst>
              <a:ext uri="{FF2B5EF4-FFF2-40B4-BE49-F238E27FC236}">
                <a16:creationId xmlns:a16="http://schemas.microsoft.com/office/drawing/2014/main" id="{17B2BE03-6821-42F8-84FD-2067EF1A957F}"/>
              </a:ext>
            </a:extLst>
          </p:cNvPr>
          <p:cNvSpPr>
            <a:spLocks noGrp="1"/>
          </p:cNvSpPr>
          <p:nvPr>
            <p:ph idx="1"/>
          </p:nvPr>
        </p:nvSpPr>
        <p:spPr>
          <a:xfrm>
            <a:off x="677334" y="1930400"/>
            <a:ext cx="8596668" cy="3880773"/>
          </a:xfrm>
        </p:spPr>
        <p:txBody>
          <a:bodyPr>
            <a:normAutofit/>
          </a:bodyPr>
          <a:lstStyle/>
          <a:p>
            <a:pPr marL="0" indent="0">
              <a:buNone/>
            </a:pPr>
            <a:r>
              <a:rPr lang="bg-BG" dirty="0"/>
              <a:t>Изпълнени:</a:t>
            </a:r>
          </a:p>
          <a:p>
            <a:r>
              <a:rPr lang="bg-BG" dirty="0"/>
              <a:t>Цели</a:t>
            </a:r>
          </a:p>
          <a:p>
            <a:r>
              <a:rPr lang="bg-BG" dirty="0"/>
              <a:t>Задачи</a:t>
            </a:r>
          </a:p>
          <a:p>
            <a:r>
              <a:rPr lang="bg-BG" dirty="0"/>
              <a:t>Допълнителни функционалности</a:t>
            </a:r>
          </a:p>
          <a:p>
            <a:pPr marL="0" indent="0">
              <a:buNone/>
            </a:pPr>
            <a:endParaRPr lang="bg-BG" dirty="0"/>
          </a:p>
          <a:p>
            <a:pPr marL="0" indent="0">
              <a:buNone/>
            </a:pPr>
            <a:r>
              <a:rPr lang="bg-BG" dirty="0"/>
              <a:t>Бъдещо развитие:</a:t>
            </a:r>
          </a:p>
          <a:p>
            <a:r>
              <a:rPr lang="bg-BG" dirty="0"/>
              <a:t>Файлов трансфер</a:t>
            </a:r>
          </a:p>
          <a:p>
            <a:r>
              <a:rPr lang="bg-BG" dirty="0"/>
              <a:t>Машинно самообучение</a:t>
            </a:r>
          </a:p>
        </p:txBody>
      </p:sp>
    </p:spTree>
    <p:extLst>
      <p:ext uri="{BB962C8B-B14F-4D97-AF65-F5344CB8AC3E}">
        <p14:creationId xmlns:p14="http://schemas.microsoft.com/office/powerpoint/2010/main" val="180285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6627-33E4-4090-B6B7-D3AA62B0D136}"/>
              </a:ext>
            </a:extLst>
          </p:cNvPr>
          <p:cNvSpPr>
            <a:spLocks noGrp="1"/>
          </p:cNvSpPr>
          <p:nvPr>
            <p:ph type="title"/>
          </p:nvPr>
        </p:nvSpPr>
        <p:spPr>
          <a:xfrm>
            <a:off x="2345634" y="2233681"/>
            <a:ext cx="7434470" cy="1325563"/>
          </a:xfrm>
        </p:spPr>
        <p:txBody>
          <a:bodyPr/>
          <a:lstStyle/>
          <a:p>
            <a:r>
              <a:rPr lang="bg-BG" dirty="0"/>
              <a:t>Благодаря за вниманието!</a:t>
            </a:r>
            <a:endParaRPr lang="en-US" dirty="0"/>
          </a:p>
        </p:txBody>
      </p:sp>
    </p:spTree>
    <p:extLst>
      <p:ext uri="{BB962C8B-B14F-4D97-AF65-F5344CB8AC3E}">
        <p14:creationId xmlns:p14="http://schemas.microsoft.com/office/powerpoint/2010/main" val="132781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6627-33E4-4090-B6B7-D3AA62B0D136}"/>
              </a:ext>
            </a:extLst>
          </p:cNvPr>
          <p:cNvSpPr>
            <a:spLocks noGrp="1"/>
          </p:cNvSpPr>
          <p:nvPr>
            <p:ph type="title"/>
          </p:nvPr>
        </p:nvSpPr>
        <p:spPr/>
        <p:txBody>
          <a:bodyPr/>
          <a:lstStyle/>
          <a:p>
            <a:pPr algn="ctr"/>
            <a:r>
              <a:rPr lang="bg-BG" dirty="0"/>
              <a:t>Мотивация</a:t>
            </a:r>
            <a:endParaRPr lang="en-US" dirty="0"/>
          </a:p>
        </p:txBody>
      </p:sp>
      <p:sp>
        <p:nvSpPr>
          <p:cNvPr id="3" name="Content Placeholder 2">
            <a:extLst>
              <a:ext uri="{FF2B5EF4-FFF2-40B4-BE49-F238E27FC236}">
                <a16:creationId xmlns:a16="http://schemas.microsoft.com/office/drawing/2014/main" id="{E369CB36-9244-4838-A41F-30B734FF41C6}"/>
              </a:ext>
            </a:extLst>
          </p:cNvPr>
          <p:cNvSpPr>
            <a:spLocks noGrp="1"/>
          </p:cNvSpPr>
          <p:nvPr>
            <p:ph idx="1"/>
          </p:nvPr>
        </p:nvSpPr>
        <p:spPr/>
        <p:txBody>
          <a:bodyPr/>
          <a:lstStyle/>
          <a:p>
            <a:r>
              <a:rPr lang="bg-BG" dirty="0"/>
              <a:t>Интерес в тази област</a:t>
            </a:r>
          </a:p>
          <a:p>
            <a:r>
              <a:rPr lang="bg-BG" dirty="0"/>
              <a:t>Актуалност</a:t>
            </a:r>
          </a:p>
          <a:p>
            <a:r>
              <a:rPr lang="bg-BG" dirty="0"/>
              <a:t>Голям потенциал за бъдещо  развитие на тази и съпътстващите я технологии</a:t>
            </a:r>
            <a:endParaRPr lang="en-US" dirty="0"/>
          </a:p>
        </p:txBody>
      </p:sp>
    </p:spTree>
    <p:extLst>
      <p:ext uri="{BB962C8B-B14F-4D97-AF65-F5344CB8AC3E}">
        <p14:creationId xmlns:p14="http://schemas.microsoft.com/office/powerpoint/2010/main" val="338580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6627-33E4-4090-B6B7-D3AA62B0D136}"/>
              </a:ext>
            </a:extLst>
          </p:cNvPr>
          <p:cNvSpPr>
            <a:spLocks noGrp="1"/>
          </p:cNvSpPr>
          <p:nvPr>
            <p:ph type="title"/>
          </p:nvPr>
        </p:nvSpPr>
        <p:spPr/>
        <p:txBody>
          <a:bodyPr/>
          <a:lstStyle/>
          <a:p>
            <a:r>
              <a:rPr lang="bg-BG" dirty="0"/>
              <a:t>Цел на разработката</a:t>
            </a:r>
            <a:endParaRPr lang="en-US" dirty="0"/>
          </a:p>
        </p:txBody>
      </p:sp>
      <p:sp>
        <p:nvSpPr>
          <p:cNvPr id="3" name="Content Placeholder 2">
            <a:extLst>
              <a:ext uri="{FF2B5EF4-FFF2-40B4-BE49-F238E27FC236}">
                <a16:creationId xmlns:a16="http://schemas.microsoft.com/office/drawing/2014/main" id="{E369CB36-9244-4838-A41F-30B734FF41C6}"/>
              </a:ext>
            </a:extLst>
          </p:cNvPr>
          <p:cNvSpPr>
            <a:spLocks noGrp="1"/>
          </p:cNvSpPr>
          <p:nvPr>
            <p:ph idx="1"/>
          </p:nvPr>
        </p:nvSpPr>
        <p:spPr/>
        <p:txBody>
          <a:bodyPr/>
          <a:lstStyle/>
          <a:p>
            <a:pPr algn="just"/>
            <a:r>
              <a:rPr lang="bg-BG" dirty="0"/>
              <a:t>Създаване на канал за комуникация между клиент и представители на дадена компания, било то център за обслужване на клиенти или техническа поддръжка</a:t>
            </a:r>
            <a:r>
              <a:rPr lang="en-US" dirty="0"/>
              <a:t>.</a:t>
            </a:r>
            <a:endParaRPr lang="bg-BG" dirty="0"/>
          </a:p>
        </p:txBody>
      </p:sp>
    </p:spTree>
    <p:extLst>
      <p:ext uri="{BB962C8B-B14F-4D97-AF65-F5344CB8AC3E}">
        <p14:creationId xmlns:p14="http://schemas.microsoft.com/office/powerpoint/2010/main" val="3915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6627-33E4-4090-B6B7-D3AA62B0D136}"/>
              </a:ext>
            </a:extLst>
          </p:cNvPr>
          <p:cNvSpPr>
            <a:spLocks noGrp="1"/>
          </p:cNvSpPr>
          <p:nvPr>
            <p:ph type="title"/>
          </p:nvPr>
        </p:nvSpPr>
        <p:spPr/>
        <p:txBody>
          <a:bodyPr/>
          <a:lstStyle/>
          <a:p>
            <a:r>
              <a:rPr lang="bg-BG" dirty="0"/>
              <a:t>Задачи на софтуера</a:t>
            </a:r>
            <a:endParaRPr lang="en-US" dirty="0"/>
          </a:p>
        </p:txBody>
      </p:sp>
      <p:sp>
        <p:nvSpPr>
          <p:cNvPr id="3" name="Content Placeholder 2">
            <a:extLst>
              <a:ext uri="{FF2B5EF4-FFF2-40B4-BE49-F238E27FC236}">
                <a16:creationId xmlns:a16="http://schemas.microsoft.com/office/drawing/2014/main" id="{E369CB36-9244-4838-A41F-30B734FF41C6}"/>
              </a:ext>
            </a:extLst>
          </p:cNvPr>
          <p:cNvSpPr>
            <a:spLocks noGrp="1"/>
          </p:cNvSpPr>
          <p:nvPr>
            <p:ph idx="1"/>
          </p:nvPr>
        </p:nvSpPr>
        <p:spPr/>
        <p:txBody>
          <a:bodyPr/>
          <a:lstStyle/>
          <a:p>
            <a:r>
              <a:rPr lang="bg-BG" dirty="0"/>
              <a:t>Директна и индивидуална двупосочна комуникация с представители на компанията</a:t>
            </a:r>
          </a:p>
          <a:p>
            <a:r>
              <a:rPr lang="bg-BG" dirty="0"/>
              <a:t>Достигане до максимален брой клиенти на компанията</a:t>
            </a:r>
          </a:p>
          <a:p>
            <a:r>
              <a:rPr lang="bg-BG" dirty="0"/>
              <a:t>Икономичност при използване на системни ресурси (батерия, мобилни данни и  т.н. )</a:t>
            </a:r>
          </a:p>
          <a:p>
            <a:r>
              <a:rPr lang="bg-BG" dirty="0"/>
              <a:t>Интуитивен и удобен интерфейс за работа</a:t>
            </a:r>
          </a:p>
        </p:txBody>
      </p:sp>
    </p:spTree>
    <p:extLst>
      <p:ext uri="{BB962C8B-B14F-4D97-AF65-F5344CB8AC3E}">
        <p14:creationId xmlns:p14="http://schemas.microsoft.com/office/powerpoint/2010/main" val="92675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6627-33E4-4090-B6B7-D3AA62B0D136}"/>
              </a:ext>
            </a:extLst>
          </p:cNvPr>
          <p:cNvSpPr>
            <a:spLocks noGrp="1"/>
          </p:cNvSpPr>
          <p:nvPr>
            <p:ph type="title"/>
          </p:nvPr>
        </p:nvSpPr>
        <p:spPr/>
        <p:txBody>
          <a:bodyPr/>
          <a:lstStyle/>
          <a:p>
            <a:r>
              <a:rPr lang="bg-BG" dirty="0"/>
              <a:t>Избор на средства за реализация</a:t>
            </a:r>
            <a:endParaRPr lang="en-US" dirty="0"/>
          </a:p>
        </p:txBody>
      </p:sp>
      <p:sp>
        <p:nvSpPr>
          <p:cNvPr id="3" name="Content Placeholder 2">
            <a:extLst>
              <a:ext uri="{FF2B5EF4-FFF2-40B4-BE49-F238E27FC236}">
                <a16:creationId xmlns:a16="http://schemas.microsoft.com/office/drawing/2014/main" id="{E369CB36-9244-4838-A41F-30B734FF41C6}"/>
              </a:ext>
            </a:extLst>
          </p:cNvPr>
          <p:cNvSpPr>
            <a:spLocks noGrp="1"/>
          </p:cNvSpPr>
          <p:nvPr>
            <p:ph idx="1"/>
          </p:nvPr>
        </p:nvSpPr>
        <p:spPr/>
        <p:txBody>
          <a:bodyPr/>
          <a:lstStyle/>
          <a:p>
            <a:r>
              <a:rPr lang="en-US" dirty="0"/>
              <a:t>Server – java</a:t>
            </a:r>
          </a:p>
          <a:p>
            <a:r>
              <a:rPr lang="en-US" dirty="0"/>
              <a:t>Client – Android</a:t>
            </a:r>
          </a:p>
          <a:p>
            <a:r>
              <a:rPr lang="en-US" dirty="0"/>
              <a:t>Database – MySQL</a:t>
            </a:r>
          </a:p>
          <a:p>
            <a:r>
              <a:rPr lang="bg-BG" dirty="0"/>
              <a:t>Комуникация – по интернет чрез текстов протокол</a:t>
            </a:r>
            <a:endParaRPr lang="en-US" dirty="0"/>
          </a:p>
        </p:txBody>
      </p:sp>
    </p:spTree>
    <p:extLst>
      <p:ext uri="{BB962C8B-B14F-4D97-AF65-F5344CB8AC3E}">
        <p14:creationId xmlns:p14="http://schemas.microsoft.com/office/powerpoint/2010/main" val="376627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792671-7CE0-4CC5-AFFA-4BCA99F1F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60799"/>
            <a:ext cx="9024730" cy="2287432"/>
          </a:xfrm>
          <a:prstGeom prst="rect">
            <a:avLst/>
          </a:prstGeom>
        </p:spPr>
      </p:pic>
      <p:sp>
        <p:nvSpPr>
          <p:cNvPr id="2" name="Title 1">
            <a:extLst>
              <a:ext uri="{FF2B5EF4-FFF2-40B4-BE49-F238E27FC236}">
                <a16:creationId xmlns:a16="http://schemas.microsoft.com/office/drawing/2014/main" id="{24CB6627-33E4-4090-B6B7-D3AA62B0D136}"/>
              </a:ext>
            </a:extLst>
          </p:cNvPr>
          <p:cNvSpPr>
            <a:spLocks noGrp="1"/>
          </p:cNvSpPr>
          <p:nvPr>
            <p:ph type="title"/>
          </p:nvPr>
        </p:nvSpPr>
        <p:spPr/>
        <p:txBody>
          <a:bodyPr/>
          <a:lstStyle/>
          <a:p>
            <a:r>
              <a:rPr lang="bg-BG" dirty="0"/>
              <a:t>Проектиране на системата</a:t>
            </a:r>
            <a:endParaRPr lang="en-US" dirty="0"/>
          </a:p>
        </p:txBody>
      </p:sp>
      <p:sp>
        <p:nvSpPr>
          <p:cNvPr id="3" name="Content Placeholder 2">
            <a:extLst>
              <a:ext uri="{FF2B5EF4-FFF2-40B4-BE49-F238E27FC236}">
                <a16:creationId xmlns:a16="http://schemas.microsoft.com/office/drawing/2014/main" id="{E369CB36-9244-4838-A41F-30B734FF41C6}"/>
              </a:ext>
            </a:extLst>
          </p:cNvPr>
          <p:cNvSpPr>
            <a:spLocks noGrp="1"/>
          </p:cNvSpPr>
          <p:nvPr>
            <p:ph idx="1"/>
          </p:nvPr>
        </p:nvSpPr>
        <p:spPr>
          <a:xfrm>
            <a:off x="838200" y="1825625"/>
            <a:ext cx="10515600" cy="2035175"/>
          </a:xfrm>
        </p:spPr>
        <p:txBody>
          <a:bodyPr/>
          <a:lstStyle/>
          <a:p>
            <a:pPr marL="0" indent="0">
              <a:buNone/>
            </a:pPr>
            <a:r>
              <a:rPr lang="bg-BG" dirty="0"/>
              <a:t>Архитектура на:</a:t>
            </a:r>
          </a:p>
          <a:p>
            <a:pPr lvl="1"/>
            <a:r>
              <a:rPr lang="bg-BG" dirty="0"/>
              <a:t>системата </a:t>
            </a:r>
            <a:r>
              <a:rPr lang="en-US" dirty="0"/>
              <a:t>- </a:t>
            </a:r>
            <a:r>
              <a:rPr lang="bg-BG" dirty="0"/>
              <a:t>клиент –&gt; сървър    </a:t>
            </a:r>
          </a:p>
          <a:p>
            <a:pPr lvl="1"/>
            <a:r>
              <a:rPr lang="bg-BG" dirty="0"/>
              <a:t>сървър – наподобява </a:t>
            </a:r>
            <a:r>
              <a:rPr lang="en-US" dirty="0"/>
              <a:t>DDD</a:t>
            </a:r>
            <a:r>
              <a:rPr lang="bg-BG" dirty="0"/>
              <a:t> модела</a:t>
            </a:r>
          </a:p>
          <a:p>
            <a:pPr lvl="1"/>
            <a:r>
              <a:rPr lang="bg-BG" dirty="0"/>
              <a:t>клиент – </a:t>
            </a:r>
            <a:r>
              <a:rPr lang="en-US" dirty="0"/>
              <a:t>MVC  </a:t>
            </a:r>
            <a:endParaRPr lang="bg-BG" dirty="0"/>
          </a:p>
          <a:p>
            <a:endParaRPr lang="en-US" dirty="0"/>
          </a:p>
        </p:txBody>
      </p:sp>
      <p:pic>
        <p:nvPicPr>
          <p:cNvPr id="5" name="Picture 4">
            <a:extLst>
              <a:ext uri="{FF2B5EF4-FFF2-40B4-BE49-F238E27FC236}">
                <a16:creationId xmlns:a16="http://schemas.microsoft.com/office/drawing/2014/main" id="{82D95012-93C5-4B17-B72C-85ABA84054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166999" y="4616518"/>
            <a:ext cx="742123" cy="742123"/>
          </a:xfrm>
          <a:prstGeom prst="rect">
            <a:avLst/>
          </a:prstGeom>
        </p:spPr>
      </p:pic>
    </p:spTree>
    <p:extLst>
      <p:ext uri="{BB962C8B-B14F-4D97-AF65-F5344CB8AC3E}">
        <p14:creationId xmlns:p14="http://schemas.microsoft.com/office/powerpoint/2010/main" val="291719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B32C-11E5-466A-AD38-6F4B65F5F72E}"/>
              </a:ext>
            </a:extLst>
          </p:cNvPr>
          <p:cNvSpPr>
            <a:spLocks noGrp="1"/>
          </p:cNvSpPr>
          <p:nvPr>
            <p:ph type="title"/>
          </p:nvPr>
        </p:nvSpPr>
        <p:spPr/>
        <p:txBody>
          <a:bodyPr>
            <a:normAutofit/>
          </a:bodyPr>
          <a:lstStyle/>
          <a:p>
            <a:r>
              <a:rPr lang="bg-BG" dirty="0"/>
              <a:t>Проектиране на сървърната база от данни</a:t>
            </a:r>
            <a:endParaRPr lang="en-US" dirty="0"/>
          </a:p>
        </p:txBody>
      </p:sp>
      <p:pic>
        <p:nvPicPr>
          <p:cNvPr id="5" name="Content Placeholder 4">
            <a:extLst>
              <a:ext uri="{FF2B5EF4-FFF2-40B4-BE49-F238E27FC236}">
                <a16:creationId xmlns:a16="http://schemas.microsoft.com/office/drawing/2014/main" id="{EEBD2BFB-4694-4F94-A671-BF7227D3A0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0515" y="2948620"/>
            <a:ext cx="5611008" cy="2305372"/>
          </a:xfrm>
        </p:spPr>
      </p:pic>
      <p:sp>
        <p:nvSpPr>
          <p:cNvPr id="3" name="Rectangle 2">
            <a:extLst>
              <a:ext uri="{FF2B5EF4-FFF2-40B4-BE49-F238E27FC236}">
                <a16:creationId xmlns:a16="http://schemas.microsoft.com/office/drawing/2014/main" id="{9708E712-EF5E-4EF7-A283-BD22E1096331}"/>
              </a:ext>
            </a:extLst>
          </p:cNvPr>
          <p:cNvSpPr/>
          <p:nvPr/>
        </p:nvSpPr>
        <p:spPr>
          <a:xfrm>
            <a:off x="3641901" y="5600201"/>
            <a:ext cx="3860290" cy="523220"/>
          </a:xfrm>
          <a:prstGeom prst="rect">
            <a:avLst/>
          </a:prstGeom>
        </p:spPr>
        <p:txBody>
          <a:bodyPr wrap="square">
            <a:spAutoFit/>
          </a:bodyPr>
          <a:lstStyle/>
          <a:p>
            <a:r>
              <a:rPr lang="ru-RU" sz="2800" dirty="0"/>
              <a:t>Има 2 типа акаунти</a:t>
            </a:r>
          </a:p>
        </p:txBody>
      </p:sp>
      <p:pic>
        <p:nvPicPr>
          <p:cNvPr id="6" name="Picture 5">
            <a:extLst>
              <a:ext uri="{FF2B5EF4-FFF2-40B4-BE49-F238E27FC236}">
                <a16:creationId xmlns:a16="http://schemas.microsoft.com/office/drawing/2014/main" id="{7FB7D769-E195-4B20-9BA0-B221FD471D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805249">
            <a:off x="3414077" y="4474572"/>
            <a:ext cx="1324813" cy="752363"/>
          </a:xfrm>
          <a:prstGeom prst="rect">
            <a:avLst/>
          </a:prstGeom>
        </p:spPr>
      </p:pic>
    </p:spTree>
    <p:extLst>
      <p:ext uri="{BB962C8B-B14F-4D97-AF65-F5344CB8AC3E}">
        <p14:creationId xmlns:p14="http://schemas.microsoft.com/office/powerpoint/2010/main" val="59159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C44F-FA2F-484F-B0C3-63B2AD88EC0C}"/>
              </a:ext>
            </a:extLst>
          </p:cNvPr>
          <p:cNvSpPr>
            <a:spLocks noGrp="1"/>
          </p:cNvSpPr>
          <p:nvPr>
            <p:ph type="title"/>
          </p:nvPr>
        </p:nvSpPr>
        <p:spPr/>
        <p:txBody>
          <a:bodyPr/>
          <a:lstStyle/>
          <a:p>
            <a:r>
              <a:rPr lang="bg-BG" dirty="0"/>
              <a:t>Последователност при  изпращане на съобщение </a:t>
            </a:r>
            <a:endParaRPr lang="en-US" dirty="0"/>
          </a:p>
        </p:txBody>
      </p:sp>
      <p:pic>
        <p:nvPicPr>
          <p:cNvPr id="5" name="Picture 4">
            <a:extLst>
              <a:ext uri="{FF2B5EF4-FFF2-40B4-BE49-F238E27FC236}">
                <a16:creationId xmlns:a16="http://schemas.microsoft.com/office/drawing/2014/main" id="{E8C2D032-B98B-4CCF-885B-162549335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609" y="2280629"/>
            <a:ext cx="8134117" cy="3643167"/>
          </a:xfrm>
          <a:prstGeom prst="rect">
            <a:avLst/>
          </a:prstGeom>
        </p:spPr>
      </p:pic>
    </p:spTree>
    <p:extLst>
      <p:ext uri="{BB962C8B-B14F-4D97-AF65-F5344CB8AC3E}">
        <p14:creationId xmlns:p14="http://schemas.microsoft.com/office/powerpoint/2010/main" val="24460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6627-33E4-4090-B6B7-D3AA62B0D136}"/>
              </a:ext>
            </a:extLst>
          </p:cNvPr>
          <p:cNvSpPr>
            <a:spLocks noGrp="1"/>
          </p:cNvSpPr>
          <p:nvPr>
            <p:ph type="title"/>
          </p:nvPr>
        </p:nvSpPr>
        <p:spPr/>
        <p:txBody>
          <a:bodyPr/>
          <a:lstStyle/>
          <a:p>
            <a:r>
              <a:rPr lang="bg-BG" dirty="0"/>
              <a:t>Алгоритъм за изпращане и получаване на съобщения от клиента</a:t>
            </a:r>
            <a:endParaRPr lang="en-US" dirty="0"/>
          </a:p>
        </p:txBody>
      </p:sp>
      <p:pic>
        <p:nvPicPr>
          <p:cNvPr id="9" name="Picture 8">
            <a:extLst>
              <a:ext uri="{FF2B5EF4-FFF2-40B4-BE49-F238E27FC236}">
                <a16:creationId xmlns:a16="http://schemas.microsoft.com/office/drawing/2014/main" id="{911A895C-3F9E-4A6C-AA70-A79A99268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031" y="1930400"/>
            <a:ext cx="3351273" cy="4823116"/>
          </a:xfrm>
          <a:prstGeom prst="rect">
            <a:avLst/>
          </a:prstGeom>
        </p:spPr>
      </p:pic>
    </p:spTree>
    <p:extLst>
      <p:ext uri="{BB962C8B-B14F-4D97-AF65-F5344CB8AC3E}">
        <p14:creationId xmlns:p14="http://schemas.microsoft.com/office/powerpoint/2010/main" val="35430464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1196</TotalTime>
  <Words>1172</Words>
  <Application>Microsoft Office PowerPoint</Application>
  <PresentationFormat>Widescreen</PresentationFormat>
  <Paragraphs>94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Проектиране и реализация на система за мигновени съобщения</vt:lpstr>
      <vt:lpstr>Мотивация</vt:lpstr>
      <vt:lpstr>Цел на разработката</vt:lpstr>
      <vt:lpstr>Задачи на софтуера</vt:lpstr>
      <vt:lpstr>Избор на средства за реализация</vt:lpstr>
      <vt:lpstr>Проектиране на системата</vt:lpstr>
      <vt:lpstr>Проектиране на сървърната база от данни</vt:lpstr>
      <vt:lpstr>Последователност при  изпращане на съобщение </vt:lpstr>
      <vt:lpstr>Алгоритъм за изпращане и получаване на съобщения от клиента</vt:lpstr>
      <vt:lpstr>Примерни съобщения към сървъра</vt:lpstr>
      <vt:lpstr>Потребителски интерфейс:</vt:lpstr>
      <vt:lpstr>Потребителски интерфейс:</vt:lpstr>
      <vt:lpstr>Заключение</vt:lpstr>
      <vt:lpstr>Благодаря за вниманието!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Проектиране и реализация на система за мигновени съобщения</dc:title>
  <dc:creator>Konstantin Kostov</dc:creator>
  <cp:lastModifiedBy>Konstantin Kostov</cp:lastModifiedBy>
  <cp:revision>56</cp:revision>
  <dcterms:created xsi:type="dcterms:W3CDTF">2017-06-27T07:40:54Z</dcterms:created>
  <dcterms:modified xsi:type="dcterms:W3CDTF">2018-01-18T12:59:20Z</dcterms:modified>
</cp:coreProperties>
</file>