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89f4c4d71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89f4c4d7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89f4c4d7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89f4c4d7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User WHERE User.name = ‘Tim’;</a:t>
            </a:r>
            <a:endParaRPr/>
          </a:p>
          <a:p>
            <a:pPr indent="0" lvl="0" marL="0" rtl="0" algn="l">
              <a:spcBef>
                <a:spcPts val="0"/>
              </a:spcBef>
              <a:spcAft>
                <a:spcPts val="0"/>
              </a:spcAft>
              <a:buNone/>
            </a:pPr>
            <a:r>
              <a:rPr lang="en"/>
              <a:t>SELECT * from User ORDER BY User.name DESC;</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89f4c4d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89f4c4d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89f4c4d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89f4c4d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89f4c4d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89f4c4d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sure you can figure them out when you need 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89f4c4d7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89f4c4d7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modeled our data well, we should be able to access all related data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only going to focus on Inner Joining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9f4c4d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89f4c4d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7ff3e27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7ff3e27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612c0210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612c0210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89f4c4d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89f4c4d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612c0210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612c0210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will do this through the eyes of SQLite, which is a RDBMS.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has some differences from other DBMS, which I will mention later.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Basic: It is lightweight and its database is only a single file.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12c0210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612c021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allows us to create tables, and modify their values (Please note sqlite has some additional SQL features from other databases and some missing. This is one of the differentiators 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dotcommands: Think of builtins from the shell project, more system </a:t>
            </a:r>
            <a:r>
              <a:rPr lang="en"/>
              <a:t>maintenance</a:t>
            </a:r>
            <a:r>
              <a:rPr lang="en"/>
              <a:t> features.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89f4c4d7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89f4c4d7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89f4c4d7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89f4c4d7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is an example of a meta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the database file in the same directory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61d0492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61d0492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SQL Statements in SQLite all end with a semicolon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SQLite doesn’t have support for booleans, so use int instead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CREATE TABLE Account (userid INT PRIMARY KEY, name VARCHAR(64), password VARCHAR(64), status INT);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89f4c4d7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89f4c4d7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89f4c4d7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89f4c4d7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up the advanced insert and advanced select syntax as well</a:t>
            </a:r>
            <a:endParaRPr/>
          </a:p>
          <a:p>
            <a:pPr indent="0" lvl="0" marL="0" rtl="0" algn="l">
              <a:spcBef>
                <a:spcPts val="0"/>
              </a:spcBef>
              <a:spcAft>
                <a:spcPts val="0"/>
              </a:spcAft>
              <a:buNone/>
            </a:pPr>
            <a:r>
              <a:rPr lang="en"/>
              <a:t>(Sqlite insert)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ArcherHeffern/System-Creation/blob/main/exercises/L12/create_bank_tables.s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qlite.org/lang_selec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ArcherHeffern/System-Creation/blob/main/exercises/L12/joining_practice.m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sF4951a8UNKmXHGGqvo4nDIokYyWNAyU/view?usp=sharing" TargetMode="External"/><Relationship Id="rId4" Type="http://schemas.openxmlformats.org/officeDocument/2006/relationships/hyperlink" Target="https://www.w3schools.com/sql/" TargetMode="External"/><Relationship Id="rId5" Type="http://schemas.openxmlformats.org/officeDocument/2006/relationships/hyperlink" Target="https://www.geeksforgeeks.org/types-of-databases/" TargetMode="External"/><Relationship Id="rId6" Type="http://schemas.openxmlformats.org/officeDocument/2006/relationships/hyperlink" Target="https://www.postgresql.org/docs/current/sq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qlit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qlite.org/cli.html" TargetMode="External"/><Relationship Id="rId4" Type="http://schemas.openxmlformats.org/officeDocument/2006/relationships/hyperlink" Target="https://www.w3schools.com/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dsu_NL9bIlsVPKTpuaAk8g7BUhZqlroMjazMjw5oVns/edit?usp=sharing" TargetMode="External"/><Relationship Id="rId4" Type="http://schemas.openxmlformats.org/officeDocument/2006/relationships/hyperlink" Target="https://www.w3schools.com/sql/sql_syntax.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sql/sql_create_table.asp" TargetMode="External"/><Relationship Id="rId4" Type="http://schemas.openxmlformats.org/officeDocument/2006/relationships/hyperlink" Target="https://www.sqlite.org/lang_createtabl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sql/sql_insert.asp" TargetMode="External"/><Relationship Id="rId4" Type="http://schemas.openxmlformats.org/officeDocument/2006/relationships/hyperlink" Target="https://www.w3schools.com/sql/sql_select.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SQL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File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SELECT Features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SQLite Super Official SELECT Features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342900" lvl="0" marL="457200" rtl="0" algn="l">
              <a:spcBef>
                <a:spcPts val="1200"/>
              </a:spcBef>
              <a:spcAft>
                <a:spcPts val="0"/>
              </a:spcAft>
              <a:buSzPts val="1800"/>
              <a:buAutoNum type="arabicPeriod"/>
            </a:pPr>
            <a:r>
              <a:rPr lang="en"/>
              <a:t>Get all Users where name is Tim</a:t>
            </a:r>
            <a:endParaRPr/>
          </a:p>
          <a:p>
            <a:pPr indent="-342900" lvl="0" marL="457200" rtl="0" algn="l">
              <a:spcBef>
                <a:spcPts val="0"/>
              </a:spcBef>
              <a:spcAft>
                <a:spcPts val="0"/>
              </a:spcAft>
              <a:buSzPts val="1800"/>
              <a:buAutoNum type="arabicPeriod"/>
            </a:pPr>
            <a:r>
              <a:rPr lang="en"/>
              <a:t>Get all Users and sort them by name ascending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t>Note: Strings in SQL are single quoted</a:t>
            </a: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Practice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Get all Users where name is Tim or status is false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Get all Accounts where balance is positive and order in increasing order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 Solutions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SELECT * FROM User WHERE name = 'Tim' OR status = false;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SELECT * FROM Account WHERE balance &gt;= 0 ORDER BY balance ASC;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 and Delete</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also exist.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Joining</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JOIN clause is used to combine rows from two or more tables, based on a related column between them.</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Is how we use Primary and Foreign Keys</a:t>
            </a:r>
            <a:endParaRPr i="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Inner Join</a:t>
            </a:r>
            <a:r>
              <a:rPr lang="en"/>
              <a:t>, </a:t>
            </a:r>
            <a:r>
              <a:rPr lang="en"/>
              <a:t>Outer Join</a:t>
            </a:r>
            <a:r>
              <a:rPr lang="en"/>
              <a:t>, Left and Right Joins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Joining Examples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&lt;fields&gt; FROM &lt;table1&gt; </a:t>
            </a:r>
            <a:endParaRPr/>
          </a:p>
          <a:p>
            <a:pPr indent="0" lvl="0" marL="0" rtl="0" algn="l">
              <a:spcBef>
                <a:spcPts val="1200"/>
              </a:spcBef>
              <a:spcAft>
                <a:spcPts val="0"/>
              </a:spcAft>
              <a:buNone/>
            </a:pPr>
            <a:r>
              <a:rPr lang="en"/>
              <a:t>INNER JOIN &lt;table2&gt; </a:t>
            </a:r>
            <a:endParaRPr/>
          </a:p>
          <a:p>
            <a:pPr indent="0" lvl="0" marL="0" rtl="0" algn="l">
              <a:spcBef>
                <a:spcPts val="1200"/>
              </a:spcBef>
              <a:spcAft>
                <a:spcPts val="0"/>
              </a:spcAft>
              <a:buNone/>
            </a:pPr>
            <a:r>
              <a:rPr lang="en"/>
              <a:t>ON &lt;table1.field&gt; = &lt;table2.field&gt;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Practice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Next Up</a:t>
            </a:r>
            <a:endParaRPr/>
          </a:p>
        </p:txBody>
      </p:sp>
      <p:sp>
        <p:nvSpPr>
          <p:cNvPr id="151" name="Google Shape;151;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Putting it together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Supplemental Resources</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hlinkClick r:id="rId3">
                  <a:extLst>
                    <a:ext uri="{A12FA001-AC4F-418D-AE19-62706E023703}">
                      <ahyp:hlinkClr val="tx"/>
                    </a:ext>
                  </a:extLst>
                </a:hlinkClick>
              </a:rPr>
              <a:t>Databases In Depth</a:t>
            </a:r>
            <a:endParaRPr/>
          </a:p>
          <a:p>
            <a:pPr indent="0" lvl="0" marL="0" rtl="0" algn="l">
              <a:spcBef>
                <a:spcPts val="1200"/>
              </a:spcBef>
              <a:spcAft>
                <a:spcPts val="0"/>
              </a:spcAft>
              <a:buNone/>
            </a:pPr>
            <a:r>
              <a:rPr lang="en" u="sng">
                <a:solidFill>
                  <a:schemeClr val="hlink"/>
                </a:solidFill>
                <a:hlinkClick r:id="rId4"/>
              </a:rPr>
              <a:t>https://www.w3schools.com/sql/</a:t>
            </a:r>
            <a:endParaRPr/>
          </a:p>
          <a:p>
            <a:pPr indent="0" lvl="0" marL="0" rtl="0" algn="l">
              <a:spcBef>
                <a:spcPts val="1200"/>
              </a:spcBef>
              <a:spcAft>
                <a:spcPts val="0"/>
              </a:spcAft>
              <a:buNone/>
            </a:pPr>
            <a:r>
              <a:rPr lang="en" u="sng">
                <a:solidFill>
                  <a:schemeClr val="hlink"/>
                </a:solidFill>
                <a:hlinkClick r:id="rId5"/>
              </a:rPr>
              <a:t>https://www.geeksforgeeks.org/types-of-databases/</a:t>
            </a:r>
            <a:endParaRPr/>
          </a:p>
          <a:p>
            <a:pPr indent="0" lvl="0" marL="0" rtl="0" algn="l">
              <a:spcBef>
                <a:spcPts val="1200"/>
              </a:spcBef>
              <a:spcAft>
                <a:spcPts val="1200"/>
              </a:spcAft>
              <a:buNone/>
            </a:pPr>
            <a:r>
              <a:rPr lang="en" u="sng">
                <a:solidFill>
                  <a:schemeClr val="hlink"/>
                </a:solidFill>
                <a:hlinkClick r:id="rId6"/>
              </a:rPr>
              <a:t>https://www.postgresql.org/docs/current/sql.html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SQLite</a:t>
            </a:r>
            <a:endParaRPr/>
          </a:p>
          <a:p>
            <a:pPr indent="0" lvl="0" marL="0" rtl="0" algn="l">
              <a:spcBef>
                <a:spcPts val="1200"/>
              </a:spcBef>
              <a:spcAft>
                <a:spcPts val="0"/>
              </a:spcAft>
              <a:buNone/>
            </a:pPr>
            <a:r>
              <a:rPr lang="en"/>
              <a:t>Basic SQL Crud Operations</a:t>
            </a:r>
            <a:endParaRPr/>
          </a:p>
          <a:p>
            <a:pPr indent="0" lvl="0" marL="0" rtl="0" algn="l">
              <a:spcBef>
                <a:spcPts val="1200"/>
              </a:spcBef>
              <a:spcAft>
                <a:spcPts val="1200"/>
              </a:spcAft>
              <a:buNone/>
            </a:pPr>
            <a:r>
              <a:rPr lang="en"/>
              <a:t>Joining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SQLite3</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 </a:t>
            </a:r>
            <a:r>
              <a:rPr lang="en" u="sng">
                <a:solidFill>
                  <a:schemeClr val="hlink"/>
                </a:solidFill>
                <a:hlinkClick r:id="rId3"/>
              </a:rPr>
              <a:t>SQLite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188038"/>
                </a:solidFill>
                <a:latin typeface="Roboto Mono"/>
                <a:ea typeface="Roboto Mono"/>
                <a:cs typeface="Roboto Mono"/>
                <a:sym typeface="Roboto Mono"/>
              </a:rPr>
              <a:t>sqlite3 --version</a:t>
            </a:r>
            <a:endParaRPr>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SQLite is a RDBMS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we “do stuff”</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a:t>
            </a:r>
            <a:r>
              <a:rPr lang="en" u="sng">
                <a:solidFill>
                  <a:schemeClr val="accent5"/>
                </a:solidFill>
                <a:hlinkClick r:id="rId3">
                  <a:extLst>
                    <a:ext uri="{A12FA001-AC4F-418D-AE19-62706E023703}">
                      <ahyp:hlinkClr val="tx"/>
                    </a:ext>
                  </a:extLst>
                </a:hlinkClick>
              </a:rPr>
              <a:t>https://sqlite.org/cli.html</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Structured Query Language (</a:t>
            </a:r>
            <a:r>
              <a:rPr lang="en" u="sng">
                <a:solidFill>
                  <a:schemeClr val="hlink"/>
                </a:solidFill>
                <a:hlinkClick r:id="rId4"/>
              </a:rPr>
              <a:t>SQL</a:t>
            </a:r>
            <a:r>
              <a:rPr lang="en"/>
              <a:t>)</a:t>
            </a:r>
            <a:endParaRPr/>
          </a:p>
          <a:p>
            <a:pPr indent="0" lvl="0" marL="457200" rtl="0" algn="l">
              <a:spcBef>
                <a:spcPts val="1200"/>
              </a:spcBef>
              <a:spcAft>
                <a:spcPts val="0"/>
              </a:spcAft>
              <a:buNone/>
            </a:pPr>
            <a:r>
              <a:rPr lang="en"/>
              <a:t>Create Tables</a:t>
            </a:r>
            <a:endParaRPr/>
          </a:p>
          <a:p>
            <a:pPr indent="0" lvl="0" marL="457200" rtl="0" algn="l">
              <a:spcBef>
                <a:spcPts val="1200"/>
              </a:spcBef>
              <a:spcAft>
                <a:spcPts val="0"/>
              </a:spcAft>
              <a:buNone/>
            </a:pPr>
            <a:r>
              <a:rPr lang="en"/>
              <a:t>Create, Read, Update, Delete Data</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meta commands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hlinkClick r:id="rId3">
                  <a:extLst>
                    <a:ext uri="{A12FA001-AC4F-418D-AE19-62706E023703}">
                      <ahyp:hlinkClr val="tx"/>
                    </a:ext>
                  </a:extLst>
                </a:hlinkClick>
              </a:rPr>
              <a:t>Table</a:t>
            </a:r>
            <a:endParaRPr/>
          </a:p>
          <a:p>
            <a:pPr indent="0" lvl="0" marL="0" rtl="0" algn="l">
              <a:spcBef>
                <a:spcPts val="1200"/>
              </a:spcBef>
              <a:spcAft>
                <a:spcPts val="1200"/>
              </a:spcAft>
              <a:buNone/>
            </a:pPr>
            <a:r>
              <a:rPr lang="en" u="sng">
                <a:solidFill>
                  <a:schemeClr val="accent5"/>
                </a:solidFill>
                <a:hlinkClick r:id="rId4">
                  <a:extLst>
                    <a:ext uri="{A12FA001-AC4F-418D-AE19-62706E023703}">
                      <ahyp:hlinkClr val="tx"/>
                    </a:ext>
                  </a:extLst>
                </a:hlinkClick>
              </a:rPr>
              <a:t>SQL Syntax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SQLite3 Database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8038"/>
                </a:solidFill>
                <a:latin typeface="Roboto Mono"/>
                <a:ea typeface="Roboto Mono"/>
                <a:cs typeface="Roboto Mono"/>
                <a:sym typeface="Roboto Mono"/>
              </a:rPr>
              <a:t>sqlite3 &lt;dbname&gt;</a:t>
            </a:r>
            <a:endParaRPr/>
          </a:p>
          <a:p>
            <a:pPr indent="0" lvl="0" marL="0" rtl="0" algn="l">
              <a:spcBef>
                <a:spcPts val="1200"/>
              </a:spcBef>
              <a:spcAft>
                <a:spcPts val="0"/>
              </a:spcAft>
              <a:buNone/>
            </a:pPr>
            <a:r>
              <a:rPr lang="en"/>
              <a:t>OR</a:t>
            </a:r>
            <a:endParaRPr/>
          </a:p>
          <a:p>
            <a:pPr indent="0" lvl="0" marL="0" rtl="0" algn="l">
              <a:spcBef>
                <a:spcPts val="1200"/>
              </a:spcBef>
              <a:spcAft>
                <a:spcPts val="0"/>
              </a:spcAft>
              <a:buNone/>
            </a:pPr>
            <a:r>
              <a:rPr lang="en">
                <a:solidFill>
                  <a:srgbClr val="188038"/>
                </a:solidFill>
                <a:latin typeface="Roboto Mono"/>
                <a:ea typeface="Roboto Mono"/>
                <a:cs typeface="Roboto Mono"/>
                <a:sym typeface="Roboto Mono"/>
              </a:rPr>
              <a:t>sqlite3</a:t>
            </a:r>
            <a:endParaRPr/>
          </a:p>
          <a:p>
            <a:pPr indent="0" lvl="0" marL="0" rtl="0" algn="l">
              <a:spcBef>
                <a:spcPts val="1200"/>
              </a:spcBef>
              <a:spcAft>
                <a:spcPts val="0"/>
              </a:spcAft>
              <a:buNone/>
            </a:pPr>
            <a:r>
              <a:rPr lang="en">
                <a:solidFill>
                  <a:srgbClr val="188038"/>
                </a:solidFill>
                <a:latin typeface="Roboto Mono"/>
                <a:ea typeface="Roboto Mono"/>
                <a:cs typeface="Roboto Mono"/>
                <a:sym typeface="Roboto Mono"/>
              </a:rPr>
              <a:t>&gt; .open &lt;dbname&gt;</a:t>
            </a:r>
            <a:endParaRPr>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Tables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Syntax</a:t>
            </a:r>
            <a:r>
              <a:rPr lang="en"/>
              <a:t>			</a:t>
            </a:r>
            <a:r>
              <a:rPr lang="en" u="sng">
                <a:solidFill>
                  <a:schemeClr val="hlink"/>
                </a:solidFill>
                <a:hlinkClick r:id="rId4"/>
              </a:rPr>
              <a:t>Advanced Syntax</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 Create the User Table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Practice: Create the Account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t>Check using .tables and .schema metacommands</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TABLE Account (</a:t>
            </a:r>
            <a:endParaRPr/>
          </a:p>
          <a:p>
            <a:pPr indent="0" lvl="0" marL="457200" rtl="0" algn="l">
              <a:spcBef>
                <a:spcPts val="1200"/>
              </a:spcBef>
              <a:spcAft>
                <a:spcPts val="0"/>
              </a:spcAft>
              <a:buNone/>
            </a:pPr>
            <a:r>
              <a:rPr lang="en"/>
              <a:t>accountid INT PRIMARY KEY, </a:t>
            </a:r>
            <a:endParaRPr/>
          </a:p>
          <a:p>
            <a:pPr indent="0" lvl="0" marL="457200" rtl="0" algn="l">
              <a:spcBef>
                <a:spcPts val="1200"/>
              </a:spcBef>
              <a:spcAft>
                <a:spcPts val="0"/>
              </a:spcAft>
              <a:buNone/>
            </a:pPr>
            <a:r>
              <a:rPr lang="en"/>
              <a:t>userid INT, </a:t>
            </a:r>
            <a:endParaRPr/>
          </a:p>
          <a:p>
            <a:pPr indent="0" lvl="0" marL="457200" rtl="0" algn="l">
              <a:spcBef>
                <a:spcPts val="1200"/>
              </a:spcBef>
              <a:spcAft>
                <a:spcPts val="0"/>
              </a:spcAft>
              <a:buNone/>
            </a:pPr>
            <a:r>
              <a:rPr lang="en"/>
              <a:t>balance INT, </a:t>
            </a:r>
            <a:endParaRPr/>
          </a:p>
          <a:p>
            <a:pPr indent="0" lvl="0" marL="457200" rtl="0" algn="l">
              <a:spcBef>
                <a:spcPts val="1200"/>
              </a:spcBef>
              <a:spcAft>
                <a:spcPts val="0"/>
              </a:spcAft>
              <a:buNone/>
            </a:pPr>
            <a:r>
              <a:rPr lang="en"/>
              <a:t>FOREIGN KEY(userid) REFERENCES User(userid)</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and Read Data</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Insert Syntax</a:t>
            </a:r>
            <a:endParaRPr/>
          </a:p>
          <a:p>
            <a:pPr indent="0" lvl="0" marL="0" rtl="0" algn="l">
              <a:spcBef>
                <a:spcPts val="1200"/>
              </a:spcBef>
              <a:spcAft>
                <a:spcPts val="0"/>
              </a:spcAft>
              <a:buNone/>
            </a:pPr>
            <a:r>
              <a:rPr lang="en" u="sng">
                <a:solidFill>
                  <a:schemeClr val="hlink"/>
                </a:solidFill>
                <a:hlinkClick r:id="rId4"/>
              </a:rPr>
              <a:t>Select Syntax</a:t>
            </a:r>
            <a:endParaRPr/>
          </a:p>
          <a:p>
            <a:pPr indent="0" lvl="0" marL="0" rtl="0" algn="l">
              <a:spcBef>
                <a:spcPts val="1200"/>
              </a:spcBef>
              <a:spcAft>
                <a:spcPts val="0"/>
              </a:spcAft>
              <a:buNone/>
            </a:pPr>
            <a:r>
              <a:rPr lang="en"/>
              <a:t>Example</a:t>
            </a:r>
            <a:endParaRPr/>
          </a:p>
          <a:p>
            <a:pPr indent="-342900" lvl="0" marL="457200" rtl="0" algn="l">
              <a:spcBef>
                <a:spcPts val="1200"/>
              </a:spcBef>
              <a:spcAft>
                <a:spcPts val="0"/>
              </a:spcAft>
              <a:buSzPts val="1800"/>
              <a:buAutoNum type="arabicPeriod"/>
            </a:pPr>
            <a:r>
              <a:rPr lang="en"/>
              <a:t>Create some Users</a:t>
            </a:r>
            <a:endParaRPr/>
          </a:p>
          <a:p>
            <a:pPr indent="-342900" lvl="0" marL="457200" rtl="0" algn="l">
              <a:spcBef>
                <a:spcPts val="0"/>
              </a:spcBef>
              <a:spcAft>
                <a:spcPts val="0"/>
              </a:spcAft>
              <a:buSzPts val="1800"/>
              <a:buAutoNum type="arabicPeriod"/>
            </a:pPr>
            <a:r>
              <a:rPr lang="en"/>
              <a:t>Get all data from Users</a:t>
            </a:r>
            <a:endParaRPr/>
          </a:p>
          <a:p>
            <a:pPr indent="-342900" lvl="0" marL="457200" rtl="0" algn="l">
              <a:spcBef>
                <a:spcPts val="0"/>
              </a:spcBef>
              <a:spcAft>
                <a:spcPts val="0"/>
              </a:spcAft>
              <a:buSzPts val="1800"/>
              <a:buAutoNum type="arabicPeriod"/>
            </a:pPr>
            <a:r>
              <a:rPr lang="en"/>
              <a:t>Get firstname and lastname field from all Users</a:t>
            </a:r>
            <a:endParaRPr/>
          </a:p>
          <a:p>
            <a:pPr indent="0" lvl="0" marL="0" rtl="0" algn="l">
              <a:spcBef>
                <a:spcPts val="1200"/>
              </a:spcBef>
              <a:spcAft>
                <a:spcPts val="0"/>
              </a:spcAft>
              <a:buNone/>
            </a:pPr>
            <a:r>
              <a:rPr lang="en"/>
              <a:t>Practice</a:t>
            </a:r>
            <a:endParaRPr/>
          </a:p>
          <a:p>
            <a:pPr indent="-342900" lvl="0" marL="457200" rtl="0" algn="l">
              <a:spcBef>
                <a:spcPts val="1200"/>
              </a:spcBef>
              <a:spcAft>
                <a:spcPts val="0"/>
              </a:spcAft>
              <a:buSzPts val="1800"/>
              <a:buAutoNum type="arabicPeriod"/>
            </a:pPr>
            <a:r>
              <a:rPr lang="en"/>
              <a:t>Same as above with Accounts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