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inkedin.com/blog/engineering/infrastructure" TargetMode="External"/><Relationship Id="rId3" Type="http://schemas.openxmlformats.org/officeDocument/2006/relationships/hyperlink" Target="https://youtu.be/C5OJJD3Eytk?si=1KmRNhhXMYcufBA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7f65571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c7f65571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0d0a67da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0d0a67da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0d0a67d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0d0a67d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0d0a67da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0d0a67da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05143c7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05143c7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Replaced\s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0673a018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0673a018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passed these variables by the calling parent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Argument variables are used for configuration of programs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Typically processes pass all their env variables to their children</a:t>
            </a:r>
            <a:endParaRPr/>
          </a:p>
          <a:p>
            <a:pPr indent="0" lvl="0" marL="0" rtl="0" algn="l">
              <a:spcBef>
                <a:spcPts val="0"/>
              </a:spcBef>
              <a:spcAft>
                <a:spcPts val="0"/>
              </a:spcAft>
              <a:buClr>
                <a:schemeClr val="dk1"/>
              </a:buClr>
              <a:buSzPts val="1100"/>
              <a:buFont typeface="Arial"/>
              <a:buNone/>
            </a:pPr>
            <a:r>
              <a:rPr lang="en"/>
              <a:t>Mostly set by important programs / the 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will not usually set environment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Conventionally passed into the main function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673a018d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673a018d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0673a018d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0673a018d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0673a018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0673a018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0673a018d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0673a018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 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export CLICOLOR=1</a:t>
            </a:r>
            <a:endParaRPr/>
          </a:p>
          <a:p>
            <a:pPr indent="0" lvl="0" marL="0" rtl="0" algn="l">
              <a:spcBef>
                <a:spcPts val="0"/>
              </a:spcBef>
              <a:spcAft>
                <a:spcPts val="0"/>
              </a:spcAft>
              <a:buNone/>
            </a:pPr>
            <a:r>
              <a:rPr lang="en"/>
              <a:t>export LSCOLORS=ab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syntax works because the terminal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0673a018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0673a018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ee2aee14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ee2aee14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0673a018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0673a018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0d0a67d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0d0a67d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not worry about getpid, however, I would recommend learning them anyways since the more the better.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05143c7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05143c7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0673a018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0673a018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aware of these, don’t memorize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2 is a system call, 3 is a regular function, in these cases they wrap system calls to make them easier to use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05143c79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05143c7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beyond the scope of what we will be covering, this is a super interesting subject to learn about and work with, and can get you some crazy performat systems. (It can also create the most disgusting, hard to reason about code, so tread carefully!)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07db624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07db624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0673a018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0673a018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shell is not the user interface. The program you use to run a shell and view its output and called the terminal</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0673a018d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0673a018d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0673a018d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0673a018d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Processes are isolated, which means changing directory of a child process will not change the directory of the parent process (Shell)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0673a018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0673a018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I code? </a:t>
            </a:r>
            <a:endParaRPr/>
          </a:p>
          <a:p>
            <a:pPr indent="-298450" lvl="0" marL="457200" rtl="0" algn="l">
              <a:spcBef>
                <a:spcPts val="0"/>
              </a:spcBef>
              <a:spcAft>
                <a:spcPts val="0"/>
              </a:spcAft>
              <a:buSzPts val="1100"/>
              <a:buChar char="●"/>
            </a:pPr>
            <a:r>
              <a:rPr lang="en"/>
              <a:t>What do you want to code? If you don’t know, find a list of projects, print them out, tape them to a wall, throw a dart at it, and do whatever it lands 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do I read? </a:t>
            </a:r>
            <a:endParaRPr/>
          </a:p>
          <a:p>
            <a:pPr indent="-298450" lvl="0" marL="457200" rtl="0" algn="l">
              <a:spcBef>
                <a:spcPts val="0"/>
              </a:spcBef>
              <a:spcAft>
                <a:spcPts val="0"/>
              </a:spcAft>
              <a:buSzPts val="1100"/>
              <a:buChar char="●"/>
            </a:pPr>
            <a:r>
              <a:rPr lang="en"/>
              <a:t>Documentation</a:t>
            </a:r>
            <a:endParaRPr/>
          </a:p>
          <a:p>
            <a:pPr indent="-298450" lvl="0" marL="457200" rtl="0" algn="l">
              <a:spcBef>
                <a:spcPts val="0"/>
              </a:spcBef>
              <a:spcAft>
                <a:spcPts val="0"/>
              </a:spcAft>
              <a:buSzPts val="1100"/>
              <a:buChar char="●"/>
            </a:pPr>
            <a:r>
              <a:rPr lang="en"/>
              <a:t>code (github, personal websites, books)</a:t>
            </a:r>
            <a:endParaRPr/>
          </a:p>
          <a:p>
            <a:pPr indent="-298450" lvl="0" marL="457200" rtl="0" algn="l">
              <a:spcBef>
                <a:spcPts val="0"/>
              </a:spcBef>
              <a:spcAft>
                <a:spcPts val="0"/>
              </a:spcAft>
              <a:buSzPts val="1100"/>
              <a:buChar char="●"/>
            </a:pPr>
            <a:r>
              <a:rPr lang="en"/>
              <a:t>Papers (ask professors, or go to google scholar and check citations, or google famous computer scientists and find their papers)</a:t>
            </a:r>
            <a:endParaRPr/>
          </a:p>
          <a:p>
            <a:pPr indent="-298450" lvl="0" marL="457200" rtl="0" algn="l">
              <a:spcBef>
                <a:spcPts val="0"/>
              </a:spcBef>
              <a:spcAft>
                <a:spcPts val="0"/>
              </a:spcAft>
              <a:buSzPts val="1100"/>
              <a:buChar char="●"/>
            </a:pPr>
            <a:r>
              <a:rPr lang="en"/>
              <a:t>Blogs (I read </a:t>
            </a:r>
            <a:r>
              <a:rPr lang="en" u="sng">
                <a:solidFill>
                  <a:schemeClr val="hlink"/>
                </a:solidFill>
                <a:hlinkClick r:id="rId2"/>
              </a:rPr>
              <a:t>this</a:t>
            </a:r>
            <a:r>
              <a:rPr lang="en"/>
              <a:t> one)</a:t>
            </a:r>
            <a:endParaRPr/>
          </a:p>
          <a:p>
            <a:pPr indent="-298450" lvl="0" marL="457200" rtl="0" algn="l">
              <a:spcBef>
                <a:spcPts val="0"/>
              </a:spcBef>
              <a:spcAft>
                <a:spcPts val="0"/>
              </a:spcAft>
              <a:buSzPts val="1100"/>
              <a:buChar char="●"/>
            </a:pPr>
            <a:r>
              <a:rPr lang="en"/>
              <a:t>books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try to learn through youtube and chatGPT, and </a:t>
            </a:r>
            <a:r>
              <a:rPr lang="en"/>
              <a:t>it's</a:t>
            </a:r>
            <a:r>
              <a:rPr lang="en"/>
              <a:t> fine for basic knowledge, but it tends to be highly summarized, so to get really good, you should read the more hefty things.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https://youtu.be/C5OJJD3Eytk?si=1KmRNhhXMYcufBAN</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05143c7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05143c7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0d0a67d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0d0a67d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process control and the basics of how programs are actually run is critical information for actually creating your own systems and understanding much of </a:t>
            </a:r>
            <a:r>
              <a:rPr lang="en"/>
              <a:t>today's</a:t>
            </a:r>
            <a:r>
              <a:rPr lang="en"/>
              <a:t> technology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Windows has its own version of these, However, we don’t really care about windows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05143c7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05143c7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Processes have a hierarchical structure: Tree. When a process creates another process, The new process is called its “Child”, and the creating process is the “Parent”</a:t>
            </a:r>
            <a:endParaRPr>
              <a:solidFill>
                <a:schemeClr val="dk1"/>
              </a:solidFill>
            </a:endParaRPr>
          </a:p>
          <a:p>
            <a:pPr indent="0" lvl="0" marL="0" rtl="0" algn="l">
              <a:spcBef>
                <a:spcPts val="0"/>
              </a:spcBef>
              <a:spcAft>
                <a:spcPts val="0"/>
              </a:spcAft>
              <a:buNone/>
            </a:pPr>
            <a:r>
              <a:rPr lang="en">
                <a:solidFill>
                  <a:schemeClr val="dk1"/>
                </a:solidFill>
              </a:rPr>
              <a:t>Every process has an ID associated with it called its “pid”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someone asks how does the first process get created, it is created by the Operating System on startup and is called the init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 this section 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print(“My process id is: “ + fork())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go down 2 paths, we will do </a:t>
            </a:r>
            <a:endParaRPr/>
          </a:p>
          <a:p>
            <a:pPr indent="0" lvl="0" marL="0" rtl="0" algn="l">
              <a:spcBef>
                <a:spcPts val="0"/>
              </a:spcBef>
              <a:spcAft>
                <a:spcPts val="0"/>
              </a:spcAft>
              <a:buNone/>
            </a:pPr>
            <a:r>
              <a:rPr lang="en"/>
              <a:t>if (id == 0):</a:t>
            </a:r>
            <a:endParaRPr/>
          </a:p>
          <a:p>
            <a:pPr indent="0" lvl="0" marL="0" rtl="0" algn="l">
              <a:spcBef>
                <a:spcPts val="0"/>
              </a:spcBef>
              <a:spcAft>
                <a:spcPts val="0"/>
              </a:spcAft>
              <a:buNone/>
            </a:pPr>
            <a:r>
              <a:rPr lang="en"/>
              <a:t>	process_child()</a:t>
            </a:r>
            <a:endParaRPr/>
          </a:p>
          <a:p>
            <a:pPr indent="0" lvl="0" marL="0" rtl="0" algn="l">
              <a:spcBef>
                <a:spcPts val="0"/>
              </a:spcBef>
              <a:spcAft>
                <a:spcPts val="0"/>
              </a:spcAft>
              <a:buNone/>
            </a:pPr>
            <a:r>
              <a:rPr lang="en"/>
              <a:t>else:</a:t>
            </a:r>
            <a:endParaRPr/>
          </a:p>
          <a:p>
            <a:pPr indent="0" lvl="0" marL="0" rtl="0" algn="l">
              <a:spcBef>
                <a:spcPts val="0"/>
              </a:spcBef>
              <a:spcAft>
                <a:spcPts val="0"/>
              </a:spcAft>
              <a:buNone/>
            </a:pPr>
            <a:r>
              <a:rPr lang="en"/>
              <a:t>	process_parent()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0d0a67da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0d0a67da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look at how to access this status code as the parent in a second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may have never specified a status code before - but a status code is still generated. by default it will be 0 (success)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05143c7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05143c7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0673a01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0673a01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ideas of what you can do. Be creative, if you can imagine it, you can do it.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ArcherHeffern/TechEducation/blob/main/exercises/L2/process_nondetermanism.p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ArcherHeffern/TechEducation/blob/main/exercises/L2/basic_wait.p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ArcherHeffern/TechEducation/blob/main/exercises/L2/basic_exec.p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ArcherHeffern/TechEducation/blob/main/exercises/L2/process_components.py" TargetMode="External"/><Relationship Id="rId4" Type="http://schemas.openxmlformats.org/officeDocument/2006/relationships/hyperlink" Target="https://github.com/ArcherHeffern/TechEducation/blob/main/exercises/L2/process_components.py" TargetMode="External"/><Relationship Id="rId5" Type="http://schemas.openxmlformats.org/officeDocument/2006/relationships/hyperlink" Target="https://github.com/ArcherHeffern/TechEducation/blob/main/exercises/L2/env_variable_manager.p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man7.org/linux/man-pages/man2/syscalls.2.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ArcherHeffern/TechEducation/blob/main/exercises/L2/threading.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ArcherHeffern/TechEducation/blob/main/exercises/L2/demos/shell.p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ArcherHeffern/TechEducation/blob/main/exercises/L2/basic_fork.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ArcherHeffern/TechEducation/blob/main/exercises/L2/basic_exit.p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ArcherHeffern/TechEducation/blob/main/exercises/L2/fork_bug.p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ArcherHeffern/TechEducation/blob/main/exercises/L2/demos/fork_usecase.py" TargetMode="External"/><Relationship Id="rId4" Type="http://schemas.openxmlformats.org/officeDocument/2006/relationships/hyperlink" Target="https://github.com/ArcherHeffern/TechEducation/blob/main/exercises/L2/demos/fork_usecase2.p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Processes and Syscalls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Primitives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Processes run </a:t>
            </a:r>
            <a:r>
              <a:rPr lang="en"/>
              <a:t>nondeterministically</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 executions are naturally all interleaved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Example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Wait: Process Synchronization Syscall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Parent process waits for child process to die before continuing</a:t>
            </a:r>
            <a:endParaRPr/>
          </a:p>
          <a:p>
            <a:pPr indent="-342900" lvl="0" marL="457200" rtl="0" algn="l">
              <a:spcBef>
                <a:spcPts val="1200"/>
              </a:spcBef>
              <a:spcAft>
                <a:spcPts val="0"/>
              </a:spcAft>
              <a:buSzPts val="1800"/>
              <a:buChar char="●"/>
            </a:pPr>
            <a:r>
              <a:rPr lang="en"/>
              <a:t>Wait returns child pid and “exit status” of child</a:t>
            </a:r>
            <a:endParaRPr/>
          </a:p>
          <a:p>
            <a:pPr indent="-317500" lvl="1" marL="914400" rtl="0" algn="l">
              <a:spcBef>
                <a:spcPts val="0"/>
              </a:spcBef>
              <a:spcAft>
                <a:spcPts val="0"/>
              </a:spcAft>
              <a:buSzPts val="1400"/>
              <a:buChar char="○"/>
            </a:pPr>
            <a:r>
              <a:rPr lang="en"/>
              <a:t>Exit status is an integer containing info for how child was killed and the exit code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example</a:t>
            </a:r>
            <a:endParaRPr/>
          </a:p>
          <a:p>
            <a:pPr indent="0" lvl="0" marL="0" rtl="0" algn="l">
              <a:spcBef>
                <a:spcPts val="1200"/>
              </a:spcBef>
              <a:spcAft>
                <a:spcPts val="1200"/>
              </a:spcAft>
              <a:buNone/>
            </a:pPr>
            <a:r>
              <a:rPr lang="en"/>
              <a:t>wait(2)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Wait Practice</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Execve and Variants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 to execute programs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execve(String path, String[] argv, String[] envp);</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Transforms the calling process into a new process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example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Configuration of Processes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Processes are passed some variables when created: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Argument variables: Vector of arguments passed to process on invocation</a:t>
            </a:r>
            <a:endParaRPr/>
          </a:p>
          <a:p>
            <a:pPr indent="-342900" lvl="0" marL="457200" rtl="0" algn="l">
              <a:spcBef>
                <a:spcPts val="0"/>
              </a:spcBef>
              <a:spcAft>
                <a:spcPts val="0"/>
              </a:spcAft>
              <a:buSzPts val="1800"/>
              <a:buChar char="●"/>
            </a:pPr>
            <a:r>
              <a:rPr lang="en"/>
              <a:t>Environment variables: Key value variables passed to process on invocation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Usage e</a:t>
            </a:r>
            <a:r>
              <a:rPr lang="en" u="sng">
                <a:solidFill>
                  <a:schemeClr val="hlink"/>
                </a:solidFill>
                <a:hlinkClick r:id="rId4"/>
              </a:rPr>
              <a:t>xample</a:t>
            </a:r>
            <a:r>
              <a:rPr lang="en"/>
              <a:t> </a:t>
            </a:r>
            <a:endParaRPr/>
          </a:p>
          <a:p>
            <a:pPr indent="0" lvl="0" marL="0" rtl="0" algn="l">
              <a:spcBef>
                <a:spcPts val="1200"/>
              </a:spcBef>
              <a:spcAft>
                <a:spcPts val="1200"/>
              </a:spcAft>
              <a:buNone/>
            </a:pPr>
            <a:r>
              <a:rPr lang="en" u="sng">
                <a:solidFill>
                  <a:schemeClr val="hlink"/>
                </a:solidFill>
                <a:hlinkClick r:id="rId5"/>
              </a:rPr>
              <a:t>Use Case example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Optional A</a:t>
            </a:r>
            <a:r>
              <a:rPr lang="en"/>
              <a:t>rgument Variable Conventions (Vector passed to process)</a:t>
            </a:r>
            <a:endParaRPr/>
          </a:p>
        </p:txBody>
      </p:sp>
      <p:sp>
        <p:nvSpPr>
          <p:cNvPr id="139" name="Google Shape;139;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Short Options</a:t>
            </a:r>
            <a:endParaRPr sz="1800"/>
          </a:p>
          <a:p>
            <a:pPr indent="0" lvl="0" marL="0" rtl="0" algn="l">
              <a:spcBef>
                <a:spcPts val="1200"/>
              </a:spcBef>
              <a:spcAft>
                <a:spcPts val="0"/>
              </a:spcAft>
              <a:buNone/>
            </a:pPr>
            <a:r>
              <a:rPr lang="en" sz="1800"/>
              <a:t>[“-a”, “-b”]</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Short Option with value</a:t>
            </a:r>
            <a:endParaRPr sz="1800"/>
          </a:p>
          <a:p>
            <a:pPr indent="0" lvl="0" marL="0" rtl="0" algn="l">
              <a:spcBef>
                <a:spcPts val="1200"/>
              </a:spcBef>
              <a:spcAft>
                <a:spcPts val="1200"/>
              </a:spcAft>
              <a:buNone/>
            </a:pPr>
            <a:r>
              <a:rPr lang="en" sz="1800"/>
              <a:t>[“-a”, “value”, “-b”, “value”</a:t>
            </a:r>
            <a:endParaRPr sz="1800"/>
          </a:p>
        </p:txBody>
      </p:sp>
      <p:sp>
        <p:nvSpPr>
          <p:cNvPr id="140" name="Google Shape;140;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Long Options</a:t>
            </a:r>
            <a:endParaRPr sz="1800"/>
          </a:p>
          <a:p>
            <a:pPr indent="0" lvl="0" marL="0" rtl="0" algn="l">
              <a:spcBef>
                <a:spcPts val="1200"/>
              </a:spcBef>
              <a:spcAft>
                <a:spcPts val="0"/>
              </a:spcAft>
              <a:buNone/>
            </a:pPr>
            <a:r>
              <a:rPr lang="en" sz="1800"/>
              <a:t>[“--argument”, “--argument”]</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Long Option with value</a:t>
            </a:r>
            <a:endParaRPr sz="1800"/>
          </a:p>
          <a:p>
            <a:pPr indent="0" lvl="0" marL="0" rtl="0" algn="l">
              <a:spcBef>
                <a:spcPts val="1200"/>
              </a:spcBef>
              <a:spcAft>
                <a:spcPts val="1200"/>
              </a:spcAft>
              <a:buNone/>
            </a:pPr>
            <a:r>
              <a:rPr lang="en" sz="1800"/>
              <a:t>[</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Argument Variables Specifications</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 Optional</a:t>
            </a:r>
            <a:endParaRPr/>
          </a:p>
          <a:p>
            <a:pPr indent="0" lvl="0" marL="0" rtl="0" algn="l">
              <a:spcBef>
                <a:spcPts val="1200"/>
              </a:spcBef>
              <a:spcAft>
                <a:spcPts val="0"/>
              </a:spcAft>
              <a:buNone/>
            </a:pPr>
            <a:r>
              <a:rPr lang="en"/>
              <a:t>| : Either or</a:t>
            </a:r>
            <a:endParaRPr/>
          </a:p>
          <a:p>
            <a:pPr indent="0" lvl="0" marL="0" rtl="0" algn="l">
              <a:spcBef>
                <a:spcPts val="1200"/>
              </a:spcBef>
              <a:spcAft>
                <a:spcPts val="0"/>
              </a:spcAft>
              <a:buNone/>
            </a:pPr>
            <a:r>
              <a:rPr lang="en"/>
              <a:t>___: Required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 ls</a:t>
            </a:r>
            <a:endParaRPr/>
          </a:p>
          <a:p>
            <a:pPr indent="0" lvl="0" marL="0" rtl="0" algn="l">
              <a:spcBef>
                <a:spcPts val="1200"/>
              </a:spcBef>
              <a:spcAft>
                <a:spcPts val="1200"/>
              </a:spcAft>
              <a:buNone/>
            </a:pPr>
            <a:r>
              <a:rPr lang="en"/>
              <a:t>Practice: pwd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Environment Variables</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 of strings passed to process - Usually passed entire list </a:t>
            </a:r>
            <a:endParaRPr/>
          </a:p>
          <a:p>
            <a:pPr indent="0" lvl="0" marL="0" rtl="0" algn="l">
              <a:spcBef>
                <a:spcPts val="1200"/>
              </a:spcBef>
              <a:spcAft>
                <a:spcPts val="0"/>
              </a:spcAft>
              <a:buNone/>
            </a:pPr>
            <a:r>
              <a:rPr lang="en"/>
              <a:t>$HOME</a:t>
            </a:r>
            <a:endParaRPr/>
          </a:p>
          <a:p>
            <a:pPr indent="0" lvl="0" marL="0" rtl="0" algn="l">
              <a:spcBef>
                <a:spcPts val="1200"/>
              </a:spcBef>
              <a:spcAft>
                <a:spcPts val="0"/>
              </a:spcAft>
              <a:buNone/>
            </a:pPr>
            <a:r>
              <a:rPr lang="en"/>
              <a:t>$PATH</a:t>
            </a:r>
            <a:endParaRPr/>
          </a:p>
          <a:p>
            <a:pPr indent="0" lvl="0" marL="0" rtl="0" algn="l">
              <a:spcBef>
                <a:spcPts val="1200"/>
              </a:spcBef>
              <a:spcAft>
                <a:spcPts val="0"/>
              </a:spcAft>
              <a:buNone/>
            </a:pPr>
            <a:r>
              <a:rPr lang="en"/>
              <a:t>$SHELL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environ</a:t>
            </a:r>
            <a:endParaRPr/>
          </a:p>
          <a:p>
            <a:pPr indent="0" lvl="0" marL="0" rtl="0" algn="l">
              <a:spcBef>
                <a:spcPts val="1200"/>
              </a:spcBef>
              <a:spcAft>
                <a:spcPts val="1200"/>
              </a:spcAft>
              <a:buNone/>
            </a:pPr>
            <a:r>
              <a:rPr lang="en"/>
              <a:t>setenv(3), getenv(3), putenv(3), unsetenv(3)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Environment Variables Example</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man 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Execve Varients</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interpreter files</a:t>
            </a:r>
            <a:endParaRPr/>
          </a:p>
          <a:p>
            <a:pPr indent="0" lvl="0" marL="0" rtl="0" algn="l">
              <a:spcBef>
                <a:spcPts val="1200"/>
              </a:spcBef>
              <a:spcAft>
                <a:spcPts val="0"/>
              </a:spcAft>
              <a:buNone/>
            </a:pPr>
            <a:r>
              <a:rPr lang="en"/>
              <a:t>regular files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PATH Environment Variable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Executables</a:t>
            </a:r>
            <a:endParaRPr b="1"/>
          </a:p>
          <a:p>
            <a:pPr indent="0" lvl="0" marL="0" rtl="0" algn="l">
              <a:spcBef>
                <a:spcPts val="1200"/>
              </a:spcBef>
              <a:spcAft>
                <a:spcPts val="0"/>
              </a:spcAft>
              <a:buNone/>
            </a:pPr>
            <a:r>
              <a:rPr lang="en"/>
              <a:t>Learning: Reading </a:t>
            </a:r>
            <a:r>
              <a:rPr lang="en"/>
              <a:t>documentation, manpages</a:t>
            </a:r>
            <a:endParaRPr/>
          </a:p>
          <a:p>
            <a:pPr indent="0" lvl="0" marL="0" rtl="0" algn="l">
              <a:spcBef>
                <a:spcPts val="1200"/>
              </a:spcBef>
              <a:spcAft>
                <a:spcPts val="0"/>
              </a:spcAft>
              <a:buNone/>
            </a:pPr>
            <a:r>
              <a:rPr lang="en"/>
              <a:t>Processes: argv, envp, return code</a:t>
            </a:r>
            <a:endParaRPr/>
          </a:p>
          <a:p>
            <a:pPr indent="0" lvl="0" marL="0" rtl="0" algn="l">
              <a:spcBef>
                <a:spcPts val="1200"/>
              </a:spcBef>
              <a:spcAft>
                <a:spcPts val="0"/>
              </a:spcAft>
              <a:buNone/>
            </a:pPr>
            <a:r>
              <a:rPr lang="en"/>
              <a:t>fork, exec, wait, exit</a:t>
            </a:r>
            <a:endParaRPr/>
          </a:p>
          <a:p>
            <a:pPr indent="-342900" lvl="0" marL="457200" rtl="0" algn="l">
              <a:spcBef>
                <a:spcPts val="1200"/>
              </a:spcBef>
              <a:spcAft>
                <a:spcPts val="0"/>
              </a:spcAft>
              <a:buSzPts val="1800"/>
              <a:buChar char="●"/>
            </a:pPr>
            <a:r>
              <a:rPr lang="en"/>
              <a:t>Exec: Path, ways to execute programs</a:t>
            </a:r>
            <a:endParaRPr/>
          </a:p>
          <a:p>
            <a:pPr indent="-342900" lvl="0" marL="457200" rtl="0" algn="l">
              <a:spcBef>
                <a:spcPts val="0"/>
              </a:spcBef>
              <a:spcAft>
                <a:spcPts val="0"/>
              </a:spcAft>
              <a:buSzPts val="1800"/>
              <a:buChar char="●"/>
            </a:pPr>
            <a:r>
              <a:rPr lang="en"/>
              <a:t>Binary or interpreter file</a:t>
            </a:r>
            <a:endParaRPr/>
          </a:p>
          <a:p>
            <a:pPr indent="0" lvl="0" marL="0" rtl="0" algn="l">
              <a:spcBef>
                <a:spcPts val="1200"/>
              </a:spcBef>
              <a:spcAft>
                <a:spcPts val="0"/>
              </a:spcAft>
              <a:buNone/>
            </a:pPr>
            <a:r>
              <a:rPr lang="en"/>
              <a:t>fork exec wait pattern</a:t>
            </a:r>
            <a:endParaRPr/>
          </a:p>
          <a:p>
            <a:pPr indent="0" lvl="0" marL="0" rtl="0" algn="l">
              <a:spcBef>
                <a:spcPts val="1200"/>
              </a:spcBef>
              <a:spcAft>
                <a:spcPts val="1200"/>
              </a:spcAft>
              <a:buNone/>
            </a:pPr>
            <a:r>
              <a:rPr lang="en"/>
              <a:t>shell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Fork Exec Pattern</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fork() == 0:</a:t>
            </a:r>
            <a:endParaRPr/>
          </a:p>
          <a:p>
            <a:pPr indent="0" lvl="0" marL="0" rtl="0" algn="l">
              <a:spcBef>
                <a:spcPts val="1200"/>
              </a:spcBef>
              <a:spcAft>
                <a:spcPts val="0"/>
              </a:spcAft>
              <a:buNone/>
            </a:pPr>
            <a:r>
              <a:rPr lang="en"/>
              <a:t>	execve(“/bin/ls”, [“/bin/ls”, “-la”], environ)</a:t>
            </a:r>
            <a:endParaRPr/>
          </a:p>
          <a:p>
            <a:pPr indent="0" lvl="0" marL="0" rtl="0" algn="l">
              <a:spcBef>
                <a:spcPts val="1200"/>
              </a:spcBef>
              <a:spcAft>
                <a:spcPts val="1200"/>
              </a:spcAft>
              <a:buNone/>
            </a:pPr>
            <a:r>
              <a:rPr lang="en"/>
              <a:t>print(“I am parent process”)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Takeaways</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System calls covered (fork, exec, wait, exit)</a:t>
            </a:r>
            <a:endParaRPr/>
          </a:p>
          <a:p>
            <a:pPr indent="-342900" lvl="0" marL="457200" rtl="0" algn="l">
              <a:spcBef>
                <a:spcPts val="0"/>
              </a:spcBef>
              <a:spcAft>
                <a:spcPts val="0"/>
              </a:spcAft>
              <a:buSzPts val="1800"/>
              <a:buChar char="●"/>
            </a:pPr>
            <a:r>
              <a:rPr lang="en"/>
              <a:t>Why we would use Multiprocessing</a:t>
            </a:r>
            <a:endParaRPr/>
          </a:p>
          <a:p>
            <a:pPr indent="-317500" lvl="1" marL="914400" rtl="0" algn="l">
              <a:spcBef>
                <a:spcPts val="0"/>
              </a:spcBef>
              <a:spcAft>
                <a:spcPts val="0"/>
              </a:spcAft>
              <a:buSzPts val="1400"/>
              <a:buChar char="○"/>
            </a:pPr>
            <a:r>
              <a:rPr lang="en"/>
              <a:t>Performance and usability</a:t>
            </a:r>
            <a:endParaRPr/>
          </a:p>
          <a:p>
            <a:pPr indent="-342900" lvl="0" marL="457200" rtl="0" algn="l">
              <a:spcBef>
                <a:spcPts val="0"/>
              </a:spcBef>
              <a:spcAft>
                <a:spcPts val="0"/>
              </a:spcAft>
              <a:buSzPts val="1800"/>
              <a:buChar char="●"/>
            </a:pPr>
            <a:r>
              <a:rPr lang="en"/>
              <a:t>Ways to execute a file (binary executable / interpreter scripts)</a:t>
            </a:r>
            <a:endParaRPr/>
          </a:p>
          <a:p>
            <a:pPr indent="-342900" lvl="0" marL="457200" rtl="0" algn="l">
              <a:spcBef>
                <a:spcPts val="0"/>
              </a:spcBef>
              <a:spcAft>
                <a:spcPts val="0"/>
              </a:spcAft>
              <a:buSzPts val="1800"/>
              <a:buChar char="●"/>
            </a:pPr>
            <a:r>
              <a:rPr lang="en"/>
              <a:t>argv, usage, and GNU Conventions</a:t>
            </a:r>
            <a:endParaRPr/>
          </a:p>
          <a:p>
            <a:pPr indent="-342900" lvl="0" marL="457200" rtl="0" algn="l">
              <a:spcBef>
                <a:spcPts val="0"/>
              </a:spcBef>
              <a:spcAft>
                <a:spcPts val="0"/>
              </a:spcAft>
              <a:buSzPts val="1800"/>
              <a:buChar char="●"/>
            </a:pPr>
            <a:r>
              <a:rPr lang="en"/>
              <a:t>envp, usage, and common environment variables (PATH, HOME, SHELL)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fork(2), clone(2)</a:t>
            </a:r>
            <a:endParaRPr/>
          </a:p>
          <a:p>
            <a:pPr indent="0" lvl="0" marL="0" rtl="0" algn="l">
              <a:spcBef>
                <a:spcPts val="1200"/>
              </a:spcBef>
              <a:spcAft>
                <a:spcPts val="0"/>
              </a:spcAft>
              <a:buNone/>
            </a:pPr>
            <a:r>
              <a:rPr lang="en"/>
              <a:t>wait(2)</a:t>
            </a:r>
            <a:endParaRPr/>
          </a:p>
          <a:p>
            <a:pPr indent="0" lvl="0" marL="0" rtl="0" algn="l">
              <a:spcBef>
                <a:spcPts val="1200"/>
              </a:spcBef>
              <a:spcAft>
                <a:spcPts val="0"/>
              </a:spcAft>
              <a:buNone/>
            </a:pPr>
            <a:r>
              <a:rPr lang="en"/>
              <a:t>execve(2), execl(3), execle(3), execlp(3), execvp(3), ...</a:t>
            </a:r>
            <a:endParaRPr/>
          </a:p>
          <a:p>
            <a:pPr indent="0" lvl="0" marL="0" rtl="0" algn="l">
              <a:spcBef>
                <a:spcPts val="1200"/>
              </a:spcBef>
              <a:spcAft>
                <a:spcPts val="0"/>
              </a:spcAft>
              <a:buNone/>
            </a:pPr>
            <a:r>
              <a:rPr lang="en"/>
              <a:t>_exit(2)</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System calls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Misc Syscalls</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getpid(2) / getppid(2)</a:t>
            </a:r>
            <a:endParaRPr/>
          </a:p>
          <a:p>
            <a:pPr indent="0" lvl="0" marL="0" rtl="0" algn="l">
              <a:spcBef>
                <a:spcPts val="1200"/>
              </a:spcBef>
              <a:spcAft>
                <a:spcPts val="0"/>
              </a:spcAft>
              <a:buNone/>
            </a:pPr>
            <a:r>
              <a:rPr lang="en"/>
              <a:t>setitimer(2) / alarm(3)</a:t>
            </a:r>
            <a:endParaRPr/>
          </a:p>
          <a:p>
            <a:pPr indent="0" lvl="0" marL="0" rtl="0" algn="l">
              <a:spcBef>
                <a:spcPts val="1200"/>
              </a:spcBef>
              <a:spcAft>
                <a:spcPts val="1200"/>
              </a:spcAft>
              <a:buNone/>
            </a:pPr>
            <a:r>
              <a:rPr lang="en"/>
              <a:t>nanosleep(2) / usleep(2) / sleep(3)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Sidenote: clone(2) and Threads</a:t>
            </a:r>
            <a:endParaRPr/>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Variant</a:t>
            </a:r>
            <a:r>
              <a:rPr lang="en"/>
              <a:t> of fork with more flexibility</a:t>
            </a:r>
            <a:endParaRPr/>
          </a:p>
          <a:p>
            <a:pPr indent="-342900" lvl="0" marL="457200" rtl="0" algn="l">
              <a:spcBef>
                <a:spcPts val="0"/>
              </a:spcBef>
              <a:spcAft>
                <a:spcPts val="0"/>
              </a:spcAft>
              <a:buSzPts val="1800"/>
              <a:buChar char="●"/>
            </a:pPr>
            <a:r>
              <a:rPr lang="en"/>
              <a:t>Can create processes that share memory called threads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can give massive performance gains, at risk of </a:t>
            </a:r>
            <a:r>
              <a:rPr lang="en"/>
              <a:t>non deterministic</a:t>
            </a:r>
            <a:r>
              <a:rPr lang="en"/>
              <a:t> code! </a:t>
            </a:r>
            <a:endParaRPr/>
          </a:p>
          <a:p>
            <a:pPr indent="0" lvl="0" marL="0" rtl="0" algn="l">
              <a:spcBef>
                <a:spcPts val="1200"/>
              </a:spcBef>
              <a:spcAft>
                <a:spcPts val="0"/>
              </a:spcAft>
              <a:buNone/>
            </a:pPr>
            <a:r>
              <a:rPr lang="en"/>
              <a:t>(Race Conditions)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Threads </a:t>
            </a:r>
            <a:endParaRPr/>
          </a:p>
        </p:txBody>
      </p:sp>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TLDR: Can multiple processes work on the same data</a:t>
            </a:r>
            <a:endParaRPr/>
          </a:p>
          <a:p>
            <a:pPr indent="-342900" lvl="0" marL="457200" rtl="0" algn="l">
              <a:spcBef>
                <a:spcPts val="1200"/>
              </a:spcBef>
              <a:spcAft>
                <a:spcPts val="0"/>
              </a:spcAft>
              <a:buSzPts val="1800"/>
              <a:buChar char="●"/>
            </a:pPr>
            <a:r>
              <a:rPr lang="en"/>
              <a:t>eg. Sorting a list, hashmap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accent5"/>
                </a:solidFill>
                <a:hlinkClick r:id="rId3">
                  <a:extLst>
                    <a:ext uri="{A12FA001-AC4F-418D-AE19-62706E023703}">
                      <ahyp:hlinkClr val="tx"/>
                    </a:ext>
                  </a:extLst>
                </a:hlinkClick>
              </a:rPr>
              <a:t>Example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Shell</a:t>
            </a:r>
            <a:endParaRPr/>
          </a:p>
        </p:txBody>
      </p:sp>
      <p:sp>
        <p:nvSpPr>
          <p:cNvPr id="206" name="Google Shape;20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shell is a program provided by your computer to act as a user interface</a:t>
            </a:r>
            <a:endParaRPr/>
          </a:p>
          <a:p>
            <a:pPr indent="0" lvl="0" marL="0" rtl="0" algn="l">
              <a:spcBef>
                <a:spcPts val="1200"/>
              </a:spcBef>
              <a:spcAft>
                <a:spcPts val="0"/>
              </a:spcAft>
              <a:buNone/>
            </a:pPr>
            <a:r>
              <a:rPr lang="en"/>
              <a:t>At minimum: </a:t>
            </a:r>
            <a:endParaRPr/>
          </a:p>
          <a:p>
            <a:pPr indent="-342900" lvl="0" marL="457200" rtl="0" algn="l">
              <a:spcBef>
                <a:spcPts val="1200"/>
              </a:spcBef>
              <a:spcAft>
                <a:spcPts val="0"/>
              </a:spcAft>
              <a:buSzPts val="1800"/>
              <a:buChar char="●"/>
            </a:pPr>
            <a:r>
              <a:rPr lang="en"/>
              <a:t>Provides ability to execute programs</a:t>
            </a:r>
            <a:endParaRPr/>
          </a:p>
          <a:p>
            <a:pPr indent="-342900" lvl="0" marL="457200" rtl="0" algn="l">
              <a:spcBef>
                <a:spcPts val="0"/>
              </a:spcBef>
              <a:spcAft>
                <a:spcPts val="0"/>
              </a:spcAft>
              <a:buSzPts val="1800"/>
              <a:buChar char="●"/>
            </a:pPr>
            <a:r>
              <a:rPr lang="en"/>
              <a:t>Provides “builtins” to perform actions programs can’t do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bash and zsh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Shell Executing programs and Source Code</a:t>
            </a:r>
            <a:endParaRPr/>
          </a:p>
        </p:txBody>
      </p:sp>
      <p:sp>
        <p:nvSpPr>
          <p:cNvPr id="212" name="Google Shape;21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commands:</a:t>
            </a:r>
            <a:r>
              <a:rPr lang="en"/>
              <a:t> </a:t>
            </a:r>
            <a:endParaRPr/>
          </a:p>
          <a:p>
            <a:pPr indent="-342900" lvl="0" marL="457200" rtl="0" algn="l">
              <a:spcBef>
                <a:spcPts val="1200"/>
              </a:spcBef>
              <a:spcAft>
                <a:spcPts val="0"/>
              </a:spcAft>
              <a:buSzPts val="1800"/>
              <a:buChar char="●"/>
            </a:pPr>
            <a:r>
              <a:rPr lang="en"/>
              <a:t>ls</a:t>
            </a:r>
            <a:endParaRPr/>
          </a:p>
          <a:p>
            <a:pPr indent="-342900" lvl="0" marL="457200" rtl="0" algn="l">
              <a:spcBef>
                <a:spcPts val="0"/>
              </a:spcBef>
              <a:spcAft>
                <a:spcPts val="0"/>
              </a:spcAft>
              <a:buSzPts val="1800"/>
              <a:buChar char="●"/>
            </a:pPr>
            <a:r>
              <a:rPr lang="en"/>
              <a:t>which</a:t>
            </a:r>
            <a:endParaRPr/>
          </a:p>
          <a:p>
            <a:pPr indent="-342900" lvl="0" marL="457200" rtl="0" algn="l">
              <a:spcBef>
                <a:spcPts val="0"/>
              </a:spcBef>
              <a:spcAft>
                <a:spcPts val="0"/>
              </a:spcAft>
              <a:buSzPts val="1800"/>
              <a:buChar char="●"/>
            </a:pPr>
            <a:r>
              <a:rPr lang="en"/>
              <a:t>man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sample shell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Shell Builtins</a:t>
            </a:r>
            <a:endParaRPr/>
          </a:p>
        </p:txBody>
      </p:sp>
      <p:sp>
        <p:nvSpPr>
          <p:cNvPr id="218" name="Google Shape;21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cd: Changes shells working directory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 chdir(2) system call exists…</a:t>
            </a:r>
            <a:endParaRPr/>
          </a:p>
          <a:p>
            <a:pPr indent="0" lvl="0" marL="0" rtl="0" algn="l">
              <a:spcBef>
                <a:spcPts val="1200"/>
              </a:spcBef>
              <a:spcAft>
                <a:spcPts val="0"/>
              </a:spcAft>
              <a:buNone/>
            </a:pPr>
            <a:r>
              <a:rPr lang="en"/>
              <a:t>Why is cd not just a program?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 and code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Manpages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Processes and Syscalls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Process</a:t>
            </a:r>
            <a:endParaRPr/>
          </a:p>
          <a:p>
            <a:pPr indent="-342900" lvl="0" marL="457200" rtl="0" algn="l">
              <a:spcBef>
                <a:spcPts val="1200"/>
              </a:spcBef>
              <a:spcAft>
                <a:spcPts val="0"/>
              </a:spcAft>
              <a:buSzPts val="1800"/>
              <a:buChar char="●"/>
            </a:pPr>
            <a:r>
              <a:rPr lang="en"/>
              <a:t>A running program</a:t>
            </a:r>
            <a:endParaRPr/>
          </a:p>
          <a:p>
            <a:pPr indent="-342900" lvl="0" marL="457200" rtl="0" algn="l">
              <a:spcBef>
                <a:spcPts val="0"/>
              </a:spcBef>
              <a:spcAft>
                <a:spcPts val="0"/>
              </a:spcAft>
              <a:buSzPts val="1800"/>
              <a:buChar char="●"/>
            </a:pPr>
            <a:r>
              <a:rPr lang="en"/>
              <a:t>Only processes can create processes</a:t>
            </a:r>
            <a:endParaRPr/>
          </a:p>
          <a:p>
            <a:pPr indent="-342900" lvl="0" marL="457200" rtl="0" algn="l">
              <a:spcBef>
                <a:spcPts val="0"/>
              </a:spcBef>
              <a:spcAft>
                <a:spcPts val="0"/>
              </a:spcAft>
              <a:buSzPts val="1800"/>
              <a:buChar char="●"/>
            </a:pPr>
            <a:r>
              <a:rPr lang="en"/>
              <a:t>Scheduled </a:t>
            </a:r>
            <a:r>
              <a:rPr lang="en"/>
              <a:t>nondeterministically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Syscalls</a:t>
            </a:r>
            <a:endParaRPr/>
          </a:p>
          <a:p>
            <a:pPr indent="-342900" lvl="0" marL="457200" rtl="0" algn="l">
              <a:spcBef>
                <a:spcPts val="1200"/>
              </a:spcBef>
              <a:spcAft>
                <a:spcPts val="0"/>
              </a:spcAft>
              <a:buSzPts val="1800"/>
              <a:buChar char="●"/>
            </a:pPr>
            <a:r>
              <a:rPr lang="en"/>
              <a:t>Functions the Operating System Executes which require hardware or OS support</a:t>
            </a:r>
            <a:endParaRPr/>
          </a:p>
          <a:p>
            <a:pPr indent="-342900" lvl="0" marL="457200" rtl="0" algn="l">
              <a:spcBef>
                <a:spcPts val="0"/>
              </a:spcBef>
              <a:spcAft>
                <a:spcPts val="0"/>
              </a:spcAft>
              <a:buSzPts val="1800"/>
              <a:buChar char="●"/>
            </a:pPr>
            <a:r>
              <a:rPr lang="en"/>
              <a:t>Our source of power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Process Control System Calls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fork(2)</a:t>
            </a:r>
            <a:endParaRPr/>
          </a:p>
          <a:p>
            <a:pPr indent="0" lvl="0" marL="0" rtl="0" algn="l">
              <a:spcBef>
                <a:spcPts val="1200"/>
              </a:spcBef>
              <a:spcAft>
                <a:spcPts val="0"/>
              </a:spcAft>
              <a:buNone/>
            </a:pPr>
            <a:r>
              <a:rPr lang="en"/>
              <a:t>execve(2) and family</a:t>
            </a:r>
            <a:endParaRPr/>
          </a:p>
          <a:p>
            <a:pPr indent="0" lvl="0" marL="0" rtl="0" algn="l">
              <a:spcBef>
                <a:spcPts val="1200"/>
              </a:spcBef>
              <a:spcAft>
                <a:spcPts val="0"/>
              </a:spcAft>
              <a:buNone/>
            </a:pPr>
            <a:r>
              <a:rPr lang="en"/>
              <a:t>wait(2)</a:t>
            </a:r>
            <a:endParaRPr/>
          </a:p>
          <a:p>
            <a:pPr indent="0" lvl="0" marL="0" rtl="0" algn="l">
              <a:spcBef>
                <a:spcPts val="1200"/>
              </a:spcBef>
              <a:spcAft>
                <a:spcPts val="0"/>
              </a:spcAft>
              <a:buNone/>
            </a:pPr>
            <a:r>
              <a:rPr lang="en"/>
              <a:t>exit(2)</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Fork</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processes can create processes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Fork: Process Creation</a:t>
            </a:r>
            <a:endParaRPr/>
          </a:p>
          <a:p>
            <a:pPr indent="-342900" lvl="0" marL="457200" rtl="0" algn="l">
              <a:spcBef>
                <a:spcPts val="1200"/>
              </a:spcBef>
              <a:spcAft>
                <a:spcPts val="0"/>
              </a:spcAft>
              <a:buSzPts val="1800"/>
              <a:buChar char="●"/>
            </a:pPr>
            <a:r>
              <a:rPr lang="en"/>
              <a:t>Copies</a:t>
            </a:r>
            <a:r>
              <a:rPr lang="en"/>
              <a:t> the current running process. </a:t>
            </a:r>
            <a:endParaRPr/>
          </a:p>
          <a:p>
            <a:pPr indent="-342900" lvl="0" marL="457200" rtl="0" algn="l">
              <a:spcBef>
                <a:spcPts val="0"/>
              </a:spcBef>
              <a:spcAft>
                <a:spcPts val="0"/>
              </a:spcAft>
              <a:buSzPts val="1800"/>
              <a:buChar char="●"/>
            </a:pPr>
            <a:r>
              <a:rPr lang="en"/>
              <a:t>Returns 0 if child, and child pid if parent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Example</a:t>
            </a:r>
            <a:endParaRPr/>
          </a:p>
          <a:p>
            <a:pPr indent="0" lvl="0" marL="0" rtl="0" algn="l">
              <a:spcBef>
                <a:spcPts val="1200"/>
              </a:spcBef>
              <a:spcAft>
                <a:spcPts val="1200"/>
              </a:spcAft>
              <a:buNone/>
            </a:pPr>
            <a:r>
              <a:rPr lang="en"/>
              <a:t>fork(2)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Kills a process, and returns an “exit code” to parent process</a:t>
            </a:r>
            <a:endParaRPr/>
          </a:p>
          <a:p>
            <a:pPr indent="-342900" lvl="0" marL="457200" rtl="0" algn="l">
              <a:spcBef>
                <a:spcPts val="1200"/>
              </a:spcBef>
              <a:spcAft>
                <a:spcPts val="0"/>
              </a:spcAft>
              <a:buSzPts val="1800"/>
              <a:buChar char="●"/>
            </a:pPr>
            <a:r>
              <a:rPr lang="en"/>
              <a:t>Exit code can be any integer &gt;= 0</a:t>
            </a:r>
            <a:endParaRPr/>
          </a:p>
          <a:p>
            <a:pPr indent="-342900" lvl="0" marL="457200" rtl="0" algn="l">
              <a:spcBef>
                <a:spcPts val="0"/>
              </a:spcBef>
              <a:spcAft>
                <a:spcPts val="0"/>
              </a:spcAft>
              <a:buSzPts val="1800"/>
              <a:buChar char="●"/>
            </a:pPr>
            <a:r>
              <a:rPr lang="en"/>
              <a:t>0 is conventionally treated as success, anything else if failure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Example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Fork/Exit Practice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solidFill>
                  <a:schemeClr val="accent4"/>
                </a:solidFill>
              </a:rPr>
              <a:t>TODO: </a:t>
            </a:r>
            <a:r>
              <a:rPr lang="en"/>
              <a:t>Create a program which does X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Find the bug in </a:t>
            </a:r>
            <a:r>
              <a:rPr lang="en" u="sng">
                <a:solidFill>
                  <a:schemeClr val="hlink"/>
                </a:solidFill>
                <a:hlinkClick r:id="rId3"/>
              </a:rPr>
              <a:t>this</a:t>
            </a:r>
            <a:r>
              <a:rPr lang="en"/>
              <a:t> </a:t>
            </a:r>
            <a:r>
              <a:rPr lang="en"/>
              <a:t>program and fix it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Syscall: fork(2), _exit(2)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Fork use cases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Multiprocessing: Use of multiple processes to do something</a:t>
            </a:r>
            <a:endParaRPr/>
          </a:p>
          <a:p>
            <a:pPr indent="-342900" lvl="0" marL="457200" rtl="0" algn="l">
              <a:spcBef>
                <a:spcPts val="1200"/>
              </a:spcBef>
              <a:spcAft>
                <a:spcPts val="0"/>
              </a:spcAft>
              <a:buSzPts val="1800"/>
              <a:buChar char="●"/>
            </a:pPr>
            <a:r>
              <a:rPr lang="en"/>
              <a:t>Performance improvements (Delegation of work)</a:t>
            </a:r>
            <a:endParaRPr/>
          </a:p>
          <a:p>
            <a:pPr indent="-342900" lvl="0" marL="457200" rtl="0" algn="l">
              <a:spcBef>
                <a:spcPts val="0"/>
              </a:spcBef>
              <a:spcAft>
                <a:spcPts val="0"/>
              </a:spcAft>
              <a:buSzPts val="1800"/>
              <a:buChar char="●"/>
            </a:pPr>
            <a:r>
              <a:rPr lang="en"/>
              <a:t>Asynchronous programs: Parent process doesn’t stop for a single request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Example1</a:t>
            </a:r>
            <a:endParaRPr/>
          </a:p>
          <a:p>
            <a:pPr indent="0" lvl="0" marL="0" rtl="0" algn="l">
              <a:spcBef>
                <a:spcPts val="1200"/>
              </a:spcBef>
              <a:spcAft>
                <a:spcPts val="1200"/>
              </a:spcAft>
              <a:buNone/>
            </a:pPr>
            <a:r>
              <a:rPr lang="en" u="sng">
                <a:solidFill>
                  <a:schemeClr val="hlink"/>
                </a:solidFill>
                <a:hlinkClick r:id="rId4"/>
              </a:rPr>
              <a:t>Example2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