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325C1A-E2EE-4959-8DDA-548E104E2472}">
  <a:tblStyle styleId="{BB325C1A-E2EE-4959-8DDA-548E104E24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tartanllama.xyz/writing-a-linux-debugger-setup/"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3d1f7a6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3d1f7a6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829530f7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829530f7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are interested in some patterns, look at design pattern by the Gang of 4. I can’t guarantee they are good, but it’s nice to get your brain a little more solid. </a:t>
            </a:r>
            <a:endParaRPr/>
          </a:p>
          <a:p>
            <a:pPr indent="0" lvl="0" marL="0" rtl="0" algn="l">
              <a:spcBef>
                <a:spcPts val="0"/>
              </a:spcBef>
              <a:spcAft>
                <a:spcPts val="0"/>
              </a:spcAft>
              <a:buNone/>
            </a:pPr>
            <a:r>
              <a:rPr lang="en"/>
              <a:t>Something else to note about systems is that they are recursive. Its up to you to decide what the </a:t>
            </a:r>
            <a:r>
              <a:rPr lang="en"/>
              <a:t>primitives</a:t>
            </a:r>
            <a:r>
              <a:rPr lang="en"/>
              <a:t> are. For our purposes, the operating system offers our </a:t>
            </a:r>
            <a:r>
              <a:rPr lang="en"/>
              <a:t>primitives</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29530f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29530f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 THINK OF THIS ALL, IS AS THE INTERFACE. Everything here is about creating Interfaces. I view every system </a:t>
            </a:r>
            <a:r>
              <a:rPr lang="en"/>
              <a:t>through</a:t>
            </a:r>
            <a:r>
              <a:rPr lang="en"/>
              <a:t> the interfaces. The communication, the flow of data. It’s all interfaces.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b6b05d3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b6b05d3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Why</a:t>
            </a:r>
            <a:endParaRPr u="sng"/>
          </a:p>
          <a:p>
            <a:pPr indent="0" lvl="0" marL="0" rtl="0" algn="l">
              <a:spcBef>
                <a:spcPts val="0"/>
              </a:spcBef>
              <a:spcAft>
                <a:spcPts val="0"/>
              </a:spcAft>
              <a:buNone/>
            </a:pPr>
            <a:r>
              <a:rPr lang="en"/>
              <a:t>Performance</a:t>
            </a:r>
            <a:endParaRPr/>
          </a:p>
          <a:p>
            <a:pPr indent="0" lvl="0" marL="0" rtl="0" algn="l">
              <a:spcBef>
                <a:spcPts val="0"/>
              </a:spcBef>
              <a:spcAft>
                <a:spcPts val="0"/>
              </a:spcAft>
              <a:buClr>
                <a:schemeClr val="dk1"/>
              </a:buClr>
              <a:buSzPts val="1100"/>
              <a:buFont typeface="Arial"/>
              <a:buNone/>
            </a:pPr>
            <a:r>
              <a:rPr lang="en">
                <a:solidFill>
                  <a:schemeClr val="dk1"/>
                </a:solidFill>
              </a:rPr>
              <a:t>Modular / Abstracted systems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Easier to reason about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Swappable components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Use components built by other people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Super important for scalability of systems- side tangent about biology, the ultimate “I made it myself”</a:t>
            </a:r>
            <a:endParaRPr>
              <a:solidFill>
                <a:schemeClr val="dk1"/>
              </a:solidFill>
            </a:endParaRPr>
          </a:p>
          <a:p>
            <a:pPr indent="0" lvl="0" marL="0" rtl="0" algn="l">
              <a:spcBef>
                <a:spcPts val="0"/>
              </a:spcBef>
              <a:spcAft>
                <a:spcPts val="0"/>
              </a:spcAft>
              <a:buNone/>
            </a:pPr>
            <a:r>
              <a:rPr lang="en">
                <a:solidFill>
                  <a:schemeClr val="dk1"/>
                </a:solidFill>
              </a:rPr>
              <a:t>IO</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All IO we have done so far (Command line) - is a part of the system</a:t>
            </a:r>
            <a:endParaRPr>
              <a:solidFill>
                <a:schemeClr val="dk1"/>
              </a:solidFill>
            </a:endParaRPr>
          </a:p>
          <a:p>
            <a:pPr indent="0" lvl="0" marL="0" rtl="0" algn="l">
              <a:spcBef>
                <a:spcPts val="0"/>
              </a:spcBef>
              <a:spcAft>
                <a:spcPts val="0"/>
              </a:spcAft>
              <a:buNone/>
            </a:pPr>
            <a:r>
              <a:rPr lang="en">
                <a:solidFill>
                  <a:schemeClr val="dk1"/>
                </a:solidFill>
              </a:rPr>
              <a:t>Emergent features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Computer networking, accessing other computers</a:t>
            </a:r>
            <a:endParaRPr>
              <a:solidFill>
                <a:schemeClr val="dk1"/>
              </a:solidFill>
            </a:endParaRPr>
          </a:p>
          <a:p>
            <a:pPr indent="0" lvl="0" marL="0" rtl="0" algn="l">
              <a:spcBef>
                <a:spcPts val="0"/>
              </a:spcBef>
              <a:spcAft>
                <a:spcPts val="0"/>
              </a:spcAft>
              <a:buNone/>
            </a:pPr>
            <a:r>
              <a:rPr lang="en">
                <a:solidFill>
                  <a:schemeClr val="dk1"/>
                </a:solidFill>
              </a:rPr>
              <a:t>Abstraction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Modules, Libraries, Frameworks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We are going to mainly focus on #2, especially C. The reason is because 1. System Design class focuses on this. But also because you must be able to create working systems before you think about their performance.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dk1"/>
                </a:solidFill>
              </a:rPr>
              <a:t>Methods of combination</a:t>
            </a:r>
            <a:endParaRPr u="sng">
              <a:solidFill>
                <a:schemeClr val="dk1"/>
              </a:solidFill>
            </a:endParaRPr>
          </a:p>
          <a:p>
            <a:pPr indent="0" lvl="0" marL="0" rtl="0" algn="l">
              <a:spcBef>
                <a:spcPts val="0"/>
              </a:spcBef>
              <a:spcAft>
                <a:spcPts val="0"/>
              </a:spcAft>
              <a:buNone/>
            </a:pPr>
            <a:r>
              <a:rPr lang="en">
                <a:solidFill>
                  <a:schemeClr val="dk1"/>
                </a:solidFill>
              </a:rPr>
              <a:t>what are the strings between components made of?</a:t>
            </a:r>
            <a:endParaRPr u="sng">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Just adding code to existing programs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Creating new programs to interact with existing programs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How? </a:t>
            </a:r>
            <a:endParaRPr>
              <a:solidFill>
                <a:schemeClr val="dk1"/>
              </a:solidFill>
            </a:endParaRPr>
          </a:p>
          <a:p>
            <a:pPr indent="0" lvl="0" marL="457200" rtl="0" algn="l">
              <a:spcBef>
                <a:spcPts val="0"/>
              </a:spcBef>
              <a:spcAft>
                <a:spcPts val="0"/>
              </a:spcAft>
              <a:buNone/>
            </a:pPr>
            <a:r>
              <a:rPr lang="en">
                <a:solidFill>
                  <a:schemeClr val="dk1"/>
                </a:solidFill>
              </a:rPr>
              <a:t>Functions, Modules, Libraries, Frameworks</a:t>
            </a:r>
            <a:endParaRPr>
              <a:solidFill>
                <a:schemeClr val="dk1"/>
              </a:solidFill>
            </a:endParaRPr>
          </a:p>
          <a:p>
            <a:pPr indent="0" lvl="0" marL="457200" rtl="0" algn="l">
              <a:spcBef>
                <a:spcPts val="0"/>
              </a:spcBef>
              <a:spcAft>
                <a:spcPts val="0"/>
              </a:spcAft>
              <a:buClr>
                <a:schemeClr val="dk1"/>
              </a:buClr>
              <a:buSzPts val="1100"/>
              <a:buFont typeface="Arial"/>
              <a:buNone/>
            </a:pPr>
            <a:r>
              <a:rPr lang="en">
                <a:solidFill>
                  <a:schemeClr val="dk1"/>
                </a:solidFill>
              </a:rPr>
              <a:t>IPC  - Inter process communication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bd2a5a4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bd2a5a4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Yall already know how to create modules, and as such they are not that </a:t>
            </a:r>
            <a:r>
              <a:rPr lang="en"/>
              <a:t>interesting</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Communication between services: </a:t>
            </a:r>
            <a:endParaRPr/>
          </a:p>
          <a:p>
            <a:pPr indent="0" lvl="0" marL="0" rtl="0" algn="l">
              <a:spcBef>
                <a:spcPts val="0"/>
              </a:spcBef>
              <a:spcAft>
                <a:spcPts val="0"/>
              </a:spcAft>
              <a:buClr>
                <a:schemeClr val="dk1"/>
              </a:buClr>
              <a:buSzPts val="1100"/>
              <a:buFont typeface="Arial"/>
              <a:buNone/>
            </a:pPr>
            <a:r>
              <a:rPr lang="en">
                <a:solidFill>
                  <a:schemeClr val="dk1"/>
                </a:solidFill>
              </a:rPr>
              <a:t>For the longest time - I thought there was some crazy deep magic to how things worked together. Nope. It’s pretty simple, they are just all communicating through these channels or some abstraction using these, and it's all managed by the operating system.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85609e02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85609e02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b6b05d3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b6b05d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 this out!!!!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829530f7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829530f7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Implemented as system calls since this relies on the operating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look at how to use these mechanisms in the coding section. I want you all to really internalize this. For now I want you to imagine this as message passing. Since its essentially data transfer.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important concept next to processes and system calls. The patterns and abstractions you have access to now are unrivaled. We will touch on some of those later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829530f7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829530f7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amount of abstractions you can create with these are absurd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Interact with anything: </a:t>
            </a:r>
            <a:endParaRPr/>
          </a:p>
          <a:p>
            <a:pPr indent="-298450" lvl="0" marL="457200" rtl="0" algn="l">
              <a:spcBef>
                <a:spcPts val="0"/>
              </a:spcBef>
              <a:spcAft>
                <a:spcPts val="0"/>
              </a:spcAft>
              <a:buSzPts val="1100"/>
              <a:buAutoNum type="arabicPeriod"/>
            </a:pPr>
            <a:r>
              <a:rPr lang="en"/>
              <a:t>eg. tell window manager to send notification</a:t>
            </a:r>
            <a:endParaRPr/>
          </a:p>
          <a:p>
            <a:pPr indent="-298450" lvl="0" marL="457200" rtl="0" algn="l">
              <a:spcBef>
                <a:spcPts val="0"/>
              </a:spcBef>
              <a:spcAft>
                <a:spcPts val="0"/>
              </a:spcAft>
              <a:buSzPts val="1100"/>
              <a:buAutoNum type="arabicPeriod"/>
            </a:pPr>
            <a:r>
              <a:rPr lang="en"/>
              <a:t> (eg. Debugger)</a:t>
            </a:r>
            <a:endParaRPr/>
          </a:p>
          <a:p>
            <a:pPr indent="-298450" lvl="0" marL="457200" rtl="0" algn="l">
              <a:spcBef>
                <a:spcPts val="0"/>
              </a:spcBef>
              <a:spcAft>
                <a:spcPts val="0"/>
              </a:spcAft>
              <a:buSzPts val="1100"/>
              <a:buAutoNum type="arabicPeriod"/>
            </a:pPr>
            <a:r>
              <a:rPr lang="en"/>
              <a:t> (grep within your python script)</a:t>
            </a:r>
            <a:endParaRPr/>
          </a:p>
          <a:p>
            <a:pPr indent="-298450" lvl="0" marL="457200" rtl="0" algn="l">
              <a:spcBef>
                <a:spcPts val="0"/>
              </a:spcBef>
              <a:spcAft>
                <a:spcPts val="0"/>
              </a:spcAft>
              <a:buSzPts val="1100"/>
              <a:buAutoNum type="arabicPeriod"/>
            </a:pPr>
            <a:r>
              <a:rPr lang="en"/>
              <a:t>(eg. IRC, websites)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85609e02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85609e02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IPC provides is the ability to send messages. What we need to do now is assign meaning to the messages.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protocol is a textual agreement (think a document) that specifies exactly how each message should be interpreted.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byte stream based IPC - Having an “agreement” for what format the text messages should be is very important.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a:t>
            </a:r>
            <a:endParaRPr/>
          </a:p>
          <a:p>
            <a:pPr indent="-298450" lvl="0" marL="457200" rtl="0" algn="l">
              <a:spcBef>
                <a:spcPts val="0"/>
              </a:spcBef>
              <a:spcAft>
                <a:spcPts val="0"/>
              </a:spcAft>
              <a:buSzPts val="1100"/>
              <a:buChar char="●"/>
            </a:pPr>
            <a:r>
              <a:rPr lang="en"/>
              <a:t>Programming interaction between Human and a Turnstile</a:t>
            </a:r>
            <a:endParaRPr/>
          </a:p>
          <a:p>
            <a:pPr indent="-298450" lvl="0" marL="457200" rtl="0" algn="l">
              <a:spcBef>
                <a:spcPts val="0"/>
              </a:spcBef>
              <a:spcAft>
                <a:spcPts val="0"/>
              </a:spcAft>
              <a:buSzPts val="1100"/>
              <a:buChar char="●"/>
            </a:pPr>
            <a:r>
              <a:rPr lang="en"/>
              <a:t>Logger mechanism - 2 programs that can send plain text messages to each other: debug, info, warning, error, critical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touch on this heavily throughout our education through case studies and our networking section.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ee1683e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ee1683e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bd2a5a4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bd2a5a4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dk1"/>
                </a:solidFill>
              </a:rPr>
              <a:t>Did you write it</a:t>
            </a:r>
            <a:endParaRPr u="sng">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technically do everything from scratch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we usually use other people's code. Either services, or raw code.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Daemons, services, etc</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libraries and frameworks and transpilers. These are code components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d2a5a4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bd2a5a4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bd2a5a4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bd2a5a4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b85609e023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b85609e023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Something to note is while this is thought the lens of computer programming, many of the concepts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Regarding the last point: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You can also use an existing library to interact with programs, under the hood though they are just following the specification and using IPC or some abstraction over existing IPC,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About existing libraries, you may find some aren’t very good. Could be bad abstraction, buggy, incomplete, or otherwise lacking. Fear not because now you know how to create your own.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b829530f7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b829530f7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b829530f7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b829530f7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Everything is a File</a:t>
            </a:r>
            <a:endParaRPr/>
          </a:p>
          <a:p>
            <a:pPr indent="0" lvl="0" marL="0" rtl="0" algn="l">
              <a:spcBef>
                <a:spcPts val="0"/>
              </a:spcBef>
              <a:spcAft>
                <a:spcPts val="0"/>
              </a:spcAft>
              <a:buNone/>
            </a:pPr>
            <a:r>
              <a:rPr lang="en"/>
              <a:t>Open, Close, Read, Write</a:t>
            </a:r>
            <a:endParaRPr/>
          </a:p>
          <a:p>
            <a:pPr indent="0" lvl="0" marL="0" rtl="0" algn="l">
              <a:spcBef>
                <a:spcPts val="0"/>
              </a:spcBef>
              <a:spcAft>
                <a:spcPts val="0"/>
              </a:spcAft>
              <a:buNone/>
            </a:pPr>
            <a:r>
              <a:rPr lang="en"/>
              <a:t>All IPC is treated as a file because you can open, close, read, write,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File Descriptors</a:t>
            </a:r>
            <a:endParaRPr u="sng"/>
          </a:p>
          <a:p>
            <a:pPr indent="0" lvl="0" marL="0" rtl="0" algn="l">
              <a:spcBef>
                <a:spcPts val="0"/>
              </a:spcBef>
              <a:spcAft>
                <a:spcPts val="0"/>
              </a:spcAft>
              <a:buNone/>
            </a:pPr>
            <a:r>
              <a:rPr lang="en"/>
              <a:t>How the OS lets us interact with files</a:t>
            </a:r>
            <a:endParaRPr/>
          </a:p>
          <a:p>
            <a:pPr indent="0" lvl="0" marL="0" rtl="0" algn="l">
              <a:spcBef>
                <a:spcPts val="0"/>
              </a:spcBef>
              <a:spcAft>
                <a:spcPts val="0"/>
              </a:spcAft>
              <a:buNone/>
            </a:pPr>
            <a:r>
              <a:rPr lang="en"/>
              <a:t>A number the OS gives us for each file, that we can call functions on. (Show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processes has its own File Descriptor table</a:t>
            </a:r>
            <a:endParaRPr/>
          </a:p>
          <a:p>
            <a:pPr indent="0" lvl="0" marL="0" rtl="0" algn="l">
              <a:spcBef>
                <a:spcPts val="0"/>
              </a:spcBef>
              <a:spcAft>
                <a:spcPts val="0"/>
              </a:spcAft>
              <a:buClr>
                <a:schemeClr val="dk1"/>
              </a:buClr>
              <a:buSzPts val="1100"/>
              <a:buFont typeface="Arial"/>
              <a:buNone/>
            </a:pPr>
            <a:r>
              <a:rPr lang="en">
                <a:solidFill>
                  <a:schemeClr val="dk1"/>
                </a:solidFill>
              </a:rPr>
              <a:t>File Descriptors are inherited from parent processes unless we specify otherwise.</a:t>
            </a:r>
            <a:endParaRPr/>
          </a:p>
          <a:p>
            <a:pPr indent="0" lvl="0" marL="0" rtl="0" algn="l">
              <a:spcBef>
                <a:spcPts val="0"/>
              </a:spcBef>
              <a:spcAft>
                <a:spcPts val="0"/>
              </a:spcAft>
              <a:buNone/>
            </a:pPr>
            <a:r>
              <a:rPr lang="en"/>
              <a:t>By default has </a:t>
            </a:r>
            <a:r>
              <a:rPr lang="en">
                <a:solidFill>
                  <a:schemeClr val="dk1"/>
                </a:solidFill>
              </a:rPr>
              <a:t>Stdin, stdout, stderr which are default file descriptors.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 however are file descriptions which are global?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relationship between a terminal and a shell is wacky, I don’t understand it, something to do with TTY and PTS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bd2a5a4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bd2a5a4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Standard Input, output, and Error (stdin, stdout, stderr) are file descriptors, and as such are inherited by child processes unless otherwise specified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85609e02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85609e02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85609e02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85609e02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what the system would look like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85609e02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85609e02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Systemd sample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TODO: Send signals to existing daemons and see how they react, use systemd</a:t>
            </a:r>
            <a:endParaRPr/>
          </a:p>
          <a:p>
            <a:pPr indent="0" lvl="0" marL="0" rtl="0" algn="l">
              <a:spcBef>
                <a:spcPts val="0"/>
              </a:spcBef>
              <a:spcAft>
                <a:spcPts val="0"/>
              </a:spcAft>
              <a:buClr>
                <a:schemeClr val="dk1"/>
              </a:buClr>
              <a:buSzPts val="1100"/>
              <a:buFont typeface="Arial"/>
              <a:buNone/>
            </a:pPr>
            <a:r>
              <a:rPr lang="en"/>
              <a:t>Hands on using signals, inheriting signal handlers, get a feel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bd2a5a44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bd2a5a4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b6b05d3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b6b05d3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d04b4c8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d04b4c8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basic concept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85609e02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85609e02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each item, brainstorm things you can do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Signal: Very simple communication - there are a number of known signals you can send</a:t>
            </a:r>
            <a:endParaRPr/>
          </a:p>
          <a:p>
            <a:pPr indent="0" lvl="0" marL="0" rtl="0" algn="l">
              <a:spcBef>
                <a:spcPts val="0"/>
              </a:spcBef>
              <a:spcAft>
                <a:spcPts val="0"/>
              </a:spcAft>
              <a:buNone/>
            </a:pPr>
            <a:r>
              <a:rPr lang="en"/>
              <a:t>Pipe: Unidirectional data transmission (bytestream)</a:t>
            </a:r>
            <a:endParaRPr/>
          </a:p>
          <a:p>
            <a:pPr indent="0" lvl="0" marL="0" rtl="0" algn="l">
              <a:spcBef>
                <a:spcPts val="0"/>
              </a:spcBef>
              <a:spcAft>
                <a:spcPts val="0"/>
              </a:spcAft>
              <a:buNone/>
            </a:pPr>
            <a:r>
              <a:rPr lang="en"/>
              <a:t>Socket: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829530f7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829530f7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Built at the same time as Unix (Predecessor of Linux), by many of the same people</a:t>
            </a:r>
            <a:endParaRPr/>
          </a:p>
          <a:p>
            <a:pPr indent="0" lvl="0" marL="0" rtl="0" algn="l">
              <a:spcBef>
                <a:spcPts val="0"/>
              </a:spcBef>
              <a:spcAft>
                <a:spcPts val="0"/>
              </a:spcAft>
              <a:buClr>
                <a:schemeClr val="dk1"/>
              </a:buClr>
              <a:buSzPts val="1100"/>
              <a:buFont typeface="Arial"/>
              <a:buNone/>
            </a:pPr>
            <a:r>
              <a:rPr lang="en"/>
              <a:t>Easy to learn, difficult to master.</a:t>
            </a:r>
            <a:endParaRPr/>
          </a:p>
          <a:p>
            <a:pPr indent="0" lvl="0" marL="0" rtl="0" algn="l">
              <a:spcBef>
                <a:spcPts val="0"/>
              </a:spcBef>
              <a:spcAft>
                <a:spcPts val="0"/>
              </a:spcAft>
              <a:buClr>
                <a:schemeClr val="dk1"/>
              </a:buClr>
              <a:buSzPts val="1100"/>
              <a:buFont typeface="Arial"/>
              <a:buNone/>
            </a:pPr>
            <a:r>
              <a:rPr lang="en"/>
              <a:t>Access to fundamental Interfaces</a:t>
            </a:r>
            <a:endParaRPr/>
          </a:p>
          <a:p>
            <a:pPr indent="0" lvl="0" marL="0" rtl="0" algn="l">
              <a:spcBef>
                <a:spcPts val="0"/>
              </a:spcBef>
              <a:spcAft>
                <a:spcPts val="0"/>
              </a:spcAft>
              <a:buClr>
                <a:schemeClr val="dk1"/>
              </a:buClr>
              <a:buSzPts val="1100"/>
              <a:buFont typeface="Arial"/>
              <a:buNone/>
            </a:pPr>
            <a:r>
              <a:rPr lang="en"/>
              <a:t>Low level = Close to the hardware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b6b05d38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b6b05d38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Logging Module</a:t>
            </a:r>
            <a:endParaRPr u="sng"/>
          </a:p>
          <a:p>
            <a:pPr indent="0" lvl="0" marL="0" rtl="0" algn="l">
              <a:spcBef>
                <a:spcPts val="0"/>
              </a:spcBef>
              <a:spcAft>
                <a:spcPts val="0"/>
              </a:spcAft>
              <a:buNone/>
            </a:pPr>
            <a:r>
              <a:rPr lang="en"/>
              <a:t>We will quickly go over modules and libraries since you all know how to make them. Just create a file. And export some functionality. If you are interested in how to make 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Pros and Cons?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85609e02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b85609e02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https://blog.tartanllama.xyz/writing-a-linux-debugger-setup/</a:t>
            </a:r>
            <a:r>
              <a:rPr lang="en"/>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85609e02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b85609e02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85609e02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85609e02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program executing on your computer - Managed by the operating system - os is just a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Represented and managed by the OS as a data structure called process control block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many processes running on computer. Since computer can only run 1 thing at a time, managed by a “Scheduler”.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process is started (can only be started by another process via system call, or by being the very first process), </a:t>
            </a:r>
            <a:endParaRPr/>
          </a:p>
          <a:p>
            <a:pPr indent="-298450" lvl="0" marL="457200" rtl="0" algn="l">
              <a:spcBef>
                <a:spcPts val="0"/>
              </a:spcBef>
              <a:spcAft>
                <a:spcPts val="0"/>
              </a:spcAft>
              <a:buSzPts val="1100"/>
              <a:buChar char="●"/>
            </a:pPr>
            <a:r>
              <a:rPr lang="en"/>
              <a:t>OS assigns a unique “Process ID” and entry is added to primary Process Table</a:t>
            </a:r>
            <a:endParaRPr/>
          </a:p>
          <a:p>
            <a:pPr indent="-298450" lvl="0" marL="457200" rtl="0" algn="l">
              <a:spcBef>
                <a:spcPts val="0"/>
              </a:spcBef>
              <a:spcAft>
                <a:spcPts val="0"/>
              </a:spcAft>
              <a:buSzPts val="1100"/>
              <a:buChar char="●"/>
            </a:pPr>
            <a:r>
              <a:rPr lang="en"/>
              <a:t>Memory is allocated for actual program (stack, heap, data, etc) and the “Process Control Block”</a:t>
            </a:r>
            <a:endParaRPr/>
          </a:p>
          <a:p>
            <a:pPr indent="-298450" lvl="1" marL="1371600" rtl="0" algn="l">
              <a:spcBef>
                <a:spcPts val="0"/>
              </a:spcBef>
              <a:spcAft>
                <a:spcPts val="0"/>
              </a:spcAft>
              <a:buSzPts val="1100"/>
              <a:buChar char="○"/>
            </a:pPr>
            <a:r>
              <a:rPr lang="en"/>
              <a:t>PCB is data structure the OS uses to manage and schedule a process</a:t>
            </a:r>
            <a:endParaRPr/>
          </a:p>
          <a:p>
            <a:pPr indent="-298450" lvl="1" marL="1371600" rtl="0" algn="l">
              <a:spcBef>
                <a:spcPts val="0"/>
              </a:spcBef>
              <a:spcAft>
                <a:spcPts val="0"/>
              </a:spcAft>
              <a:buSzPts val="1100"/>
              <a:buChar char="○"/>
            </a:pPr>
            <a:r>
              <a:rPr lang="en"/>
              <a:t>The process’s allocated memory is referenced by the PCB</a:t>
            </a:r>
            <a:endParaRPr/>
          </a:p>
          <a:p>
            <a:pPr indent="-298450" lvl="1" marL="1371600" rtl="0" algn="l">
              <a:spcBef>
                <a:spcPts val="0"/>
              </a:spcBef>
              <a:spcAft>
                <a:spcPts val="0"/>
              </a:spcAft>
              <a:buSzPts val="1100"/>
              <a:buChar char="○"/>
            </a:pPr>
            <a:r>
              <a:rPr lang="en"/>
              <a:t>Process gets: argv, envp, file descriptors (inherits open files), signal handlers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85609e02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b85609e02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System calls are used to manage processes (creation, deletion,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way more commands, see the “SEE ALSO” section of the manpages for related commands.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829530f7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829530f7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b85609e02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b85609e02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29530f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29530f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 </a:t>
            </a:r>
            <a:r>
              <a:rPr lang="en"/>
              <a:t>Our interface to hardware</a:t>
            </a:r>
            <a:endParaRPr/>
          </a:p>
          <a:p>
            <a:pPr indent="0" lvl="0" marL="0" rtl="0" algn="l">
              <a:spcBef>
                <a:spcPts val="0"/>
              </a:spcBef>
              <a:spcAft>
                <a:spcPts val="0"/>
              </a:spcAft>
              <a:buNone/>
            </a:pPr>
            <a:r>
              <a:rPr lang="en"/>
              <a:t>Syscalls: Functions to interface with OS</a:t>
            </a:r>
            <a:endParaRPr/>
          </a:p>
          <a:p>
            <a:pPr indent="0" lvl="0" marL="0" rtl="0" algn="l">
              <a:spcBef>
                <a:spcPts val="0"/>
              </a:spcBef>
              <a:spcAft>
                <a:spcPts val="0"/>
              </a:spcAft>
              <a:buNone/>
            </a:pPr>
            <a:r>
              <a:rPr lang="en"/>
              <a:t>Processes: Programs running on and managed by the Operating System</a:t>
            </a:r>
            <a:endParaRPr/>
          </a:p>
          <a:p>
            <a:pPr indent="0" lvl="0" marL="0" rtl="0" algn="l">
              <a:spcBef>
                <a:spcPts val="0"/>
              </a:spcBef>
              <a:spcAft>
                <a:spcPts val="0"/>
              </a:spcAft>
              <a:buNone/>
            </a:pPr>
            <a:r>
              <a:rPr lang="en"/>
              <a:t>Linux: Operating System that runs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a good understanding of Linux was critical to every TAMID Project I have done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b6b05d38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b6b05d38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b6b05d38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b6b05d38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Modular / Abstracted systems</a:t>
            </a:r>
            <a:endParaRPr u="sng"/>
          </a:p>
          <a:p>
            <a:pPr indent="0" lvl="0" marL="0" rtl="0" algn="l">
              <a:spcBef>
                <a:spcPts val="0"/>
              </a:spcBef>
              <a:spcAft>
                <a:spcPts val="0"/>
              </a:spcAft>
              <a:buNone/>
            </a:pPr>
            <a:r>
              <a:rPr lang="en"/>
              <a:t>Easier to reason about</a:t>
            </a:r>
            <a:endParaRPr/>
          </a:p>
          <a:p>
            <a:pPr indent="0" lvl="0" marL="0" rtl="0" algn="l">
              <a:spcBef>
                <a:spcPts val="0"/>
              </a:spcBef>
              <a:spcAft>
                <a:spcPts val="0"/>
              </a:spcAft>
              <a:buNone/>
            </a:pPr>
            <a:r>
              <a:rPr lang="en"/>
              <a:t>Swappable components</a:t>
            </a:r>
            <a:endParaRPr/>
          </a:p>
          <a:p>
            <a:pPr indent="0" lvl="0" marL="0" rtl="0" algn="l">
              <a:spcBef>
                <a:spcPts val="0"/>
              </a:spcBef>
              <a:spcAft>
                <a:spcPts val="0"/>
              </a:spcAft>
              <a:buNone/>
            </a:pPr>
            <a:r>
              <a:rPr lang="en"/>
              <a:t>Use components built by other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going to mainly focus on #2, especially C. The reason is because 1. System Design class focuses on this. But also because you must be able to create working systems before you think about their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Show how this is possible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bb6b05d38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bb6b05d38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How? </a:t>
            </a:r>
            <a:endParaRPr/>
          </a:p>
          <a:p>
            <a:pPr indent="0" lvl="0" marL="0" rtl="0" algn="l">
              <a:spcBef>
                <a:spcPts val="0"/>
              </a:spcBef>
              <a:spcAft>
                <a:spcPts val="0"/>
              </a:spcAft>
              <a:buClr>
                <a:schemeClr val="dk1"/>
              </a:buClr>
              <a:buSzPts val="1100"/>
              <a:buFont typeface="Arial"/>
              <a:buNone/>
            </a:pPr>
            <a:r>
              <a:rPr lang="en"/>
              <a:t>Functions, Modules, Libraries, Frameworks</a:t>
            </a:r>
            <a:endParaRPr/>
          </a:p>
          <a:p>
            <a:pPr indent="0" lvl="0" marL="0" rtl="0" algn="l">
              <a:spcBef>
                <a:spcPts val="0"/>
              </a:spcBef>
              <a:spcAft>
                <a:spcPts val="0"/>
              </a:spcAft>
              <a:buNone/>
            </a:pPr>
            <a:r>
              <a:rPr lang="en"/>
              <a:t>IPC  - Inter process communication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bb6b05d38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bb6b05d38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b6b05d3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b6b05d3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You can improve Performance of code, but not due to using combination. A single process with more code will not perform any better. Remember, this is about creating systems.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829530f7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b829530f7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85609e02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85609e02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bd2a5a4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bd2a5a4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bbd2a5a4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bbd2a5a4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sorta rant sorta not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What we are focusing on is writing code from scratch, and understanding the underlying concepts - To such a degree that given any technology,</a:t>
            </a:r>
            <a:r>
              <a:rPr lang="en">
                <a:solidFill>
                  <a:schemeClr val="dk1"/>
                </a:solidFill>
              </a:rPr>
              <a:t> you can at least understand how it was created, and if needed you can get started making your own version with some help from google.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that’s of course, challenging, and time consuming. I don’t expect you to write everything from scratch in practice, that’s insane. Lets install some stuff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do we get things on our computer, and what are we even getting? </a:t>
            </a:r>
            <a:endParaRPr/>
          </a:p>
          <a:p>
            <a:pPr indent="-298450" lvl="0" marL="457200" rtl="0" algn="l">
              <a:spcBef>
                <a:spcPts val="0"/>
              </a:spcBef>
              <a:spcAft>
                <a:spcPts val="0"/>
              </a:spcAft>
              <a:buSzPts val="1100"/>
              <a:buChar char="●"/>
            </a:pPr>
            <a:r>
              <a:rPr lang="en"/>
              <a:t>Executables</a:t>
            </a:r>
            <a:endParaRPr/>
          </a:p>
          <a:p>
            <a:pPr indent="-298450" lvl="1" marL="914400" rtl="0" algn="l">
              <a:spcBef>
                <a:spcPts val="0"/>
              </a:spcBef>
              <a:spcAft>
                <a:spcPts val="0"/>
              </a:spcAft>
              <a:buSzPts val="1100"/>
              <a:buChar char="○"/>
            </a:pPr>
            <a:r>
              <a:rPr lang="en"/>
              <a:t>Eg. ls, pwd, cat, touch</a:t>
            </a:r>
            <a:endParaRPr/>
          </a:p>
          <a:p>
            <a:pPr indent="-298450" lvl="0" marL="457200" rtl="0" algn="l">
              <a:spcBef>
                <a:spcPts val="0"/>
              </a:spcBef>
              <a:spcAft>
                <a:spcPts val="0"/>
              </a:spcAft>
              <a:buSzPts val="1100"/>
              <a:buChar char="●"/>
            </a:pPr>
            <a:r>
              <a:rPr lang="en"/>
              <a:t>Services</a:t>
            </a:r>
            <a:endParaRPr/>
          </a:p>
          <a:p>
            <a:pPr indent="-298450" lvl="1" marL="914400" rtl="0" algn="l">
              <a:spcBef>
                <a:spcPts val="0"/>
              </a:spcBef>
              <a:spcAft>
                <a:spcPts val="0"/>
              </a:spcAft>
              <a:buSzPts val="1100"/>
              <a:buChar char="○"/>
            </a:pPr>
            <a:r>
              <a:rPr lang="en"/>
              <a:t>Eg. Database, systemd</a:t>
            </a:r>
            <a:endParaRPr/>
          </a:p>
          <a:p>
            <a:pPr indent="-298450" lvl="0" marL="457200" rtl="0" algn="l">
              <a:spcBef>
                <a:spcPts val="0"/>
              </a:spcBef>
              <a:spcAft>
                <a:spcPts val="0"/>
              </a:spcAft>
              <a:buSzPts val="1100"/>
              <a:buChar char="●"/>
            </a:pPr>
            <a:r>
              <a:rPr lang="en"/>
              <a:t>Code to put in our codebases</a:t>
            </a:r>
            <a:endParaRPr/>
          </a:p>
          <a:p>
            <a:pPr indent="-298450" lvl="1" marL="914400" rtl="0" algn="l">
              <a:spcBef>
                <a:spcPts val="0"/>
              </a:spcBef>
              <a:spcAft>
                <a:spcPts val="0"/>
              </a:spcAft>
              <a:buSzPts val="1100"/>
              <a:buChar char="○"/>
            </a:pPr>
            <a:r>
              <a:rPr lang="en"/>
              <a:t>Libraries</a:t>
            </a:r>
            <a:endParaRPr/>
          </a:p>
          <a:p>
            <a:pPr indent="-298450" lvl="2" marL="1371600" rtl="0" algn="l">
              <a:spcBef>
                <a:spcPts val="0"/>
              </a:spcBef>
              <a:spcAft>
                <a:spcPts val="0"/>
              </a:spcAft>
              <a:buSzPts val="1100"/>
              <a:buChar char="■"/>
            </a:pPr>
            <a:r>
              <a:rPr lang="en"/>
              <a:t>Module exporting many functions with similar </a:t>
            </a:r>
            <a:r>
              <a:rPr lang="en"/>
              <a:t>purpose</a:t>
            </a:r>
            <a:r>
              <a:rPr lang="en"/>
              <a:t>) </a:t>
            </a:r>
            <a:endParaRPr/>
          </a:p>
          <a:p>
            <a:pPr indent="-298450" lvl="2" marL="1371600" rtl="0" algn="l">
              <a:spcBef>
                <a:spcPts val="0"/>
              </a:spcBef>
              <a:spcAft>
                <a:spcPts val="0"/>
              </a:spcAft>
              <a:buSzPts val="1100"/>
              <a:buChar char="■"/>
            </a:pPr>
            <a:r>
              <a:rPr lang="en"/>
              <a:t>eg. math</a:t>
            </a:r>
            <a:endParaRPr/>
          </a:p>
          <a:p>
            <a:pPr indent="-298450" lvl="1" marL="914400" rtl="0" algn="l">
              <a:spcBef>
                <a:spcPts val="0"/>
              </a:spcBef>
              <a:spcAft>
                <a:spcPts val="0"/>
              </a:spcAft>
              <a:buSzPts val="1100"/>
              <a:buChar char="○"/>
            </a:pPr>
            <a:r>
              <a:rPr lang="en"/>
              <a:t>Frameworks </a:t>
            </a:r>
            <a:endParaRPr/>
          </a:p>
          <a:p>
            <a:pPr indent="-298450" lvl="2" marL="1371600" rtl="0" algn="l">
              <a:spcBef>
                <a:spcPts val="0"/>
              </a:spcBef>
              <a:spcAft>
                <a:spcPts val="0"/>
              </a:spcAft>
              <a:buSzPts val="1100"/>
              <a:buChar char="■"/>
            </a:pPr>
            <a:r>
              <a:rPr lang="en"/>
              <a:t>(Base layer abstraction you build off of)</a:t>
            </a:r>
            <a:endParaRPr/>
          </a:p>
          <a:p>
            <a:pPr indent="-298450" lvl="2" marL="1371600" rtl="0" algn="l">
              <a:spcBef>
                <a:spcPts val="0"/>
              </a:spcBef>
              <a:spcAft>
                <a:spcPts val="0"/>
              </a:spcAft>
              <a:buSzPts val="1100"/>
              <a:buChar char="■"/>
            </a:pPr>
            <a:r>
              <a:rPr lang="en"/>
              <a:t>Since python is in C, I kinda of view python as a framework over C - Although some computer scientists might punch you</a:t>
            </a:r>
            <a:endParaRPr/>
          </a:p>
          <a:p>
            <a:pPr indent="-298450" lvl="1" marL="914400" rtl="0" algn="l">
              <a:spcBef>
                <a:spcPts val="0"/>
              </a:spcBef>
              <a:spcAft>
                <a:spcPts val="0"/>
              </a:spcAft>
              <a:buSzPts val="1100"/>
              <a:buChar char="○"/>
            </a:pPr>
            <a:r>
              <a:rPr lang="en">
                <a:solidFill>
                  <a:schemeClr val="dk1"/>
                </a:solidFill>
              </a:rPr>
              <a:t>You can make these yourselves, they are not some divine magic.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a:t>
            </a:r>
            <a:endParaRPr/>
          </a:p>
          <a:p>
            <a:pPr indent="-298450" lvl="0" marL="457200" rtl="0" algn="l">
              <a:spcBef>
                <a:spcPts val="0"/>
              </a:spcBef>
              <a:spcAft>
                <a:spcPts val="0"/>
              </a:spcAft>
              <a:buSzPts val="1100"/>
              <a:buAutoNum type="arabicPeriod"/>
            </a:pPr>
            <a:r>
              <a:rPr lang="en"/>
              <a:t>Ask in person LOL</a:t>
            </a:r>
            <a:endParaRPr/>
          </a:p>
          <a:p>
            <a:pPr indent="-298450" lvl="0" marL="457200" rtl="0" algn="l">
              <a:spcBef>
                <a:spcPts val="0"/>
              </a:spcBef>
              <a:spcAft>
                <a:spcPts val="0"/>
              </a:spcAft>
              <a:buSzPts val="1100"/>
              <a:buAutoNum type="arabicPeriod"/>
            </a:pPr>
            <a:r>
              <a:rPr lang="en"/>
              <a:t>Download from the internet (github, personal sites, etc) - You might have to build the code from source files which might be a pain</a:t>
            </a:r>
            <a:endParaRPr/>
          </a:p>
          <a:p>
            <a:pPr indent="-298450" lvl="0" marL="457200" rtl="0" algn="l">
              <a:spcBef>
                <a:spcPts val="0"/>
              </a:spcBef>
              <a:spcAft>
                <a:spcPts val="0"/>
              </a:spcAft>
              <a:buSzPts val="1100"/>
              <a:buAutoNum type="arabicPeriod"/>
            </a:pPr>
            <a:r>
              <a:rPr lang="en"/>
              <a:t>Use specialized programs called </a:t>
            </a:r>
            <a:r>
              <a:rPr lang="en" u="sng"/>
              <a:t>package managers</a:t>
            </a:r>
            <a:r>
              <a:rPr lang="en"/>
              <a:t> (They download from the internet in a controlled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programs that download programs from online. What we install could be a general tool, or some code to use in our codebase.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Examples: </a:t>
            </a:r>
            <a:endParaRPr/>
          </a:p>
          <a:p>
            <a:pPr indent="0" lvl="0" marL="0" rtl="0" algn="l">
              <a:spcBef>
                <a:spcPts val="0"/>
              </a:spcBef>
              <a:spcAft>
                <a:spcPts val="0"/>
              </a:spcAft>
              <a:buNone/>
            </a:pPr>
            <a:r>
              <a:rPr lang="en"/>
              <a:t>Computer wide: apt, brew =&gt; Can install executables like </a:t>
            </a:r>
            <a:r>
              <a:rPr lang="en">
                <a:solidFill>
                  <a:srgbClr val="188038"/>
                </a:solidFill>
                <a:latin typeface="Roboto Mono"/>
                <a:ea typeface="Roboto Mono"/>
                <a:cs typeface="Roboto Mono"/>
                <a:sym typeface="Roboto Mono"/>
              </a:rPr>
              <a:t>batcat</a:t>
            </a:r>
            <a:endParaRPr/>
          </a:p>
          <a:p>
            <a:pPr indent="0" lvl="0" marL="0" rtl="0" algn="l">
              <a:spcBef>
                <a:spcPts val="0"/>
              </a:spcBef>
              <a:spcAft>
                <a:spcPts val="0"/>
              </a:spcAft>
              <a:buNone/>
            </a:pPr>
            <a:r>
              <a:rPr lang="en"/>
              <a:t>Programming language specific (generally for libraries and frameworks) : pip (python), npm (javascript), maven/gradle (java), apt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how apt is used to install libraries and computer wide programs,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A note on current programming:</a:t>
            </a:r>
            <a:endParaRPr u="sng"/>
          </a:p>
          <a:p>
            <a:pPr indent="0" lvl="0" marL="0" rtl="0" algn="l">
              <a:spcBef>
                <a:spcPts val="0"/>
              </a:spcBef>
              <a:spcAft>
                <a:spcPts val="0"/>
              </a:spcAft>
              <a:buNone/>
            </a:pPr>
            <a:r>
              <a:rPr lang="en"/>
              <a:t>Kind of a range from low dependency to high.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yo find today… Glue oriented programming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The skillset is a bit different</a:t>
            </a:r>
            <a:endParaRPr u="sng"/>
          </a:p>
          <a:p>
            <a:pPr indent="-298450" lvl="0" marL="457200" rtl="0" algn="l">
              <a:spcBef>
                <a:spcPts val="0"/>
              </a:spcBef>
              <a:spcAft>
                <a:spcPts val="0"/>
              </a:spcAft>
              <a:buSzPts val="1100"/>
              <a:buChar char="●"/>
            </a:pPr>
            <a:r>
              <a:rPr lang="en"/>
              <a:t>Finding dependencies</a:t>
            </a:r>
            <a:endParaRPr/>
          </a:p>
          <a:p>
            <a:pPr indent="-298450" lvl="0" marL="457200" rtl="0" algn="l">
              <a:spcBef>
                <a:spcPts val="0"/>
              </a:spcBef>
              <a:spcAft>
                <a:spcPts val="0"/>
              </a:spcAft>
              <a:buSzPts val="1100"/>
              <a:buChar char="●"/>
            </a:pPr>
            <a:r>
              <a:rPr lang="en"/>
              <a:t>Installing dependencies</a:t>
            </a:r>
            <a:endParaRPr/>
          </a:p>
          <a:p>
            <a:pPr indent="-298450" lvl="0" marL="457200" rtl="0" algn="l">
              <a:spcBef>
                <a:spcPts val="0"/>
              </a:spcBef>
              <a:spcAft>
                <a:spcPts val="0"/>
              </a:spcAft>
              <a:buSzPts val="1100"/>
              <a:buChar char="●"/>
            </a:pPr>
            <a:r>
              <a:rPr lang="en"/>
              <a:t>Dependency management</a:t>
            </a:r>
            <a:endParaRPr/>
          </a:p>
          <a:p>
            <a:pPr indent="-298450" lvl="0" marL="457200" rtl="0" algn="l">
              <a:spcBef>
                <a:spcPts val="0"/>
              </a:spcBef>
              <a:spcAft>
                <a:spcPts val="0"/>
              </a:spcAft>
              <a:buSzPts val="1100"/>
              <a:buChar char="●"/>
            </a:pPr>
            <a:r>
              <a:rPr lang="en"/>
              <a:t>Reading documentation (you still do this less from scratch, but if everything you are doing is through a new library, you’re going to be hitting the documentation pretty frequently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play around with other </a:t>
            </a:r>
            <a:r>
              <a:rPr lang="en"/>
              <a:t>people's</a:t>
            </a:r>
            <a:r>
              <a:rPr lang="en"/>
              <a:t> code / services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298450" lvl="0" marL="457200" rtl="0" algn="l">
              <a:spcBef>
                <a:spcPts val="0"/>
              </a:spcBef>
              <a:spcAft>
                <a:spcPts val="0"/>
              </a:spcAft>
              <a:buSzPts val="1100"/>
              <a:buAutoNum type="arabicPeriod"/>
            </a:pPr>
            <a:r>
              <a:rPr lang="en"/>
              <a:t>when you install code from online. You can look at it. Debug it. You are an engineer.</a:t>
            </a:r>
            <a:endParaRPr/>
          </a:p>
          <a:p>
            <a:pPr indent="-298450" lvl="0" marL="457200" rtl="0" algn="l">
              <a:spcBef>
                <a:spcPts val="0"/>
              </a:spcBef>
              <a:spcAft>
                <a:spcPts val="0"/>
              </a:spcAft>
              <a:buSzPts val="1100"/>
              <a:buAutoNum type="arabicPeriod"/>
            </a:pPr>
            <a:r>
              <a:rPr lang="en"/>
              <a:t>Don’t define yourself by any particular framework. You are an engineer. Be flexible</a:t>
            </a:r>
            <a:endParaRPr/>
          </a:p>
          <a:p>
            <a:pPr indent="-298450" lvl="1" marL="914400" rtl="0" algn="l">
              <a:spcBef>
                <a:spcPts val="0"/>
              </a:spcBef>
              <a:spcAft>
                <a:spcPts val="0"/>
              </a:spcAft>
              <a:buSzPts val="1100"/>
              <a:buAutoNum type="alphaLcPeriod"/>
            </a:pPr>
            <a:r>
              <a:rPr lang="en"/>
              <a:t>You may think this is contradictory since I have a strong C and Linux focus (and you can think of linux as a framework for using hardware)</a:t>
            </a:r>
            <a:endParaRPr/>
          </a:p>
          <a:p>
            <a:pPr indent="-298450" lvl="1" marL="914400" rtl="0" algn="l">
              <a:spcBef>
                <a:spcPts val="0"/>
              </a:spcBef>
              <a:spcAft>
                <a:spcPts val="0"/>
              </a:spcAft>
              <a:buSzPts val="1100"/>
              <a:buAutoNum type="alphaLcPeriod"/>
            </a:pPr>
            <a:r>
              <a:rPr lang="en"/>
              <a:t>A note on CS also being a tool - Have friends, look at other domains and whatnot. </a:t>
            </a:r>
            <a:endParaRPr/>
          </a:p>
          <a:p>
            <a:pPr indent="-298450" lvl="0" marL="457200" rtl="0" algn="l">
              <a:spcBef>
                <a:spcPts val="0"/>
              </a:spcBef>
              <a:spcAft>
                <a:spcPts val="0"/>
              </a:spcAft>
              <a:buSzPts val="1100"/>
              <a:buAutoNum type="arabicPeriod"/>
            </a:pPr>
            <a:r>
              <a:rPr lang="en"/>
              <a:t>There is no best framework, and no correct one. They are tools. Be critical of your tools. </a:t>
            </a:r>
            <a:endParaRPr/>
          </a:p>
          <a:p>
            <a:pPr indent="-298450" lvl="1" marL="914400" rtl="0" algn="l">
              <a:spcBef>
                <a:spcPts val="0"/>
              </a:spcBef>
              <a:spcAft>
                <a:spcPts val="0"/>
              </a:spcAft>
              <a:buSzPts val="1100"/>
              <a:buAutoNum type="alphaLcPeriod"/>
            </a:pPr>
            <a:r>
              <a:rPr lang="en"/>
              <a:t>stfu about react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829530f7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829530f7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6b05d38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6b05d38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now on, I want you to think about them in terms of interface, and object. We have seen this before. Once you can abstract and think about systems. Most STEM domains are pretty straightforward. Then </a:t>
            </a:r>
            <a:r>
              <a:rPr lang="en"/>
              <a:t>it's</a:t>
            </a:r>
            <a:r>
              <a:rPr lang="en"/>
              <a:t> just a bunch of memorization.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Systems</a:t>
            </a:r>
            <a:r>
              <a:rPr lang="en"/>
              <a:t> are everywhere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Inter-process_communi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ietf.org/rfc/rfc1939.tx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Everything_is_a_file" TargetMode="External"/><Relationship Id="rId4" Type="http://schemas.openxmlformats.org/officeDocument/2006/relationships/hyperlink" Target="https://man7.org/linux/man-pages/man2/timerfd_create.2.html" TargetMode="External"/><Relationship Id="rId5" Type="http://schemas.openxmlformats.org/officeDocument/2006/relationships/hyperlink" Target="https://en.wikipedia.org/wiki/File_descripto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stackoverflow.com/a/5656561/18969513"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IPC: File IO and Standards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Combination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PCAP</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Primitives (Syscalls, Processes, Memory, Hardware, OS)</a:t>
            </a:r>
            <a:endParaRPr/>
          </a:p>
          <a:p>
            <a:pPr indent="-342900" lvl="0" marL="457200" rtl="0" algn="l">
              <a:spcBef>
                <a:spcPts val="0"/>
              </a:spcBef>
              <a:spcAft>
                <a:spcPts val="0"/>
              </a:spcAft>
              <a:buSzPts val="1800"/>
              <a:buChar char="●"/>
            </a:pPr>
            <a:r>
              <a:rPr lang="en"/>
              <a:t>Combination</a:t>
            </a:r>
            <a:endParaRPr/>
          </a:p>
          <a:p>
            <a:pPr indent="-342900" lvl="0" marL="457200" rtl="0" algn="l">
              <a:spcBef>
                <a:spcPts val="0"/>
              </a:spcBef>
              <a:spcAft>
                <a:spcPts val="0"/>
              </a:spcAft>
              <a:buSzPts val="1800"/>
              <a:buChar char="●"/>
            </a:pPr>
            <a:r>
              <a:rPr lang="en"/>
              <a:t>Abstractions</a:t>
            </a:r>
            <a:endParaRPr/>
          </a:p>
          <a:p>
            <a:pPr indent="-342900" lvl="0" marL="457200" rtl="0" algn="l">
              <a:spcBef>
                <a:spcPts val="0"/>
              </a:spcBef>
              <a:spcAft>
                <a:spcPts val="0"/>
              </a:spcAft>
              <a:buSzPts val="1800"/>
              <a:buChar char="●"/>
            </a:pPr>
            <a:r>
              <a:rPr lang="en"/>
              <a:t>Patterns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Combination</a:t>
            </a:r>
            <a:endParaRPr/>
          </a:p>
        </p:txBody>
      </p:sp>
      <p:pic>
        <p:nvPicPr>
          <p:cNvPr id="111" name="Google Shape;111;p23"/>
          <p:cNvPicPr preferRelativeResize="0"/>
          <p:nvPr/>
        </p:nvPicPr>
        <p:blipFill>
          <a:blip r:embed="rId3">
            <a:alphaModFix/>
          </a:blip>
          <a:stretch>
            <a:fillRect/>
          </a:stretch>
        </p:blipFill>
        <p:spPr>
          <a:xfrm>
            <a:off x="4572000" y="1343200"/>
            <a:ext cx="3925600" cy="2378800"/>
          </a:xfrm>
          <a:prstGeom prst="rect">
            <a:avLst/>
          </a:prstGeom>
          <a:noFill/>
          <a:ln>
            <a:noFill/>
          </a:ln>
        </p:spPr>
      </p:pic>
      <p:cxnSp>
        <p:nvCxnSpPr>
          <p:cNvPr id="112" name="Google Shape;112;p23"/>
          <p:cNvCxnSpPr/>
          <p:nvPr/>
        </p:nvCxnSpPr>
        <p:spPr>
          <a:xfrm>
            <a:off x="4212550" y="4072900"/>
            <a:ext cx="4484100" cy="0"/>
          </a:xfrm>
          <a:prstGeom prst="straightConnector1">
            <a:avLst/>
          </a:prstGeom>
          <a:noFill/>
          <a:ln cap="flat" cmpd="sng" w="76200">
            <a:solidFill>
              <a:schemeClr val="dk1"/>
            </a:solidFill>
            <a:prstDash val="solid"/>
            <a:round/>
            <a:headEnd len="med" w="med" type="none"/>
            <a:tailEnd len="med" w="med" type="none"/>
          </a:ln>
        </p:spPr>
      </p:cxnSp>
      <p:sp>
        <p:nvSpPr>
          <p:cNvPr id="113" name="Google Shape;113;p23"/>
          <p:cNvSpPr txBox="1"/>
          <p:nvPr/>
        </p:nvSpPr>
        <p:spPr>
          <a:xfrm>
            <a:off x="2674225" y="4264250"/>
            <a:ext cx="2459400" cy="52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2"/>
                </a:solidFill>
              </a:rPr>
              <a:t>Operating System</a:t>
            </a:r>
            <a:endParaRPr sz="1800">
              <a:solidFill>
                <a:schemeClr val="lt2"/>
              </a:solidFill>
            </a:endParaRPr>
          </a:p>
        </p:txBody>
      </p:sp>
      <p:cxnSp>
        <p:nvCxnSpPr>
          <p:cNvPr id="114" name="Google Shape;114;p23"/>
          <p:cNvCxnSpPr/>
          <p:nvPr/>
        </p:nvCxnSpPr>
        <p:spPr>
          <a:xfrm rot="10800000">
            <a:off x="5050450" y="3653925"/>
            <a:ext cx="325800" cy="39570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23"/>
          <p:cNvCxnSpPr/>
          <p:nvPr/>
        </p:nvCxnSpPr>
        <p:spPr>
          <a:xfrm flipH="1" rot="10800000">
            <a:off x="5908800" y="3630675"/>
            <a:ext cx="173400" cy="47190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23"/>
          <p:cNvCxnSpPr/>
          <p:nvPr/>
        </p:nvCxnSpPr>
        <p:spPr>
          <a:xfrm rot="10800000">
            <a:off x="7897675" y="3359325"/>
            <a:ext cx="9900" cy="690300"/>
          </a:xfrm>
          <a:prstGeom prst="straightConnector1">
            <a:avLst/>
          </a:prstGeom>
          <a:noFill/>
          <a:ln cap="flat" cmpd="sng" w="9525">
            <a:solidFill>
              <a:schemeClr val="dk1"/>
            </a:solidFill>
            <a:prstDash val="solid"/>
            <a:round/>
            <a:headEnd len="med" w="med" type="none"/>
            <a:tailEnd len="med" w="med" type="none"/>
          </a:ln>
        </p:spPr>
      </p:cxnSp>
      <p:cxnSp>
        <p:nvCxnSpPr>
          <p:cNvPr id="117" name="Google Shape;117;p23"/>
          <p:cNvCxnSpPr/>
          <p:nvPr/>
        </p:nvCxnSpPr>
        <p:spPr>
          <a:xfrm flipH="1" rot="10800000">
            <a:off x="7129525" y="3700475"/>
            <a:ext cx="15600" cy="341400"/>
          </a:xfrm>
          <a:prstGeom prst="straightConnector1">
            <a:avLst/>
          </a:prstGeom>
          <a:noFill/>
          <a:ln cap="flat" cmpd="sng" w="9525">
            <a:solidFill>
              <a:schemeClr val="dk1"/>
            </a:solidFill>
            <a:prstDash val="solid"/>
            <a:round/>
            <a:headEnd len="med" w="med" type="none"/>
            <a:tailEnd len="med" w="med" type="none"/>
          </a:ln>
        </p:spPr>
      </p:cxnSp>
      <p:sp>
        <p:nvSpPr>
          <p:cNvPr id="118" name="Google Shape;118;p23"/>
          <p:cNvSpPr txBox="1"/>
          <p:nvPr/>
        </p:nvSpPr>
        <p:spPr>
          <a:xfrm>
            <a:off x="612800" y="1017725"/>
            <a:ext cx="2384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Turning this…</a:t>
            </a:r>
            <a:endParaRPr sz="1800">
              <a:solidFill>
                <a:schemeClr val="lt2"/>
              </a:solidFill>
            </a:endParaRPr>
          </a:p>
        </p:txBody>
      </p:sp>
      <p:sp>
        <p:nvSpPr>
          <p:cNvPr id="119" name="Google Shape;119;p23"/>
          <p:cNvSpPr txBox="1"/>
          <p:nvPr/>
        </p:nvSpPr>
        <p:spPr>
          <a:xfrm>
            <a:off x="4911600" y="753500"/>
            <a:ext cx="2384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Into this!</a:t>
            </a:r>
            <a:endParaRPr sz="1800">
              <a:solidFill>
                <a:schemeClr val="lt2"/>
              </a:solidFill>
            </a:endParaRPr>
          </a:p>
        </p:txBody>
      </p:sp>
      <p:cxnSp>
        <p:nvCxnSpPr>
          <p:cNvPr id="120" name="Google Shape;120;p23"/>
          <p:cNvCxnSpPr/>
          <p:nvPr/>
        </p:nvCxnSpPr>
        <p:spPr>
          <a:xfrm>
            <a:off x="157525" y="4072900"/>
            <a:ext cx="4484100" cy="0"/>
          </a:xfrm>
          <a:prstGeom prst="straightConnector1">
            <a:avLst/>
          </a:prstGeom>
          <a:noFill/>
          <a:ln cap="flat" cmpd="sng" w="76200">
            <a:solidFill>
              <a:schemeClr val="dk1"/>
            </a:solidFill>
            <a:prstDash val="solid"/>
            <a:round/>
            <a:headEnd len="med" w="med" type="none"/>
            <a:tailEnd len="med" w="med" type="none"/>
          </a:ln>
        </p:spPr>
      </p:cxnSp>
      <p:pic>
        <p:nvPicPr>
          <p:cNvPr id="121" name="Google Shape;121;p23"/>
          <p:cNvPicPr preferRelativeResize="0"/>
          <p:nvPr/>
        </p:nvPicPr>
        <p:blipFill>
          <a:blip r:embed="rId4">
            <a:alphaModFix/>
          </a:blip>
          <a:stretch>
            <a:fillRect/>
          </a:stretch>
        </p:blipFill>
        <p:spPr>
          <a:xfrm>
            <a:off x="798125" y="1504625"/>
            <a:ext cx="1876100" cy="253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Lenses of creating systems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Performance vs Abstraction vs Modularity vs </a:t>
            </a:r>
            <a:endParaRPr/>
          </a:p>
          <a:p>
            <a:pPr indent="457200" lvl="0" marL="3200400" rtl="0" algn="l">
              <a:spcBef>
                <a:spcPts val="1200"/>
              </a:spcBef>
              <a:spcAft>
                <a:spcPts val="0"/>
              </a:spcAft>
              <a:buNone/>
            </a:pPr>
            <a:r>
              <a:rPr lang="en"/>
              <a:t>Emergent Features vs IO</a:t>
            </a:r>
            <a:endParaRPr u="sng"/>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Method of combination?</a:t>
            </a:r>
            <a:r>
              <a:rPr lang="en"/>
              <a:t>			Code or Services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From now on we are focusing on communication between services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Operations for Combination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Being able to communicate</a:t>
            </a:r>
            <a:endParaRPr/>
          </a:p>
          <a:p>
            <a:pPr indent="-342900" lvl="0" marL="457200" rtl="0" algn="l">
              <a:spcBef>
                <a:spcPts val="0"/>
              </a:spcBef>
              <a:spcAft>
                <a:spcPts val="0"/>
              </a:spcAft>
              <a:buSzPts val="1800"/>
              <a:buAutoNum type="arabicPeriod"/>
            </a:pPr>
            <a:r>
              <a:rPr lang="en"/>
              <a:t>Speaking the same language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Important Operations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Being able to communicate		→ 		</a:t>
            </a:r>
            <a:r>
              <a:rPr lang="en"/>
              <a:t>Interprocess Communication</a:t>
            </a:r>
            <a:endParaRPr/>
          </a:p>
          <a:p>
            <a:pPr indent="-342900" lvl="0" marL="457200" rtl="0" algn="l">
              <a:spcBef>
                <a:spcPts val="0"/>
              </a:spcBef>
              <a:spcAft>
                <a:spcPts val="0"/>
              </a:spcAft>
              <a:buSzPts val="1800"/>
              <a:buAutoNum type="arabicPeriod"/>
            </a:pPr>
            <a:r>
              <a:rPr lang="en"/>
              <a:t>Speaking the same language		→		Standards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9048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en"/>
              <a:t>Communication: Interprocess Communication</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processes to interact with each other</a:t>
            </a:r>
            <a:endParaRPr/>
          </a:p>
          <a:p>
            <a:pPr indent="-342900" lvl="0" marL="457200" rtl="0" algn="l">
              <a:spcBef>
                <a:spcPts val="1200"/>
              </a:spcBef>
              <a:spcAft>
                <a:spcPts val="0"/>
              </a:spcAft>
              <a:buSzPts val="1800"/>
              <a:buChar char="●"/>
            </a:pPr>
            <a:r>
              <a:rPr lang="en"/>
              <a:t>Signals</a:t>
            </a:r>
            <a:endParaRPr/>
          </a:p>
          <a:p>
            <a:pPr indent="-342900" lvl="0" marL="457200" rtl="0" algn="l">
              <a:spcBef>
                <a:spcPts val="0"/>
              </a:spcBef>
              <a:spcAft>
                <a:spcPts val="0"/>
              </a:spcAft>
              <a:buSzPts val="1800"/>
              <a:buChar char="●"/>
            </a:pPr>
            <a:r>
              <a:rPr lang="en"/>
              <a:t>Pipes (</a:t>
            </a:r>
            <a:r>
              <a:rPr lang="en"/>
              <a:t>Anonymous</a:t>
            </a:r>
            <a:r>
              <a:rPr lang="en"/>
              <a:t> and Domain)</a:t>
            </a:r>
            <a:endParaRPr/>
          </a:p>
          <a:p>
            <a:pPr indent="-342900" lvl="0" marL="457200" rtl="0" algn="l">
              <a:spcBef>
                <a:spcPts val="0"/>
              </a:spcBef>
              <a:spcAft>
                <a:spcPts val="0"/>
              </a:spcAft>
              <a:buSzPts val="1800"/>
              <a:buChar char="●"/>
            </a:pPr>
            <a:r>
              <a:rPr lang="en"/>
              <a:t>Sockets</a:t>
            </a:r>
            <a:endParaRPr/>
          </a:p>
          <a:p>
            <a:pPr indent="-342900" lvl="0" marL="457200" rtl="0" algn="l">
              <a:spcBef>
                <a:spcPts val="0"/>
              </a:spcBef>
              <a:spcAft>
                <a:spcPts val="0"/>
              </a:spcAft>
              <a:buSzPts val="1800"/>
              <a:buChar char="●"/>
            </a:pPr>
            <a:r>
              <a:rPr lang="en"/>
              <a:t>Files</a:t>
            </a:r>
            <a:endParaRPr/>
          </a:p>
          <a:p>
            <a:pPr indent="-342900" lvl="0" marL="457200" rtl="0" algn="l">
              <a:spcBef>
                <a:spcPts val="0"/>
              </a:spcBef>
              <a:spcAft>
                <a:spcPts val="0"/>
              </a:spcAft>
              <a:buSzPts val="1800"/>
              <a:buChar char="●"/>
            </a:pPr>
            <a:r>
              <a:rPr lang="en"/>
              <a:t>Events</a:t>
            </a:r>
            <a:endParaRPr/>
          </a:p>
          <a:p>
            <a:pPr indent="-342900" lvl="0" marL="457200" rtl="0" algn="l">
              <a:spcBef>
                <a:spcPts val="0"/>
              </a:spcBef>
              <a:spcAft>
                <a:spcPts val="0"/>
              </a:spcAft>
              <a:buSzPts val="1800"/>
              <a:buChar char="●"/>
            </a:pPr>
            <a:r>
              <a:rPr lang="en"/>
              <a:t>Shared Memory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Wiki: </a:t>
            </a:r>
            <a:r>
              <a:rPr lang="en" u="sng">
                <a:solidFill>
                  <a:schemeClr val="hlink"/>
                </a:solidFill>
                <a:hlinkClick r:id="rId3"/>
              </a:rPr>
              <a:t>https://en.wikipedia.org/wiki/Inter-process_communication</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Transfer Data.</a:t>
            </a:r>
            <a:endParaRPr b="1" sz="2200"/>
          </a:p>
          <a:p>
            <a:pPr indent="0" lvl="0" marL="0" rtl="0" algn="l">
              <a:spcBef>
                <a:spcPts val="1200"/>
              </a:spcBef>
              <a:spcAft>
                <a:spcPts val="0"/>
              </a:spcAft>
              <a:buNone/>
            </a:pPr>
            <a:r>
              <a:t/>
            </a:r>
            <a:endParaRPr/>
          </a:p>
          <a:p>
            <a:pPr indent="0" lvl="0" marL="0" rtl="0" algn="l">
              <a:spcBef>
                <a:spcPts val="1200"/>
              </a:spcBef>
              <a:spcAft>
                <a:spcPts val="0"/>
              </a:spcAft>
              <a:buNone/>
            </a:pPr>
            <a:r>
              <a:rPr b="1" lang="en" sz="2200"/>
              <a:t>Interact with any program / Service.</a:t>
            </a:r>
            <a:endParaRPr b="1" sz="2200"/>
          </a:p>
          <a:p>
            <a:pPr indent="0" lvl="0" marL="0" rtl="0" algn="l">
              <a:spcBef>
                <a:spcPts val="1200"/>
              </a:spcBef>
              <a:spcAft>
                <a:spcPts val="0"/>
              </a:spcAft>
              <a:buNone/>
            </a:pPr>
            <a:r>
              <a:t/>
            </a:r>
            <a:endParaRPr b="1" sz="2200"/>
          </a:p>
          <a:p>
            <a:pPr indent="0" lvl="0" marL="0" rtl="0" algn="l">
              <a:spcBef>
                <a:spcPts val="1200"/>
              </a:spcBef>
              <a:spcAft>
                <a:spcPts val="0"/>
              </a:spcAft>
              <a:buNone/>
            </a:pPr>
            <a:r>
              <a:rPr b="1" lang="en" sz="2200"/>
              <a:t>Create highly performant systems.</a:t>
            </a:r>
            <a:endParaRPr b="1" sz="22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Speaking the same language: Standards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TODO: Shell Protocol</a:t>
            </a:r>
            <a:endParaRPr/>
          </a:p>
          <a:p>
            <a:pPr indent="0" lvl="0" marL="0" rtl="0" algn="l">
              <a:spcBef>
                <a:spcPts val="1200"/>
              </a:spcBef>
              <a:spcAft>
                <a:spcPts val="0"/>
              </a:spcAft>
              <a:buNone/>
            </a:pPr>
            <a:r>
              <a:rPr lang="en"/>
              <a:t>we can do args first - all convention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case being using other </a:t>
            </a:r>
            <a:r>
              <a:rPr lang="en"/>
              <a:t>people's</a:t>
            </a:r>
            <a:r>
              <a:rPr lang="en"/>
              <a:t> software? Or bring that up hardcore later? </a:t>
            </a:r>
            <a:endParaRPr/>
          </a:p>
          <a:p>
            <a:pPr indent="-317500" lvl="1" marL="914400" rtl="0" algn="l">
              <a:spcBef>
                <a:spcPts val="0"/>
              </a:spcBef>
              <a:spcAft>
                <a:spcPts val="0"/>
              </a:spcAft>
              <a:buSzPts val="1400"/>
              <a:buChar char="○"/>
            </a:pPr>
            <a:r>
              <a:rPr lang="en"/>
              <a:t>Systemd and systemctl - In the linux lesson? Do this in a dedicated library lesson? </a:t>
            </a:r>
            <a:endParaRPr/>
          </a:p>
          <a:p>
            <a:pPr indent="-342900" lvl="0" marL="457200" rtl="0" algn="l">
              <a:spcBef>
                <a:spcPts val="0"/>
              </a:spcBef>
              <a:spcAft>
                <a:spcPts val="0"/>
              </a:spcAft>
              <a:buSzPts val="1800"/>
              <a:buChar char="●"/>
            </a:pPr>
            <a:r>
              <a:rPr lang="en"/>
              <a:t>Using other </a:t>
            </a:r>
            <a:r>
              <a:rPr lang="en"/>
              <a:t>people's</a:t>
            </a:r>
            <a:r>
              <a:rPr lang="en"/>
              <a:t> code? Installing, frameworks, libraries, modules, etc</a:t>
            </a:r>
            <a:endParaRPr/>
          </a:p>
          <a:p>
            <a:pPr indent="-317500" lvl="1" marL="914400" rtl="0" algn="l">
              <a:spcBef>
                <a:spcPts val="0"/>
              </a:spcBef>
              <a:spcAft>
                <a:spcPts val="0"/>
              </a:spcAft>
              <a:buSzPts val="1400"/>
              <a:buChar char="○"/>
            </a:pPr>
            <a:r>
              <a:rPr lang="en"/>
              <a:t>Put in the abstractions / patterns section? </a:t>
            </a:r>
            <a:endParaRPr/>
          </a:p>
          <a:p>
            <a:pPr indent="-342900" lvl="0" marL="457200" rtl="0" algn="l">
              <a:spcBef>
                <a:spcPts val="0"/>
              </a:spcBef>
              <a:spcAft>
                <a:spcPts val="0"/>
              </a:spcAft>
              <a:buSzPts val="1800"/>
              <a:buChar char="●"/>
            </a:pPr>
            <a:r>
              <a:rPr lang="en"/>
              <a:t>It feels like the main value of this is reuse of code and services so I don’t have too, so should I not promote that way more? </a:t>
            </a:r>
            <a:endParaRPr/>
          </a:p>
          <a:p>
            <a:pPr indent="-342900" lvl="0" marL="457200" rtl="0" algn="l">
              <a:spcBef>
                <a:spcPts val="0"/>
              </a:spcBef>
              <a:spcAft>
                <a:spcPts val="0"/>
              </a:spcAft>
              <a:buSzPts val="1800"/>
              <a:buChar char="●"/>
            </a:pPr>
            <a:r>
              <a:rPr lang="en"/>
              <a:t>Talk about some of the applications of each IPC during each so this lesson feels worthwhile. </a:t>
            </a:r>
            <a:endParaRPr/>
          </a:p>
          <a:p>
            <a:pPr indent="-342900" lvl="0" marL="457200" rtl="0" algn="l">
              <a:spcBef>
                <a:spcPts val="0"/>
              </a:spcBef>
              <a:spcAft>
                <a:spcPts val="0"/>
              </a:spcAft>
              <a:buSzPts val="1800"/>
              <a:buChar char="●"/>
            </a:pPr>
            <a:r>
              <a:rPr lang="en"/>
              <a:t>Propose how to make a package manager?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 Example</a:t>
            </a:r>
            <a:endParaRPr/>
          </a:p>
        </p:txBody>
      </p:sp>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Mail Server</a:t>
            </a:r>
            <a:endParaRPr/>
          </a:p>
          <a:p>
            <a:pPr indent="0" lvl="0" marL="0" rtl="0" algn="l">
              <a:spcBef>
                <a:spcPts val="1200"/>
              </a:spcBef>
              <a:spcAft>
                <a:spcPts val="0"/>
              </a:spcAft>
              <a:buNone/>
            </a:pPr>
            <a:r>
              <a:rPr lang="en">
                <a:solidFill>
                  <a:schemeClr val="accent4"/>
                </a:solidFill>
              </a:rPr>
              <a:t>TODO: Show actual example - then work through</a:t>
            </a:r>
            <a:endParaRPr>
              <a:solidFill>
                <a:schemeClr val="accent4"/>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Studies</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Post Office Protocol Version 3 (POP3)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Systems</a:t>
            </a:r>
            <a:endParaRPr/>
          </a:p>
          <a:p>
            <a:pPr indent="0" lvl="0" marL="0" rtl="0" algn="l">
              <a:spcBef>
                <a:spcPts val="1200"/>
              </a:spcBef>
              <a:spcAft>
                <a:spcPts val="0"/>
              </a:spcAft>
              <a:buNone/>
            </a:pPr>
            <a:r>
              <a:rPr lang="en"/>
              <a:t>Basic operations for combination</a:t>
            </a:r>
            <a:endParaRPr/>
          </a:p>
          <a:p>
            <a:pPr indent="0" lvl="0" marL="0" rtl="0" algn="l">
              <a:spcBef>
                <a:spcPts val="1200"/>
              </a:spcBef>
              <a:spcAft>
                <a:spcPts val="0"/>
              </a:spcAft>
              <a:buNone/>
            </a:pPr>
            <a:r>
              <a:rPr lang="en"/>
              <a:t>Interprocess communication</a:t>
            </a:r>
            <a:endParaRPr/>
          </a:p>
          <a:p>
            <a:pPr indent="0" lvl="0" marL="0" rtl="0" algn="l">
              <a:spcBef>
                <a:spcPts val="1200"/>
              </a:spcBef>
              <a:spcAft>
                <a:spcPts val="0"/>
              </a:spcAft>
              <a:buNone/>
            </a:pPr>
            <a:r>
              <a:rPr lang="en"/>
              <a:t>Protocols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Most</a:t>
            </a:r>
            <a:r>
              <a:rPr b="1" lang="en"/>
              <a:t> programs are designed to be interacted with.</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Hands on Section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 in Linux</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Everything Is a File</a:t>
            </a:r>
            <a:endParaRPr/>
          </a:p>
          <a:p>
            <a:pPr indent="0" lvl="0" marL="0" rtl="0" algn="l">
              <a:spcBef>
                <a:spcPts val="1200"/>
              </a:spcBef>
              <a:spcAft>
                <a:spcPts val="0"/>
              </a:spcAft>
              <a:buNone/>
            </a:pPr>
            <a:r>
              <a:rPr lang="en"/>
              <a:t>eg. </a:t>
            </a:r>
            <a:r>
              <a:rPr lang="en"/>
              <a:t>/proc, </a:t>
            </a:r>
            <a:r>
              <a:rPr lang="en"/>
              <a:t>all IO, </a:t>
            </a:r>
            <a:r>
              <a:rPr lang="en" u="sng">
                <a:solidFill>
                  <a:schemeClr val="hlink"/>
                </a:solidFill>
                <a:hlinkClick r:id="rId4"/>
              </a:rPr>
              <a:t>timers</a:t>
            </a:r>
            <a:r>
              <a:rPr lang="en"/>
              <a:t>, process</a:t>
            </a:r>
            <a:r>
              <a:rPr lang="en"/>
              <a:t> fd</a:t>
            </a:r>
            <a:r>
              <a:rPr lang="en"/>
              <a:t>, clock</a:t>
            </a:r>
            <a:r>
              <a:rPr lang="en"/>
              <a:t> fd</a:t>
            </a:r>
            <a:r>
              <a:rPr lang="en"/>
              <a:t>, IPC</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5"/>
              </a:rPr>
              <a:t>File Descriptors</a:t>
            </a:r>
            <a:endParaRPr/>
          </a:p>
          <a:p>
            <a:pPr indent="0" lvl="0" marL="0" rtl="0" algn="l">
              <a:spcBef>
                <a:spcPts val="1200"/>
              </a:spcBef>
              <a:spcAft>
                <a:spcPts val="1200"/>
              </a:spcAft>
              <a:buNone/>
            </a:pPr>
            <a:r>
              <a:rPr lang="en"/>
              <a:t>open(2), fcntl(2), dup, dup2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Why did our Shell’s child processes print to the same output?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3.1: Pipes</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pipe using the pipe() system call.</a:t>
            </a:r>
            <a:endParaRPr/>
          </a:p>
          <a:p>
            <a:pPr indent="0" lvl="0" marL="0" rtl="0" algn="l">
              <a:spcBef>
                <a:spcPts val="1200"/>
              </a:spcBef>
              <a:spcAft>
                <a:spcPts val="0"/>
              </a:spcAft>
              <a:buNone/>
            </a:pPr>
            <a:r>
              <a:rPr lang="en"/>
              <a:t>Fork a child process using fork().</a:t>
            </a:r>
            <a:endParaRPr/>
          </a:p>
          <a:p>
            <a:pPr indent="0" lvl="0" marL="0" rtl="0" algn="l">
              <a:spcBef>
                <a:spcPts val="1200"/>
              </a:spcBef>
              <a:spcAft>
                <a:spcPts val="0"/>
              </a:spcAft>
              <a:buNone/>
            </a:pPr>
            <a:r>
              <a:rPr lang="en"/>
              <a:t>In the parent process, write a message to the pipe and close the writing end.</a:t>
            </a:r>
            <a:endParaRPr/>
          </a:p>
          <a:p>
            <a:pPr indent="0" lvl="0" marL="0" rtl="0" algn="l">
              <a:spcBef>
                <a:spcPts val="1200"/>
              </a:spcBef>
              <a:spcAft>
                <a:spcPts val="0"/>
              </a:spcAft>
              <a:buNone/>
            </a:pPr>
            <a:r>
              <a:rPr lang="en"/>
              <a:t>In the child process, read the message from the pipe and print it to standard output. Close the reading end after reading.</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3.2: Pipes</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 Yeller: </a:t>
            </a:r>
            <a:endParaRPr/>
          </a:p>
          <a:p>
            <a:pPr indent="0" lvl="0" marL="0" rtl="0" algn="l">
              <a:spcBef>
                <a:spcPts val="1200"/>
              </a:spcBef>
              <a:spcAft>
                <a:spcPts val="0"/>
              </a:spcAft>
              <a:buNone/>
            </a:pPr>
            <a:r>
              <a:rPr lang="en"/>
              <a:t>Similar as the last program, but instead of printing to stdout, sends back to the parent process capitalized - Which will then print it out.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2: Sending Signals</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Signals</a:t>
            </a:r>
            <a:r>
              <a:rPr lang="en"/>
              <a:t> are typically used to instruct a daemon/service to do something such as restart, exit, reload configuration, clean cache, and more!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solidFill>
                <a:schemeClr val="accent4"/>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Systemd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Project part 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Part 2</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Descriptors: open(2), close(2), dup(2), dup2(2)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Signal: sigaction(2), </a:t>
            </a:r>
            <a:r>
              <a:rPr lang="en"/>
              <a:t>kill(1)</a:t>
            </a:r>
            <a:endParaRPr/>
          </a:p>
          <a:p>
            <a:pPr indent="0" lvl="0" marL="0" rtl="0" algn="l">
              <a:spcBef>
                <a:spcPts val="1200"/>
              </a:spcBef>
              <a:spcAft>
                <a:spcPts val="0"/>
              </a:spcAft>
              <a:buNone/>
            </a:pPr>
            <a:r>
              <a:rPr lang="en"/>
              <a:t>Pipe: pipe(2), pipe(7), popen(2)</a:t>
            </a:r>
            <a:endParaRPr/>
          </a:p>
          <a:p>
            <a:pPr indent="0" lvl="0" marL="0" rtl="0" algn="l">
              <a:spcBef>
                <a:spcPts val="1200"/>
              </a:spcBef>
              <a:spcAft>
                <a:spcPts val="0"/>
              </a:spcAft>
              <a:buNone/>
            </a:pPr>
            <a:r>
              <a:rPr lang="en"/>
              <a:t>Socket: socket(2), bind(2), connect(2), listen(2), nc(1)</a:t>
            </a:r>
            <a:endParaRPr/>
          </a:p>
          <a:p>
            <a:pPr indent="0" lvl="0" marL="0" rtl="0" algn="l">
              <a:spcBef>
                <a:spcPts val="1200"/>
              </a:spcBef>
              <a:spcAft>
                <a:spcPts val="0"/>
              </a:spcAft>
              <a:buNone/>
            </a:pPr>
            <a:r>
              <a:rPr lang="en" u="sng">
                <a:solidFill>
                  <a:schemeClr val="hlink"/>
                </a:solidFill>
                <a:hlinkClick r:id="rId3"/>
              </a:rPr>
              <a:t>Shared Memory</a:t>
            </a:r>
            <a:r>
              <a:rPr lang="en"/>
              <a:t>: shmget(2), mmap(2), clone(2)</a:t>
            </a:r>
            <a:endParaRPr/>
          </a:p>
          <a:p>
            <a:pPr indent="0" lvl="0" marL="0" rtl="0" algn="l">
              <a:spcBef>
                <a:spcPts val="1200"/>
              </a:spcBef>
              <a:spcAft>
                <a:spcPts val="1200"/>
              </a:spcAft>
              <a:buNone/>
            </a:pPr>
            <a:r>
              <a:rPr lang="en"/>
              <a:t>Files: open(2), close(2), read(2), write(2), dup(2), lseek(2)</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Programming Language</a:t>
            </a:r>
            <a:endParaRPr/>
          </a:p>
        </p:txBody>
      </p:sp>
      <p:sp>
        <p:nvSpPr>
          <p:cNvPr id="242" name="Google Shape;24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Doesn’t have OOP! Oorah!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examples:</a:t>
            </a:r>
            <a:endParaRPr/>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Logging module</a:t>
            </a:r>
            <a:endParaRPr/>
          </a:p>
          <a:p>
            <a:pPr indent="-342900" lvl="0" marL="457200" rtl="0" algn="l">
              <a:spcBef>
                <a:spcPts val="0"/>
              </a:spcBef>
              <a:spcAft>
                <a:spcPts val="0"/>
              </a:spcAft>
              <a:buSzPts val="1800"/>
              <a:buChar char="●"/>
            </a:pPr>
            <a:r>
              <a:rPr lang="en"/>
              <a:t>Logging service (daemon)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Options	 for Project</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Simple Debugger for C programs</a:t>
            </a:r>
            <a:endParaRPr/>
          </a:p>
          <a:p>
            <a:pPr indent="-342900" lvl="0" marL="457200" rtl="0" algn="l">
              <a:spcBef>
                <a:spcPts val="0"/>
              </a:spcBef>
              <a:spcAft>
                <a:spcPts val="0"/>
              </a:spcAft>
              <a:buSzPts val="1800"/>
              <a:buAutoNum type="arabicPeriod"/>
            </a:pPr>
            <a:r>
              <a:rPr lang="en"/>
              <a:t>Mail Daemon</a:t>
            </a:r>
            <a:endParaRPr/>
          </a:p>
          <a:p>
            <a:pPr indent="0" lvl="0" marL="0" rtl="0" algn="l">
              <a:spcBef>
                <a:spcPts val="1200"/>
              </a:spcBef>
              <a:spcAft>
                <a:spcPts val="0"/>
              </a:spcAft>
              <a:buNone/>
            </a:pPr>
            <a:r>
              <a:rPr lang="en"/>
              <a:t>Case study?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Then think of how to implement specific technologies?</a:t>
            </a:r>
            <a:endParaRPr/>
          </a:p>
          <a:p>
            <a:pPr indent="0" lvl="0" marL="0" rtl="0" algn="l">
              <a:spcBef>
                <a:spcPts val="1200"/>
              </a:spcBef>
              <a:spcAft>
                <a:spcPts val="1200"/>
              </a:spcAft>
              <a:buNone/>
            </a:pPr>
            <a:r>
              <a:rPr lang="en"/>
              <a:t>Example to hack into existing running daemons or programs?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TODO</a:t>
            </a:r>
            <a:endParaRPr/>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Full introduction to systems</a:t>
            </a:r>
            <a:endParaRPr/>
          </a:p>
          <a:p>
            <a:pPr indent="0" lvl="0" marL="0" rtl="0" algn="l">
              <a:spcBef>
                <a:spcPts val="1200"/>
              </a:spcBef>
              <a:spcAft>
                <a:spcPts val="0"/>
              </a:spcAft>
              <a:buNone/>
            </a:pPr>
            <a:r>
              <a:rPr lang="en"/>
              <a:t>Move hands on 1 to previous lesson</a:t>
            </a:r>
            <a:endParaRPr/>
          </a:p>
          <a:p>
            <a:pPr indent="0" lvl="0" marL="0" rtl="0" algn="l">
              <a:spcBef>
                <a:spcPts val="1200"/>
              </a:spcBef>
              <a:spcAft>
                <a:spcPts val="1200"/>
              </a:spcAft>
              <a:buNone/>
            </a:pP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Processes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Process System Calls</a:t>
            </a:r>
            <a:endParaRPr/>
          </a:p>
        </p:txBody>
      </p:sp>
      <p:sp>
        <p:nvSpPr>
          <p:cNvPr id="271" name="Google Shape;271;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fork(2)</a:t>
            </a:r>
            <a:endParaRPr/>
          </a:p>
          <a:p>
            <a:pPr indent="0" lvl="0" marL="0" rtl="0" algn="l">
              <a:spcBef>
                <a:spcPts val="1200"/>
              </a:spcBef>
              <a:spcAft>
                <a:spcPts val="0"/>
              </a:spcAft>
              <a:buNone/>
            </a:pPr>
            <a:r>
              <a:rPr lang="en"/>
              <a:t>execve(2)</a:t>
            </a:r>
            <a:endParaRPr/>
          </a:p>
          <a:p>
            <a:pPr indent="0" lvl="0" marL="0" rtl="0" algn="l">
              <a:spcBef>
                <a:spcPts val="1200"/>
              </a:spcBef>
              <a:spcAft>
                <a:spcPts val="0"/>
              </a:spcAft>
              <a:buNone/>
            </a:pPr>
            <a:r>
              <a:rPr lang="en"/>
              <a:t>wait(2)</a:t>
            </a:r>
            <a:endParaRPr/>
          </a:p>
          <a:p>
            <a:pPr indent="0" lvl="0" marL="0" rtl="0" algn="l">
              <a:spcBef>
                <a:spcPts val="1200"/>
              </a:spcBef>
              <a:spcAft>
                <a:spcPts val="0"/>
              </a:spcAft>
              <a:buNone/>
            </a:pPr>
            <a:r>
              <a:rPr lang="en"/>
              <a:t>_</a:t>
            </a:r>
            <a:r>
              <a:rPr lang="en"/>
              <a:t>exit(2)</a:t>
            </a:r>
            <a:endParaRPr/>
          </a:p>
          <a:p>
            <a:pPr indent="0" lvl="0" marL="0" rtl="0" algn="l">
              <a:spcBef>
                <a:spcPts val="1200"/>
              </a:spcBef>
              <a:spcAft>
                <a:spcPts val="0"/>
              </a:spcAft>
              <a:buNone/>
            </a:pPr>
            <a:r>
              <a:rPr lang="en"/>
              <a:t>kill(2)</a:t>
            </a:r>
            <a:endParaRPr/>
          </a:p>
          <a:p>
            <a:pPr indent="0" lvl="0" marL="0" rtl="0" algn="l">
              <a:spcBef>
                <a:spcPts val="1200"/>
              </a:spcBef>
              <a:spcAft>
                <a:spcPts val="1200"/>
              </a:spcAft>
              <a:buNone/>
            </a:pPr>
            <a:r>
              <a:rPr lang="en"/>
              <a:t>nice(2)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 on 1: Process Control</a:t>
            </a:r>
            <a:endParaRPr/>
          </a:p>
        </p:txBody>
      </p:sp>
      <p:sp>
        <p:nvSpPr>
          <p:cNvPr id="277" name="Google Shape;277;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Simple Shell Program: </a:t>
            </a:r>
            <a:br>
              <a:rPr lang="en"/>
            </a:br>
            <a:r>
              <a:rPr lang="en"/>
              <a:t>Create a shell which can execute simple commands and programs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Hint: Use fork(2), execve(2), and wait(2)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1" name="Shape 281"/>
        <p:cNvGrpSpPr/>
        <p:nvPr/>
      </p:nvGrpSpPr>
      <p:grpSpPr>
        <a:xfrm>
          <a:off x="0" y="0"/>
          <a:ext cx="0" cy="0"/>
          <a:chOff x="0" y="0"/>
          <a:chExt cx="0" cy="0"/>
        </a:xfrm>
      </p:grpSpPr>
      <p:pic>
        <p:nvPicPr>
          <p:cNvPr id="282" name="Google Shape;282;p51"/>
          <p:cNvPicPr preferRelativeResize="0"/>
          <p:nvPr/>
        </p:nvPicPr>
        <p:blipFill>
          <a:blip r:embed="rId3">
            <a:alphaModFix/>
          </a:blip>
          <a:stretch>
            <a:fillRect/>
          </a:stretch>
        </p:blipFill>
        <p:spPr>
          <a:xfrm>
            <a:off x="152400" y="1693150"/>
            <a:ext cx="8839201" cy="17571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OS</a:t>
            </a:r>
            <a:endParaRPr/>
          </a:p>
          <a:p>
            <a:pPr indent="-342900" lvl="0" marL="457200" rtl="0" algn="l">
              <a:spcBef>
                <a:spcPts val="0"/>
              </a:spcBef>
              <a:spcAft>
                <a:spcPts val="0"/>
              </a:spcAft>
              <a:buSzPts val="1800"/>
              <a:buChar char="●"/>
            </a:pPr>
            <a:r>
              <a:rPr lang="en"/>
              <a:t>Syscalls</a:t>
            </a:r>
            <a:endParaRPr/>
          </a:p>
          <a:p>
            <a:pPr indent="-342900" lvl="0" marL="457200" rtl="0" algn="l">
              <a:spcBef>
                <a:spcPts val="0"/>
              </a:spcBef>
              <a:spcAft>
                <a:spcPts val="0"/>
              </a:spcAft>
              <a:buSzPts val="1800"/>
              <a:buChar char="●"/>
            </a:pPr>
            <a:r>
              <a:rPr lang="en"/>
              <a:t>Processes</a:t>
            </a:r>
            <a:endParaRPr/>
          </a:p>
          <a:p>
            <a:pPr indent="-342900" lvl="0" marL="457200" rtl="0" algn="l">
              <a:spcBef>
                <a:spcPts val="0"/>
              </a:spcBef>
              <a:spcAft>
                <a:spcPts val="0"/>
              </a:spcAft>
              <a:buSzPts val="1800"/>
              <a:buChar char="●"/>
            </a:pPr>
            <a:r>
              <a:rPr lang="en"/>
              <a:t>Linux</a:t>
            </a:r>
            <a:endParaRPr/>
          </a:p>
          <a:p>
            <a:pPr indent="-342900" lvl="0" marL="457200" rtl="0" algn="l">
              <a:spcBef>
                <a:spcPts val="0"/>
              </a:spcBef>
              <a:spcAft>
                <a:spcPts val="0"/>
              </a:spcAft>
              <a:buSzPts val="1800"/>
              <a:buChar char="●"/>
            </a:pPr>
            <a:r>
              <a:rPr lang="en"/>
              <a:t>Man pages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Why</a:t>
            </a:r>
            <a:endParaRPr/>
          </a:p>
        </p:txBody>
      </p:sp>
      <p:sp>
        <p:nvSpPr>
          <p:cNvPr id="288" name="Google Shape;28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t>Why not make a monolith?</a:t>
            </a:r>
            <a:endParaRPr b="1"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we do with Combination</a:t>
            </a:r>
            <a:endParaRPr/>
          </a:p>
        </p:txBody>
      </p:sp>
      <p:sp>
        <p:nvSpPr>
          <p:cNvPr id="294" name="Google Shape;29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more performant systems (Service only)</a:t>
            </a:r>
            <a:endParaRPr/>
          </a:p>
          <a:p>
            <a:pPr indent="-342900" lvl="0" marL="457200" rtl="0" algn="l">
              <a:spcBef>
                <a:spcPts val="0"/>
              </a:spcBef>
              <a:spcAft>
                <a:spcPts val="0"/>
              </a:spcAft>
              <a:buSzPts val="1800"/>
              <a:buAutoNum type="arabicPeriod"/>
            </a:pPr>
            <a:r>
              <a:rPr lang="en"/>
              <a:t>Create modular/abstracted Systems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Methods of combination</a:t>
            </a:r>
            <a:endParaRPr/>
          </a:p>
        </p:txBody>
      </p:sp>
      <p:sp>
        <p:nvSpPr>
          <p:cNvPr id="300" name="Google Shape;30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Within your existing process (Program)</a:t>
            </a:r>
            <a:endParaRPr/>
          </a:p>
          <a:p>
            <a:pPr indent="-342900" lvl="0" marL="457200" rtl="0" algn="l">
              <a:spcBef>
                <a:spcPts val="0"/>
              </a:spcBef>
              <a:spcAft>
                <a:spcPts val="0"/>
              </a:spcAft>
              <a:buSzPts val="1800"/>
              <a:buAutoNum type="arabicPeriod"/>
            </a:pPr>
            <a:r>
              <a:rPr lang="en"/>
              <a:t>Using more processes (Services)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made it? </a:t>
            </a:r>
            <a:endParaRPr/>
          </a:p>
        </p:txBody>
      </p:sp>
      <p:sp>
        <p:nvSpPr>
          <p:cNvPr id="306" name="Google Shape;30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a:t>
            </a:r>
            <a:endParaRPr/>
          </a:p>
          <a:p>
            <a:pPr indent="-342900" lvl="0" marL="457200" rtl="0" algn="l">
              <a:spcBef>
                <a:spcPts val="0"/>
              </a:spcBef>
              <a:spcAft>
                <a:spcPts val="0"/>
              </a:spcAft>
              <a:buSzPts val="1800"/>
              <a:buAutoNum type="arabicPeriod"/>
            </a:pPr>
            <a:r>
              <a:rPr lang="en"/>
              <a:t>Someone else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 Combination for Benefits</a:t>
            </a:r>
            <a:endParaRPr/>
          </a:p>
        </p:txBody>
      </p:sp>
      <p:graphicFrame>
        <p:nvGraphicFramePr>
          <p:cNvPr id="312" name="Google Shape;312;p56"/>
          <p:cNvGraphicFramePr/>
          <p:nvPr/>
        </p:nvGraphicFramePr>
        <p:xfrm>
          <a:off x="405675" y="1078950"/>
          <a:ext cx="3000000" cy="3000000"/>
        </p:xfrm>
        <a:graphic>
          <a:graphicData uri="http://schemas.openxmlformats.org/drawingml/2006/table">
            <a:tbl>
              <a:tblPr>
                <a:noFill/>
                <a:tableStyleId>{BB325C1A-E2EE-4959-8DDA-548E104E2472}</a:tableStyleId>
              </a:tblPr>
              <a:tblGrid>
                <a:gridCol w="946575"/>
                <a:gridCol w="3801100"/>
                <a:gridCol w="3678950"/>
              </a:tblGrid>
              <a:tr h="4978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Performance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Modularity + Abstraction</a:t>
                      </a:r>
                      <a:endParaRPr>
                        <a:solidFill>
                          <a:schemeClr val="dk1"/>
                        </a:solidFill>
                      </a:endParaRPr>
                    </a:p>
                  </a:txBody>
                  <a:tcPr marT="91425" marB="91425" marR="91425" marL="91425"/>
                </a:tc>
              </a:tr>
              <a:tr h="1314775">
                <a:tc>
                  <a:txBody>
                    <a:bodyPr/>
                    <a:lstStyle/>
                    <a:p>
                      <a:pPr indent="0" lvl="0" marL="0" rtl="0" algn="l">
                        <a:spcBef>
                          <a:spcPts val="0"/>
                        </a:spcBef>
                        <a:spcAft>
                          <a:spcPts val="0"/>
                        </a:spcAft>
                        <a:buNone/>
                      </a:pPr>
                      <a:r>
                        <a:rPr lang="en">
                          <a:solidFill>
                            <a:schemeClr val="dk1"/>
                          </a:solidFill>
                        </a:rPr>
                        <a:t>Program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N/A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Functions, Modules, Libraries, Frameworks, etc</a:t>
                      </a:r>
                      <a:endParaRPr>
                        <a:solidFill>
                          <a:schemeClr val="dk1"/>
                        </a:solidFill>
                      </a:endParaRPr>
                    </a:p>
                  </a:txBody>
                  <a:tcPr marT="91425" marB="91425" marR="91425" marL="91425"/>
                </a:tc>
              </a:tr>
              <a:tr h="1931675">
                <a:tc>
                  <a:txBody>
                    <a:bodyPr/>
                    <a:lstStyle/>
                    <a:p>
                      <a:pPr indent="0" lvl="0" marL="0" rtl="0" algn="l">
                        <a:spcBef>
                          <a:spcPts val="0"/>
                        </a:spcBef>
                        <a:spcAft>
                          <a:spcPts val="0"/>
                        </a:spcAft>
                        <a:buNone/>
                      </a:pPr>
                      <a:r>
                        <a:rPr lang="en">
                          <a:solidFill>
                            <a:schemeClr val="dk1"/>
                          </a:solidFill>
                        </a:rPr>
                        <a:t>Using Services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u="sng">
                          <a:solidFill>
                            <a:schemeClr val="dk1"/>
                          </a:solidFill>
                        </a:rPr>
                        <a:t>Multiprocessing and Multithreading</a:t>
                      </a:r>
                      <a:endParaRPr u="sng">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More programs = more compute power!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Run programs on different machines = more compute power!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Run programs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u="sng">
                          <a:solidFill>
                            <a:schemeClr val="dk1"/>
                          </a:solidFill>
                        </a:rPr>
                        <a:t>IPC</a:t>
                      </a:r>
                      <a:endParaRPr u="sng">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Separate your program into many communicating programs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Use existing services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Easily swap out services </a:t>
                      </a:r>
                      <a:endParaRPr>
                        <a:solidFill>
                          <a:schemeClr val="dk1"/>
                        </a:solidFill>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Project: C Debugger</a:t>
            </a:r>
            <a:endParaRPr/>
          </a:p>
        </p:txBody>
      </p:sp>
      <p:sp>
        <p:nvSpPr>
          <p:cNvPr id="318" name="Google Shape;318;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TODO:</a:t>
            </a:r>
            <a:endParaRPr/>
          </a:p>
          <a:p>
            <a:pPr indent="-342900" lvl="0" marL="457200" rtl="0" algn="l">
              <a:spcBef>
                <a:spcPts val="1200"/>
              </a:spcBef>
              <a:spcAft>
                <a:spcPts val="0"/>
              </a:spcAft>
              <a:buSzPts val="1800"/>
              <a:buChar char="●"/>
            </a:pPr>
            <a:r>
              <a:rPr lang="en"/>
              <a:t>Should take argument variables for config</a:t>
            </a:r>
            <a:endParaRPr/>
          </a:p>
          <a:p>
            <a:pPr indent="-342900" lvl="0" marL="457200" rtl="0" algn="l">
              <a:spcBef>
                <a:spcPts val="0"/>
              </a:spcBef>
              <a:spcAft>
                <a:spcPts val="0"/>
              </a:spcAft>
              <a:buSzPts val="1800"/>
              <a:buChar char="●"/>
            </a:pPr>
            <a:r>
              <a:rPr lang="en"/>
              <a:t>Also have config file</a:t>
            </a:r>
            <a:endParaRPr/>
          </a:p>
          <a:p>
            <a:pPr indent="-342900" lvl="0" marL="457200" rtl="0" algn="l">
              <a:spcBef>
                <a:spcPts val="0"/>
              </a:spcBef>
              <a:spcAft>
                <a:spcPts val="0"/>
              </a:spcAft>
              <a:buSzPts val="1800"/>
              <a:buChar char="●"/>
            </a:pPr>
            <a:r>
              <a:rPr lang="en"/>
              <a:t>Also takes signals</a:t>
            </a:r>
            <a:endParaRPr/>
          </a:p>
          <a:p>
            <a:pPr indent="-342900" lvl="0" marL="457200" rtl="0" algn="l">
              <a:spcBef>
                <a:spcPts val="0"/>
              </a:spcBef>
              <a:spcAft>
                <a:spcPts val="0"/>
              </a:spcAft>
              <a:buSzPts val="1800"/>
              <a:buChar char="●"/>
            </a:pPr>
            <a:r>
              <a:rPr lang="en"/>
              <a:t>Process control, runs the C program by fork/execing it</a:t>
            </a:r>
            <a:endParaRPr/>
          </a:p>
          <a:p>
            <a:pPr indent="0" lvl="0" marL="0" rtl="0" algn="l">
              <a:spcBef>
                <a:spcPts val="1200"/>
              </a:spcBef>
              <a:spcAft>
                <a:spcPts val="0"/>
              </a:spcAft>
              <a:buNone/>
            </a:pPr>
            <a:r>
              <a:rPr lang="en"/>
              <a:t>Have windows users install wsl to use glibc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Whats next: File descriptors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4294967295" type="title"/>
          </p:nvPr>
        </p:nvSpPr>
        <p:spPr>
          <a:xfrm>
            <a:off x="311700" y="2150850"/>
            <a:ext cx="8520600" cy="84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RTFM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 Lesson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24556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other people’s Code and Programs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Theory Section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system is a group of interacting or interrelated elements that act according to a set of rules to form a unified whole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