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258" r:id="rId2"/>
    <p:sldId id="288" r:id="rId3"/>
    <p:sldId id="289" r:id="rId4"/>
    <p:sldId id="290" r:id="rId5"/>
    <p:sldId id="281" r:id="rId6"/>
    <p:sldId id="285" r:id="rId7"/>
    <p:sldId id="286" r:id="rId8"/>
    <p:sldId id="287" r:id="rId9"/>
    <p:sldId id="278" r:id="rId10"/>
    <p:sldId id="282" r:id="rId11"/>
    <p:sldId id="283" r:id="rId12"/>
    <p:sldId id="284" r:id="rId13"/>
    <p:sldId id="291" r:id="rId14"/>
    <p:sldId id="293" r:id="rId15"/>
    <p:sldId id="295" r:id="rId16"/>
    <p:sldId id="292" r:id="rId17"/>
    <p:sldId id="294" r:id="rId18"/>
    <p:sldId id="263" r:id="rId19"/>
  </p:sldIdLst>
  <p:sldSz cx="12192000" cy="6858000"/>
  <p:notesSz cx="6858000" cy="9144000"/>
  <p:embeddedFontLst>
    <p:embeddedFont>
      <p:font typeface="宋体" panose="02010600030101010101" pitchFamily="2" charset="-122"/>
      <p:regular r:id="rId21"/>
    </p:embeddedFont>
    <p:embeddedFont>
      <p:font typeface="微软雅黑" panose="020B0503020204020204" pitchFamily="34" charset="-122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>
      <a:defRPr lang="zh-CN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242"/>
    <a:srgbClr val="6B9BD0"/>
    <a:srgbClr val="FFC000"/>
    <a:srgbClr val="4472C4"/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8" autoAdjust="0"/>
    <p:restoredTop sz="94580"/>
  </p:normalViewPr>
  <p:slideViewPr>
    <p:cSldViewPr snapToGrid="0" showGuides="1">
      <p:cViewPr varScale="1">
        <p:scale>
          <a:sx n="106" d="100"/>
          <a:sy n="106" d="100"/>
        </p:scale>
        <p:origin x="44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B7A7-912F-4816-A69B-F11D737BB86F}" type="datetimeFigureOut">
              <a:rPr lang="zh-CN" altLang="en-US" smtClean="0"/>
              <a:t>2018/12/13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52C57-6AAB-4D7A-8E92-76049FB10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0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 the leader is killed, http server will send </a:t>
            </a:r>
            <a:r>
              <a:rPr kumimoji="1" lang="en-US" altLang="zh-CN" dirty="0" err="1"/>
              <a:t>itterally</a:t>
            </a:r>
            <a:r>
              <a:rPr kumimoji="1" lang="en-US" altLang="zh-CN" dirty="0"/>
              <a:t> send messages to raft servers and find the new leader, and store it into the cache.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52C57-6AAB-4D7A-8E92-76049FB10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1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New server send its port to http server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Http server send new servers port to leader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The connection build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52C57-6AAB-4D7A-8E92-76049FB10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5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7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29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7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9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5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7726" y="2072385"/>
            <a:ext cx="8350359" cy="132343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Simplified Twitter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21156" y="5286483"/>
            <a:ext cx="6570844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Team: Site Li, </a:t>
            </a:r>
            <a:r>
              <a:rPr lang="en-US" altLang="zh-CN" dirty="0" err="1">
                <a:solidFill>
                  <a:srgbClr val="FFFFFF"/>
                </a:solidFill>
              </a:rPr>
              <a:t>Xinyu</a:t>
            </a:r>
            <a:r>
              <a:rPr lang="en-US" altLang="zh-CN" dirty="0">
                <a:solidFill>
                  <a:srgbClr val="FFFFFF"/>
                </a:solidFill>
              </a:rPr>
              <a:t> Ma, </a:t>
            </a:r>
            <a:r>
              <a:rPr lang="en-US" altLang="zh-CN" dirty="0" err="1">
                <a:solidFill>
                  <a:srgbClr val="FFFFFF"/>
                </a:solidFill>
              </a:rPr>
              <a:t>Kuang</a:t>
            </a:r>
            <a:r>
              <a:rPr lang="en-US" altLang="zh-CN" dirty="0">
                <a:solidFill>
                  <a:srgbClr val="FFFFFF"/>
                </a:solidFill>
              </a:rPr>
              <a:t> Sheng (not in enrolled)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068705" y="5194924"/>
            <a:ext cx="552451" cy="552451"/>
            <a:chOff x="1031277" y="5180856"/>
            <a:chExt cx="552450" cy="552450"/>
          </a:xfrm>
        </p:grpSpPr>
        <p:sp>
          <p:nvSpPr>
            <p:cNvPr id="11" name="椭圆 10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34"/>
            <p:cNvSpPr/>
            <p:nvPr/>
          </p:nvSpPr>
          <p:spPr>
            <a:xfrm flipH="1">
              <a:off x="1130571" y="5313444"/>
              <a:ext cx="328603" cy="249173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46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93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婴儿">
            <a:extLst>
              <a:ext uri="{FF2B5EF4-FFF2-40B4-BE49-F238E27FC236}">
                <a16:creationId xmlns:a16="http://schemas.microsoft.com/office/drawing/2014/main" id="{92D2087C-5943-2D44-AFE8-D701A364B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704" y="3112168"/>
            <a:ext cx="914400" cy="914400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286F860A-C842-3C4D-8B21-DBA34D574D35}"/>
              </a:ext>
            </a:extLst>
          </p:cNvPr>
          <p:cNvSpPr/>
          <p:nvPr/>
        </p:nvSpPr>
        <p:spPr>
          <a:xfrm>
            <a:off x="2213810" y="882316"/>
            <a:ext cx="2695073" cy="946484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C56353A-AC61-1943-AF37-D22C8895C773}"/>
              </a:ext>
            </a:extLst>
          </p:cNvPr>
          <p:cNvSpPr/>
          <p:nvPr/>
        </p:nvSpPr>
        <p:spPr>
          <a:xfrm>
            <a:off x="7002377" y="287955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987297-7276-7044-A952-07C9654D14CE}"/>
              </a:ext>
            </a:extLst>
          </p:cNvPr>
          <p:cNvSpPr txBox="1"/>
          <p:nvPr/>
        </p:nvSpPr>
        <p:spPr>
          <a:xfrm>
            <a:off x="2390273" y="1093948"/>
            <a:ext cx="251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6C242"/>
                </a:solidFill>
                <a:latin typeface="Cooper Black" panose="0208090404030B020404" pitchFamily="18" charset="0"/>
              </a:rPr>
              <a:t>Http Server</a:t>
            </a:r>
            <a:endParaRPr kumimoji="1" lang="zh-CN" altLang="en-US" sz="2800" dirty="0">
              <a:solidFill>
                <a:srgbClr val="F6C242"/>
              </a:solidFill>
              <a:latin typeface="Cooper Black" panose="0208090404030B0204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CB0127-3E30-4549-8F8B-F2DF705C634E}"/>
              </a:ext>
            </a:extLst>
          </p:cNvPr>
          <p:cNvSpPr txBox="1"/>
          <p:nvPr/>
        </p:nvSpPr>
        <p:spPr>
          <a:xfrm>
            <a:off x="7174830" y="3046148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1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FCA4BAC6-1AB6-0E40-B8B4-99E9B0F35DBC}"/>
              </a:ext>
            </a:extLst>
          </p:cNvPr>
          <p:cNvSpPr/>
          <p:nvPr/>
        </p:nvSpPr>
        <p:spPr>
          <a:xfrm>
            <a:off x="5390145" y="478054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9C55FC-D916-4B42-A28E-2E754EE5830E}"/>
              </a:ext>
            </a:extLst>
          </p:cNvPr>
          <p:cNvSpPr txBox="1"/>
          <p:nvPr/>
        </p:nvSpPr>
        <p:spPr>
          <a:xfrm>
            <a:off x="5554576" y="4992180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2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E850D8C6-BA82-6D44-BFC6-4123EC39F5E4}"/>
              </a:ext>
            </a:extLst>
          </p:cNvPr>
          <p:cNvSpPr/>
          <p:nvPr/>
        </p:nvSpPr>
        <p:spPr>
          <a:xfrm>
            <a:off x="9027694" y="4780548"/>
            <a:ext cx="2763254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98D5130-1C57-154B-99BA-2EECBDA42E22}"/>
              </a:ext>
            </a:extLst>
          </p:cNvPr>
          <p:cNvSpPr txBox="1"/>
          <p:nvPr/>
        </p:nvSpPr>
        <p:spPr>
          <a:xfrm>
            <a:off x="9152017" y="5027349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3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B38DA2A-ABDA-6D47-BF31-015F3FB8C3D1}"/>
              </a:ext>
            </a:extLst>
          </p:cNvPr>
          <p:cNvCxnSpPr/>
          <p:nvPr/>
        </p:nvCxnSpPr>
        <p:spPr>
          <a:xfrm flipV="1">
            <a:off x="1163052" y="2008779"/>
            <a:ext cx="1026695" cy="89835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724A1BF-2963-2143-AB5E-00AAECB97CA1}"/>
              </a:ext>
            </a:extLst>
          </p:cNvPr>
          <p:cNvCxnSpPr>
            <a:cxnSpLocks/>
          </p:cNvCxnSpPr>
          <p:nvPr/>
        </p:nvCxnSpPr>
        <p:spPr>
          <a:xfrm>
            <a:off x="5390145" y="1920115"/>
            <a:ext cx="1391653" cy="83912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29A4552-CB71-7B4D-8495-46389ADA7C3B}"/>
              </a:ext>
            </a:extLst>
          </p:cNvPr>
          <p:cNvCxnSpPr>
            <a:cxnSpLocks/>
          </p:cNvCxnSpPr>
          <p:nvPr/>
        </p:nvCxnSpPr>
        <p:spPr>
          <a:xfrm flipH="1">
            <a:off x="7002376" y="4026568"/>
            <a:ext cx="296782" cy="4973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1B804AAB-6F81-C24E-B2C9-CF21A76BB217}"/>
              </a:ext>
            </a:extLst>
          </p:cNvPr>
          <p:cNvCxnSpPr>
            <a:cxnSpLocks/>
          </p:cNvCxnSpPr>
          <p:nvPr/>
        </p:nvCxnSpPr>
        <p:spPr>
          <a:xfrm>
            <a:off x="9545053" y="4072843"/>
            <a:ext cx="304799" cy="4510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12BB734-87CF-7F46-A7F3-BAB8453BF298}"/>
              </a:ext>
            </a:extLst>
          </p:cNvPr>
          <p:cNvCxnSpPr>
            <a:cxnSpLocks/>
          </p:cNvCxnSpPr>
          <p:nvPr/>
        </p:nvCxnSpPr>
        <p:spPr>
          <a:xfrm flipH="1">
            <a:off x="8426114" y="5288959"/>
            <a:ext cx="4612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309D8AC-BB5D-6D4C-997E-636909E7DAAE}"/>
              </a:ext>
            </a:extLst>
          </p:cNvPr>
          <p:cNvGrpSpPr/>
          <p:nvPr/>
        </p:nvGrpSpPr>
        <p:grpSpPr>
          <a:xfrm>
            <a:off x="471298" y="231616"/>
            <a:ext cx="1598133" cy="584775"/>
            <a:chOff x="493006" y="224297"/>
            <a:chExt cx="1598133" cy="584776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B68CEB-6F22-2846-B978-4934CE63DEA4}"/>
                </a:ext>
              </a:extLst>
            </p:cNvPr>
            <p:cNvSpPr txBox="1"/>
            <p:nvPr/>
          </p:nvSpPr>
          <p:spPr>
            <a:xfrm>
              <a:off x="830858" y="224297"/>
              <a:ext cx="12602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Read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2" name="等腰三角形 62">
              <a:extLst>
                <a:ext uri="{FF2B5EF4-FFF2-40B4-BE49-F238E27FC236}">
                  <a16:creationId xmlns:a16="http://schemas.microsoft.com/office/drawing/2014/main" id="{D3BEC674-1B3A-3540-8319-95972C8B558E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29A4096-7598-224B-AF24-F79C8A3C4485}"/>
              </a:ext>
            </a:extLst>
          </p:cNvPr>
          <p:cNvCxnSpPr>
            <a:cxnSpLocks/>
          </p:cNvCxnSpPr>
          <p:nvPr/>
        </p:nvCxnSpPr>
        <p:spPr>
          <a:xfrm flipH="1" flipV="1">
            <a:off x="4908884" y="2008779"/>
            <a:ext cx="1872914" cy="1103389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88206028-54AF-BD48-A263-C9CAC9BB76BE}"/>
              </a:ext>
            </a:extLst>
          </p:cNvPr>
          <p:cNvCxnSpPr>
            <a:cxnSpLocks/>
          </p:cNvCxnSpPr>
          <p:nvPr/>
        </p:nvCxnSpPr>
        <p:spPr>
          <a:xfrm flipH="1">
            <a:off x="1375286" y="2040432"/>
            <a:ext cx="1340158" cy="121031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90DA911-014C-CA4D-BB24-746C79BC7C59}"/>
              </a:ext>
            </a:extLst>
          </p:cNvPr>
          <p:cNvSpPr txBox="1"/>
          <p:nvPr/>
        </p:nvSpPr>
        <p:spPr>
          <a:xfrm>
            <a:off x="1163052" y="2244728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1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EB74CF4-CBF7-5F44-93AF-C34579340C17}"/>
              </a:ext>
            </a:extLst>
          </p:cNvPr>
          <p:cNvSpPr txBox="1"/>
          <p:nvPr/>
        </p:nvSpPr>
        <p:spPr>
          <a:xfrm>
            <a:off x="5449985" y="2624923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3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AA449D-66CE-7B4D-A289-C30E41C1F848}"/>
              </a:ext>
            </a:extLst>
          </p:cNvPr>
          <p:cNvSpPr txBox="1"/>
          <p:nvPr/>
        </p:nvSpPr>
        <p:spPr>
          <a:xfrm>
            <a:off x="1952447" y="2832197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4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0C103BA-AC21-2D4C-BCB1-F057E0E6CDB9}"/>
              </a:ext>
            </a:extLst>
          </p:cNvPr>
          <p:cNvSpPr txBox="1"/>
          <p:nvPr/>
        </p:nvSpPr>
        <p:spPr>
          <a:xfrm>
            <a:off x="5986877" y="1986447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2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2" name="乘 1">
            <a:extLst>
              <a:ext uri="{FF2B5EF4-FFF2-40B4-BE49-F238E27FC236}">
                <a16:creationId xmlns:a16="http://schemas.microsoft.com/office/drawing/2014/main" id="{370095B7-A770-1C4A-A376-589C72298CA1}"/>
              </a:ext>
            </a:extLst>
          </p:cNvPr>
          <p:cNvSpPr/>
          <p:nvPr/>
        </p:nvSpPr>
        <p:spPr>
          <a:xfrm>
            <a:off x="9849852" y="4616733"/>
            <a:ext cx="1267327" cy="134445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CB78361-9789-8241-A623-E0B4B203BC3B}"/>
              </a:ext>
            </a:extLst>
          </p:cNvPr>
          <p:cNvSpPr txBox="1"/>
          <p:nvPr/>
        </p:nvSpPr>
        <p:spPr>
          <a:xfrm>
            <a:off x="5678905" y="699742"/>
            <a:ext cx="636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When 1 follower is down, still work!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婴儿">
            <a:extLst>
              <a:ext uri="{FF2B5EF4-FFF2-40B4-BE49-F238E27FC236}">
                <a16:creationId xmlns:a16="http://schemas.microsoft.com/office/drawing/2014/main" id="{92D2087C-5943-2D44-AFE8-D701A364B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704" y="3112168"/>
            <a:ext cx="914400" cy="914400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286F860A-C842-3C4D-8B21-DBA34D574D35}"/>
              </a:ext>
            </a:extLst>
          </p:cNvPr>
          <p:cNvSpPr/>
          <p:nvPr/>
        </p:nvSpPr>
        <p:spPr>
          <a:xfrm>
            <a:off x="2213810" y="882316"/>
            <a:ext cx="2695073" cy="946484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C56353A-AC61-1943-AF37-D22C8895C773}"/>
              </a:ext>
            </a:extLst>
          </p:cNvPr>
          <p:cNvSpPr/>
          <p:nvPr/>
        </p:nvSpPr>
        <p:spPr>
          <a:xfrm>
            <a:off x="7002377" y="287955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987297-7276-7044-A952-07C9654D14CE}"/>
              </a:ext>
            </a:extLst>
          </p:cNvPr>
          <p:cNvSpPr txBox="1"/>
          <p:nvPr/>
        </p:nvSpPr>
        <p:spPr>
          <a:xfrm>
            <a:off x="2390273" y="1093948"/>
            <a:ext cx="251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6C242"/>
                </a:solidFill>
                <a:latin typeface="Cooper Black" panose="0208090404030B020404" pitchFamily="18" charset="0"/>
              </a:rPr>
              <a:t>Http Server</a:t>
            </a:r>
            <a:endParaRPr kumimoji="1" lang="zh-CN" altLang="en-US" sz="2800" dirty="0">
              <a:solidFill>
                <a:srgbClr val="F6C242"/>
              </a:solidFill>
              <a:latin typeface="Cooper Black" panose="0208090404030B0204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CB0127-3E30-4549-8F8B-F2DF705C634E}"/>
              </a:ext>
            </a:extLst>
          </p:cNvPr>
          <p:cNvSpPr txBox="1"/>
          <p:nvPr/>
        </p:nvSpPr>
        <p:spPr>
          <a:xfrm>
            <a:off x="7174830" y="3046148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1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FCA4BAC6-1AB6-0E40-B8B4-99E9B0F35DBC}"/>
              </a:ext>
            </a:extLst>
          </p:cNvPr>
          <p:cNvSpPr/>
          <p:nvPr/>
        </p:nvSpPr>
        <p:spPr>
          <a:xfrm>
            <a:off x="5390145" y="478054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9C55FC-D916-4B42-A28E-2E754EE5830E}"/>
              </a:ext>
            </a:extLst>
          </p:cNvPr>
          <p:cNvSpPr txBox="1"/>
          <p:nvPr/>
        </p:nvSpPr>
        <p:spPr>
          <a:xfrm>
            <a:off x="5554576" y="4992180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2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E850D8C6-BA82-6D44-BFC6-4123EC39F5E4}"/>
              </a:ext>
            </a:extLst>
          </p:cNvPr>
          <p:cNvSpPr/>
          <p:nvPr/>
        </p:nvSpPr>
        <p:spPr>
          <a:xfrm>
            <a:off x="9027694" y="4780548"/>
            <a:ext cx="2763254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98D5130-1C57-154B-99BA-2EECBDA42E22}"/>
              </a:ext>
            </a:extLst>
          </p:cNvPr>
          <p:cNvSpPr txBox="1"/>
          <p:nvPr/>
        </p:nvSpPr>
        <p:spPr>
          <a:xfrm>
            <a:off x="9152017" y="5027349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3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B38DA2A-ABDA-6D47-BF31-015F3FB8C3D1}"/>
              </a:ext>
            </a:extLst>
          </p:cNvPr>
          <p:cNvCxnSpPr/>
          <p:nvPr/>
        </p:nvCxnSpPr>
        <p:spPr>
          <a:xfrm flipV="1">
            <a:off x="1163052" y="2008779"/>
            <a:ext cx="1026695" cy="89835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724A1BF-2963-2143-AB5E-00AAECB97CA1}"/>
              </a:ext>
            </a:extLst>
          </p:cNvPr>
          <p:cNvCxnSpPr>
            <a:cxnSpLocks/>
          </p:cNvCxnSpPr>
          <p:nvPr/>
        </p:nvCxnSpPr>
        <p:spPr>
          <a:xfrm>
            <a:off x="5283537" y="1824202"/>
            <a:ext cx="1077994" cy="2451019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29A4552-CB71-7B4D-8495-46389ADA7C3B}"/>
              </a:ext>
            </a:extLst>
          </p:cNvPr>
          <p:cNvCxnSpPr>
            <a:cxnSpLocks/>
          </p:cNvCxnSpPr>
          <p:nvPr/>
        </p:nvCxnSpPr>
        <p:spPr>
          <a:xfrm flipH="1">
            <a:off x="7002376" y="4026568"/>
            <a:ext cx="296782" cy="4973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1B804AAB-6F81-C24E-B2C9-CF21A76BB217}"/>
              </a:ext>
            </a:extLst>
          </p:cNvPr>
          <p:cNvCxnSpPr>
            <a:cxnSpLocks/>
          </p:cNvCxnSpPr>
          <p:nvPr/>
        </p:nvCxnSpPr>
        <p:spPr>
          <a:xfrm>
            <a:off x="9545053" y="4072843"/>
            <a:ext cx="304799" cy="4510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12BB734-87CF-7F46-A7F3-BAB8453BF298}"/>
              </a:ext>
            </a:extLst>
          </p:cNvPr>
          <p:cNvCxnSpPr>
            <a:cxnSpLocks/>
          </p:cNvCxnSpPr>
          <p:nvPr/>
        </p:nvCxnSpPr>
        <p:spPr>
          <a:xfrm flipH="1">
            <a:off x="8426114" y="5288959"/>
            <a:ext cx="4612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309D8AC-BB5D-6D4C-997E-636909E7DAAE}"/>
              </a:ext>
            </a:extLst>
          </p:cNvPr>
          <p:cNvGrpSpPr/>
          <p:nvPr/>
        </p:nvGrpSpPr>
        <p:grpSpPr>
          <a:xfrm>
            <a:off x="471298" y="231616"/>
            <a:ext cx="1598133" cy="584775"/>
            <a:chOff x="493006" y="224297"/>
            <a:chExt cx="1598133" cy="584776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B68CEB-6F22-2846-B978-4934CE63DEA4}"/>
                </a:ext>
              </a:extLst>
            </p:cNvPr>
            <p:cNvSpPr txBox="1"/>
            <p:nvPr/>
          </p:nvSpPr>
          <p:spPr>
            <a:xfrm>
              <a:off x="830858" y="224297"/>
              <a:ext cx="12602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Read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2" name="等腰三角形 62">
              <a:extLst>
                <a:ext uri="{FF2B5EF4-FFF2-40B4-BE49-F238E27FC236}">
                  <a16:creationId xmlns:a16="http://schemas.microsoft.com/office/drawing/2014/main" id="{D3BEC674-1B3A-3540-8319-95972C8B558E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29A4096-7598-224B-AF24-F79C8A3C4485}"/>
              </a:ext>
            </a:extLst>
          </p:cNvPr>
          <p:cNvCxnSpPr>
            <a:cxnSpLocks/>
          </p:cNvCxnSpPr>
          <p:nvPr/>
        </p:nvCxnSpPr>
        <p:spPr>
          <a:xfrm flipH="1" flipV="1">
            <a:off x="4908884" y="2008780"/>
            <a:ext cx="942153" cy="2383694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88206028-54AF-BD48-A263-C9CAC9BB76BE}"/>
              </a:ext>
            </a:extLst>
          </p:cNvPr>
          <p:cNvCxnSpPr>
            <a:cxnSpLocks/>
          </p:cNvCxnSpPr>
          <p:nvPr/>
        </p:nvCxnSpPr>
        <p:spPr>
          <a:xfrm flipH="1">
            <a:off x="1375286" y="2040432"/>
            <a:ext cx="1340158" cy="121031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90DA911-014C-CA4D-BB24-746C79BC7C59}"/>
              </a:ext>
            </a:extLst>
          </p:cNvPr>
          <p:cNvSpPr txBox="1"/>
          <p:nvPr/>
        </p:nvSpPr>
        <p:spPr>
          <a:xfrm>
            <a:off x="1163052" y="2244728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1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EB74CF4-CBF7-5F44-93AF-C34579340C17}"/>
              </a:ext>
            </a:extLst>
          </p:cNvPr>
          <p:cNvSpPr txBox="1"/>
          <p:nvPr/>
        </p:nvSpPr>
        <p:spPr>
          <a:xfrm>
            <a:off x="4908883" y="3200627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3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AA449D-66CE-7B4D-A289-C30E41C1F848}"/>
              </a:ext>
            </a:extLst>
          </p:cNvPr>
          <p:cNvSpPr txBox="1"/>
          <p:nvPr/>
        </p:nvSpPr>
        <p:spPr>
          <a:xfrm>
            <a:off x="1952447" y="2832197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4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0C103BA-AC21-2D4C-BCB1-F057E0E6CDB9}"/>
              </a:ext>
            </a:extLst>
          </p:cNvPr>
          <p:cNvSpPr txBox="1"/>
          <p:nvPr/>
        </p:nvSpPr>
        <p:spPr>
          <a:xfrm>
            <a:off x="5775353" y="2522415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2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2" name="乘 1">
            <a:extLst>
              <a:ext uri="{FF2B5EF4-FFF2-40B4-BE49-F238E27FC236}">
                <a16:creationId xmlns:a16="http://schemas.microsoft.com/office/drawing/2014/main" id="{370095B7-A770-1C4A-A376-589C72298CA1}"/>
              </a:ext>
            </a:extLst>
          </p:cNvPr>
          <p:cNvSpPr/>
          <p:nvPr/>
        </p:nvSpPr>
        <p:spPr>
          <a:xfrm>
            <a:off x="7816513" y="2624923"/>
            <a:ext cx="1267327" cy="134445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CB78361-9789-8241-A623-E0B4B203BC3B}"/>
              </a:ext>
            </a:extLst>
          </p:cNvPr>
          <p:cNvSpPr txBox="1"/>
          <p:nvPr/>
        </p:nvSpPr>
        <p:spPr>
          <a:xfrm>
            <a:off x="5678905" y="699742"/>
            <a:ext cx="636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When leader is down, still work!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84A63B2-71C9-5C4C-8F73-0DE8C64A8297}"/>
              </a:ext>
            </a:extLst>
          </p:cNvPr>
          <p:cNvSpPr txBox="1"/>
          <p:nvPr/>
        </p:nvSpPr>
        <p:spPr>
          <a:xfrm>
            <a:off x="7054514" y="1461808"/>
            <a:ext cx="542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Start an election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17B8D5-D02A-4845-B55B-AA85534EDC8B}"/>
              </a:ext>
            </a:extLst>
          </p:cNvPr>
          <p:cNvSpPr txBox="1"/>
          <p:nvPr/>
        </p:nvSpPr>
        <p:spPr>
          <a:xfrm>
            <a:off x="6456995" y="4021755"/>
            <a:ext cx="24303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Wait for response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3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婴儿">
            <a:extLst>
              <a:ext uri="{FF2B5EF4-FFF2-40B4-BE49-F238E27FC236}">
                <a16:creationId xmlns:a16="http://schemas.microsoft.com/office/drawing/2014/main" id="{92D2087C-5943-2D44-AFE8-D701A364B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704" y="3112168"/>
            <a:ext cx="914400" cy="914400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286F860A-C842-3C4D-8B21-DBA34D574D35}"/>
              </a:ext>
            </a:extLst>
          </p:cNvPr>
          <p:cNvSpPr/>
          <p:nvPr/>
        </p:nvSpPr>
        <p:spPr>
          <a:xfrm>
            <a:off x="2213810" y="882316"/>
            <a:ext cx="2695073" cy="946484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C56353A-AC61-1943-AF37-D22C8895C773}"/>
              </a:ext>
            </a:extLst>
          </p:cNvPr>
          <p:cNvSpPr/>
          <p:nvPr/>
        </p:nvSpPr>
        <p:spPr>
          <a:xfrm>
            <a:off x="7002377" y="287955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987297-7276-7044-A952-07C9654D14CE}"/>
              </a:ext>
            </a:extLst>
          </p:cNvPr>
          <p:cNvSpPr txBox="1"/>
          <p:nvPr/>
        </p:nvSpPr>
        <p:spPr>
          <a:xfrm>
            <a:off x="2390273" y="1093948"/>
            <a:ext cx="251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6C242"/>
                </a:solidFill>
                <a:latin typeface="Cooper Black" panose="0208090404030B020404" pitchFamily="18" charset="0"/>
              </a:rPr>
              <a:t>Http Server</a:t>
            </a:r>
            <a:endParaRPr kumimoji="1" lang="zh-CN" altLang="en-US" sz="2800" dirty="0">
              <a:solidFill>
                <a:srgbClr val="F6C242"/>
              </a:solidFill>
              <a:latin typeface="Cooper Black" panose="0208090404030B0204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CB0127-3E30-4549-8F8B-F2DF705C634E}"/>
              </a:ext>
            </a:extLst>
          </p:cNvPr>
          <p:cNvSpPr txBox="1"/>
          <p:nvPr/>
        </p:nvSpPr>
        <p:spPr>
          <a:xfrm>
            <a:off x="7174830" y="3046148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1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FCA4BAC6-1AB6-0E40-B8B4-99E9B0F35DBC}"/>
              </a:ext>
            </a:extLst>
          </p:cNvPr>
          <p:cNvSpPr/>
          <p:nvPr/>
        </p:nvSpPr>
        <p:spPr>
          <a:xfrm>
            <a:off x="5390145" y="478054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9C55FC-D916-4B42-A28E-2E754EE5830E}"/>
              </a:ext>
            </a:extLst>
          </p:cNvPr>
          <p:cNvSpPr txBox="1"/>
          <p:nvPr/>
        </p:nvSpPr>
        <p:spPr>
          <a:xfrm>
            <a:off x="5554576" y="4992180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2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E850D8C6-BA82-6D44-BFC6-4123EC39F5E4}"/>
              </a:ext>
            </a:extLst>
          </p:cNvPr>
          <p:cNvSpPr/>
          <p:nvPr/>
        </p:nvSpPr>
        <p:spPr>
          <a:xfrm>
            <a:off x="9027694" y="4780548"/>
            <a:ext cx="2763254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98D5130-1C57-154B-99BA-2EECBDA42E22}"/>
              </a:ext>
            </a:extLst>
          </p:cNvPr>
          <p:cNvSpPr txBox="1"/>
          <p:nvPr/>
        </p:nvSpPr>
        <p:spPr>
          <a:xfrm>
            <a:off x="9152017" y="5027349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3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B38DA2A-ABDA-6D47-BF31-015F3FB8C3D1}"/>
              </a:ext>
            </a:extLst>
          </p:cNvPr>
          <p:cNvCxnSpPr/>
          <p:nvPr/>
        </p:nvCxnSpPr>
        <p:spPr>
          <a:xfrm flipV="1">
            <a:off x="1163052" y="2008779"/>
            <a:ext cx="1026695" cy="89835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724A1BF-2963-2143-AB5E-00AAECB97CA1}"/>
              </a:ext>
            </a:extLst>
          </p:cNvPr>
          <p:cNvCxnSpPr>
            <a:cxnSpLocks/>
          </p:cNvCxnSpPr>
          <p:nvPr/>
        </p:nvCxnSpPr>
        <p:spPr>
          <a:xfrm>
            <a:off x="5390145" y="1920115"/>
            <a:ext cx="1391653" cy="83912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1B804AAB-6F81-C24E-B2C9-CF21A76BB217}"/>
              </a:ext>
            </a:extLst>
          </p:cNvPr>
          <p:cNvCxnSpPr>
            <a:cxnSpLocks/>
          </p:cNvCxnSpPr>
          <p:nvPr/>
        </p:nvCxnSpPr>
        <p:spPr>
          <a:xfrm>
            <a:off x="9545053" y="4072843"/>
            <a:ext cx="304799" cy="4510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12BB734-87CF-7F46-A7F3-BAB8453BF298}"/>
              </a:ext>
            </a:extLst>
          </p:cNvPr>
          <p:cNvCxnSpPr>
            <a:cxnSpLocks/>
          </p:cNvCxnSpPr>
          <p:nvPr/>
        </p:nvCxnSpPr>
        <p:spPr>
          <a:xfrm flipH="1">
            <a:off x="8426114" y="5288959"/>
            <a:ext cx="4612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309D8AC-BB5D-6D4C-997E-636909E7DAAE}"/>
              </a:ext>
            </a:extLst>
          </p:cNvPr>
          <p:cNvGrpSpPr/>
          <p:nvPr/>
        </p:nvGrpSpPr>
        <p:grpSpPr>
          <a:xfrm>
            <a:off x="471298" y="231616"/>
            <a:ext cx="1598133" cy="584775"/>
            <a:chOff x="493006" y="224297"/>
            <a:chExt cx="1598133" cy="584776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B68CEB-6F22-2846-B978-4934CE63DEA4}"/>
                </a:ext>
              </a:extLst>
            </p:cNvPr>
            <p:cNvSpPr txBox="1"/>
            <p:nvPr/>
          </p:nvSpPr>
          <p:spPr>
            <a:xfrm>
              <a:off x="830858" y="224297"/>
              <a:ext cx="12602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Read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2" name="等腰三角形 62">
              <a:extLst>
                <a:ext uri="{FF2B5EF4-FFF2-40B4-BE49-F238E27FC236}">
                  <a16:creationId xmlns:a16="http://schemas.microsoft.com/office/drawing/2014/main" id="{D3BEC674-1B3A-3540-8319-95972C8B558E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29A4096-7598-224B-AF24-F79C8A3C4485}"/>
              </a:ext>
            </a:extLst>
          </p:cNvPr>
          <p:cNvCxnSpPr>
            <a:cxnSpLocks/>
          </p:cNvCxnSpPr>
          <p:nvPr/>
        </p:nvCxnSpPr>
        <p:spPr>
          <a:xfrm flipH="1" flipV="1">
            <a:off x="4908884" y="2008779"/>
            <a:ext cx="1872914" cy="1103389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88206028-54AF-BD48-A263-C9CAC9BB76BE}"/>
              </a:ext>
            </a:extLst>
          </p:cNvPr>
          <p:cNvCxnSpPr>
            <a:cxnSpLocks/>
          </p:cNvCxnSpPr>
          <p:nvPr/>
        </p:nvCxnSpPr>
        <p:spPr>
          <a:xfrm flipH="1">
            <a:off x="1375286" y="2040432"/>
            <a:ext cx="1340158" cy="121031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90DA911-014C-CA4D-BB24-746C79BC7C59}"/>
              </a:ext>
            </a:extLst>
          </p:cNvPr>
          <p:cNvSpPr txBox="1"/>
          <p:nvPr/>
        </p:nvSpPr>
        <p:spPr>
          <a:xfrm>
            <a:off x="1163052" y="2244728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1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EB74CF4-CBF7-5F44-93AF-C34579340C17}"/>
              </a:ext>
            </a:extLst>
          </p:cNvPr>
          <p:cNvSpPr txBox="1"/>
          <p:nvPr/>
        </p:nvSpPr>
        <p:spPr>
          <a:xfrm>
            <a:off x="5449985" y="2624923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3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AA449D-66CE-7B4D-A289-C30E41C1F848}"/>
              </a:ext>
            </a:extLst>
          </p:cNvPr>
          <p:cNvSpPr txBox="1"/>
          <p:nvPr/>
        </p:nvSpPr>
        <p:spPr>
          <a:xfrm>
            <a:off x="1952447" y="2832197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4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0C103BA-AC21-2D4C-BCB1-F057E0E6CDB9}"/>
              </a:ext>
            </a:extLst>
          </p:cNvPr>
          <p:cNvSpPr txBox="1"/>
          <p:nvPr/>
        </p:nvSpPr>
        <p:spPr>
          <a:xfrm>
            <a:off x="5986877" y="1986447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2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2" name="乘 1">
            <a:extLst>
              <a:ext uri="{FF2B5EF4-FFF2-40B4-BE49-F238E27FC236}">
                <a16:creationId xmlns:a16="http://schemas.microsoft.com/office/drawing/2014/main" id="{370095B7-A770-1C4A-A376-589C72298CA1}"/>
              </a:ext>
            </a:extLst>
          </p:cNvPr>
          <p:cNvSpPr/>
          <p:nvPr/>
        </p:nvSpPr>
        <p:spPr>
          <a:xfrm>
            <a:off x="9849852" y="4616733"/>
            <a:ext cx="1267327" cy="134445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CB78361-9789-8241-A623-E0B4B203BC3B}"/>
              </a:ext>
            </a:extLst>
          </p:cNvPr>
          <p:cNvSpPr txBox="1"/>
          <p:nvPr/>
        </p:nvSpPr>
        <p:spPr>
          <a:xfrm>
            <a:off x="5678905" y="699742"/>
            <a:ext cx="636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When 2 followers are down, fail.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乘 27">
            <a:extLst>
              <a:ext uri="{FF2B5EF4-FFF2-40B4-BE49-F238E27FC236}">
                <a16:creationId xmlns:a16="http://schemas.microsoft.com/office/drawing/2014/main" id="{33EBD761-059B-6E44-A7AC-C526B291A0F1}"/>
              </a:ext>
            </a:extLst>
          </p:cNvPr>
          <p:cNvSpPr/>
          <p:nvPr/>
        </p:nvSpPr>
        <p:spPr>
          <a:xfrm>
            <a:off x="6236365" y="4595386"/>
            <a:ext cx="1267327" cy="134445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乘 35">
            <a:extLst>
              <a:ext uri="{FF2B5EF4-FFF2-40B4-BE49-F238E27FC236}">
                <a16:creationId xmlns:a16="http://schemas.microsoft.com/office/drawing/2014/main" id="{62C15C1D-4E46-9B4A-AFEF-335C7F6EE413}"/>
              </a:ext>
            </a:extLst>
          </p:cNvPr>
          <p:cNvSpPr/>
          <p:nvPr/>
        </p:nvSpPr>
        <p:spPr>
          <a:xfrm>
            <a:off x="5282178" y="1780703"/>
            <a:ext cx="1267327" cy="134445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乘 37">
            <a:extLst>
              <a:ext uri="{FF2B5EF4-FFF2-40B4-BE49-F238E27FC236}">
                <a16:creationId xmlns:a16="http://schemas.microsoft.com/office/drawing/2014/main" id="{5561C58A-D72B-EA46-B5F4-9D952B1DB0DE}"/>
              </a:ext>
            </a:extLst>
          </p:cNvPr>
          <p:cNvSpPr/>
          <p:nvPr/>
        </p:nvSpPr>
        <p:spPr>
          <a:xfrm>
            <a:off x="1318783" y="1872466"/>
            <a:ext cx="1267327" cy="134445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CA67102-289F-1546-9EED-19C5CB6D8BC2}"/>
              </a:ext>
            </a:extLst>
          </p:cNvPr>
          <p:cNvCxnSpPr>
            <a:cxnSpLocks/>
          </p:cNvCxnSpPr>
          <p:nvPr/>
        </p:nvCxnSpPr>
        <p:spPr>
          <a:xfrm flipH="1">
            <a:off x="6781798" y="3988529"/>
            <a:ext cx="393032" cy="580387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E7307F0-CFC9-7341-8B7A-FD892B558C53}"/>
              </a:ext>
            </a:extLst>
          </p:cNvPr>
          <p:cNvCxnSpPr>
            <a:cxnSpLocks/>
          </p:cNvCxnSpPr>
          <p:nvPr/>
        </p:nvCxnSpPr>
        <p:spPr>
          <a:xfrm flipV="1">
            <a:off x="7125368" y="4003921"/>
            <a:ext cx="397044" cy="581273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5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0FFECD8-46E6-5F43-884E-4B7B8399746C}"/>
              </a:ext>
            </a:extLst>
          </p:cNvPr>
          <p:cNvGrpSpPr/>
          <p:nvPr/>
        </p:nvGrpSpPr>
        <p:grpSpPr>
          <a:xfrm>
            <a:off x="471298" y="231616"/>
            <a:ext cx="3956150" cy="584775"/>
            <a:chOff x="493006" y="224297"/>
            <a:chExt cx="3956150" cy="58477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7CD9117-D6B7-544B-9117-5475FB198ED2}"/>
                </a:ext>
              </a:extLst>
            </p:cNvPr>
            <p:cNvSpPr txBox="1"/>
            <p:nvPr/>
          </p:nvSpPr>
          <p:spPr>
            <a:xfrm>
              <a:off x="830858" y="224297"/>
              <a:ext cx="361829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Problems we met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7" name="等腰三角形 62">
              <a:extLst>
                <a:ext uri="{FF2B5EF4-FFF2-40B4-BE49-F238E27FC236}">
                  <a16:creationId xmlns:a16="http://schemas.microsoft.com/office/drawing/2014/main" id="{41C62298-81A6-5246-B6C8-4C697AD73B35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3325593-AF35-9F4E-B753-A88397C0EA91}"/>
              </a:ext>
            </a:extLst>
          </p:cNvPr>
          <p:cNvSpPr/>
          <p:nvPr/>
        </p:nvSpPr>
        <p:spPr>
          <a:xfrm>
            <a:off x="1139985" y="999527"/>
            <a:ext cx="9668031" cy="590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</a:rPr>
              <a:t>How does Http server know which node is the leader ?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4E5D299-6A25-1542-9F50-4F4A2558F129}"/>
              </a:ext>
            </a:extLst>
          </p:cNvPr>
          <p:cNvSpPr/>
          <p:nvPr/>
        </p:nvSpPr>
        <p:spPr bwMode="auto">
          <a:xfrm>
            <a:off x="691993" y="1214777"/>
            <a:ext cx="234313" cy="234313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17911FE-FB8C-B849-9833-D066B045C33F}"/>
              </a:ext>
            </a:extLst>
          </p:cNvPr>
          <p:cNvSpPr/>
          <p:nvPr/>
        </p:nvSpPr>
        <p:spPr>
          <a:xfrm>
            <a:off x="7002377" y="287955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764603-8532-634A-945A-1F9FB49AC600}"/>
              </a:ext>
            </a:extLst>
          </p:cNvPr>
          <p:cNvSpPr txBox="1"/>
          <p:nvPr/>
        </p:nvSpPr>
        <p:spPr>
          <a:xfrm>
            <a:off x="7174830" y="3046148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1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38A0915-7700-444F-9C8D-93DC61486453}"/>
              </a:ext>
            </a:extLst>
          </p:cNvPr>
          <p:cNvSpPr/>
          <p:nvPr/>
        </p:nvSpPr>
        <p:spPr>
          <a:xfrm>
            <a:off x="5390145" y="478054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5EE498-4EAA-FB49-8392-8E13B62020C9}"/>
              </a:ext>
            </a:extLst>
          </p:cNvPr>
          <p:cNvSpPr txBox="1"/>
          <p:nvPr/>
        </p:nvSpPr>
        <p:spPr>
          <a:xfrm>
            <a:off x="5554576" y="4992180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2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4C6C906-FD3B-7D40-B959-4C229B2C0ED0}"/>
              </a:ext>
            </a:extLst>
          </p:cNvPr>
          <p:cNvSpPr/>
          <p:nvPr/>
        </p:nvSpPr>
        <p:spPr>
          <a:xfrm>
            <a:off x="9027694" y="4780548"/>
            <a:ext cx="2763254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BAFE7C-0FAD-0C42-AB13-CDBBBFFB06A1}"/>
              </a:ext>
            </a:extLst>
          </p:cNvPr>
          <p:cNvSpPr txBox="1"/>
          <p:nvPr/>
        </p:nvSpPr>
        <p:spPr>
          <a:xfrm>
            <a:off x="9152017" y="5027349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3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C0033D6-74C2-DC4E-9183-42E4E942B2F9}"/>
              </a:ext>
            </a:extLst>
          </p:cNvPr>
          <p:cNvCxnSpPr>
            <a:cxnSpLocks/>
          </p:cNvCxnSpPr>
          <p:nvPr/>
        </p:nvCxnSpPr>
        <p:spPr>
          <a:xfrm flipH="1">
            <a:off x="7002376" y="4026568"/>
            <a:ext cx="296782" cy="4973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C1E87D41-4893-3A45-B37B-D0A5AF52579F}"/>
              </a:ext>
            </a:extLst>
          </p:cNvPr>
          <p:cNvCxnSpPr>
            <a:cxnSpLocks/>
          </p:cNvCxnSpPr>
          <p:nvPr/>
        </p:nvCxnSpPr>
        <p:spPr>
          <a:xfrm>
            <a:off x="9545053" y="4072843"/>
            <a:ext cx="304799" cy="4510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20EECD1-37E6-A744-A82E-8CA4FB86F931}"/>
              </a:ext>
            </a:extLst>
          </p:cNvPr>
          <p:cNvCxnSpPr>
            <a:cxnSpLocks/>
          </p:cNvCxnSpPr>
          <p:nvPr/>
        </p:nvCxnSpPr>
        <p:spPr>
          <a:xfrm flipH="1">
            <a:off x="8426114" y="5288959"/>
            <a:ext cx="4612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2FDD33F-8BA0-DD4E-9D6C-C3418BE2530A}"/>
              </a:ext>
            </a:extLst>
          </p:cNvPr>
          <p:cNvSpPr/>
          <p:nvPr/>
        </p:nvSpPr>
        <p:spPr>
          <a:xfrm>
            <a:off x="1286395" y="2406316"/>
            <a:ext cx="2695073" cy="946484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573BB3-BEAC-4D48-8623-C80211A31E8B}"/>
              </a:ext>
            </a:extLst>
          </p:cNvPr>
          <p:cNvSpPr txBox="1"/>
          <p:nvPr/>
        </p:nvSpPr>
        <p:spPr>
          <a:xfrm>
            <a:off x="1462858" y="2617948"/>
            <a:ext cx="251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6C242"/>
                </a:solidFill>
                <a:latin typeface="Cooper Black" panose="0208090404030B020404" pitchFamily="18" charset="0"/>
              </a:rPr>
              <a:t>Http Server</a:t>
            </a:r>
            <a:endParaRPr kumimoji="1" lang="zh-CN" altLang="en-US" sz="2800" dirty="0">
              <a:solidFill>
                <a:srgbClr val="F6C242"/>
              </a:solidFill>
              <a:latin typeface="Cooper Black" panose="0208090404030B020404" pitchFamily="18" charset="0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D336F59A-7376-8E43-8F80-553135F67D5A}"/>
              </a:ext>
            </a:extLst>
          </p:cNvPr>
          <p:cNvSpPr/>
          <p:nvPr/>
        </p:nvSpPr>
        <p:spPr>
          <a:xfrm>
            <a:off x="592854" y="4762984"/>
            <a:ext cx="4007217" cy="888987"/>
          </a:xfrm>
          <a:prstGeom prst="roundRect">
            <a:avLst/>
          </a:prstGeom>
          <a:noFill/>
          <a:ln w="508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B1F340-D74C-7D46-BFDF-F3CA75EF105E}"/>
              </a:ext>
            </a:extLst>
          </p:cNvPr>
          <p:cNvSpPr txBox="1"/>
          <p:nvPr/>
        </p:nvSpPr>
        <p:spPr>
          <a:xfrm>
            <a:off x="848226" y="4946961"/>
            <a:ext cx="3587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6C242"/>
                </a:solidFill>
                <a:latin typeface="Cooper Black" panose="0208090404030B020404" pitchFamily="18" charset="0"/>
              </a:rPr>
              <a:t>Cache : leader</a:t>
            </a:r>
            <a:r>
              <a:rPr kumimoji="1" lang="zh-CN" altLang="en-US" sz="2800" dirty="0">
                <a:solidFill>
                  <a:srgbClr val="F6C242"/>
                </a:solidFill>
                <a:latin typeface="Cooper Black" panose="0208090404030B020404" pitchFamily="18" charset="0"/>
              </a:rPr>
              <a:t> </a:t>
            </a:r>
            <a:r>
              <a:rPr kumimoji="1" lang="en-US" altLang="zh-CN" sz="2800" dirty="0">
                <a:solidFill>
                  <a:srgbClr val="F6C242"/>
                </a:solidFill>
                <a:latin typeface="Cooper Black" panose="0208090404030B020404" pitchFamily="18" charset="0"/>
              </a:rPr>
              <a:t>port</a:t>
            </a:r>
            <a:endParaRPr kumimoji="1" lang="zh-CN" altLang="en-US" sz="2800" dirty="0">
              <a:solidFill>
                <a:srgbClr val="F6C242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72C34CB-85C1-184A-9AB2-E4DED8807700}"/>
              </a:ext>
            </a:extLst>
          </p:cNvPr>
          <p:cNvCxnSpPr>
            <a:cxnSpLocks/>
          </p:cNvCxnSpPr>
          <p:nvPr/>
        </p:nvCxnSpPr>
        <p:spPr>
          <a:xfrm flipV="1">
            <a:off x="2577737" y="3704728"/>
            <a:ext cx="0" cy="707705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550106DD-DF64-DD48-8149-EAAB1B65758D}"/>
              </a:ext>
            </a:extLst>
          </p:cNvPr>
          <p:cNvCxnSpPr>
            <a:cxnSpLocks/>
          </p:cNvCxnSpPr>
          <p:nvPr/>
        </p:nvCxnSpPr>
        <p:spPr>
          <a:xfrm>
            <a:off x="4303074" y="2933236"/>
            <a:ext cx="2320148" cy="419564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9286DD9-6284-D546-9352-30246B5982DA}"/>
              </a:ext>
            </a:extLst>
          </p:cNvPr>
          <p:cNvSpPr txBox="1"/>
          <p:nvPr/>
        </p:nvSpPr>
        <p:spPr>
          <a:xfrm>
            <a:off x="2085791" y="3947878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1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2B40987-7C58-0745-A27A-B1AFCDB51561}"/>
              </a:ext>
            </a:extLst>
          </p:cNvPr>
          <p:cNvSpPr txBox="1"/>
          <p:nvPr/>
        </p:nvSpPr>
        <p:spPr>
          <a:xfrm>
            <a:off x="5202818" y="2612539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2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  <p:bldP spid="21" grpId="0" animBg="1"/>
      <p:bldP spid="22" grpId="0"/>
      <p:bldP spid="23" grpId="0" animBg="1"/>
      <p:bldP spid="25" grpId="0"/>
      <p:bldP spid="36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0FFECD8-46E6-5F43-884E-4B7B8399746C}"/>
              </a:ext>
            </a:extLst>
          </p:cNvPr>
          <p:cNvGrpSpPr/>
          <p:nvPr/>
        </p:nvGrpSpPr>
        <p:grpSpPr>
          <a:xfrm>
            <a:off x="471298" y="231616"/>
            <a:ext cx="3956150" cy="584775"/>
            <a:chOff x="493006" y="224297"/>
            <a:chExt cx="3956150" cy="58477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7CD9117-D6B7-544B-9117-5475FB198ED2}"/>
                </a:ext>
              </a:extLst>
            </p:cNvPr>
            <p:cNvSpPr txBox="1"/>
            <p:nvPr/>
          </p:nvSpPr>
          <p:spPr>
            <a:xfrm>
              <a:off x="830858" y="224297"/>
              <a:ext cx="361829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Problems we met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7" name="等腰三角形 62">
              <a:extLst>
                <a:ext uri="{FF2B5EF4-FFF2-40B4-BE49-F238E27FC236}">
                  <a16:creationId xmlns:a16="http://schemas.microsoft.com/office/drawing/2014/main" id="{41C62298-81A6-5246-B6C8-4C697AD73B35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3325593-AF35-9F4E-B753-A88397C0EA91}"/>
              </a:ext>
            </a:extLst>
          </p:cNvPr>
          <p:cNvSpPr/>
          <p:nvPr/>
        </p:nvSpPr>
        <p:spPr>
          <a:xfrm>
            <a:off x="1139985" y="999527"/>
            <a:ext cx="6885218" cy="590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</a:rPr>
              <a:t>How to join new node into the cluster ?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4E5D299-6A25-1542-9F50-4F4A2558F129}"/>
              </a:ext>
            </a:extLst>
          </p:cNvPr>
          <p:cNvSpPr/>
          <p:nvPr/>
        </p:nvSpPr>
        <p:spPr bwMode="auto">
          <a:xfrm>
            <a:off x="691993" y="1214777"/>
            <a:ext cx="234313" cy="234313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17911FE-FB8C-B849-9833-D066B045C33F}"/>
              </a:ext>
            </a:extLst>
          </p:cNvPr>
          <p:cNvSpPr/>
          <p:nvPr/>
        </p:nvSpPr>
        <p:spPr>
          <a:xfrm>
            <a:off x="7002377" y="287955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764603-8532-634A-945A-1F9FB49AC600}"/>
              </a:ext>
            </a:extLst>
          </p:cNvPr>
          <p:cNvSpPr txBox="1"/>
          <p:nvPr/>
        </p:nvSpPr>
        <p:spPr>
          <a:xfrm>
            <a:off x="7174830" y="3046148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1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38A0915-7700-444F-9C8D-93DC61486453}"/>
              </a:ext>
            </a:extLst>
          </p:cNvPr>
          <p:cNvSpPr/>
          <p:nvPr/>
        </p:nvSpPr>
        <p:spPr>
          <a:xfrm>
            <a:off x="5390145" y="478054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5EE498-4EAA-FB49-8392-8E13B62020C9}"/>
              </a:ext>
            </a:extLst>
          </p:cNvPr>
          <p:cNvSpPr txBox="1"/>
          <p:nvPr/>
        </p:nvSpPr>
        <p:spPr>
          <a:xfrm>
            <a:off x="5554576" y="4992180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3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4C6C906-FD3B-7D40-B959-4C229B2C0ED0}"/>
              </a:ext>
            </a:extLst>
          </p:cNvPr>
          <p:cNvSpPr/>
          <p:nvPr/>
        </p:nvSpPr>
        <p:spPr>
          <a:xfrm>
            <a:off x="9027694" y="4780548"/>
            <a:ext cx="2763254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BAFE7C-0FAD-0C42-AB13-CDBBBFFB06A1}"/>
              </a:ext>
            </a:extLst>
          </p:cNvPr>
          <p:cNvSpPr txBox="1"/>
          <p:nvPr/>
        </p:nvSpPr>
        <p:spPr>
          <a:xfrm>
            <a:off x="9152017" y="5027349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2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C0033D6-74C2-DC4E-9183-42E4E942B2F9}"/>
              </a:ext>
            </a:extLst>
          </p:cNvPr>
          <p:cNvCxnSpPr>
            <a:cxnSpLocks/>
          </p:cNvCxnSpPr>
          <p:nvPr/>
        </p:nvCxnSpPr>
        <p:spPr>
          <a:xfrm flipH="1">
            <a:off x="7002376" y="4026568"/>
            <a:ext cx="296782" cy="4973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C1E87D41-4893-3A45-B37B-D0A5AF52579F}"/>
              </a:ext>
            </a:extLst>
          </p:cNvPr>
          <p:cNvCxnSpPr>
            <a:cxnSpLocks/>
          </p:cNvCxnSpPr>
          <p:nvPr/>
        </p:nvCxnSpPr>
        <p:spPr>
          <a:xfrm>
            <a:off x="9545053" y="4072843"/>
            <a:ext cx="304799" cy="4510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20EECD1-37E6-A744-A82E-8CA4FB86F931}"/>
              </a:ext>
            </a:extLst>
          </p:cNvPr>
          <p:cNvCxnSpPr>
            <a:cxnSpLocks/>
          </p:cNvCxnSpPr>
          <p:nvPr/>
        </p:nvCxnSpPr>
        <p:spPr>
          <a:xfrm flipH="1">
            <a:off x="8426114" y="5288959"/>
            <a:ext cx="4612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2FDD33F-8BA0-DD4E-9D6C-C3418BE2530A}"/>
              </a:ext>
            </a:extLst>
          </p:cNvPr>
          <p:cNvSpPr/>
          <p:nvPr/>
        </p:nvSpPr>
        <p:spPr>
          <a:xfrm>
            <a:off x="1286395" y="2406316"/>
            <a:ext cx="2695073" cy="946484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573BB3-BEAC-4D48-8623-C80211A31E8B}"/>
              </a:ext>
            </a:extLst>
          </p:cNvPr>
          <p:cNvSpPr txBox="1"/>
          <p:nvPr/>
        </p:nvSpPr>
        <p:spPr>
          <a:xfrm>
            <a:off x="1462858" y="2617948"/>
            <a:ext cx="251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6C242"/>
                </a:solidFill>
                <a:latin typeface="Cooper Black" panose="0208090404030B020404" pitchFamily="18" charset="0"/>
              </a:rPr>
              <a:t>Http Server</a:t>
            </a:r>
            <a:endParaRPr kumimoji="1" lang="zh-CN" altLang="en-US" sz="2800" dirty="0">
              <a:solidFill>
                <a:srgbClr val="F6C242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550106DD-DF64-DD48-8149-EAAB1B65758D}"/>
              </a:ext>
            </a:extLst>
          </p:cNvPr>
          <p:cNvCxnSpPr>
            <a:cxnSpLocks/>
          </p:cNvCxnSpPr>
          <p:nvPr/>
        </p:nvCxnSpPr>
        <p:spPr>
          <a:xfrm flipH="1" flipV="1">
            <a:off x="4159887" y="3487923"/>
            <a:ext cx="1545168" cy="1037801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2B40987-7C58-0745-A27A-B1AFCDB51561}"/>
              </a:ext>
            </a:extLst>
          </p:cNvPr>
          <p:cNvSpPr txBox="1"/>
          <p:nvPr/>
        </p:nvSpPr>
        <p:spPr>
          <a:xfrm>
            <a:off x="4427448" y="4139153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1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86A618F-A36A-DF45-BF53-BB59DCFB9422}"/>
              </a:ext>
            </a:extLst>
          </p:cNvPr>
          <p:cNvCxnSpPr>
            <a:cxnSpLocks/>
          </p:cNvCxnSpPr>
          <p:nvPr/>
        </p:nvCxnSpPr>
        <p:spPr>
          <a:xfrm>
            <a:off x="4298705" y="3028333"/>
            <a:ext cx="2515177" cy="3244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BD465C7-AF5C-E544-BBE5-354134263667}"/>
              </a:ext>
            </a:extLst>
          </p:cNvPr>
          <p:cNvSpPr txBox="1"/>
          <p:nvPr/>
        </p:nvSpPr>
        <p:spPr>
          <a:xfrm>
            <a:off x="5390145" y="2740541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2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23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  <p:bldP spid="21" grpId="0" animBg="1"/>
      <p:bldP spid="22" grpId="0"/>
      <p:bldP spid="38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4ECB5165-B114-A14C-895E-CD4CE8D1DFE8}"/>
              </a:ext>
            </a:extLst>
          </p:cNvPr>
          <p:cNvSpPr/>
          <p:nvPr/>
        </p:nvSpPr>
        <p:spPr bwMode="auto">
          <a:xfrm>
            <a:off x="1013525" y="1539725"/>
            <a:ext cx="234313" cy="234313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" name="TextBox 81">
            <a:extLst>
              <a:ext uri="{FF2B5EF4-FFF2-40B4-BE49-F238E27FC236}">
                <a16:creationId xmlns:a16="http://schemas.microsoft.com/office/drawing/2014/main" id="{4BC21C4C-EFDB-CA4B-B18E-66E761EED717}"/>
              </a:ext>
            </a:extLst>
          </p:cNvPr>
          <p:cNvSpPr txBox="1"/>
          <p:nvPr/>
        </p:nvSpPr>
        <p:spPr>
          <a:xfrm>
            <a:off x="1380956" y="1369604"/>
            <a:ext cx="2953977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+mn-ea"/>
              </a:rPr>
              <a:t>Golang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964082F-4ADA-824B-A1A4-04D59C38C07A}"/>
              </a:ext>
            </a:extLst>
          </p:cNvPr>
          <p:cNvSpPr/>
          <p:nvPr/>
        </p:nvSpPr>
        <p:spPr bwMode="auto">
          <a:xfrm>
            <a:off x="1013525" y="2959035"/>
            <a:ext cx="234313" cy="234313"/>
          </a:xfrm>
          <a:prstGeom prst="ellipse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TextBox 81">
            <a:extLst>
              <a:ext uri="{FF2B5EF4-FFF2-40B4-BE49-F238E27FC236}">
                <a16:creationId xmlns:a16="http://schemas.microsoft.com/office/drawing/2014/main" id="{EC39EA80-B48D-1A4F-B3D3-5522F9EC61DC}"/>
              </a:ext>
            </a:extLst>
          </p:cNvPr>
          <p:cNvSpPr txBox="1"/>
          <p:nvPr/>
        </p:nvSpPr>
        <p:spPr>
          <a:xfrm>
            <a:off x="1380956" y="2824126"/>
            <a:ext cx="2311310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3200" b="1" dirty="0" err="1">
                <a:solidFill>
                  <a:srgbClr val="FFFFFF"/>
                </a:solidFill>
                <a:latin typeface="+mn-ea"/>
              </a:rPr>
              <a:t>gRPC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9F1EB3A-077C-ED43-84AC-CB066BBBF7E5}"/>
              </a:ext>
            </a:extLst>
          </p:cNvPr>
          <p:cNvGrpSpPr/>
          <p:nvPr/>
        </p:nvGrpSpPr>
        <p:grpSpPr>
          <a:xfrm>
            <a:off x="471298" y="231616"/>
            <a:ext cx="3502693" cy="584775"/>
            <a:chOff x="493006" y="224297"/>
            <a:chExt cx="3502693" cy="58477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C5749FE-37EB-C24F-9215-4606A45BA045}"/>
                </a:ext>
              </a:extLst>
            </p:cNvPr>
            <p:cNvSpPr txBox="1"/>
            <p:nvPr/>
          </p:nvSpPr>
          <p:spPr>
            <a:xfrm>
              <a:off x="830858" y="224297"/>
              <a:ext cx="316484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FFFF"/>
                  </a:solidFill>
                  <a:latin typeface="+mn-ea"/>
                </a:rPr>
                <a:t>What we learnt</a:t>
              </a:r>
              <a:endParaRPr lang="zh-CN" altLang="en-US" sz="3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8" name="等腰三角形 24">
              <a:extLst>
                <a:ext uri="{FF2B5EF4-FFF2-40B4-BE49-F238E27FC236}">
                  <a16:creationId xmlns:a16="http://schemas.microsoft.com/office/drawing/2014/main" id="{BEA8D450-5DF2-A14B-A332-3E0FDE5EA66A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5915D670-D424-0044-8329-316EE0DBE03D}"/>
              </a:ext>
            </a:extLst>
          </p:cNvPr>
          <p:cNvSpPr/>
          <p:nvPr/>
        </p:nvSpPr>
        <p:spPr bwMode="auto">
          <a:xfrm>
            <a:off x="1013525" y="4492021"/>
            <a:ext cx="234313" cy="234313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TextBox 81">
            <a:extLst>
              <a:ext uri="{FF2B5EF4-FFF2-40B4-BE49-F238E27FC236}">
                <a16:creationId xmlns:a16="http://schemas.microsoft.com/office/drawing/2014/main" id="{8783B8D4-56BA-8640-84E0-87007C75F44A}"/>
              </a:ext>
            </a:extLst>
          </p:cNvPr>
          <p:cNvSpPr txBox="1"/>
          <p:nvPr/>
        </p:nvSpPr>
        <p:spPr>
          <a:xfrm>
            <a:off x="1380956" y="4321900"/>
            <a:ext cx="9140289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+mn-ea"/>
              </a:rPr>
              <a:t>The Propose and Commit operation in Raft </a:t>
            </a:r>
            <a:endParaRPr lang="zh-CN" altLang="en-US" sz="3200" b="1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1990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原子">
            <a:extLst>
              <a:ext uri="{FF2B5EF4-FFF2-40B4-BE49-F238E27FC236}">
                <a16:creationId xmlns:a16="http://schemas.microsoft.com/office/drawing/2014/main" id="{17E3058F-4404-8847-B286-731FE03D8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4942" y="2030505"/>
            <a:ext cx="2178424" cy="217842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C0B9E17-1452-0541-95F7-B5B66B172FEB}"/>
              </a:ext>
            </a:extLst>
          </p:cNvPr>
          <p:cNvSpPr/>
          <p:nvPr/>
        </p:nvSpPr>
        <p:spPr>
          <a:xfrm>
            <a:off x="4887996" y="2658052"/>
            <a:ext cx="3898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Show Time!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284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原子">
            <a:extLst>
              <a:ext uri="{FF2B5EF4-FFF2-40B4-BE49-F238E27FC236}">
                <a16:creationId xmlns:a16="http://schemas.microsoft.com/office/drawing/2014/main" id="{17E3058F-4404-8847-B286-731FE03D8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4942" y="2030505"/>
            <a:ext cx="2178424" cy="217842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C0B9E17-1452-0541-95F7-B5B66B172FEB}"/>
              </a:ext>
            </a:extLst>
          </p:cNvPr>
          <p:cNvSpPr/>
          <p:nvPr/>
        </p:nvSpPr>
        <p:spPr>
          <a:xfrm>
            <a:off x="5002834" y="2658052"/>
            <a:ext cx="316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Question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9107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63" y="2038351"/>
            <a:ext cx="12192000" cy="179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38351" y="2518203"/>
            <a:ext cx="3852333" cy="8309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Thank you</a:t>
            </a:r>
            <a:r>
              <a:rPr lang="zh-CN" altLang="en-US" sz="4800" b="1" dirty="0">
                <a:solidFill>
                  <a:schemeClr val="bg1"/>
                </a:solidFill>
              </a:rPr>
              <a:t>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14039" y="5272415"/>
            <a:ext cx="6963650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reporter</a:t>
            </a:r>
            <a:r>
              <a:rPr lang="zh-CN" altLang="en-US" dirty="0">
                <a:solidFill>
                  <a:srgbClr val="FFFFFF"/>
                </a:solidFill>
              </a:rPr>
              <a:t>：</a:t>
            </a:r>
            <a:r>
              <a:rPr lang="en-US" altLang="zh-CN" dirty="0">
                <a:solidFill>
                  <a:srgbClr val="FFFFFF"/>
                </a:solidFill>
              </a:rPr>
              <a:t>Site Li, </a:t>
            </a:r>
            <a:r>
              <a:rPr lang="en-US" altLang="zh-CN" dirty="0" err="1">
                <a:solidFill>
                  <a:srgbClr val="FFFFFF"/>
                </a:solidFill>
              </a:rPr>
              <a:t>Xinyu</a:t>
            </a:r>
            <a:r>
              <a:rPr lang="en-US" altLang="zh-CN" dirty="0">
                <a:solidFill>
                  <a:srgbClr val="FFFFFF"/>
                </a:solidFill>
              </a:rPr>
              <a:t> Ma, </a:t>
            </a:r>
            <a:r>
              <a:rPr lang="en-US" altLang="zh-CN" dirty="0" err="1">
                <a:solidFill>
                  <a:srgbClr val="FFFFFF"/>
                </a:solidFill>
              </a:rPr>
              <a:t>Kuang</a:t>
            </a:r>
            <a:r>
              <a:rPr lang="en-US" altLang="zh-CN" dirty="0">
                <a:solidFill>
                  <a:srgbClr val="FFFFFF"/>
                </a:solidFill>
              </a:rPr>
              <a:t> Sheng (not enrolled)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17" name="组合 23"/>
          <p:cNvGrpSpPr/>
          <p:nvPr/>
        </p:nvGrpSpPr>
        <p:grpSpPr>
          <a:xfrm>
            <a:off x="3061588" y="5180856"/>
            <a:ext cx="552451" cy="552451"/>
            <a:chOff x="3937978" y="5180856"/>
            <a:chExt cx="552450" cy="552450"/>
          </a:xfrm>
        </p:grpSpPr>
        <p:sp>
          <p:nvSpPr>
            <p:cNvPr id="18" name="椭圆 17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20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3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4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319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CAEAAC-D4D5-6549-AC34-88BDF053CB63}"/>
              </a:ext>
            </a:extLst>
          </p:cNvPr>
          <p:cNvSpPr/>
          <p:nvPr/>
        </p:nvSpPr>
        <p:spPr>
          <a:xfrm>
            <a:off x="0" y="0"/>
            <a:ext cx="12192000" cy="179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728D5E-AAB3-C34A-A3FA-4ADFDBC314AE}"/>
              </a:ext>
            </a:extLst>
          </p:cNvPr>
          <p:cNvSpPr txBox="1"/>
          <p:nvPr/>
        </p:nvSpPr>
        <p:spPr>
          <a:xfrm>
            <a:off x="468746" y="479852"/>
            <a:ext cx="2929003" cy="8309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CONTENT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F96F1F7-00BF-BB43-92BA-9D170FC25326}"/>
              </a:ext>
            </a:extLst>
          </p:cNvPr>
          <p:cNvSpPr/>
          <p:nvPr/>
        </p:nvSpPr>
        <p:spPr bwMode="auto">
          <a:xfrm>
            <a:off x="746559" y="2295998"/>
            <a:ext cx="234313" cy="234313"/>
          </a:xfrm>
          <a:prstGeom prst="ellipse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6EE241-1C5C-794D-A3F5-49E287ADE50B}"/>
              </a:ext>
            </a:extLst>
          </p:cNvPr>
          <p:cNvSpPr txBox="1"/>
          <p:nvPr/>
        </p:nvSpPr>
        <p:spPr>
          <a:xfrm>
            <a:off x="1296020" y="2089989"/>
            <a:ext cx="3324945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Main Features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B1F4D4-766C-D14A-9015-2330EEA0E183}"/>
              </a:ext>
            </a:extLst>
          </p:cNvPr>
          <p:cNvSpPr/>
          <p:nvPr/>
        </p:nvSpPr>
        <p:spPr bwMode="auto">
          <a:xfrm>
            <a:off x="746559" y="3139885"/>
            <a:ext cx="234313" cy="234313"/>
          </a:xfrm>
          <a:prstGeom prst="ellipse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6E86F6-F2EF-894F-8445-C15EF9C578CD}"/>
              </a:ext>
            </a:extLst>
          </p:cNvPr>
          <p:cNvSpPr txBox="1"/>
          <p:nvPr/>
        </p:nvSpPr>
        <p:spPr>
          <a:xfrm>
            <a:off x="1296020" y="2933876"/>
            <a:ext cx="3858745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Project Structure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5DE114F-A988-7F4E-9D61-DCE7D6B39C91}"/>
              </a:ext>
            </a:extLst>
          </p:cNvPr>
          <p:cNvSpPr/>
          <p:nvPr/>
        </p:nvSpPr>
        <p:spPr bwMode="auto">
          <a:xfrm>
            <a:off x="746559" y="4072623"/>
            <a:ext cx="234313" cy="234313"/>
          </a:xfrm>
          <a:prstGeom prst="ellipse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29184DE-8976-184D-B1C4-5468A846CCAB}"/>
              </a:ext>
            </a:extLst>
          </p:cNvPr>
          <p:cNvSpPr txBox="1"/>
          <p:nvPr/>
        </p:nvSpPr>
        <p:spPr>
          <a:xfrm>
            <a:off x="1296020" y="3866614"/>
            <a:ext cx="4047899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Problems we met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3D1D81-3CDE-6045-B316-3421354D5F98}"/>
              </a:ext>
            </a:extLst>
          </p:cNvPr>
          <p:cNvSpPr/>
          <p:nvPr/>
        </p:nvSpPr>
        <p:spPr bwMode="auto">
          <a:xfrm>
            <a:off x="746559" y="5837274"/>
            <a:ext cx="234313" cy="234313"/>
          </a:xfrm>
          <a:prstGeom prst="ellipse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5DAB5D-44AF-F843-9E92-E4012B858424}"/>
              </a:ext>
            </a:extLst>
          </p:cNvPr>
          <p:cNvSpPr txBox="1"/>
          <p:nvPr/>
        </p:nvSpPr>
        <p:spPr>
          <a:xfrm>
            <a:off x="1296020" y="5631265"/>
            <a:ext cx="2797557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Show Time !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D1CE752-FC19-F84A-B38E-486736C9554A}"/>
              </a:ext>
            </a:extLst>
          </p:cNvPr>
          <p:cNvSpPr/>
          <p:nvPr/>
        </p:nvSpPr>
        <p:spPr bwMode="auto">
          <a:xfrm>
            <a:off x="746559" y="4995619"/>
            <a:ext cx="234313" cy="234313"/>
          </a:xfrm>
          <a:prstGeom prst="ellipse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C2D29E-9DB2-D941-865E-8FB559D0210C}"/>
              </a:ext>
            </a:extLst>
          </p:cNvPr>
          <p:cNvSpPr txBox="1"/>
          <p:nvPr/>
        </p:nvSpPr>
        <p:spPr>
          <a:xfrm>
            <a:off x="1296020" y="4789610"/>
            <a:ext cx="3608676" cy="64632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What we learnt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2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4ECB5165-B114-A14C-895E-CD4CE8D1DFE8}"/>
              </a:ext>
            </a:extLst>
          </p:cNvPr>
          <p:cNvSpPr/>
          <p:nvPr/>
        </p:nvSpPr>
        <p:spPr bwMode="auto">
          <a:xfrm>
            <a:off x="509452" y="1936440"/>
            <a:ext cx="234313" cy="234313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" name="TextBox 81">
            <a:extLst>
              <a:ext uri="{FF2B5EF4-FFF2-40B4-BE49-F238E27FC236}">
                <a16:creationId xmlns:a16="http://schemas.microsoft.com/office/drawing/2014/main" id="{4BC21C4C-EFDB-CA4B-B18E-66E761EED717}"/>
              </a:ext>
            </a:extLst>
          </p:cNvPr>
          <p:cNvSpPr txBox="1"/>
          <p:nvPr/>
        </p:nvSpPr>
        <p:spPr>
          <a:xfrm>
            <a:off x="809150" y="1822764"/>
            <a:ext cx="4051712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+mn-ea"/>
              </a:rPr>
              <a:t>Register &amp; Login</a:t>
            </a:r>
            <a:endParaRPr lang="zh-CN" altLang="en-US" sz="2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964082F-4ADA-824B-A1A4-04D59C38C07A}"/>
              </a:ext>
            </a:extLst>
          </p:cNvPr>
          <p:cNvSpPr/>
          <p:nvPr/>
        </p:nvSpPr>
        <p:spPr bwMode="auto">
          <a:xfrm>
            <a:off x="551113" y="3703756"/>
            <a:ext cx="234313" cy="234313"/>
          </a:xfrm>
          <a:prstGeom prst="ellipse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TextBox 81">
            <a:extLst>
              <a:ext uri="{FF2B5EF4-FFF2-40B4-BE49-F238E27FC236}">
                <a16:creationId xmlns:a16="http://schemas.microsoft.com/office/drawing/2014/main" id="{EC39EA80-B48D-1A4F-B3D3-5522F9EC61DC}"/>
              </a:ext>
            </a:extLst>
          </p:cNvPr>
          <p:cNvSpPr txBox="1"/>
          <p:nvPr/>
        </p:nvSpPr>
        <p:spPr>
          <a:xfrm>
            <a:off x="809150" y="3591218"/>
            <a:ext cx="4051712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+mn-ea"/>
              </a:rPr>
              <a:t>Edit &amp; Post messages</a:t>
            </a:r>
            <a:endParaRPr lang="zh-CN" altLang="en-US" sz="2800" b="1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14" name="直接连接符 17">
            <a:extLst>
              <a:ext uri="{FF2B5EF4-FFF2-40B4-BE49-F238E27FC236}">
                <a16:creationId xmlns:a16="http://schemas.microsoft.com/office/drawing/2014/main" id="{CFE0C248-39BA-C247-84D5-616B347A96E5}"/>
              </a:ext>
            </a:extLst>
          </p:cNvPr>
          <p:cNvCxnSpPr>
            <a:cxnSpLocks/>
          </p:cNvCxnSpPr>
          <p:nvPr/>
        </p:nvCxnSpPr>
        <p:spPr>
          <a:xfrm>
            <a:off x="5676494" y="1152795"/>
            <a:ext cx="0" cy="479606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9F1EB3A-077C-ED43-84AC-CB066BBBF7E5}"/>
              </a:ext>
            </a:extLst>
          </p:cNvPr>
          <p:cNvGrpSpPr/>
          <p:nvPr/>
        </p:nvGrpSpPr>
        <p:grpSpPr>
          <a:xfrm>
            <a:off x="471298" y="231616"/>
            <a:ext cx="3293085" cy="584775"/>
            <a:chOff x="493006" y="224297"/>
            <a:chExt cx="3293085" cy="58477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C5749FE-37EB-C24F-9215-4606A45BA045}"/>
                </a:ext>
              </a:extLst>
            </p:cNvPr>
            <p:cNvSpPr txBox="1"/>
            <p:nvPr/>
          </p:nvSpPr>
          <p:spPr>
            <a:xfrm>
              <a:off x="830858" y="224297"/>
              <a:ext cx="295523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FFFF"/>
                  </a:solidFill>
                  <a:latin typeface="+mn-ea"/>
                </a:rPr>
                <a:t>Main Features</a:t>
              </a:r>
              <a:endParaRPr lang="zh-CN" altLang="en-US" sz="3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8" name="等腰三角形 24">
              <a:extLst>
                <a:ext uri="{FF2B5EF4-FFF2-40B4-BE49-F238E27FC236}">
                  <a16:creationId xmlns:a16="http://schemas.microsoft.com/office/drawing/2014/main" id="{BEA8D450-5DF2-A14B-A332-3E0FDE5EA66A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BC60ACA5-9632-8E44-B379-32CC8F7AC2B5}"/>
              </a:ext>
            </a:extLst>
          </p:cNvPr>
          <p:cNvSpPr/>
          <p:nvPr/>
        </p:nvSpPr>
        <p:spPr bwMode="auto">
          <a:xfrm>
            <a:off x="6370674" y="1936440"/>
            <a:ext cx="234313" cy="234313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TextBox 81">
            <a:extLst>
              <a:ext uri="{FF2B5EF4-FFF2-40B4-BE49-F238E27FC236}">
                <a16:creationId xmlns:a16="http://schemas.microsoft.com/office/drawing/2014/main" id="{F5E0082B-82AA-1645-A228-C47B22B0A4B2}"/>
              </a:ext>
            </a:extLst>
          </p:cNvPr>
          <p:cNvSpPr txBox="1"/>
          <p:nvPr/>
        </p:nvSpPr>
        <p:spPr>
          <a:xfrm>
            <a:off x="6670371" y="1822764"/>
            <a:ext cx="5058785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+mn-ea"/>
              </a:rPr>
              <a:t>Follow &amp; Unfollow Users</a:t>
            </a:r>
            <a:endParaRPr lang="zh-CN" altLang="en-US" sz="2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FB9EB70-78EF-2643-89DA-C36B2786FB76}"/>
              </a:ext>
            </a:extLst>
          </p:cNvPr>
          <p:cNvSpPr/>
          <p:nvPr/>
        </p:nvSpPr>
        <p:spPr bwMode="auto">
          <a:xfrm>
            <a:off x="6412335" y="3703756"/>
            <a:ext cx="234313" cy="234313"/>
          </a:xfrm>
          <a:prstGeom prst="ellipse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TextBox 81">
            <a:extLst>
              <a:ext uri="{FF2B5EF4-FFF2-40B4-BE49-F238E27FC236}">
                <a16:creationId xmlns:a16="http://schemas.microsoft.com/office/drawing/2014/main" id="{B33FD778-E3C8-5A42-8C4F-7A5137A0DAB1}"/>
              </a:ext>
            </a:extLst>
          </p:cNvPr>
          <p:cNvSpPr txBox="1"/>
          <p:nvPr/>
        </p:nvSpPr>
        <p:spPr>
          <a:xfrm>
            <a:off x="6670371" y="3591218"/>
            <a:ext cx="5058785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+mn-ea"/>
              </a:rPr>
              <a:t>View messages</a:t>
            </a:r>
            <a:endParaRPr lang="zh-CN" altLang="en-US" sz="2800" b="1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053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4ECB5165-B114-A14C-895E-CD4CE8D1DFE8}"/>
              </a:ext>
            </a:extLst>
          </p:cNvPr>
          <p:cNvSpPr/>
          <p:nvPr/>
        </p:nvSpPr>
        <p:spPr bwMode="auto">
          <a:xfrm>
            <a:off x="6618242" y="3073847"/>
            <a:ext cx="234313" cy="234313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" name="TextBox 81">
            <a:extLst>
              <a:ext uri="{FF2B5EF4-FFF2-40B4-BE49-F238E27FC236}">
                <a16:creationId xmlns:a16="http://schemas.microsoft.com/office/drawing/2014/main" id="{4BC21C4C-EFDB-CA4B-B18E-66E761EED717}"/>
              </a:ext>
            </a:extLst>
          </p:cNvPr>
          <p:cNvSpPr txBox="1"/>
          <p:nvPr/>
        </p:nvSpPr>
        <p:spPr>
          <a:xfrm>
            <a:off x="7043879" y="2904288"/>
            <a:ext cx="1500846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+mn-ea"/>
              </a:rPr>
              <a:t>Read</a:t>
            </a:r>
            <a:endParaRPr lang="zh-CN" altLang="en-US" sz="2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964082F-4ADA-824B-A1A4-04D59C38C07A}"/>
              </a:ext>
            </a:extLst>
          </p:cNvPr>
          <p:cNvSpPr/>
          <p:nvPr/>
        </p:nvSpPr>
        <p:spPr bwMode="auto">
          <a:xfrm>
            <a:off x="1013525" y="2959035"/>
            <a:ext cx="234313" cy="234313"/>
          </a:xfrm>
          <a:prstGeom prst="ellipse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2" name="TextBox 81">
            <a:extLst>
              <a:ext uri="{FF2B5EF4-FFF2-40B4-BE49-F238E27FC236}">
                <a16:creationId xmlns:a16="http://schemas.microsoft.com/office/drawing/2014/main" id="{EC39EA80-B48D-1A4F-B3D3-5522F9EC61DC}"/>
              </a:ext>
            </a:extLst>
          </p:cNvPr>
          <p:cNvSpPr txBox="1"/>
          <p:nvPr/>
        </p:nvSpPr>
        <p:spPr>
          <a:xfrm>
            <a:off x="1440900" y="2812238"/>
            <a:ext cx="1403900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+mn-ea"/>
              </a:rPr>
              <a:t>Write</a:t>
            </a:r>
            <a:endParaRPr lang="zh-CN" altLang="en-US" sz="2800" b="1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14" name="直接连接符 17">
            <a:extLst>
              <a:ext uri="{FF2B5EF4-FFF2-40B4-BE49-F238E27FC236}">
                <a16:creationId xmlns:a16="http://schemas.microsoft.com/office/drawing/2014/main" id="{CFE0C248-39BA-C247-84D5-616B347A96E5}"/>
              </a:ext>
            </a:extLst>
          </p:cNvPr>
          <p:cNvCxnSpPr>
            <a:cxnSpLocks/>
          </p:cNvCxnSpPr>
          <p:nvPr/>
        </p:nvCxnSpPr>
        <p:spPr>
          <a:xfrm>
            <a:off x="5676494" y="1152795"/>
            <a:ext cx="0" cy="479606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9F1EB3A-077C-ED43-84AC-CB066BBBF7E5}"/>
              </a:ext>
            </a:extLst>
          </p:cNvPr>
          <p:cNvGrpSpPr/>
          <p:nvPr/>
        </p:nvGrpSpPr>
        <p:grpSpPr>
          <a:xfrm>
            <a:off x="471298" y="231616"/>
            <a:ext cx="3787579" cy="584775"/>
            <a:chOff x="493006" y="224297"/>
            <a:chExt cx="3787579" cy="58477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C5749FE-37EB-C24F-9215-4606A45BA045}"/>
                </a:ext>
              </a:extLst>
            </p:cNvPr>
            <p:cNvSpPr txBox="1"/>
            <p:nvPr/>
          </p:nvSpPr>
          <p:spPr>
            <a:xfrm>
              <a:off x="830858" y="224297"/>
              <a:ext cx="344972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FFFF"/>
                  </a:solidFill>
                  <a:latin typeface="+mn-ea"/>
                </a:rPr>
                <a:t>Project Structure</a:t>
              </a:r>
              <a:endParaRPr lang="zh-CN" altLang="en-US" sz="32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8" name="等腰三角形 24">
              <a:extLst>
                <a:ext uri="{FF2B5EF4-FFF2-40B4-BE49-F238E27FC236}">
                  <a16:creationId xmlns:a16="http://schemas.microsoft.com/office/drawing/2014/main" id="{BEA8D450-5DF2-A14B-A332-3E0FDE5EA66A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64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婴儿">
            <a:extLst>
              <a:ext uri="{FF2B5EF4-FFF2-40B4-BE49-F238E27FC236}">
                <a16:creationId xmlns:a16="http://schemas.microsoft.com/office/drawing/2014/main" id="{92D2087C-5943-2D44-AFE8-D701A364B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704" y="3112168"/>
            <a:ext cx="914400" cy="914400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286F860A-C842-3C4D-8B21-DBA34D574D35}"/>
              </a:ext>
            </a:extLst>
          </p:cNvPr>
          <p:cNvSpPr/>
          <p:nvPr/>
        </p:nvSpPr>
        <p:spPr>
          <a:xfrm>
            <a:off x="2213810" y="882316"/>
            <a:ext cx="2695073" cy="946484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C56353A-AC61-1943-AF37-D22C8895C773}"/>
              </a:ext>
            </a:extLst>
          </p:cNvPr>
          <p:cNvSpPr/>
          <p:nvPr/>
        </p:nvSpPr>
        <p:spPr>
          <a:xfrm>
            <a:off x="7002377" y="287955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987297-7276-7044-A952-07C9654D14CE}"/>
              </a:ext>
            </a:extLst>
          </p:cNvPr>
          <p:cNvSpPr txBox="1"/>
          <p:nvPr/>
        </p:nvSpPr>
        <p:spPr>
          <a:xfrm>
            <a:off x="2390273" y="1093948"/>
            <a:ext cx="251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6C242"/>
                </a:solidFill>
                <a:latin typeface="Cooper Black" panose="0208090404030B020404" pitchFamily="18" charset="0"/>
              </a:rPr>
              <a:t>Http Server</a:t>
            </a:r>
            <a:endParaRPr kumimoji="1" lang="zh-CN" altLang="en-US" sz="2800" dirty="0">
              <a:solidFill>
                <a:srgbClr val="F6C242"/>
              </a:solidFill>
              <a:latin typeface="Cooper Black" panose="0208090404030B0204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CB0127-3E30-4549-8F8B-F2DF705C634E}"/>
              </a:ext>
            </a:extLst>
          </p:cNvPr>
          <p:cNvSpPr txBox="1"/>
          <p:nvPr/>
        </p:nvSpPr>
        <p:spPr>
          <a:xfrm>
            <a:off x="7174830" y="3046148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1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FCA4BAC6-1AB6-0E40-B8B4-99E9B0F35DBC}"/>
              </a:ext>
            </a:extLst>
          </p:cNvPr>
          <p:cNvSpPr/>
          <p:nvPr/>
        </p:nvSpPr>
        <p:spPr>
          <a:xfrm>
            <a:off x="5390145" y="478054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9C55FC-D916-4B42-A28E-2E754EE5830E}"/>
              </a:ext>
            </a:extLst>
          </p:cNvPr>
          <p:cNvSpPr txBox="1"/>
          <p:nvPr/>
        </p:nvSpPr>
        <p:spPr>
          <a:xfrm>
            <a:off x="5554576" y="4992180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2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E850D8C6-BA82-6D44-BFC6-4123EC39F5E4}"/>
              </a:ext>
            </a:extLst>
          </p:cNvPr>
          <p:cNvSpPr/>
          <p:nvPr/>
        </p:nvSpPr>
        <p:spPr>
          <a:xfrm>
            <a:off x="9027694" y="4780548"/>
            <a:ext cx="2763254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98D5130-1C57-154B-99BA-2EECBDA42E22}"/>
              </a:ext>
            </a:extLst>
          </p:cNvPr>
          <p:cNvSpPr txBox="1"/>
          <p:nvPr/>
        </p:nvSpPr>
        <p:spPr>
          <a:xfrm>
            <a:off x="9152017" y="5027349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3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B38DA2A-ABDA-6D47-BF31-015F3FB8C3D1}"/>
              </a:ext>
            </a:extLst>
          </p:cNvPr>
          <p:cNvCxnSpPr/>
          <p:nvPr/>
        </p:nvCxnSpPr>
        <p:spPr>
          <a:xfrm flipV="1">
            <a:off x="1163052" y="2008779"/>
            <a:ext cx="1026695" cy="89835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724A1BF-2963-2143-AB5E-00AAECB97CA1}"/>
              </a:ext>
            </a:extLst>
          </p:cNvPr>
          <p:cNvCxnSpPr>
            <a:cxnSpLocks/>
          </p:cNvCxnSpPr>
          <p:nvPr/>
        </p:nvCxnSpPr>
        <p:spPr>
          <a:xfrm>
            <a:off x="5390145" y="1920115"/>
            <a:ext cx="1391653" cy="83912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12BB734-87CF-7F46-A7F3-BAB8453BF298}"/>
              </a:ext>
            </a:extLst>
          </p:cNvPr>
          <p:cNvCxnSpPr>
            <a:cxnSpLocks/>
          </p:cNvCxnSpPr>
          <p:nvPr/>
        </p:nvCxnSpPr>
        <p:spPr>
          <a:xfrm flipH="1">
            <a:off x="8426114" y="5288959"/>
            <a:ext cx="4612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FAC2622-51EA-8E4F-96DF-37C7935F3D83}"/>
              </a:ext>
            </a:extLst>
          </p:cNvPr>
          <p:cNvSpPr txBox="1"/>
          <p:nvPr/>
        </p:nvSpPr>
        <p:spPr>
          <a:xfrm>
            <a:off x="6174204" y="699742"/>
            <a:ext cx="54262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 Client send write request to </a:t>
            </a:r>
            <a:r>
              <a:rPr kumimoji="1" lang="en-US" altLang="zh-CN" dirty="0" err="1">
                <a:solidFill>
                  <a:schemeClr val="bg1"/>
                </a:solidFill>
              </a:rPr>
              <a:t>gRPC</a:t>
            </a:r>
            <a:r>
              <a:rPr kumimoji="1" lang="en-US" altLang="zh-CN" dirty="0">
                <a:solidFill>
                  <a:schemeClr val="bg1"/>
                </a:solidFill>
              </a:rPr>
              <a:t> server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D5A95F0-1265-C242-A663-D79E5A043C32}"/>
              </a:ext>
            </a:extLst>
          </p:cNvPr>
          <p:cNvSpPr txBox="1"/>
          <p:nvPr/>
        </p:nvSpPr>
        <p:spPr>
          <a:xfrm>
            <a:off x="6174204" y="1097707"/>
            <a:ext cx="61599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2. </a:t>
            </a:r>
            <a:r>
              <a:rPr kumimoji="1" lang="en-US" altLang="zh-CN" dirty="0" err="1">
                <a:solidFill>
                  <a:schemeClr val="bg1"/>
                </a:solidFill>
              </a:rPr>
              <a:t>gRPC</a:t>
            </a:r>
            <a:r>
              <a:rPr kumimoji="1" lang="en-US" altLang="zh-CN" dirty="0">
                <a:solidFill>
                  <a:schemeClr val="bg1"/>
                </a:solidFill>
              </a:rPr>
              <a:t> server send request to leader Raft server (Here is Raft Server 1)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309D8AC-BB5D-6D4C-997E-636909E7DAAE}"/>
              </a:ext>
            </a:extLst>
          </p:cNvPr>
          <p:cNvGrpSpPr/>
          <p:nvPr/>
        </p:nvGrpSpPr>
        <p:grpSpPr>
          <a:xfrm>
            <a:off x="471298" y="231616"/>
            <a:ext cx="1527601" cy="584775"/>
            <a:chOff x="493006" y="224297"/>
            <a:chExt cx="1527601" cy="584776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B68CEB-6F22-2846-B978-4934CE63DEA4}"/>
                </a:ext>
              </a:extLst>
            </p:cNvPr>
            <p:cNvSpPr txBox="1"/>
            <p:nvPr/>
          </p:nvSpPr>
          <p:spPr>
            <a:xfrm>
              <a:off x="830858" y="224297"/>
              <a:ext cx="11897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Write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2" name="等腰三角形 62">
              <a:extLst>
                <a:ext uri="{FF2B5EF4-FFF2-40B4-BE49-F238E27FC236}">
                  <a16:creationId xmlns:a16="http://schemas.microsoft.com/office/drawing/2014/main" id="{D3BEC674-1B3A-3540-8319-95972C8B558E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75F79B49-3E61-AB41-A222-9C639BDE2C99}"/>
              </a:ext>
            </a:extLst>
          </p:cNvPr>
          <p:cNvSpPr txBox="1"/>
          <p:nvPr/>
        </p:nvSpPr>
        <p:spPr>
          <a:xfrm>
            <a:off x="225582" y="4539917"/>
            <a:ext cx="5426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3. Leader send write request to other 2 followers at the same time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29A4096-7598-224B-AF24-F79C8A3C4485}"/>
              </a:ext>
            </a:extLst>
          </p:cNvPr>
          <p:cNvCxnSpPr>
            <a:cxnSpLocks/>
          </p:cNvCxnSpPr>
          <p:nvPr/>
        </p:nvCxnSpPr>
        <p:spPr>
          <a:xfrm flipH="1" flipV="1">
            <a:off x="4908884" y="2008779"/>
            <a:ext cx="1872914" cy="1103389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488ED09-8165-2E40-9D9E-DB116069EC10}"/>
              </a:ext>
            </a:extLst>
          </p:cNvPr>
          <p:cNvSpPr txBox="1"/>
          <p:nvPr/>
        </p:nvSpPr>
        <p:spPr>
          <a:xfrm>
            <a:off x="225582" y="5203056"/>
            <a:ext cx="5426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4. Followers send commit to leader after writing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90DA911-014C-CA4D-BB24-746C79BC7C59}"/>
              </a:ext>
            </a:extLst>
          </p:cNvPr>
          <p:cNvSpPr txBox="1"/>
          <p:nvPr/>
        </p:nvSpPr>
        <p:spPr>
          <a:xfrm>
            <a:off x="1163052" y="2244728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1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222F741-BB44-9646-8EAF-6C020F36EC1D}"/>
              </a:ext>
            </a:extLst>
          </p:cNvPr>
          <p:cNvSpPr txBox="1"/>
          <p:nvPr/>
        </p:nvSpPr>
        <p:spPr>
          <a:xfrm>
            <a:off x="5986877" y="1986447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2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EB74CF4-CBF7-5F44-93AF-C34579340C17}"/>
              </a:ext>
            </a:extLst>
          </p:cNvPr>
          <p:cNvSpPr txBox="1"/>
          <p:nvPr/>
        </p:nvSpPr>
        <p:spPr>
          <a:xfrm>
            <a:off x="6554365" y="4005119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3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AA449D-66CE-7B4D-A289-C30E41C1F848}"/>
              </a:ext>
            </a:extLst>
          </p:cNvPr>
          <p:cNvSpPr txBox="1"/>
          <p:nvPr/>
        </p:nvSpPr>
        <p:spPr>
          <a:xfrm>
            <a:off x="7344107" y="4275511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4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A3759B9-76C0-6D42-927A-868FC18811DA}"/>
              </a:ext>
            </a:extLst>
          </p:cNvPr>
          <p:cNvCxnSpPr>
            <a:cxnSpLocks/>
          </p:cNvCxnSpPr>
          <p:nvPr/>
        </p:nvCxnSpPr>
        <p:spPr>
          <a:xfrm flipH="1">
            <a:off x="6781798" y="3988529"/>
            <a:ext cx="393032" cy="580387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7259735-B2F0-A647-BB54-B492011799B6}"/>
              </a:ext>
            </a:extLst>
          </p:cNvPr>
          <p:cNvCxnSpPr>
            <a:cxnSpLocks/>
          </p:cNvCxnSpPr>
          <p:nvPr/>
        </p:nvCxnSpPr>
        <p:spPr>
          <a:xfrm>
            <a:off x="9569112" y="4013101"/>
            <a:ext cx="501319" cy="590984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C016893-21EF-A04E-B61E-08C499C57B97}"/>
              </a:ext>
            </a:extLst>
          </p:cNvPr>
          <p:cNvSpPr txBox="1"/>
          <p:nvPr/>
        </p:nvSpPr>
        <p:spPr>
          <a:xfrm>
            <a:off x="212550" y="5812501"/>
            <a:ext cx="65291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5. Leader send response to Http server after receiving more than half commit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(including itself)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9EB5187-45E9-3E4C-86D6-ACA57AE6B9CF}"/>
              </a:ext>
            </a:extLst>
          </p:cNvPr>
          <p:cNvSpPr txBox="1"/>
          <p:nvPr/>
        </p:nvSpPr>
        <p:spPr>
          <a:xfrm>
            <a:off x="9819771" y="3964703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3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E954FDF-ECB9-BA48-88AB-FFF86485C854}"/>
              </a:ext>
            </a:extLst>
          </p:cNvPr>
          <p:cNvCxnSpPr>
            <a:cxnSpLocks/>
          </p:cNvCxnSpPr>
          <p:nvPr/>
        </p:nvCxnSpPr>
        <p:spPr>
          <a:xfrm flipV="1">
            <a:off x="7125368" y="4003921"/>
            <a:ext cx="397044" cy="581273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4B734F3-41AF-3D4D-96A4-3802C01FF109}"/>
              </a:ext>
            </a:extLst>
          </p:cNvPr>
          <p:cNvCxnSpPr>
            <a:cxnSpLocks/>
          </p:cNvCxnSpPr>
          <p:nvPr/>
        </p:nvCxnSpPr>
        <p:spPr>
          <a:xfrm flipH="1" flipV="1">
            <a:off x="9221530" y="4000493"/>
            <a:ext cx="483944" cy="603592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2361E3C-688A-6E42-A5ED-E34CAE148141}"/>
              </a:ext>
            </a:extLst>
          </p:cNvPr>
          <p:cNvSpPr txBox="1"/>
          <p:nvPr/>
        </p:nvSpPr>
        <p:spPr>
          <a:xfrm>
            <a:off x="8995954" y="4269814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4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13" name="环形箭头 12">
            <a:extLst>
              <a:ext uri="{FF2B5EF4-FFF2-40B4-BE49-F238E27FC236}">
                <a16:creationId xmlns:a16="http://schemas.microsoft.com/office/drawing/2014/main" id="{5A62ADD5-229A-9C4C-8175-F790C43B52B9}"/>
              </a:ext>
            </a:extLst>
          </p:cNvPr>
          <p:cNvSpPr/>
          <p:nvPr/>
        </p:nvSpPr>
        <p:spPr>
          <a:xfrm>
            <a:off x="7947090" y="2219058"/>
            <a:ext cx="940236" cy="102052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D30A9BC-6E7E-3F47-B438-05E49BCBB02D}"/>
              </a:ext>
            </a:extLst>
          </p:cNvPr>
          <p:cNvSpPr txBox="1"/>
          <p:nvPr/>
        </p:nvSpPr>
        <p:spPr>
          <a:xfrm>
            <a:off x="8229881" y="1950734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4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22A12A1-3A5D-3B47-80B0-FD0B5197C084}"/>
              </a:ext>
            </a:extLst>
          </p:cNvPr>
          <p:cNvSpPr txBox="1"/>
          <p:nvPr/>
        </p:nvSpPr>
        <p:spPr>
          <a:xfrm>
            <a:off x="5390145" y="2593413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5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1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6" grpId="0" animBg="1"/>
      <p:bldP spid="26" grpId="1" animBg="1"/>
      <p:bldP spid="10" grpId="0"/>
      <p:bldP spid="10" grpId="1"/>
      <p:bldP spid="27" grpId="0"/>
      <p:bldP spid="27" grpId="1"/>
      <p:bldP spid="29" grpId="0" animBg="1"/>
      <p:bldP spid="29" grpId="1" animBg="1"/>
      <p:bldP spid="30" grpId="0"/>
      <p:bldP spid="30" grpId="1"/>
      <p:bldP spid="33" grpId="0" animBg="1"/>
      <p:bldP spid="33" grpId="1" animBg="1"/>
      <p:bldP spid="34" grpId="0"/>
      <p:bldP spid="34" grpId="1"/>
      <p:bldP spid="47" grpId="0"/>
      <p:bldP spid="47" grpId="1"/>
      <p:bldP spid="48" grpId="0"/>
      <p:bldP spid="48" grpId="1"/>
      <p:bldP spid="53" grpId="0"/>
      <p:bldP spid="53" grpId="1"/>
      <p:bldP spid="60" grpId="0"/>
      <p:bldP spid="60" grpId="1"/>
      <p:bldP spid="64" grpId="0"/>
      <p:bldP spid="64" grpId="1"/>
      <p:bldP spid="65" grpId="0"/>
      <p:bldP spid="65" grpId="1"/>
      <p:bldP spid="67" grpId="0"/>
      <p:bldP spid="67" grpId="1"/>
      <p:bldP spid="68" grpId="0"/>
      <p:bldP spid="68" grpId="1"/>
      <p:bldP spid="38" grpId="0"/>
      <p:bldP spid="38" grpId="1"/>
      <p:bldP spid="40" grpId="0"/>
      <p:bldP spid="40" grpId="1"/>
      <p:bldP spid="44" grpId="0"/>
      <p:bldP spid="44" grpId="1"/>
      <p:bldP spid="13" grpId="0" animBg="1"/>
      <p:bldP spid="13" grpId="1" animBg="1"/>
      <p:bldP spid="45" grpId="0"/>
      <p:bldP spid="45" grpId="1"/>
      <p:bldP spid="46" grpId="0"/>
      <p:bldP spid="4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婴儿">
            <a:extLst>
              <a:ext uri="{FF2B5EF4-FFF2-40B4-BE49-F238E27FC236}">
                <a16:creationId xmlns:a16="http://schemas.microsoft.com/office/drawing/2014/main" id="{92D2087C-5943-2D44-AFE8-D701A364B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704" y="3112168"/>
            <a:ext cx="914400" cy="914400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286F860A-C842-3C4D-8B21-DBA34D574D35}"/>
              </a:ext>
            </a:extLst>
          </p:cNvPr>
          <p:cNvSpPr/>
          <p:nvPr/>
        </p:nvSpPr>
        <p:spPr>
          <a:xfrm>
            <a:off x="2213810" y="882316"/>
            <a:ext cx="2695073" cy="946484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C56353A-AC61-1943-AF37-D22C8895C773}"/>
              </a:ext>
            </a:extLst>
          </p:cNvPr>
          <p:cNvSpPr/>
          <p:nvPr/>
        </p:nvSpPr>
        <p:spPr>
          <a:xfrm>
            <a:off x="7002377" y="287955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987297-7276-7044-A952-07C9654D14CE}"/>
              </a:ext>
            </a:extLst>
          </p:cNvPr>
          <p:cNvSpPr txBox="1"/>
          <p:nvPr/>
        </p:nvSpPr>
        <p:spPr>
          <a:xfrm>
            <a:off x="2390273" y="1093948"/>
            <a:ext cx="251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6C242"/>
                </a:solidFill>
                <a:latin typeface="Cooper Black" panose="0208090404030B020404" pitchFamily="18" charset="0"/>
              </a:rPr>
              <a:t>Http Server</a:t>
            </a:r>
            <a:endParaRPr kumimoji="1" lang="zh-CN" altLang="en-US" sz="2800" dirty="0">
              <a:solidFill>
                <a:srgbClr val="F6C242"/>
              </a:solidFill>
              <a:latin typeface="Cooper Black" panose="0208090404030B0204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CB0127-3E30-4549-8F8B-F2DF705C634E}"/>
              </a:ext>
            </a:extLst>
          </p:cNvPr>
          <p:cNvSpPr txBox="1"/>
          <p:nvPr/>
        </p:nvSpPr>
        <p:spPr>
          <a:xfrm>
            <a:off x="7174830" y="3046148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1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FCA4BAC6-1AB6-0E40-B8B4-99E9B0F35DBC}"/>
              </a:ext>
            </a:extLst>
          </p:cNvPr>
          <p:cNvSpPr/>
          <p:nvPr/>
        </p:nvSpPr>
        <p:spPr>
          <a:xfrm>
            <a:off x="5390145" y="478054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9C55FC-D916-4B42-A28E-2E754EE5830E}"/>
              </a:ext>
            </a:extLst>
          </p:cNvPr>
          <p:cNvSpPr txBox="1"/>
          <p:nvPr/>
        </p:nvSpPr>
        <p:spPr>
          <a:xfrm>
            <a:off x="5554576" y="4992180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2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E850D8C6-BA82-6D44-BFC6-4123EC39F5E4}"/>
              </a:ext>
            </a:extLst>
          </p:cNvPr>
          <p:cNvSpPr/>
          <p:nvPr/>
        </p:nvSpPr>
        <p:spPr>
          <a:xfrm>
            <a:off x="9027694" y="4780548"/>
            <a:ext cx="2763254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98D5130-1C57-154B-99BA-2EECBDA42E22}"/>
              </a:ext>
            </a:extLst>
          </p:cNvPr>
          <p:cNvSpPr txBox="1"/>
          <p:nvPr/>
        </p:nvSpPr>
        <p:spPr>
          <a:xfrm>
            <a:off x="9152017" y="5027349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3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B38DA2A-ABDA-6D47-BF31-015F3FB8C3D1}"/>
              </a:ext>
            </a:extLst>
          </p:cNvPr>
          <p:cNvCxnSpPr/>
          <p:nvPr/>
        </p:nvCxnSpPr>
        <p:spPr>
          <a:xfrm flipV="1">
            <a:off x="1163052" y="2008779"/>
            <a:ext cx="1026695" cy="89835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724A1BF-2963-2143-AB5E-00AAECB97CA1}"/>
              </a:ext>
            </a:extLst>
          </p:cNvPr>
          <p:cNvCxnSpPr>
            <a:cxnSpLocks/>
          </p:cNvCxnSpPr>
          <p:nvPr/>
        </p:nvCxnSpPr>
        <p:spPr>
          <a:xfrm>
            <a:off x="5390145" y="1920115"/>
            <a:ext cx="1391653" cy="83912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12BB734-87CF-7F46-A7F3-BAB8453BF298}"/>
              </a:ext>
            </a:extLst>
          </p:cNvPr>
          <p:cNvCxnSpPr>
            <a:cxnSpLocks/>
          </p:cNvCxnSpPr>
          <p:nvPr/>
        </p:nvCxnSpPr>
        <p:spPr>
          <a:xfrm flipH="1">
            <a:off x="8426114" y="5288959"/>
            <a:ext cx="4612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309D8AC-BB5D-6D4C-997E-636909E7DAAE}"/>
              </a:ext>
            </a:extLst>
          </p:cNvPr>
          <p:cNvGrpSpPr/>
          <p:nvPr/>
        </p:nvGrpSpPr>
        <p:grpSpPr>
          <a:xfrm>
            <a:off x="471298" y="231616"/>
            <a:ext cx="1527601" cy="584775"/>
            <a:chOff x="493006" y="224297"/>
            <a:chExt cx="1527601" cy="584776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B68CEB-6F22-2846-B978-4934CE63DEA4}"/>
                </a:ext>
              </a:extLst>
            </p:cNvPr>
            <p:cNvSpPr txBox="1"/>
            <p:nvPr/>
          </p:nvSpPr>
          <p:spPr>
            <a:xfrm>
              <a:off x="830858" y="224297"/>
              <a:ext cx="11897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Write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2" name="等腰三角形 62">
              <a:extLst>
                <a:ext uri="{FF2B5EF4-FFF2-40B4-BE49-F238E27FC236}">
                  <a16:creationId xmlns:a16="http://schemas.microsoft.com/office/drawing/2014/main" id="{D3BEC674-1B3A-3540-8319-95972C8B558E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29A4096-7598-224B-AF24-F79C8A3C4485}"/>
              </a:ext>
            </a:extLst>
          </p:cNvPr>
          <p:cNvCxnSpPr>
            <a:cxnSpLocks/>
          </p:cNvCxnSpPr>
          <p:nvPr/>
        </p:nvCxnSpPr>
        <p:spPr>
          <a:xfrm flipH="1" flipV="1">
            <a:off x="4908884" y="2008779"/>
            <a:ext cx="1872914" cy="1103389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90DA911-014C-CA4D-BB24-746C79BC7C59}"/>
              </a:ext>
            </a:extLst>
          </p:cNvPr>
          <p:cNvSpPr txBox="1"/>
          <p:nvPr/>
        </p:nvSpPr>
        <p:spPr>
          <a:xfrm>
            <a:off x="1163052" y="2244728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1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222F741-BB44-9646-8EAF-6C020F36EC1D}"/>
              </a:ext>
            </a:extLst>
          </p:cNvPr>
          <p:cNvSpPr txBox="1"/>
          <p:nvPr/>
        </p:nvSpPr>
        <p:spPr>
          <a:xfrm>
            <a:off x="5986877" y="1986447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2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EB74CF4-CBF7-5F44-93AF-C34579340C17}"/>
              </a:ext>
            </a:extLst>
          </p:cNvPr>
          <p:cNvSpPr txBox="1"/>
          <p:nvPr/>
        </p:nvSpPr>
        <p:spPr>
          <a:xfrm>
            <a:off x="6554365" y="4005119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3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AA449D-66CE-7B4D-A289-C30E41C1F848}"/>
              </a:ext>
            </a:extLst>
          </p:cNvPr>
          <p:cNvSpPr txBox="1"/>
          <p:nvPr/>
        </p:nvSpPr>
        <p:spPr>
          <a:xfrm>
            <a:off x="7344107" y="4275511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4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A3759B9-76C0-6D42-927A-868FC18811DA}"/>
              </a:ext>
            </a:extLst>
          </p:cNvPr>
          <p:cNvCxnSpPr>
            <a:cxnSpLocks/>
          </p:cNvCxnSpPr>
          <p:nvPr/>
        </p:nvCxnSpPr>
        <p:spPr>
          <a:xfrm flipH="1">
            <a:off x="6781798" y="3988529"/>
            <a:ext cx="393032" cy="580387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7259735-B2F0-A647-BB54-B492011799B6}"/>
              </a:ext>
            </a:extLst>
          </p:cNvPr>
          <p:cNvCxnSpPr>
            <a:cxnSpLocks/>
          </p:cNvCxnSpPr>
          <p:nvPr/>
        </p:nvCxnSpPr>
        <p:spPr>
          <a:xfrm>
            <a:off x="9569112" y="4013101"/>
            <a:ext cx="501319" cy="590984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9EB5187-45E9-3E4C-86D6-ACA57AE6B9CF}"/>
              </a:ext>
            </a:extLst>
          </p:cNvPr>
          <p:cNvSpPr txBox="1"/>
          <p:nvPr/>
        </p:nvSpPr>
        <p:spPr>
          <a:xfrm>
            <a:off x="9819771" y="3964703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3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E954FDF-ECB9-BA48-88AB-FFF86485C854}"/>
              </a:ext>
            </a:extLst>
          </p:cNvPr>
          <p:cNvCxnSpPr>
            <a:cxnSpLocks/>
          </p:cNvCxnSpPr>
          <p:nvPr/>
        </p:nvCxnSpPr>
        <p:spPr>
          <a:xfrm flipV="1">
            <a:off x="7125368" y="4003921"/>
            <a:ext cx="397044" cy="581273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4B734F3-41AF-3D4D-96A4-3802C01FF109}"/>
              </a:ext>
            </a:extLst>
          </p:cNvPr>
          <p:cNvCxnSpPr>
            <a:cxnSpLocks/>
          </p:cNvCxnSpPr>
          <p:nvPr/>
        </p:nvCxnSpPr>
        <p:spPr>
          <a:xfrm flipH="1" flipV="1">
            <a:off x="9221530" y="4000493"/>
            <a:ext cx="483944" cy="603592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2361E3C-688A-6E42-A5ED-E34CAE148141}"/>
              </a:ext>
            </a:extLst>
          </p:cNvPr>
          <p:cNvSpPr txBox="1"/>
          <p:nvPr/>
        </p:nvSpPr>
        <p:spPr>
          <a:xfrm>
            <a:off x="8995954" y="4269814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4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13" name="环形箭头 12">
            <a:extLst>
              <a:ext uri="{FF2B5EF4-FFF2-40B4-BE49-F238E27FC236}">
                <a16:creationId xmlns:a16="http://schemas.microsoft.com/office/drawing/2014/main" id="{5A62ADD5-229A-9C4C-8175-F790C43B52B9}"/>
              </a:ext>
            </a:extLst>
          </p:cNvPr>
          <p:cNvSpPr/>
          <p:nvPr/>
        </p:nvSpPr>
        <p:spPr>
          <a:xfrm>
            <a:off x="7947090" y="2219058"/>
            <a:ext cx="940236" cy="102052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D30A9BC-6E7E-3F47-B438-05E49BCBB02D}"/>
              </a:ext>
            </a:extLst>
          </p:cNvPr>
          <p:cNvSpPr txBox="1"/>
          <p:nvPr/>
        </p:nvSpPr>
        <p:spPr>
          <a:xfrm>
            <a:off x="8229881" y="1950734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4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22A12A1-3A5D-3B47-80B0-FD0B5197C084}"/>
              </a:ext>
            </a:extLst>
          </p:cNvPr>
          <p:cNvSpPr txBox="1"/>
          <p:nvPr/>
        </p:nvSpPr>
        <p:spPr>
          <a:xfrm>
            <a:off x="5390145" y="2593413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5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37" name="乘 36">
            <a:extLst>
              <a:ext uri="{FF2B5EF4-FFF2-40B4-BE49-F238E27FC236}">
                <a16:creationId xmlns:a16="http://schemas.microsoft.com/office/drawing/2014/main" id="{1ADB56D1-3D2D-DC44-AA33-73C6BD3D4D60}"/>
              </a:ext>
            </a:extLst>
          </p:cNvPr>
          <p:cNvSpPr/>
          <p:nvPr/>
        </p:nvSpPr>
        <p:spPr>
          <a:xfrm>
            <a:off x="9849852" y="4616733"/>
            <a:ext cx="1267327" cy="134445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DEDF866-AEDF-5B42-AE15-01BD32CB037E}"/>
              </a:ext>
            </a:extLst>
          </p:cNvPr>
          <p:cNvSpPr txBox="1"/>
          <p:nvPr/>
        </p:nvSpPr>
        <p:spPr>
          <a:xfrm>
            <a:off x="7712574" y="756141"/>
            <a:ext cx="2039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Still Work!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48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婴儿">
            <a:extLst>
              <a:ext uri="{FF2B5EF4-FFF2-40B4-BE49-F238E27FC236}">
                <a16:creationId xmlns:a16="http://schemas.microsoft.com/office/drawing/2014/main" id="{92D2087C-5943-2D44-AFE8-D701A364B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704" y="3112168"/>
            <a:ext cx="914400" cy="914400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286F860A-C842-3C4D-8B21-DBA34D574D35}"/>
              </a:ext>
            </a:extLst>
          </p:cNvPr>
          <p:cNvSpPr/>
          <p:nvPr/>
        </p:nvSpPr>
        <p:spPr>
          <a:xfrm>
            <a:off x="2213810" y="882316"/>
            <a:ext cx="2695073" cy="946484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C56353A-AC61-1943-AF37-D22C8895C773}"/>
              </a:ext>
            </a:extLst>
          </p:cNvPr>
          <p:cNvSpPr/>
          <p:nvPr/>
        </p:nvSpPr>
        <p:spPr>
          <a:xfrm>
            <a:off x="7002377" y="287955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987297-7276-7044-A952-07C9654D14CE}"/>
              </a:ext>
            </a:extLst>
          </p:cNvPr>
          <p:cNvSpPr txBox="1"/>
          <p:nvPr/>
        </p:nvSpPr>
        <p:spPr>
          <a:xfrm>
            <a:off x="2390273" y="1093948"/>
            <a:ext cx="251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6C242"/>
                </a:solidFill>
                <a:latin typeface="Cooper Black" panose="0208090404030B020404" pitchFamily="18" charset="0"/>
              </a:rPr>
              <a:t>Http Server</a:t>
            </a:r>
            <a:endParaRPr kumimoji="1" lang="zh-CN" altLang="en-US" sz="2800" dirty="0">
              <a:solidFill>
                <a:srgbClr val="F6C242"/>
              </a:solidFill>
              <a:latin typeface="Cooper Black" panose="0208090404030B0204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CB0127-3E30-4549-8F8B-F2DF705C634E}"/>
              </a:ext>
            </a:extLst>
          </p:cNvPr>
          <p:cNvSpPr txBox="1"/>
          <p:nvPr/>
        </p:nvSpPr>
        <p:spPr>
          <a:xfrm>
            <a:off x="7174830" y="3046148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1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FCA4BAC6-1AB6-0E40-B8B4-99E9B0F35DBC}"/>
              </a:ext>
            </a:extLst>
          </p:cNvPr>
          <p:cNvSpPr/>
          <p:nvPr/>
        </p:nvSpPr>
        <p:spPr>
          <a:xfrm>
            <a:off x="5390145" y="478054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9C55FC-D916-4B42-A28E-2E754EE5830E}"/>
              </a:ext>
            </a:extLst>
          </p:cNvPr>
          <p:cNvSpPr txBox="1"/>
          <p:nvPr/>
        </p:nvSpPr>
        <p:spPr>
          <a:xfrm>
            <a:off x="5554576" y="4992180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2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E850D8C6-BA82-6D44-BFC6-4123EC39F5E4}"/>
              </a:ext>
            </a:extLst>
          </p:cNvPr>
          <p:cNvSpPr/>
          <p:nvPr/>
        </p:nvSpPr>
        <p:spPr>
          <a:xfrm>
            <a:off x="9027694" y="4780548"/>
            <a:ext cx="2763254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98D5130-1C57-154B-99BA-2EECBDA42E22}"/>
              </a:ext>
            </a:extLst>
          </p:cNvPr>
          <p:cNvSpPr txBox="1"/>
          <p:nvPr/>
        </p:nvSpPr>
        <p:spPr>
          <a:xfrm>
            <a:off x="9152017" y="5027349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3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B38DA2A-ABDA-6D47-BF31-015F3FB8C3D1}"/>
              </a:ext>
            </a:extLst>
          </p:cNvPr>
          <p:cNvCxnSpPr/>
          <p:nvPr/>
        </p:nvCxnSpPr>
        <p:spPr>
          <a:xfrm flipV="1">
            <a:off x="1163052" y="2008779"/>
            <a:ext cx="1026695" cy="89835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724A1BF-2963-2143-AB5E-00AAECB97CA1}"/>
              </a:ext>
            </a:extLst>
          </p:cNvPr>
          <p:cNvCxnSpPr>
            <a:cxnSpLocks/>
          </p:cNvCxnSpPr>
          <p:nvPr/>
        </p:nvCxnSpPr>
        <p:spPr>
          <a:xfrm>
            <a:off x="5390145" y="1920115"/>
            <a:ext cx="841486" cy="2469725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309D8AC-BB5D-6D4C-997E-636909E7DAAE}"/>
              </a:ext>
            </a:extLst>
          </p:cNvPr>
          <p:cNvGrpSpPr/>
          <p:nvPr/>
        </p:nvGrpSpPr>
        <p:grpSpPr>
          <a:xfrm>
            <a:off x="471298" y="231616"/>
            <a:ext cx="1527601" cy="584775"/>
            <a:chOff x="493006" y="224297"/>
            <a:chExt cx="1527601" cy="584776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B68CEB-6F22-2846-B978-4934CE63DEA4}"/>
                </a:ext>
              </a:extLst>
            </p:cNvPr>
            <p:cNvSpPr txBox="1"/>
            <p:nvPr/>
          </p:nvSpPr>
          <p:spPr>
            <a:xfrm>
              <a:off x="830858" y="224297"/>
              <a:ext cx="11897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Write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2" name="等腰三角形 62">
              <a:extLst>
                <a:ext uri="{FF2B5EF4-FFF2-40B4-BE49-F238E27FC236}">
                  <a16:creationId xmlns:a16="http://schemas.microsoft.com/office/drawing/2014/main" id="{D3BEC674-1B3A-3540-8319-95972C8B558E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29A4096-7598-224B-AF24-F79C8A3C4485}"/>
              </a:ext>
            </a:extLst>
          </p:cNvPr>
          <p:cNvCxnSpPr>
            <a:cxnSpLocks/>
          </p:cNvCxnSpPr>
          <p:nvPr/>
        </p:nvCxnSpPr>
        <p:spPr>
          <a:xfrm flipH="1" flipV="1">
            <a:off x="4908884" y="2008780"/>
            <a:ext cx="813635" cy="2501376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90DA911-014C-CA4D-BB24-746C79BC7C59}"/>
              </a:ext>
            </a:extLst>
          </p:cNvPr>
          <p:cNvSpPr txBox="1"/>
          <p:nvPr/>
        </p:nvSpPr>
        <p:spPr>
          <a:xfrm>
            <a:off x="1163052" y="2244728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1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222F741-BB44-9646-8EAF-6C020F36EC1D}"/>
              </a:ext>
            </a:extLst>
          </p:cNvPr>
          <p:cNvSpPr txBox="1"/>
          <p:nvPr/>
        </p:nvSpPr>
        <p:spPr>
          <a:xfrm>
            <a:off x="5894972" y="2789814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2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EB74CF4-CBF7-5F44-93AF-C34579340C17}"/>
              </a:ext>
            </a:extLst>
          </p:cNvPr>
          <p:cNvSpPr txBox="1"/>
          <p:nvPr/>
        </p:nvSpPr>
        <p:spPr>
          <a:xfrm>
            <a:off x="8339051" y="4859815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3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AA449D-66CE-7B4D-A289-C30E41C1F848}"/>
              </a:ext>
            </a:extLst>
          </p:cNvPr>
          <p:cNvSpPr txBox="1"/>
          <p:nvPr/>
        </p:nvSpPr>
        <p:spPr>
          <a:xfrm>
            <a:off x="8369965" y="5680866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4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A3759B9-76C0-6D42-927A-868FC18811DA}"/>
              </a:ext>
            </a:extLst>
          </p:cNvPr>
          <p:cNvCxnSpPr>
            <a:cxnSpLocks/>
          </p:cNvCxnSpPr>
          <p:nvPr/>
        </p:nvCxnSpPr>
        <p:spPr>
          <a:xfrm flipH="1">
            <a:off x="6781798" y="3988529"/>
            <a:ext cx="393032" cy="580387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7259735-B2F0-A647-BB54-B492011799B6}"/>
              </a:ext>
            </a:extLst>
          </p:cNvPr>
          <p:cNvCxnSpPr>
            <a:cxnSpLocks/>
          </p:cNvCxnSpPr>
          <p:nvPr/>
        </p:nvCxnSpPr>
        <p:spPr>
          <a:xfrm>
            <a:off x="9569112" y="4013101"/>
            <a:ext cx="501319" cy="590984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9EB5187-45E9-3E4C-86D6-ACA57AE6B9CF}"/>
              </a:ext>
            </a:extLst>
          </p:cNvPr>
          <p:cNvSpPr txBox="1"/>
          <p:nvPr/>
        </p:nvSpPr>
        <p:spPr>
          <a:xfrm>
            <a:off x="9819771" y="3964703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3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E954FDF-ECB9-BA48-88AB-FFF86485C854}"/>
              </a:ext>
            </a:extLst>
          </p:cNvPr>
          <p:cNvCxnSpPr>
            <a:cxnSpLocks/>
          </p:cNvCxnSpPr>
          <p:nvPr/>
        </p:nvCxnSpPr>
        <p:spPr>
          <a:xfrm flipV="1">
            <a:off x="7125368" y="4003921"/>
            <a:ext cx="397044" cy="581273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4B734F3-41AF-3D4D-96A4-3802C01FF109}"/>
              </a:ext>
            </a:extLst>
          </p:cNvPr>
          <p:cNvCxnSpPr>
            <a:cxnSpLocks/>
          </p:cNvCxnSpPr>
          <p:nvPr/>
        </p:nvCxnSpPr>
        <p:spPr>
          <a:xfrm flipH="1" flipV="1">
            <a:off x="9221530" y="4000493"/>
            <a:ext cx="483944" cy="603592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2361E3C-688A-6E42-A5ED-E34CAE148141}"/>
              </a:ext>
            </a:extLst>
          </p:cNvPr>
          <p:cNvSpPr txBox="1"/>
          <p:nvPr/>
        </p:nvSpPr>
        <p:spPr>
          <a:xfrm>
            <a:off x="8995954" y="4269814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4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13" name="环形箭头 12">
            <a:extLst>
              <a:ext uri="{FF2B5EF4-FFF2-40B4-BE49-F238E27FC236}">
                <a16:creationId xmlns:a16="http://schemas.microsoft.com/office/drawing/2014/main" id="{5A62ADD5-229A-9C4C-8175-F790C43B52B9}"/>
              </a:ext>
            </a:extLst>
          </p:cNvPr>
          <p:cNvSpPr/>
          <p:nvPr/>
        </p:nvSpPr>
        <p:spPr>
          <a:xfrm>
            <a:off x="7947090" y="2219058"/>
            <a:ext cx="940236" cy="102052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D30A9BC-6E7E-3F47-B438-05E49BCBB02D}"/>
              </a:ext>
            </a:extLst>
          </p:cNvPr>
          <p:cNvSpPr txBox="1"/>
          <p:nvPr/>
        </p:nvSpPr>
        <p:spPr>
          <a:xfrm>
            <a:off x="8229881" y="1950734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4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22A12A1-3A5D-3B47-80B0-FD0B5197C084}"/>
              </a:ext>
            </a:extLst>
          </p:cNvPr>
          <p:cNvSpPr txBox="1"/>
          <p:nvPr/>
        </p:nvSpPr>
        <p:spPr>
          <a:xfrm>
            <a:off x="4799096" y="3142796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5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37" name="乘 36">
            <a:extLst>
              <a:ext uri="{FF2B5EF4-FFF2-40B4-BE49-F238E27FC236}">
                <a16:creationId xmlns:a16="http://schemas.microsoft.com/office/drawing/2014/main" id="{1ADB56D1-3D2D-DC44-AA33-73C6BD3D4D60}"/>
              </a:ext>
            </a:extLst>
          </p:cNvPr>
          <p:cNvSpPr/>
          <p:nvPr/>
        </p:nvSpPr>
        <p:spPr>
          <a:xfrm>
            <a:off x="7861632" y="2690756"/>
            <a:ext cx="1267327" cy="134445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DEDF866-AEDF-5B42-AE15-01BD32CB037E}"/>
              </a:ext>
            </a:extLst>
          </p:cNvPr>
          <p:cNvSpPr txBox="1"/>
          <p:nvPr/>
        </p:nvSpPr>
        <p:spPr>
          <a:xfrm>
            <a:off x="7712574" y="756141"/>
            <a:ext cx="2039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Still Work!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CA6F2B3-DF8D-C24E-9919-3A10E4B5AA8D}"/>
              </a:ext>
            </a:extLst>
          </p:cNvPr>
          <p:cNvSpPr txBox="1"/>
          <p:nvPr/>
        </p:nvSpPr>
        <p:spPr>
          <a:xfrm>
            <a:off x="7344107" y="1285839"/>
            <a:ext cx="542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Start an election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7" name="乘 46">
            <a:extLst>
              <a:ext uri="{FF2B5EF4-FFF2-40B4-BE49-F238E27FC236}">
                <a16:creationId xmlns:a16="http://schemas.microsoft.com/office/drawing/2014/main" id="{5411C786-8A17-B54B-8D4A-D98553AC690D}"/>
              </a:ext>
            </a:extLst>
          </p:cNvPr>
          <p:cNvSpPr/>
          <p:nvPr/>
        </p:nvSpPr>
        <p:spPr>
          <a:xfrm>
            <a:off x="8141999" y="1965304"/>
            <a:ext cx="590503" cy="61824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乘 48">
            <a:extLst>
              <a:ext uri="{FF2B5EF4-FFF2-40B4-BE49-F238E27FC236}">
                <a16:creationId xmlns:a16="http://schemas.microsoft.com/office/drawing/2014/main" id="{F0F27E96-CF42-5A48-89A9-0BC23855418C}"/>
              </a:ext>
            </a:extLst>
          </p:cNvPr>
          <p:cNvSpPr/>
          <p:nvPr/>
        </p:nvSpPr>
        <p:spPr>
          <a:xfrm>
            <a:off x="9479928" y="3961684"/>
            <a:ext cx="590503" cy="61824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5079380E-6883-FB4A-9CAD-4B4398E9C148}"/>
              </a:ext>
            </a:extLst>
          </p:cNvPr>
          <p:cNvCxnSpPr>
            <a:cxnSpLocks/>
          </p:cNvCxnSpPr>
          <p:nvPr/>
        </p:nvCxnSpPr>
        <p:spPr>
          <a:xfrm flipV="1">
            <a:off x="8369965" y="5253790"/>
            <a:ext cx="517361" cy="18508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4A06DAE-ACE5-AB47-84A5-83ADE425C9DB}"/>
              </a:ext>
            </a:extLst>
          </p:cNvPr>
          <p:cNvCxnSpPr>
            <a:cxnSpLocks/>
          </p:cNvCxnSpPr>
          <p:nvPr/>
        </p:nvCxnSpPr>
        <p:spPr>
          <a:xfrm flipH="1">
            <a:off x="8377988" y="5533908"/>
            <a:ext cx="437149" cy="16661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6626323-876C-4E46-A050-AFD7684A9808}"/>
              </a:ext>
            </a:extLst>
          </p:cNvPr>
          <p:cNvSpPr txBox="1"/>
          <p:nvPr/>
        </p:nvSpPr>
        <p:spPr>
          <a:xfrm>
            <a:off x="6347064" y="4067417"/>
            <a:ext cx="24303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Wait for response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5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婴儿">
            <a:extLst>
              <a:ext uri="{FF2B5EF4-FFF2-40B4-BE49-F238E27FC236}">
                <a16:creationId xmlns:a16="http://schemas.microsoft.com/office/drawing/2014/main" id="{92D2087C-5943-2D44-AFE8-D701A364B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704" y="3112168"/>
            <a:ext cx="914400" cy="914400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286F860A-C842-3C4D-8B21-DBA34D574D35}"/>
              </a:ext>
            </a:extLst>
          </p:cNvPr>
          <p:cNvSpPr/>
          <p:nvPr/>
        </p:nvSpPr>
        <p:spPr>
          <a:xfrm>
            <a:off x="2213810" y="882316"/>
            <a:ext cx="2695073" cy="946484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C56353A-AC61-1943-AF37-D22C8895C773}"/>
              </a:ext>
            </a:extLst>
          </p:cNvPr>
          <p:cNvSpPr/>
          <p:nvPr/>
        </p:nvSpPr>
        <p:spPr>
          <a:xfrm>
            <a:off x="7002377" y="287955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987297-7276-7044-A952-07C9654D14CE}"/>
              </a:ext>
            </a:extLst>
          </p:cNvPr>
          <p:cNvSpPr txBox="1"/>
          <p:nvPr/>
        </p:nvSpPr>
        <p:spPr>
          <a:xfrm>
            <a:off x="2390273" y="1093948"/>
            <a:ext cx="251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6C242"/>
                </a:solidFill>
                <a:latin typeface="Cooper Black" panose="0208090404030B020404" pitchFamily="18" charset="0"/>
              </a:rPr>
              <a:t>Http Server</a:t>
            </a:r>
            <a:endParaRPr kumimoji="1" lang="zh-CN" altLang="en-US" sz="2800" dirty="0">
              <a:solidFill>
                <a:srgbClr val="F6C242"/>
              </a:solidFill>
              <a:latin typeface="Cooper Black" panose="0208090404030B0204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CB0127-3E30-4549-8F8B-F2DF705C634E}"/>
              </a:ext>
            </a:extLst>
          </p:cNvPr>
          <p:cNvSpPr txBox="1"/>
          <p:nvPr/>
        </p:nvSpPr>
        <p:spPr>
          <a:xfrm>
            <a:off x="7174830" y="3046148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1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FCA4BAC6-1AB6-0E40-B8B4-99E9B0F35DBC}"/>
              </a:ext>
            </a:extLst>
          </p:cNvPr>
          <p:cNvSpPr/>
          <p:nvPr/>
        </p:nvSpPr>
        <p:spPr>
          <a:xfrm>
            <a:off x="5390145" y="478054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9C55FC-D916-4B42-A28E-2E754EE5830E}"/>
              </a:ext>
            </a:extLst>
          </p:cNvPr>
          <p:cNvSpPr txBox="1"/>
          <p:nvPr/>
        </p:nvSpPr>
        <p:spPr>
          <a:xfrm>
            <a:off x="5554576" y="4992180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2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E850D8C6-BA82-6D44-BFC6-4123EC39F5E4}"/>
              </a:ext>
            </a:extLst>
          </p:cNvPr>
          <p:cNvSpPr/>
          <p:nvPr/>
        </p:nvSpPr>
        <p:spPr>
          <a:xfrm>
            <a:off x="9027694" y="4780548"/>
            <a:ext cx="2763254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98D5130-1C57-154B-99BA-2EECBDA42E22}"/>
              </a:ext>
            </a:extLst>
          </p:cNvPr>
          <p:cNvSpPr txBox="1"/>
          <p:nvPr/>
        </p:nvSpPr>
        <p:spPr>
          <a:xfrm>
            <a:off x="9152017" y="5027349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3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B38DA2A-ABDA-6D47-BF31-015F3FB8C3D1}"/>
              </a:ext>
            </a:extLst>
          </p:cNvPr>
          <p:cNvCxnSpPr/>
          <p:nvPr/>
        </p:nvCxnSpPr>
        <p:spPr>
          <a:xfrm flipV="1">
            <a:off x="1163052" y="2008779"/>
            <a:ext cx="1026695" cy="89835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724A1BF-2963-2143-AB5E-00AAECB97CA1}"/>
              </a:ext>
            </a:extLst>
          </p:cNvPr>
          <p:cNvCxnSpPr>
            <a:cxnSpLocks/>
          </p:cNvCxnSpPr>
          <p:nvPr/>
        </p:nvCxnSpPr>
        <p:spPr>
          <a:xfrm>
            <a:off x="5390145" y="1920115"/>
            <a:ext cx="1391653" cy="83912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12BB734-87CF-7F46-A7F3-BAB8453BF298}"/>
              </a:ext>
            </a:extLst>
          </p:cNvPr>
          <p:cNvCxnSpPr>
            <a:cxnSpLocks/>
          </p:cNvCxnSpPr>
          <p:nvPr/>
        </p:nvCxnSpPr>
        <p:spPr>
          <a:xfrm flipH="1">
            <a:off x="8426114" y="5288959"/>
            <a:ext cx="4612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309D8AC-BB5D-6D4C-997E-636909E7DAAE}"/>
              </a:ext>
            </a:extLst>
          </p:cNvPr>
          <p:cNvGrpSpPr/>
          <p:nvPr/>
        </p:nvGrpSpPr>
        <p:grpSpPr>
          <a:xfrm>
            <a:off x="471298" y="231616"/>
            <a:ext cx="1527601" cy="584775"/>
            <a:chOff x="493006" y="224297"/>
            <a:chExt cx="1527601" cy="584776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B68CEB-6F22-2846-B978-4934CE63DEA4}"/>
                </a:ext>
              </a:extLst>
            </p:cNvPr>
            <p:cNvSpPr txBox="1"/>
            <p:nvPr/>
          </p:nvSpPr>
          <p:spPr>
            <a:xfrm>
              <a:off x="830858" y="224297"/>
              <a:ext cx="11897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Write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2" name="等腰三角形 62">
              <a:extLst>
                <a:ext uri="{FF2B5EF4-FFF2-40B4-BE49-F238E27FC236}">
                  <a16:creationId xmlns:a16="http://schemas.microsoft.com/office/drawing/2014/main" id="{D3BEC674-1B3A-3540-8319-95972C8B558E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29A4096-7598-224B-AF24-F79C8A3C4485}"/>
              </a:ext>
            </a:extLst>
          </p:cNvPr>
          <p:cNvCxnSpPr>
            <a:cxnSpLocks/>
          </p:cNvCxnSpPr>
          <p:nvPr/>
        </p:nvCxnSpPr>
        <p:spPr>
          <a:xfrm flipH="1" flipV="1">
            <a:off x="4908884" y="2008779"/>
            <a:ext cx="1872914" cy="1103389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90DA911-014C-CA4D-BB24-746C79BC7C59}"/>
              </a:ext>
            </a:extLst>
          </p:cNvPr>
          <p:cNvSpPr txBox="1"/>
          <p:nvPr/>
        </p:nvSpPr>
        <p:spPr>
          <a:xfrm>
            <a:off x="1163052" y="2244728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1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222F741-BB44-9646-8EAF-6C020F36EC1D}"/>
              </a:ext>
            </a:extLst>
          </p:cNvPr>
          <p:cNvSpPr txBox="1"/>
          <p:nvPr/>
        </p:nvSpPr>
        <p:spPr>
          <a:xfrm>
            <a:off x="5986877" y="1986447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2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EB74CF4-CBF7-5F44-93AF-C34579340C17}"/>
              </a:ext>
            </a:extLst>
          </p:cNvPr>
          <p:cNvSpPr txBox="1"/>
          <p:nvPr/>
        </p:nvSpPr>
        <p:spPr>
          <a:xfrm>
            <a:off x="6554365" y="4005119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3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AA449D-66CE-7B4D-A289-C30E41C1F848}"/>
              </a:ext>
            </a:extLst>
          </p:cNvPr>
          <p:cNvSpPr txBox="1"/>
          <p:nvPr/>
        </p:nvSpPr>
        <p:spPr>
          <a:xfrm>
            <a:off x="7344107" y="4275511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4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A3759B9-76C0-6D42-927A-868FC18811DA}"/>
              </a:ext>
            </a:extLst>
          </p:cNvPr>
          <p:cNvCxnSpPr>
            <a:cxnSpLocks/>
          </p:cNvCxnSpPr>
          <p:nvPr/>
        </p:nvCxnSpPr>
        <p:spPr>
          <a:xfrm flipH="1">
            <a:off x="6781798" y="3988529"/>
            <a:ext cx="393032" cy="580387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7259735-B2F0-A647-BB54-B492011799B6}"/>
              </a:ext>
            </a:extLst>
          </p:cNvPr>
          <p:cNvCxnSpPr>
            <a:cxnSpLocks/>
          </p:cNvCxnSpPr>
          <p:nvPr/>
        </p:nvCxnSpPr>
        <p:spPr>
          <a:xfrm>
            <a:off x="9569112" y="4013101"/>
            <a:ext cx="501319" cy="590984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9EB5187-45E9-3E4C-86D6-ACA57AE6B9CF}"/>
              </a:ext>
            </a:extLst>
          </p:cNvPr>
          <p:cNvSpPr txBox="1"/>
          <p:nvPr/>
        </p:nvSpPr>
        <p:spPr>
          <a:xfrm>
            <a:off x="9819771" y="3964703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3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E954FDF-ECB9-BA48-88AB-FFF86485C854}"/>
              </a:ext>
            </a:extLst>
          </p:cNvPr>
          <p:cNvCxnSpPr>
            <a:cxnSpLocks/>
          </p:cNvCxnSpPr>
          <p:nvPr/>
        </p:nvCxnSpPr>
        <p:spPr>
          <a:xfrm flipV="1">
            <a:off x="7125368" y="4003921"/>
            <a:ext cx="397044" cy="581273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4B734F3-41AF-3D4D-96A4-3802C01FF109}"/>
              </a:ext>
            </a:extLst>
          </p:cNvPr>
          <p:cNvCxnSpPr>
            <a:cxnSpLocks/>
          </p:cNvCxnSpPr>
          <p:nvPr/>
        </p:nvCxnSpPr>
        <p:spPr>
          <a:xfrm flipH="1" flipV="1">
            <a:off x="9221530" y="4000493"/>
            <a:ext cx="483944" cy="603592"/>
          </a:xfrm>
          <a:prstGeom prst="straightConnector1">
            <a:avLst/>
          </a:prstGeom>
          <a:ln w="76200">
            <a:solidFill>
              <a:srgbClr val="6B9B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2361E3C-688A-6E42-A5ED-E34CAE148141}"/>
              </a:ext>
            </a:extLst>
          </p:cNvPr>
          <p:cNvSpPr txBox="1"/>
          <p:nvPr/>
        </p:nvSpPr>
        <p:spPr>
          <a:xfrm>
            <a:off x="8995954" y="4269814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4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13" name="环形箭头 12">
            <a:extLst>
              <a:ext uri="{FF2B5EF4-FFF2-40B4-BE49-F238E27FC236}">
                <a16:creationId xmlns:a16="http://schemas.microsoft.com/office/drawing/2014/main" id="{5A62ADD5-229A-9C4C-8175-F790C43B52B9}"/>
              </a:ext>
            </a:extLst>
          </p:cNvPr>
          <p:cNvSpPr/>
          <p:nvPr/>
        </p:nvSpPr>
        <p:spPr>
          <a:xfrm>
            <a:off x="7947090" y="2219058"/>
            <a:ext cx="940236" cy="102052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D30A9BC-6E7E-3F47-B438-05E49BCBB02D}"/>
              </a:ext>
            </a:extLst>
          </p:cNvPr>
          <p:cNvSpPr txBox="1"/>
          <p:nvPr/>
        </p:nvSpPr>
        <p:spPr>
          <a:xfrm>
            <a:off x="8229881" y="1950734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4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22A12A1-3A5D-3B47-80B0-FD0B5197C084}"/>
              </a:ext>
            </a:extLst>
          </p:cNvPr>
          <p:cNvSpPr txBox="1"/>
          <p:nvPr/>
        </p:nvSpPr>
        <p:spPr>
          <a:xfrm>
            <a:off x="5390145" y="2593413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5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37" name="乘 36">
            <a:extLst>
              <a:ext uri="{FF2B5EF4-FFF2-40B4-BE49-F238E27FC236}">
                <a16:creationId xmlns:a16="http://schemas.microsoft.com/office/drawing/2014/main" id="{1ADB56D1-3D2D-DC44-AA33-73C6BD3D4D60}"/>
              </a:ext>
            </a:extLst>
          </p:cNvPr>
          <p:cNvSpPr/>
          <p:nvPr/>
        </p:nvSpPr>
        <p:spPr>
          <a:xfrm>
            <a:off x="9849852" y="4616733"/>
            <a:ext cx="1267327" cy="134445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DEDF866-AEDF-5B42-AE15-01BD32CB037E}"/>
              </a:ext>
            </a:extLst>
          </p:cNvPr>
          <p:cNvSpPr txBox="1"/>
          <p:nvPr/>
        </p:nvSpPr>
        <p:spPr>
          <a:xfrm>
            <a:off x="7712574" y="756141"/>
            <a:ext cx="2039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Fail !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乘 37">
            <a:extLst>
              <a:ext uri="{FF2B5EF4-FFF2-40B4-BE49-F238E27FC236}">
                <a16:creationId xmlns:a16="http://schemas.microsoft.com/office/drawing/2014/main" id="{5863AB0C-AF18-DA4A-BBEB-5995DD5964E0}"/>
              </a:ext>
            </a:extLst>
          </p:cNvPr>
          <p:cNvSpPr/>
          <p:nvPr/>
        </p:nvSpPr>
        <p:spPr>
          <a:xfrm>
            <a:off x="7816513" y="2617735"/>
            <a:ext cx="1267327" cy="134445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乘 46">
            <a:extLst>
              <a:ext uri="{FF2B5EF4-FFF2-40B4-BE49-F238E27FC236}">
                <a16:creationId xmlns:a16="http://schemas.microsoft.com/office/drawing/2014/main" id="{F2004B35-AF85-AF47-BF76-EE52C25A4A5C}"/>
              </a:ext>
            </a:extLst>
          </p:cNvPr>
          <p:cNvSpPr/>
          <p:nvPr/>
        </p:nvSpPr>
        <p:spPr>
          <a:xfrm>
            <a:off x="5340896" y="1704156"/>
            <a:ext cx="1267327" cy="134445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乘 47">
            <a:extLst>
              <a:ext uri="{FF2B5EF4-FFF2-40B4-BE49-F238E27FC236}">
                <a16:creationId xmlns:a16="http://schemas.microsoft.com/office/drawing/2014/main" id="{F620F76B-98AF-7644-B8E7-6E996B280FED}"/>
              </a:ext>
            </a:extLst>
          </p:cNvPr>
          <p:cNvSpPr/>
          <p:nvPr/>
        </p:nvSpPr>
        <p:spPr>
          <a:xfrm>
            <a:off x="6733595" y="4049487"/>
            <a:ext cx="708686" cy="70841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乘 48">
            <a:extLst>
              <a:ext uri="{FF2B5EF4-FFF2-40B4-BE49-F238E27FC236}">
                <a16:creationId xmlns:a16="http://schemas.microsoft.com/office/drawing/2014/main" id="{3408FF19-B1D7-B347-83B6-5BAAF2E02D73}"/>
              </a:ext>
            </a:extLst>
          </p:cNvPr>
          <p:cNvSpPr/>
          <p:nvPr/>
        </p:nvSpPr>
        <p:spPr>
          <a:xfrm>
            <a:off x="9282342" y="3962187"/>
            <a:ext cx="708686" cy="70841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乘 52">
            <a:extLst>
              <a:ext uri="{FF2B5EF4-FFF2-40B4-BE49-F238E27FC236}">
                <a16:creationId xmlns:a16="http://schemas.microsoft.com/office/drawing/2014/main" id="{F0BFEC6B-1B15-9B40-9724-F0BC7D6722F0}"/>
              </a:ext>
            </a:extLst>
          </p:cNvPr>
          <p:cNvSpPr/>
          <p:nvPr/>
        </p:nvSpPr>
        <p:spPr>
          <a:xfrm>
            <a:off x="8087813" y="1942400"/>
            <a:ext cx="708686" cy="70841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30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婴儿">
            <a:extLst>
              <a:ext uri="{FF2B5EF4-FFF2-40B4-BE49-F238E27FC236}">
                <a16:creationId xmlns:a16="http://schemas.microsoft.com/office/drawing/2014/main" id="{92D2087C-5943-2D44-AFE8-D701A364B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704" y="3112168"/>
            <a:ext cx="914400" cy="914400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286F860A-C842-3C4D-8B21-DBA34D574D35}"/>
              </a:ext>
            </a:extLst>
          </p:cNvPr>
          <p:cNvSpPr/>
          <p:nvPr/>
        </p:nvSpPr>
        <p:spPr>
          <a:xfrm>
            <a:off x="2213810" y="882316"/>
            <a:ext cx="2695073" cy="946484"/>
          </a:xfrm>
          <a:prstGeom prst="round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C56353A-AC61-1943-AF37-D22C8895C773}"/>
              </a:ext>
            </a:extLst>
          </p:cNvPr>
          <p:cNvSpPr/>
          <p:nvPr/>
        </p:nvSpPr>
        <p:spPr>
          <a:xfrm>
            <a:off x="7002377" y="287955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987297-7276-7044-A952-07C9654D14CE}"/>
              </a:ext>
            </a:extLst>
          </p:cNvPr>
          <p:cNvSpPr txBox="1"/>
          <p:nvPr/>
        </p:nvSpPr>
        <p:spPr>
          <a:xfrm>
            <a:off x="2390273" y="1093948"/>
            <a:ext cx="251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6C242"/>
                </a:solidFill>
                <a:latin typeface="Cooper Black" panose="0208090404030B020404" pitchFamily="18" charset="0"/>
              </a:rPr>
              <a:t>Http Server</a:t>
            </a:r>
            <a:endParaRPr kumimoji="1" lang="zh-CN" altLang="en-US" sz="2800" dirty="0">
              <a:solidFill>
                <a:srgbClr val="F6C242"/>
              </a:solidFill>
              <a:latin typeface="Cooper Black" panose="0208090404030B0204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CB0127-3E30-4549-8F8B-F2DF705C634E}"/>
              </a:ext>
            </a:extLst>
          </p:cNvPr>
          <p:cNvSpPr txBox="1"/>
          <p:nvPr/>
        </p:nvSpPr>
        <p:spPr>
          <a:xfrm>
            <a:off x="7174830" y="3046148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1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FCA4BAC6-1AB6-0E40-B8B4-99E9B0F35DBC}"/>
              </a:ext>
            </a:extLst>
          </p:cNvPr>
          <p:cNvSpPr/>
          <p:nvPr/>
        </p:nvSpPr>
        <p:spPr>
          <a:xfrm>
            <a:off x="5390145" y="4780548"/>
            <a:ext cx="2847475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C9C55FC-D916-4B42-A28E-2E754EE5830E}"/>
              </a:ext>
            </a:extLst>
          </p:cNvPr>
          <p:cNvSpPr txBox="1"/>
          <p:nvPr/>
        </p:nvSpPr>
        <p:spPr>
          <a:xfrm>
            <a:off x="5554576" y="4992180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2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E850D8C6-BA82-6D44-BFC6-4123EC39F5E4}"/>
              </a:ext>
            </a:extLst>
          </p:cNvPr>
          <p:cNvSpPr/>
          <p:nvPr/>
        </p:nvSpPr>
        <p:spPr>
          <a:xfrm>
            <a:off x="9027694" y="4780548"/>
            <a:ext cx="2763254" cy="946484"/>
          </a:xfrm>
          <a:prstGeom prst="round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98D5130-1C57-154B-99BA-2EECBDA42E22}"/>
              </a:ext>
            </a:extLst>
          </p:cNvPr>
          <p:cNvSpPr txBox="1"/>
          <p:nvPr/>
        </p:nvSpPr>
        <p:spPr>
          <a:xfrm>
            <a:off x="9152017" y="5027349"/>
            <a:ext cx="289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6B9BD0"/>
                </a:solidFill>
                <a:latin typeface="Cooper Black" panose="0208090404030B020404" pitchFamily="18" charset="0"/>
              </a:rPr>
              <a:t>Raft Server 3</a:t>
            </a:r>
            <a:endParaRPr kumimoji="1" lang="zh-CN" altLang="en-US" sz="2800" dirty="0">
              <a:solidFill>
                <a:srgbClr val="6B9BD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B38DA2A-ABDA-6D47-BF31-015F3FB8C3D1}"/>
              </a:ext>
            </a:extLst>
          </p:cNvPr>
          <p:cNvCxnSpPr/>
          <p:nvPr/>
        </p:nvCxnSpPr>
        <p:spPr>
          <a:xfrm flipV="1">
            <a:off x="1163052" y="2008779"/>
            <a:ext cx="1026695" cy="89835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724A1BF-2963-2143-AB5E-00AAECB97CA1}"/>
              </a:ext>
            </a:extLst>
          </p:cNvPr>
          <p:cNvCxnSpPr>
            <a:cxnSpLocks/>
          </p:cNvCxnSpPr>
          <p:nvPr/>
        </p:nvCxnSpPr>
        <p:spPr>
          <a:xfrm>
            <a:off x="5390145" y="1920115"/>
            <a:ext cx="1391653" cy="83912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29A4552-CB71-7B4D-8495-46389ADA7C3B}"/>
              </a:ext>
            </a:extLst>
          </p:cNvPr>
          <p:cNvCxnSpPr>
            <a:cxnSpLocks/>
          </p:cNvCxnSpPr>
          <p:nvPr/>
        </p:nvCxnSpPr>
        <p:spPr>
          <a:xfrm flipH="1">
            <a:off x="7002376" y="4026568"/>
            <a:ext cx="296782" cy="4973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1B804AAB-6F81-C24E-B2C9-CF21A76BB217}"/>
              </a:ext>
            </a:extLst>
          </p:cNvPr>
          <p:cNvCxnSpPr>
            <a:cxnSpLocks/>
          </p:cNvCxnSpPr>
          <p:nvPr/>
        </p:nvCxnSpPr>
        <p:spPr>
          <a:xfrm>
            <a:off x="9545053" y="4072843"/>
            <a:ext cx="304799" cy="4510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12BB734-87CF-7F46-A7F3-BAB8453BF298}"/>
              </a:ext>
            </a:extLst>
          </p:cNvPr>
          <p:cNvCxnSpPr>
            <a:cxnSpLocks/>
          </p:cNvCxnSpPr>
          <p:nvPr/>
        </p:nvCxnSpPr>
        <p:spPr>
          <a:xfrm flipH="1">
            <a:off x="8426114" y="5288959"/>
            <a:ext cx="46121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FAC2622-51EA-8E4F-96DF-37C7935F3D83}"/>
              </a:ext>
            </a:extLst>
          </p:cNvPr>
          <p:cNvSpPr txBox="1"/>
          <p:nvPr/>
        </p:nvSpPr>
        <p:spPr>
          <a:xfrm>
            <a:off x="6174204" y="699742"/>
            <a:ext cx="54262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 Client send read request to </a:t>
            </a:r>
            <a:r>
              <a:rPr kumimoji="1" lang="en-US" altLang="zh-CN" dirty="0" err="1">
                <a:solidFill>
                  <a:schemeClr val="bg1"/>
                </a:solidFill>
              </a:rPr>
              <a:t>gRPC</a:t>
            </a:r>
            <a:r>
              <a:rPr kumimoji="1" lang="en-US" altLang="zh-CN" dirty="0">
                <a:solidFill>
                  <a:schemeClr val="bg1"/>
                </a:solidFill>
              </a:rPr>
              <a:t> server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D5A95F0-1265-C242-A663-D79E5A043C32}"/>
              </a:ext>
            </a:extLst>
          </p:cNvPr>
          <p:cNvSpPr txBox="1"/>
          <p:nvPr/>
        </p:nvSpPr>
        <p:spPr>
          <a:xfrm>
            <a:off x="6174204" y="1097707"/>
            <a:ext cx="61599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2. </a:t>
            </a:r>
            <a:r>
              <a:rPr kumimoji="1" lang="en-US" altLang="zh-CN" dirty="0" err="1">
                <a:solidFill>
                  <a:schemeClr val="bg1"/>
                </a:solidFill>
              </a:rPr>
              <a:t>gRPC</a:t>
            </a:r>
            <a:r>
              <a:rPr kumimoji="1" lang="en-US" altLang="zh-CN" dirty="0">
                <a:solidFill>
                  <a:schemeClr val="bg1"/>
                </a:solidFill>
              </a:rPr>
              <a:t> server send request to leader Raft server (Here is Raft Server 1)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309D8AC-BB5D-6D4C-997E-636909E7DAAE}"/>
              </a:ext>
            </a:extLst>
          </p:cNvPr>
          <p:cNvGrpSpPr/>
          <p:nvPr/>
        </p:nvGrpSpPr>
        <p:grpSpPr>
          <a:xfrm>
            <a:off x="471298" y="231616"/>
            <a:ext cx="1598133" cy="584775"/>
            <a:chOff x="493006" y="224297"/>
            <a:chExt cx="1598133" cy="584776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B68CEB-6F22-2846-B978-4934CE63DEA4}"/>
                </a:ext>
              </a:extLst>
            </p:cNvPr>
            <p:cNvSpPr txBox="1"/>
            <p:nvPr/>
          </p:nvSpPr>
          <p:spPr>
            <a:xfrm>
              <a:off x="830858" y="224297"/>
              <a:ext cx="12602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Read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2" name="等腰三角形 62">
              <a:extLst>
                <a:ext uri="{FF2B5EF4-FFF2-40B4-BE49-F238E27FC236}">
                  <a16:creationId xmlns:a16="http://schemas.microsoft.com/office/drawing/2014/main" id="{D3BEC674-1B3A-3540-8319-95972C8B558E}"/>
                </a:ext>
              </a:extLst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75F79B49-3E61-AB41-A222-9C639BDE2C99}"/>
              </a:ext>
            </a:extLst>
          </p:cNvPr>
          <p:cNvSpPr txBox="1"/>
          <p:nvPr/>
        </p:nvSpPr>
        <p:spPr>
          <a:xfrm>
            <a:off x="141364" y="4732866"/>
            <a:ext cx="5426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3. Leader Raft server send response to </a:t>
            </a:r>
            <a:r>
              <a:rPr kumimoji="1" lang="en-US" altLang="zh-CN" dirty="0" err="1">
                <a:solidFill>
                  <a:schemeClr val="bg1"/>
                </a:solidFill>
              </a:rPr>
              <a:t>gRPC</a:t>
            </a:r>
            <a:r>
              <a:rPr kumimoji="1" lang="en-US" altLang="zh-CN" dirty="0">
                <a:solidFill>
                  <a:schemeClr val="bg1"/>
                </a:solidFill>
              </a:rPr>
              <a:t> server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29A4096-7598-224B-AF24-F79C8A3C4485}"/>
              </a:ext>
            </a:extLst>
          </p:cNvPr>
          <p:cNvCxnSpPr>
            <a:cxnSpLocks/>
          </p:cNvCxnSpPr>
          <p:nvPr/>
        </p:nvCxnSpPr>
        <p:spPr>
          <a:xfrm flipH="1" flipV="1">
            <a:off x="4908884" y="2008779"/>
            <a:ext cx="1872914" cy="1103389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88206028-54AF-BD48-A263-C9CAC9BB76BE}"/>
              </a:ext>
            </a:extLst>
          </p:cNvPr>
          <p:cNvCxnSpPr>
            <a:cxnSpLocks/>
          </p:cNvCxnSpPr>
          <p:nvPr/>
        </p:nvCxnSpPr>
        <p:spPr>
          <a:xfrm flipH="1">
            <a:off x="1375286" y="2040432"/>
            <a:ext cx="1340158" cy="121031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2488ED09-8165-2E40-9D9E-DB116069EC10}"/>
              </a:ext>
            </a:extLst>
          </p:cNvPr>
          <p:cNvSpPr txBox="1"/>
          <p:nvPr/>
        </p:nvSpPr>
        <p:spPr>
          <a:xfrm>
            <a:off x="141364" y="5396005"/>
            <a:ext cx="54262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4. </a:t>
            </a:r>
            <a:r>
              <a:rPr kumimoji="1" lang="en-US" altLang="zh-CN" dirty="0" err="1">
                <a:solidFill>
                  <a:schemeClr val="bg1"/>
                </a:solidFill>
              </a:rPr>
              <a:t>gRPC</a:t>
            </a:r>
            <a:r>
              <a:rPr kumimoji="1" lang="en-US" altLang="zh-CN" dirty="0">
                <a:solidFill>
                  <a:schemeClr val="bg1"/>
                </a:solidFill>
              </a:rPr>
              <a:t> server send result back to client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90DA911-014C-CA4D-BB24-746C79BC7C59}"/>
              </a:ext>
            </a:extLst>
          </p:cNvPr>
          <p:cNvSpPr txBox="1"/>
          <p:nvPr/>
        </p:nvSpPr>
        <p:spPr>
          <a:xfrm>
            <a:off x="1163052" y="2244728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1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222F741-BB44-9646-8EAF-6C020F36EC1D}"/>
              </a:ext>
            </a:extLst>
          </p:cNvPr>
          <p:cNvSpPr txBox="1"/>
          <p:nvPr/>
        </p:nvSpPr>
        <p:spPr>
          <a:xfrm>
            <a:off x="5986877" y="1986447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2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EB74CF4-CBF7-5F44-93AF-C34579340C17}"/>
              </a:ext>
            </a:extLst>
          </p:cNvPr>
          <p:cNvSpPr txBox="1"/>
          <p:nvPr/>
        </p:nvSpPr>
        <p:spPr>
          <a:xfrm>
            <a:off x="5449985" y="2624923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3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AA449D-66CE-7B4D-A289-C30E41C1F848}"/>
              </a:ext>
            </a:extLst>
          </p:cNvPr>
          <p:cNvSpPr txBox="1"/>
          <p:nvPr/>
        </p:nvSpPr>
        <p:spPr>
          <a:xfrm>
            <a:off x="1952447" y="2832197"/>
            <a:ext cx="3746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/>
                </a:solidFill>
                <a:latin typeface="Apple Color Emoji" pitchFamily="2" charset="0"/>
                <a:ea typeface="Apple Color Emoji" pitchFamily="2" charset="0"/>
              </a:rPr>
              <a:t>4</a:t>
            </a:r>
            <a:endParaRPr kumimoji="1" lang="zh-CN" altLang="en-US" b="1" dirty="0">
              <a:solidFill>
                <a:schemeClr val="bg1"/>
              </a:solidFill>
              <a:latin typeface="Apple Color Emoji" pitchFamily="2" charset="0"/>
              <a:ea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6" grpId="0" animBg="1"/>
      <p:bldP spid="26" grpId="1" animBg="1"/>
      <p:bldP spid="10" grpId="0"/>
      <p:bldP spid="10" grpId="1"/>
      <p:bldP spid="27" grpId="0"/>
      <p:bldP spid="27" grpId="1"/>
      <p:bldP spid="29" grpId="0" animBg="1"/>
      <p:bldP spid="29" grpId="1" animBg="1"/>
      <p:bldP spid="30" grpId="0"/>
      <p:bldP spid="30" grpId="1"/>
      <p:bldP spid="33" grpId="0" animBg="1"/>
      <p:bldP spid="33" grpId="1" animBg="1"/>
      <p:bldP spid="34" grpId="0"/>
      <p:bldP spid="34" grpId="1"/>
      <p:bldP spid="47" grpId="0"/>
      <p:bldP spid="47" grpId="1"/>
      <p:bldP spid="48" grpId="0"/>
      <p:bldP spid="48" grpId="1"/>
      <p:bldP spid="53" grpId="0"/>
      <p:bldP spid="53" grpId="1"/>
      <p:bldP spid="60" grpId="0"/>
      <p:bldP spid="60" grpId="1"/>
      <p:bldP spid="64" grpId="0"/>
      <p:bldP spid="64" grpId="1"/>
      <p:bldP spid="65" grpId="0"/>
      <p:bldP spid="65" grpId="1"/>
      <p:bldP spid="67" grpId="0"/>
      <p:bldP spid="67" grpId="1"/>
      <p:bldP spid="68" grpId="0"/>
      <p:bldP spid="68" grpId="1"/>
    </p:bldLst>
  </p:timing>
</p:sld>
</file>

<file path=ppt/theme/theme1.xml><?xml version="1.0" encoding="utf-8"?>
<a:theme xmlns:a="http://schemas.openxmlformats.org/drawingml/2006/main" name="版权信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5127</TotalTime>
  <Words>489</Words>
  <Application>Microsoft Macintosh PowerPoint</Application>
  <PresentationFormat>宽屏</PresentationFormat>
  <Paragraphs>154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Century Gothic</vt:lpstr>
      <vt:lpstr>Cooper Black</vt:lpstr>
      <vt:lpstr>Apple Color Emoji</vt:lpstr>
      <vt:lpstr>Calibri</vt:lpstr>
      <vt:lpstr>微软雅黑</vt:lpstr>
      <vt:lpstr>Arial</vt:lpstr>
      <vt:lpstr>宋体</vt:lpstr>
      <vt:lpstr>版权信息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Ma Xinyu</cp:lastModifiedBy>
  <cp:revision>217</cp:revision>
  <dcterms:created xsi:type="dcterms:W3CDTF">2014-12-24T03:19:07Z</dcterms:created>
  <dcterms:modified xsi:type="dcterms:W3CDTF">2018-12-13T15:59:15Z</dcterms:modified>
  <cp:category/>
</cp:coreProperties>
</file>