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請按這裡編輯備註格式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7FEFC99-DFFF-40C6-B6A2-A3891268E4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以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 RandomForest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模型評估合理的房價區間，並提供台北市購屋建議。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9450C4-275A-4756-9267-B4424E863D2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接下來是台北市時價登錄的數據概況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沒有想像中的貴，但還是買不起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^^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583A7C-14F6-464A-80F1-C62CD7D84DC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343434"/>
                </a:solidFill>
                <a:latin typeface="Arial"/>
                <a:ea typeface="Arial"/>
              </a:rPr>
              <a:t>各行政區房價趨勢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343434"/>
                </a:solidFill>
                <a:latin typeface="Arial"/>
                <a:ea typeface="Arial"/>
              </a:rPr>
              <a:t>如大家所見，這房子第二大的文字就是學區，那大安區有蠻多明星國中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343434"/>
                </a:solidFill>
                <a:latin typeface="Arial"/>
                <a:ea typeface="Arial"/>
              </a:rPr>
              <a:t>仁愛國中 ｜金華國中，所以這可能就是造成大安區高房價的原因。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343434"/>
                </a:solidFill>
                <a:latin typeface="Arial"/>
                <a:ea typeface="Arial"/>
              </a:rPr>
              <a:t>萬華區下跌的原因：可能是疫情期間娼妓傳染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1E78DE-BA10-4A71-9C0E-AAC7C0115AD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A7CD0F-8F06-40D4-A55F-D62326C837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5AE41F-06CD-446C-BBFB-E164E6E9E51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先介紹一下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爬下來的資料，總共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21,000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筆。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My First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**Y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軸誤差單位→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%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我們將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的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Data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套入模型，並比較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估價和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售價後，發現價格愈高的物件誤差率愈高。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到一億時誤差蠻大的，可能是一億以上的交易資料太少所造成的，建議大家只有在買價低於此價格時使用此程式。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但是！超過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9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成以上的房子價格都小於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億，所以還是可以適用於大部分情況。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6B5B4E-7E11-4462-94E2-29E89591B70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接下來我們好奇各行政區誤差比率是否有差異，結果各地區誤差比率大致都落於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2-30%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區間。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另外，我們可以看到大安區誤差比率最高。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原因可能是如上一張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PPT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所提，房屋單價愈高，誤差率會愈高，</a:t>
            </a:r>
            <a:br>
              <a:rPr sz="1200"/>
            </a:b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而大安區的房價為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12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行政區之首，造成誤差最高。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37C34-B9B8-4952-AA24-2CCAD45C22D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ff0000"/>
                </a:solidFill>
                <a:latin typeface="Calibri"/>
                <a:ea typeface="Calibri"/>
              </a:rPr>
              <a:t>接下來利用例子來看一下實際應用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22C114-9CEA-4ED2-B7C4-2B37E6717ED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rgbClr val="ff0000"/>
                </a:solidFill>
                <a:latin typeface="Calibri"/>
                <a:ea typeface="Calibri"/>
              </a:rPr>
              <a:t>樓高</a:t>
            </a:r>
            <a:r>
              <a:rPr b="0" lang="en-US" sz="1200" spc="-1" strike="noStrike">
                <a:solidFill>
                  <a:srgbClr val="ff0000"/>
                </a:solidFill>
                <a:latin typeface="Calibri"/>
                <a:ea typeface="Calibri"/>
              </a:rPr>
              <a:t>0,1,2 1means6-15</a:t>
            </a:r>
            <a:r>
              <a:rPr b="0" lang="zh-TW" sz="1200" spc="-1" strike="noStrike">
                <a:solidFill>
                  <a:srgbClr val="ff0000"/>
                </a:solidFill>
                <a:latin typeface="Calibri"/>
                <a:ea typeface="Calibri"/>
              </a:rPr>
              <a:t>樓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A70605-45E5-4AF3-8D6E-9BB4045CAF9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最後則是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模型使用的部分：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(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接第三點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6ACDC5-83B7-40D1-B949-4D121AC504F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2830F8-EE57-4CB7-8EBB-B08E3C1B0DF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C019BF-FEB5-42AE-9C66-ACD637DFF7F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92681A-5DC6-46A5-AFA3-10DE4CE411E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D82672-56DD-4F24-8BD1-73A896AA54C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AFBBC2-71C1-4663-87AF-BBDEDBA4D26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右邊房子最大的兩個字是什麼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好奇大家購屋時最大的考慮因素，所以去爬了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PTT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房屋版最頻繁出現的內容，果不其然就是房價！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(next page)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My First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但房價影響因素百百款，無法用腦袋計算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..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且如果對房市不熟悉，也不會知道什麼叫合理的房價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..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例子：大同區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2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房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廳 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30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坪 賣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2500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萬 該買嗎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我也不知道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沒關係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! 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如果你是對房價沒概念的購屋小白，或者是投資客，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只要輸入參數就可以利用我們的模型評估出合理的價格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!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My First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CDD5A1-4D83-4044-9C72-459F973885E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首先利用爬蟲抓取兩種資料，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1. 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台北市</a:t>
            </a:r>
            <a:r>
              <a:rPr b="0" lang="en-US" sz="1200" spc="-1" strike="noStrike">
                <a:solidFill>
                  <a:srgbClr val="4f91a0"/>
                </a:solidFill>
                <a:latin typeface="Arial"/>
                <a:ea typeface="Arial"/>
              </a:rPr>
              <a:t>107-112</a:t>
            </a:r>
            <a:r>
              <a:rPr b="0" lang="zh-TW" sz="1200" spc="-1" strike="noStrike">
                <a:solidFill>
                  <a:srgbClr val="4f91a0"/>
                </a:solidFill>
                <a:latin typeface="Arial"/>
                <a:ea typeface="Arial"/>
              </a:rPr>
              <a:t>年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房屋交易的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實價登錄來訓練測試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模型，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2. 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現今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房屋網的售價確認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預估價格的準確度。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Calibri"/>
                <a:ea typeface="Calibri"/>
              </a:rPr>
              <a:t>**</a:t>
            </a:r>
            <a:r>
              <a:rPr b="0" lang="zh-TW" sz="1200" spc="-1" strike="noStrike">
                <a:solidFill>
                  <a:srgbClr val="ff0000"/>
                </a:solidFill>
                <a:latin typeface="Calibri"/>
                <a:ea typeface="Calibri"/>
              </a:rPr>
              <a:t>接資料清理</a:t>
            </a:r>
            <a:r>
              <a:rPr b="0" lang="en-US" sz="1200" spc="-1" strike="noStrike">
                <a:solidFill>
                  <a:srgbClr val="ff0000"/>
                </a:solidFill>
                <a:latin typeface="Calibri"/>
                <a:ea typeface="Calibri"/>
              </a:rPr>
              <a:t>**(</a:t>
            </a:r>
            <a:r>
              <a:rPr b="0" lang="zh-TW" sz="1200" spc="-1" strike="noStrike">
                <a:solidFill>
                  <a:srgbClr val="ff0000"/>
                </a:solidFill>
                <a:latin typeface="Calibri"/>
                <a:ea typeface="Calibri"/>
              </a:rPr>
              <a:t>見</a:t>
            </a:r>
            <a:r>
              <a:rPr b="0" lang="en-US" sz="1200" spc="-1" strike="noStrike">
                <a:solidFill>
                  <a:srgbClr val="ff0000"/>
                </a:solidFill>
                <a:latin typeface="Calibri"/>
                <a:ea typeface="Calibri"/>
              </a:rPr>
              <a:t>PPT)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模型評估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我們利用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r-square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分數評估模型準確率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最後則是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房屋網除了價格之外的參數丟入模型，得出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AI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預估房價並和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591</a:t>
            </a:r>
            <a:r>
              <a:rPr b="0" lang="zh-TW" sz="1200" spc="-1" strike="noStrike">
                <a:solidFill>
                  <a:schemeClr val="dk1"/>
                </a:solidFill>
                <a:latin typeface="Calibri"/>
                <a:ea typeface="Calibri"/>
              </a:rPr>
              <a:t>售價比較，評估準確度。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277808-69C5-4CE5-B746-2663DF1F44D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C4D1FE-246E-40DC-9F7E-E29CB69F980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E2A94-C23C-4A6B-B9C9-7DFEA26565D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26102C-00D3-4909-8562-013E9A6C22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3D5852-A3D7-471D-9151-C27B8E35B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3EDBB9-F3A1-45F0-8310-AF3A1FFC50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F9E287-3E33-4EF9-95A3-8CB33035AB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58748-AC5C-498C-B685-7FDA6ACF69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D5AFF7-538E-4626-A124-2F00ECF75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B1237-B7E1-460A-8EC4-37A5905AB0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494672-10FD-476B-982E-2DFC4E88A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F2E3D-F56E-4370-A5EA-3488DD00A0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360" y="309600"/>
            <a:ext cx="4827960" cy="27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ACCE8A-D83A-4DC9-B0A6-8E1C7C853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C8DE8D-D854-4139-B2DE-7EB0BA620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BB8CB-599B-4E40-B2CF-B2C86CA0AB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EBCD52-2A30-4031-AD07-183BE644E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38E621-CE6E-4F40-82D5-2A88A0170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46B290-FC1E-4CF1-8B3A-9239E22A64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2091D-74C6-49D6-BF5C-8A13F6F970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A2DAA0-16FD-4879-93C6-5BB97A0873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3914881-FD2F-4D53-9E55-4A1AD217E6C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03BB073-DDE3-4EF1-8C8F-18A99492475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9B33053-8A1C-429C-9C23-6F93F0B98EF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F886C4E-F971-46ED-8114-57E018445BB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17A2D33-B6BD-41E5-9291-9A29D50358A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AF930-C260-47CB-B2F5-6AB24567C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10360" y="309600"/>
            <a:ext cx="4827960" cy="27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FB498B9-3875-423B-BE13-EAD0C716CC3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AA9252C-DB50-44B7-A325-2C23137532F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1402B0-9F94-4373-972A-811CFDB6245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E7C196F-8A48-4E82-8F0B-0545AC20BE4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AF7F943-D579-4995-A353-385444FAEAC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160E40-9F1F-435E-8DB3-E1851F4D21C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CDA5DE4-12D2-4D34-AD83-8356B7A240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B15E9-CB3B-454B-AB18-0CF199E43E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67007-861C-4C4C-8D80-0049310805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0360" y="309600"/>
            <a:ext cx="4827960" cy="27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8DA07-F7AC-45BC-A118-BB97B09D2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9E5410-BFAC-4E6B-BCCA-0F75020C2D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E6D593-5EE0-4C91-BDF8-7CFCB118D2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6E290C-5F4D-46BA-961B-6A96BB2C72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7BE938-17B9-47D3-B95C-2D52C94CDD94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zh-TW" sz="60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8F594F-ED9F-48FB-9304-2680CF2AD94C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29;p30"/>
          <p:cNvSpPr/>
          <p:nvPr/>
        </p:nvSpPr>
        <p:spPr>
          <a:xfrm flipH="1" rot="5400000">
            <a:off x="-172800" y="119160"/>
            <a:ext cx="959040" cy="721080"/>
          </a:xfrm>
          <a:custGeom>
            <a:avLst/>
            <a:gdLst>
              <a:gd name="textAreaLeft" fmla="*/ 360 w 959040"/>
              <a:gd name="textAreaRight" fmla="*/ 959760 w 959040"/>
              <a:gd name="textAreaTop" fmla="*/ 0 h 721080"/>
              <a:gd name="textAreaBottom" fmla="*/ 721440 h 721080"/>
            </a:gdLst>
            <a:ahLst/>
            <a:rect l="textAreaLeft" t="textAreaTop" r="textAreaRight" b="textAreaBottom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30;p30"/>
          <p:cNvSpPr/>
          <p:nvPr/>
        </p:nvSpPr>
        <p:spPr>
          <a:xfrm flipH="1" rot="5400000">
            <a:off x="-183240" y="258840"/>
            <a:ext cx="979920" cy="721080"/>
          </a:xfrm>
          <a:custGeom>
            <a:avLst/>
            <a:gdLst>
              <a:gd name="textAreaLeft" fmla="*/ 360 w 979920"/>
              <a:gd name="textAreaRight" fmla="*/ 980640 w 979920"/>
              <a:gd name="textAreaTop" fmla="*/ 0 h 721080"/>
              <a:gd name="textAreaBottom" fmla="*/ 721440 h 721080"/>
            </a:gdLst>
            <a:ahLst/>
            <a:rect l="textAreaLeft" t="textAreaTop" r="textAreaRight" b="textAreaBottom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7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36116-2999-4672-9D10-91EA52FE85C1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&lt;編號&gt;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37;g264e03bd6c4_0_6" descr=""/>
          <p:cNvPicPr/>
          <p:nvPr/>
        </p:nvPicPr>
        <p:blipFill>
          <a:blip r:embed="rId1"/>
          <a:stretch/>
        </p:blipFill>
        <p:spPr>
          <a:xfrm>
            <a:off x="1420200" y="3660120"/>
            <a:ext cx="7916760" cy="3439800"/>
          </a:xfrm>
          <a:prstGeom prst="rect">
            <a:avLst/>
          </a:prstGeom>
          <a:ln w="0">
            <a:noFill/>
          </a:ln>
        </p:spPr>
      </p:pic>
      <p:grpSp>
        <p:nvGrpSpPr>
          <p:cNvPr id="130" name="Google Shape;38;g264e03bd6c4_0_6"/>
          <p:cNvGrpSpPr/>
          <p:nvPr/>
        </p:nvGrpSpPr>
        <p:grpSpPr>
          <a:xfrm>
            <a:off x="1764720" y="2520360"/>
            <a:ext cx="8931600" cy="1919880"/>
            <a:chOff x="1764720" y="2520360"/>
            <a:chExt cx="8931600" cy="1919880"/>
          </a:xfrm>
        </p:grpSpPr>
        <p:sp>
          <p:nvSpPr>
            <p:cNvPr id="131" name="Google Shape;39;g264e03bd6c4_0_6"/>
            <p:cNvSpPr/>
            <p:nvPr/>
          </p:nvSpPr>
          <p:spPr>
            <a:xfrm>
              <a:off x="1764720" y="2520360"/>
              <a:ext cx="8931600" cy="155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 fontScale="50000"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9600" spc="-1" strike="noStrike">
                  <a:solidFill>
                    <a:srgbClr val="4f91a0"/>
                  </a:solidFill>
                  <a:latin typeface="Arial"/>
                  <a:ea typeface="Arial"/>
                </a:rPr>
                <a:t>台北市</a:t>
              </a:r>
              <a:endParaRPr b="0" lang="en-US" sz="9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9600" spc="-1" strike="noStrike">
                  <a:solidFill>
                    <a:srgbClr val="4f91a0"/>
                  </a:solidFill>
                  <a:latin typeface="Arial"/>
                  <a:ea typeface="Arial"/>
                </a:rPr>
                <a:t>合理房價預估與購屋建議</a:t>
              </a:r>
              <a:endParaRPr b="0" lang="en-US" sz="9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Google Shape;40;g264e03bd6c4_0_6"/>
            <p:cNvSpPr/>
            <p:nvPr/>
          </p:nvSpPr>
          <p:spPr>
            <a:xfrm>
              <a:off x="3430440" y="4074840"/>
              <a:ext cx="56001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zh-TW" sz="1800" spc="-1" strike="noStrike">
                  <a:solidFill>
                    <a:srgbClr val="4f91a0"/>
                  </a:solidFill>
                  <a:latin typeface="Arial"/>
                  <a:ea typeface="Arial"/>
                </a:rPr>
                <a:t>組別</a:t>
              </a:r>
              <a:r>
                <a:rPr b="1" lang="en-US" sz="1800" spc="-1" strike="noStrike">
                  <a:solidFill>
                    <a:srgbClr val="4f91a0"/>
                  </a:solidFill>
                  <a:latin typeface="Arial"/>
                  <a:ea typeface="Arial"/>
                </a:rPr>
                <a:t>: AI</a:t>
              </a:r>
              <a:r>
                <a:rPr b="1" lang="zh-TW" sz="1800" spc="-1" strike="noStrike">
                  <a:solidFill>
                    <a:srgbClr val="4f91a0"/>
                  </a:solidFill>
                  <a:latin typeface="Arial"/>
                  <a:ea typeface="Arial"/>
                </a:rPr>
                <a:t>房價預測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50277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整體數據概況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"/>
              </a:rPr>
              <a:t>--</a:t>
            </a: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台北市實價登錄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213;g264ebba3f8b_0_129"/>
          <p:cNvSpPr/>
          <p:nvPr/>
        </p:nvSpPr>
        <p:spPr>
          <a:xfrm>
            <a:off x="470160" y="966240"/>
            <a:ext cx="4802400" cy="5026320"/>
          </a:xfrm>
          <a:prstGeom prst="roundRect">
            <a:avLst>
              <a:gd name="adj" fmla="val 3318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214;g264ebba3f8b_0_129"/>
          <p:cNvSpPr/>
          <p:nvPr/>
        </p:nvSpPr>
        <p:spPr>
          <a:xfrm>
            <a:off x="905400" y="6170040"/>
            <a:ext cx="4099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台北市房價主要落在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1000-2000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萬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15;g264ebba3f8b_0_129"/>
          <p:cNvSpPr/>
          <p:nvPr/>
        </p:nvSpPr>
        <p:spPr>
          <a:xfrm>
            <a:off x="5404680" y="938520"/>
            <a:ext cx="6613920" cy="4980960"/>
          </a:xfrm>
          <a:prstGeom prst="roundRect">
            <a:avLst>
              <a:gd name="adj" fmla="val 5678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216;g264ebba3f8b_0_129"/>
          <p:cNvSpPr/>
          <p:nvPr/>
        </p:nvSpPr>
        <p:spPr>
          <a:xfrm>
            <a:off x="5522760" y="6055920"/>
            <a:ext cx="649584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交易物件多為住家類型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-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住宅大樓、公寓、華廈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交易數量前三行政區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-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中山區、內湖區、北投區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217;g264ebba3f8b_0_129"/>
          <p:cNvSpPr/>
          <p:nvPr/>
        </p:nvSpPr>
        <p:spPr>
          <a:xfrm>
            <a:off x="5522760" y="1160280"/>
            <a:ext cx="5571720" cy="351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218;g264ebba3f8b_0_129"/>
          <p:cNvSpPr/>
          <p:nvPr/>
        </p:nvSpPr>
        <p:spPr>
          <a:xfrm>
            <a:off x="5522760" y="2255400"/>
            <a:ext cx="5571720" cy="351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219;g264ebba3f8b_0_129"/>
          <p:cNvSpPr/>
          <p:nvPr/>
        </p:nvSpPr>
        <p:spPr>
          <a:xfrm>
            <a:off x="5522760" y="2607480"/>
            <a:ext cx="5571720" cy="351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6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A47C34-1384-4EE2-A905-E0BDFBE2C2D8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10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50277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整體數據概況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"/>
              </a:rPr>
              <a:t>--</a:t>
            </a: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台北市實價登錄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227;g2abc58e989d_0_21"/>
          <p:cNvSpPr/>
          <p:nvPr/>
        </p:nvSpPr>
        <p:spPr>
          <a:xfrm>
            <a:off x="541080" y="1136880"/>
            <a:ext cx="5815440" cy="5078520"/>
          </a:xfrm>
          <a:prstGeom prst="roundRect">
            <a:avLst>
              <a:gd name="adj" fmla="val 4089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Google Shape;228;g2abc58e989d_0_21"/>
          <p:cNvSpPr/>
          <p:nvPr/>
        </p:nvSpPr>
        <p:spPr>
          <a:xfrm>
            <a:off x="7097400" y="1436040"/>
            <a:ext cx="44017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1800">
              <a:lnSpc>
                <a:spcPct val="100000"/>
              </a:lnSpc>
              <a:buClr>
                <a:srgbClr val="ef4b62"/>
              </a:buClr>
              <a:buFont typeface="Arial"/>
              <a:buChar char="●"/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房價遙遙領先各行政區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--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大安區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Google Shape;229;g2abc58e989d_0_21"/>
          <p:cNvSpPr/>
          <p:nvPr/>
        </p:nvSpPr>
        <p:spPr>
          <a:xfrm>
            <a:off x="7097400" y="3562560"/>
            <a:ext cx="44017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1800">
              <a:lnSpc>
                <a:spcPct val="100000"/>
              </a:lnSpc>
              <a:buClr>
                <a:srgbClr val="ef4b62"/>
              </a:buClr>
              <a:buFont typeface="Arial"/>
              <a:buChar char="●"/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房價成長快速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--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松山區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Google Shape;230;g2abc58e989d_0_21"/>
          <p:cNvSpPr/>
          <p:nvPr/>
        </p:nvSpPr>
        <p:spPr>
          <a:xfrm>
            <a:off x="7097400" y="5231880"/>
            <a:ext cx="44017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1800">
              <a:lnSpc>
                <a:spcPct val="100000"/>
              </a:lnSpc>
              <a:buClr>
                <a:srgbClr val="ef4b62"/>
              </a:buClr>
              <a:buFont typeface="Arial"/>
              <a:buChar char="●"/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房價下跌最多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--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萬華區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3" name="Google Shape;231;g2abc58e989d_0_21"/>
          <p:cNvCxnSpPr/>
          <p:nvPr/>
        </p:nvCxnSpPr>
        <p:spPr>
          <a:xfrm flipH="1">
            <a:off x="5179680" y="1626120"/>
            <a:ext cx="1720080" cy="11160"/>
          </a:xfrm>
          <a:prstGeom prst="straightConnector1">
            <a:avLst/>
          </a:prstGeom>
          <a:ln w="28575">
            <a:solidFill>
              <a:srgbClr val="5bb6c8"/>
            </a:solidFill>
            <a:prstDash val="dash"/>
            <a:round/>
            <a:tailEnd len="med" type="triangle" w="med"/>
          </a:ln>
        </p:spPr>
      </p:cxnSp>
      <p:cxnSp>
        <p:nvCxnSpPr>
          <p:cNvPr id="274" name="Google Shape;232;g2abc58e989d_0_21"/>
          <p:cNvCxnSpPr/>
          <p:nvPr/>
        </p:nvCxnSpPr>
        <p:spPr>
          <a:xfrm flipH="1" flipV="1">
            <a:off x="5221080" y="2372040"/>
            <a:ext cx="1709640" cy="1336680"/>
          </a:xfrm>
          <a:prstGeom prst="straightConnector1">
            <a:avLst/>
          </a:prstGeom>
          <a:ln w="28575">
            <a:solidFill>
              <a:srgbClr val="f47dc8"/>
            </a:solidFill>
            <a:prstDash val="dash"/>
            <a:round/>
            <a:tailEnd len="med" type="triangle" w="med"/>
          </a:ln>
        </p:spPr>
      </p:cxnSp>
      <p:cxnSp>
        <p:nvCxnSpPr>
          <p:cNvPr id="275" name="Google Shape;233;g2abc58e989d_0_21"/>
          <p:cNvCxnSpPr/>
          <p:nvPr/>
        </p:nvCxnSpPr>
        <p:spPr>
          <a:xfrm flipH="1">
            <a:off x="5236200" y="5401080"/>
            <a:ext cx="1719720" cy="10800"/>
          </a:xfrm>
          <a:prstGeom prst="straightConnector1">
            <a:avLst/>
          </a:prstGeom>
          <a:ln w="28575">
            <a:solidFill>
              <a:srgbClr val="f393a7"/>
            </a:solidFill>
            <a:prstDash val="dash"/>
            <a:round/>
            <a:tailEnd len="med" type="triangle" w="med"/>
          </a:ln>
        </p:spPr>
      </p:cxnSp>
      <p:pic>
        <p:nvPicPr>
          <p:cNvPr id="276" name="Google Shape;234;g2abc58e989d_0_21" descr=""/>
          <p:cNvPicPr/>
          <p:nvPr/>
        </p:nvPicPr>
        <p:blipFill>
          <a:blip r:embed="rId2"/>
          <a:srcRect l="20321" t="16511" r="18212" b="13216"/>
          <a:stretch/>
        </p:blipFill>
        <p:spPr>
          <a:xfrm>
            <a:off x="9077760" y="1852920"/>
            <a:ext cx="1993320" cy="1709280"/>
          </a:xfrm>
          <a:prstGeom prst="rect">
            <a:avLst/>
          </a:prstGeom>
          <a:ln w="0">
            <a:noFill/>
          </a:ln>
        </p:spPr>
      </p:pic>
      <p:sp>
        <p:nvSpPr>
          <p:cNvPr id="277" name="Google Shape;235;g2abc58e989d_0_21"/>
          <p:cNvSpPr/>
          <p:nvPr/>
        </p:nvSpPr>
        <p:spPr>
          <a:xfrm>
            <a:off x="7579440" y="2060640"/>
            <a:ext cx="1184400" cy="913320"/>
          </a:xfrm>
          <a:prstGeom prst="wedgeEllipseCallout">
            <a:avLst>
              <a:gd name="adj1" fmla="val 46501"/>
              <a:gd name="adj2" fmla="val -63488"/>
            </a:avLst>
          </a:prstGeom>
          <a:solidFill>
            <a:srgbClr val="ef4b62"/>
          </a:solidFill>
          <a:ln w="9525">
            <a:solidFill>
              <a:srgbClr val="ef4b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1"/>
                </a:solidFill>
                <a:latin typeface="Helvetica Neue"/>
                <a:ea typeface="Helvetica Neue"/>
              </a:rPr>
              <a:t>WHY?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Num" idx="17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55CF79-2B9D-4A73-A6CD-5655F46FFBDC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11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42;g264ebba3f8b_0_345"/>
          <p:cNvGrpSpPr/>
          <p:nvPr/>
        </p:nvGrpSpPr>
        <p:grpSpPr>
          <a:xfrm>
            <a:off x="496440" y="951480"/>
            <a:ext cx="11198880" cy="4172760"/>
            <a:chOff x="496440" y="951480"/>
            <a:chExt cx="11198880" cy="4172760"/>
          </a:xfrm>
        </p:grpSpPr>
        <p:sp>
          <p:nvSpPr>
            <p:cNvPr id="280" name="Google Shape;243;g264ebba3f8b_0_345"/>
            <p:cNvSpPr/>
            <p:nvPr/>
          </p:nvSpPr>
          <p:spPr>
            <a:xfrm>
              <a:off x="496440" y="1008720"/>
              <a:ext cx="11198880" cy="4115520"/>
            </a:xfrm>
            <a:prstGeom prst="roundRect">
              <a:avLst>
                <a:gd name="adj" fmla="val 3654"/>
              </a:avLst>
            </a:prstGeom>
            <a:solidFill>
              <a:srgbClr val="1e1e1e"/>
            </a:solidFill>
            <a:ln w="9525">
              <a:solidFill>
                <a:srgbClr val="4f91a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" name="Google Shape;244;g264ebba3f8b_0_345"/>
            <p:cNvSpPr/>
            <p:nvPr/>
          </p:nvSpPr>
          <p:spPr>
            <a:xfrm>
              <a:off x="496440" y="951480"/>
              <a:ext cx="11198880" cy="169200"/>
            </a:xfrm>
            <a:prstGeom prst="roundRect">
              <a:avLst>
                <a:gd name="adj" fmla="val 31765"/>
              </a:avLst>
            </a:pr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8240" bIns="1382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Google Shape;245;g264ebba3f8b_0_345"/>
            <p:cNvSpPr/>
            <p:nvPr/>
          </p:nvSpPr>
          <p:spPr>
            <a:xfrm>
              <a:off x="496440" y="1093680"/>
              <a:ext cx="11198880" cy="127440"/>
            </a:xfrm>
            <a:prstGeom prst="roundRect">
              <a:avLst>
                <a:gd name="adj" fmla="val 0"/>
              </a:avLst>
            </a:pr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8160" bIns="12816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Google Shape;246;g264ebba3f8b_0_345"/>
            <p:cNvSpPr/>
            <p:nvPr/>
          </p:nvSpPr>
          <p:spPr>
            <a:xfrm>
              <a:off x="692280" y="1050120"/>
              <a:ext cx="155160" cy="117000"/>
            </a:xfrm>
            <a:prstGeom prst="ellipse">
              <a:avLst/>
            </a:prstGeom>
            <a:solidFill>
              <a:srgbClr val="ef4b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Google Shape;247;g264ebba3f8b_0_345"/>
            <p:cNvSpPr/>
            <p:nvPr/>
          </p:nvSpPr>
          <p:spPr>
            <a:xfrm>
              <a:off x="920880" y="1050120"/>
              <a:ext cx="155160" cy="117000"/>
            </a:xfrm>
            <a:prstGeom prst="ellipse">
              <a:avLst/>
            </a:prstGeom>
            <a:solidFill>
              <a:srgbClr val="3a3a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Google Shape;248;g264ebba3f8b_0_345"/>
            <p:cNvSpPr/>
            <p:nvPr/>
          </p:nvSpPr>
          <p:spPr>
            <a:xfrm>
              <a:off x="1149480" y="1050120"/>
              <a:ext cx="155160" cy="117000"/>
            </a:xfrm>
            <a:prstGeom prst="ellipse">
              <a:avLst/>
            </a:prstGeom>
            <a:solidFill>
              <a:srgbClr val="6dbc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50277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預測房價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250;g264ebba3f8b_0_345"/>
          <p:cNvSpPr/>
          <p:nvPr/>
        </p:nvSpPr>
        <p:spPr>
          <a:xfrm>
            <a:off x="678240" y="1441080"/>
            <a:ext cx="10234800" cy="34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士林區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屋齡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40,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面積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26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坪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無電梯、管理員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車位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:0,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樓別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中層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樓高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低層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,3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房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廳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衛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建物類型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華廈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用途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住家用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test= np.array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121.54464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25.133902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19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電梯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管理員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車位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112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3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樓別中層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3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樓高高層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3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房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3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廳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衛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住宅大樓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住家用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6dbc4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</a:t>
            </a:r>
            <a:r>
              <a:rPr b="0" lang="zh-TW" sz="1400" spc="-1" strike="noStrike">
                <a:solidFill>
                  <a:srgbClr val="6dbc4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士林區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])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.reshape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36)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price_pred = rfModel.predict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test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預估價格為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 %0.2f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萬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% 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price_pred/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誤差範圍介於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 %0.2f 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萬 到 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%0.2f 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萬元之間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% 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price_pred/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10000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-rmse/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price_pred/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10000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+rmse/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251;g264ebba3f8b_0_345"/>
          <p:cNvSpPr/>
          <p:nvPr/>
        </p:nvSpPr>
        <p:spPr>
          <a:xfrm>
            <a:off x="624240" y="5258160"/>
            <a:ext cx="684324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Arial"/>
                <a:ea typeface="Arial"/>
              </a:rPr>
              <a:t>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chemeClr val="accent2"/>
                </a:solidFill>
                <a:latin typeface="Arial"/>
                <a:ea typeface="Arial"/>
              </a:rPr>
              <a:t>預估價格為</a:t>
            </a:r>
            <a:r>
              <a:rPr b="1" lang="en-US" sz="1800" spc="-1" strike="noStrike">
                <a:solidFill>
                  <a:schemeClr val="accent2"/>
                </a:solidFill>
                <a:latin typeface="Arial"/>
                <a:ea typeface="Arial"/>
              </a:rPr>
              <a:t>: 4468.09</a:t>
            </a:r>
            <a:r>
              <a:rPr b="1" lang="zh-TW" sz="1800" spc="-1" strike="noStrike">
                <a:solidFill>
                  <a:schemeClr val="accent2"/>
                </a:solidFill>
                <a:latin typeface="Arial"/>
                <a:ea typeface="Arial"/>
              </a:rPr>
              <a:t>萬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chemeClr val="accent2"/>
                </a:solidFill>
                <a:latin typeface="Arial"/>
                <a:ea typeface="Arial"/>
              </a:rPr>
              <a:t>誤差範圍介於</a:t>
            </a:r>
            <a:r>
              <a:rPr b="1" lang="en-US" sz="1800" spc="-1" strike="noStrike">
                <a:solidFill>
                  <a:schemeClr val="accent2"/>
                </a:solidFill>
                <a:latin typeface="Arial"/>
                <a:ea typeface="Arial"/>
              </a:rPr>
              <a:t>: 4070.42 </a:t>
            </a:r>
            <a:r>
              <a:rPr b="1" lang="zh-TW" sz="1800" spc="-1" strike="noStrike">
                <a:solidFill>
                  <a:schemeClr val="accent2"/>
                </a:solidFill>
                <a:latin typeface="Arial"/>
                <a:ea typeface="Arial"/>
              </a:rPr>
              <a:t>萬 到 </a:t>
            </a:r>
            <a:r>
              <a:rPr b="1" lang="en-US" sz="1800" spc="-1" strike="noStrike">
                <a:solidFill>
                  <a:schemeClr val="accent2"/>
                </a:solidFill>
                <a:latin typeface="Arial"/>
                <a:ea typeface="Arial"/>
              </a:rPr>
              <a:t>4865.77 </a:t>
            </a:r>
            <a:r>
              <a:rPr b="1" lang="zh-TW" sz="1800" spc="-1" strike="noStrike">
                <a:solidFill>
                  <a:schemeClr val="accent2"/>
                </a:solidFill>
                <a:latin typeface="Arial"/>
                <a:ea typeface="Arial"/>
              </a:rPr>
              <a:t>萬元之間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 idx="18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3BC284-E44E-4CA5-A50D-F67A187ECEB2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12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58;g264ebba3f8b_0_238"/>
          <p:cNvSpPr/>
          <p:nvPr/>
        </p:nvSpPr>
        <p:spPr>
          <a:xfrm flipH="1" rot="5400000">
            <a:off x="-2490480" y="2408400"/>
            <a:ext cx="6260040" cy="1442520"/>
          </a:xfrm>
          <a:custGeom>
            <a:avLst/>
            <a:gdLst>
              <a:gd name="textAreaLeft" fmla="*/ -360 w 6260040"/>
              <a:gd name="textAreaRight" fmla="*/ 6260040 w 6260040"/>
              <a:gd name="textAreaTop" fmla="*/ 0 h 1442520"/>
              <a:gd name="textAreaBottom" fmla="*/ 1442880 h 1442520"/>
            </a:gdLst>
            <a:ahLst/>
            <a:rect l="textAreaLeft" t="textAreaTop" r="textAreaRight" b="textAreaBottom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1" name="Google Shape;259;g264ebba3f8b_0_238"/>
          <p:cNvCxnSpPr/>
          <p:nvPr/>
        </p:nvCxnSpPr>
        <p:spPr>
          <a:xfrm flipH="1" flipV="1">
            <a:off x="128160" y="-18720"/>
            <a:ext cx="1103760" cy="241920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292" name="Google Shape;260;g264ebba3f8b_0_238"/>
          <p:cNvSpPr/>
          <p:nvPr/>
        </p:nvSpPr>
        <p:spPr>
          <a:xfrm rot="2700000">
            <a:off x="11716920" y="3017160"/>
            <a:ext cx="950760" cy="947520"/>
          </a:xfrm>
          <a:custGeom>
            <a:avLst/>
            <a:gdLst>
              <a:gd name="textAreaLeft" fmla="*/ 0 w 950760"/>
              <a:gd name="textAreaRight" fmla="*/ 951120 w 95076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Google Shape;261;g264ebba3f8b_0_238" descr=""/>
          <p:cNvPicPr/>
          <p:nvPr/>
        </p:nvPicPr>
        <p:blipFill>
          <a:blip r:embed="rId1"/>
          <a:stretch/>
        </p:blipFill>
        <p:spPr>
          <a:xfrm>
            <a:off x="680400" y="4482360"/>
            <a:ext cx="5755680" cy="2500920"/>
          </a:xfrm>
          <a:prstGeom prst="rect">
            <a:avLst/>
          </a:prstGeom>
          <a:ln w="0">
            <a:noFill/>
          </a:ln>
        </p:spPr>
      </p:pic>
      <p:grpSp>
        <p:nvGrpSpPr>
          <p:cNvPr id="294" name="Google Shape;262;g264ebba3f8b_0_238"/>
          <p:cNvGrpSpPr/>
          <p:nvPr/>
        </p:nvGrpSpPr>
        <p:grpSpPr>
          <a:xfrm>
            <a:off x="2580840" y="2690280"/>
            <a:ext cx="7029720" cy="1476720"/>
            <a:chOff x="2580840" y="2690280"/>
            <a:chExt cx="7029720" cy="1476720"/>
          </a:xfrm>
        </p:grpSpPr>
        <p:cxnSp>
          <p:nvCxnSpPr>
            <p:cNvPr id="295" name="Google Shape;263;g264ebba3f8b_0_238"/>
            <p:cNvCxnSpPr/>
            <p:nvPr/>
          </p:nvCxnSpPr>
          <p:spPr>
            <a:xfrm>
              <a:off x="5062320" y="2716200"/>
              <a:ext cx="360" cy="1425960"/>
            </a:xfrm>
            <a:prstGeom prst="straightConnector1">
              <a:avLst/>
            </a:prstGeom>
            <a:ln w="9525">
              <a:solidFill>
                <a:srgbClr val="3a3a3a"/>
              </a:solidFill>
              <a:miter/>
            </a:ln>
          </p:spPr>
        </p:cxnSp>
        <p:grpSp>
          <p:nvGrpSpPr>
            <p:cNvPr id="296" name="Google Shape;264;g264ebba3f8b_0_238"/>
            <p:cNvGrpSpPr/>
            <p:nvPr/>
          </p:nvGrpSpPr>
          <p:grpSpPr>
            <a:xfrm>
              <a:off x="2580840" y="2690280"/>
              <a:ext cx="7029720" cy="1476720"/>
              <a:chOff x="2580840" y="2690280"/>
              <a:chExt cx="7029720" cy="1476720"/>
            </a:xfrm>
          </p:grpSpPr>
          <p:grpSp>
            <p:nvGrpSpPr>
              <p:cNvPr id="297" name="Google Shape;265;g264ebba3f8b_0_238"/>
              <p:cNvGrpSpPr/>
              <p:nvPr/>
            </p:nvGrpSpPr>
            <p:grpSpPr>
              <a:xfrm>
                <a:off x="5511240" y="2948040"/>
                <a:ext cx="4099320" cy="963360"/>
                <a:chOff x="5511240" y="2948040"/>
                <a:chExt cx="4099320" cy="963360"/>
              </a:xfrm>
            </p:grpSpPr>
            <p:sp>
              <p:nvSpPr>
                <p:cNvPr id="298" name="Google Shape;266;g264ebba3f8b_0_238"/>
                <p:cNvSpPr/>
                <p:nvPr/>
              </p:nvSpPr>
              <p:spPr>
                <a:xfrm>
                  <a:off x="5511240" y="2948040"/>
                  <a:ext cx="4099320" cy="42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zh-TW" sz="2800" spc="-1" strike="noStrike">
                      <a:solidFill>
                        <a:srgbClr val="4f91a0"/>
                      </a:solidFill>
                      <a:latin typeface="Arial"/>
                      <a:ea typeface="Arial"/>
                    </a:rPr>
                    <a:t>結論</a:t>
                  </a:r>
                  <a:endParaRPr b="0" lang="en-US" sz="2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9" name="Google Shape;267;g264ebba3f8b_0_238"/>
                <p:cNvSpPr/>
                <p:nvPr/>
              </p:nvSpPr>
              <p:spPr>
                <a:xfrm>
                  <a:off x="5679000" y="3555720"/>
                  <a:ext cx="3764160" cy="355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zh-TW" sz="1600" spc="-1" strike="noStrike">
                      <a:solidFill>
                        <a:srgbClr val="595959"/>
                      </a:solidFill>
                      <a:latin typeface="Arial"/>
                      <a:ea typeface="Arial"/>
                    </a:rPr>
                    <a:t>購屋策略</a:t>
                  </a:r>
                  <a:endParaRPr b="0" lang="en-US" sz="16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00" name="Google Shape;268;g264ebba3f8b_0_238"/>
              <p:cNvSpPr/>
              <p:nvPr/>
            </p:nvSpPr>
            <p:spPr>
              <a:xfrm>
                <a:off x="2580840" y="2690280"/>
                <a:ext cx="2243160" cy="1476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9600" spc="-1" strike="noStrike">
                    <a:solidFill>
                      <a:srgbClr val="3f3f3f"/>
                    </a:solidFill>
                    <a:latin typeface="Arial"/>
                    <a:ea typeface="Arial"/>
                  </a:rPr>
                  <a:t>04</a:t>
                </a:r>
                <a:endParaRPr b="0" lang="en-US" sz="9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274;g264ebba3f8b_0_57"/>
          <p:cNvCxnSpPr/>
          <p:nvPr/>
        </p:nvCxnSpPr>
        <p:spPr>
          <a:xfrm flipH="1">
            <a:off x="4325400" y="2301480"/>
            <a:ext cx="2592720" cy="360"/>
          </a:xfrm>
          <a:prstGeom prst="straightConnector1">
            <a:avLst/>
          </a:prstGeom>
          <a:ln w="19050">
            <a:solidFill>
              <a:srgbClr val="595959"/>
            </a:solidFill>
            <a:prstDash val="dot"/>
            <a:miter/>
            <a:headEnd len="med" type="oval" w="med"/>
          </a:ln>
        </p:spPr>
      </p:cxnSp>
      <p:cxnSp>
        <p:nvCxnSpPr>
          <p:cNvPr id="302" name="Google Shape;275;g264ebba3f8b_0_57"/>
          <p:cNvCxnSpPr/>
          <p:nvPr/>
        </p:nvCxnSpPr>
        <p:spPr>
          <a:xfrm flipH="1">
            <a:off x="3717360" y="3262320"/>
            <a:ext cx="3206160" cy="360"/>
          </a:xfrm>
          <a:prstGeom prst="straightConnector1">
            <a:avLst/>
          </a:prstGeom>
          <a:ln w="19050">
            <a:solidFill>
              <a:srgbClr val="595959"/>
            </a:solidFill>
            <a:prstDash val="dot"/>
            <a:miter/>
            <a:headEnd len="med" type="oval" w="med"/>
          </a:ln>
        </p:spPr>
      </p:cxnSp>
      <p:cxnSp>
        <p:nvCxnSpPr>
          <p:cNvPr id="303" name="Google Shape;276;g264ebba3f8b_0_57"/>
          <p:cNvCxnSpPr/>
          <p:nvPr/>
        </p:nvCxnSpPr>
        <p:spPr>
          <a:xfrm flipH="1">
            <a:off x="3548160" y="1271160"/>
            <a:ext cx="3294000" cy="360"/>
          </a:xfrm>
          <a:prstGeom prst="straightConnector1">
            <a:avLst/>
          </a:prstGeom>
          <a:ln w="19050">
            <a:solidFill>
              <a:srgbClr val="595959"/>
            </a:solidFill>
            <a:prstDash val="dot"/>
            <a:miter/>
            <a:headEnd len="med" type="oval" w="med"/>
          </a:ln>
        </p:spPr>
      </p:cxnSp>
      <p:sp>
        <p:nvSpPr>
          <p:cNvPr id="304" name="Google Shape;277;g264ebba3f8b_0_57"/>
          <p:cNvSpPr/>
          <p:nvPr/>
        </p:nvSpPr>
        <p:spPr>
          <a:xfrm>
            <a:off x="3340440" y="2944080"/>
            <a:ext cx="633600" cy="6336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ffff"/>
            </a:solidFill>
            <a:miter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278;g264ebba3f8b_0_57"/>
          <p:cNvSpPr/>
          <p:nvPr/>
        </p:nvSpPr>
        <p:spPr>
          <a:xfrm>
            <a:off x="3304080" y="1014480"/>
            <a:ext cx="633600" cy="633600"/>
          </a:xfrm>
          <a:prstGeom prst="ellipse">
            <a:avLst/>
          </a:prstGeom>
          <a:solidFill>
            <a:srgbClr val="3b6c78"/>
          </a:solidFill>
          <a:ln w="57150">
            <a:solidFill>
              <a:srgbClr val="ffffff"/>
            </a:solidFill>
            <a:miter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279;g264ebba3f8b_0_57"/>
          <p:cNvSpPr/>
          <p:nvPr/>
        </p:nvSpPr>
        <p:spPr>
          <a:xfrm>
            <a:off x="3794760" y="1956240"/>
            <a:ext cx="633600" cy="633600"/>
          </a:xfrm>
          <a:prstGeom prst="ellipse">
            <a:avLst/>
          </a:prstGeom>
          <a:solidFill>
            <a:schemeClr val="accent4"/>
          </a:solidFill>
          <a:ln w="57150">
            <a:solidFill>
              <a:srgbClr val="ffffff"/>
            </a:solidFill>
            <a:miter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oogle Shape;280;g264ebba3f8b_0_57"/>
          <p:cNvGrpSpPr/>
          <p:nvPr/>
        </p:nvGrpSpPr>
        <p:grpSpPr>
          <a:xfrm>
            <a:off x="7178400" y="973440"/>
            <a:ext cx="4413960" cy="607320"/>
            <a:chOff x="7178400" y="973440"/>
            <a:chExt cx="4413960" cy="607320"/>
          </a:xfrm>
        </p:grpSpPr>
        <p:sp>
          <p:nvSpPr>
            <p:cNvPr id="308" name="Google Shape;281;g264ebba3f8b_0_57"/>
            <p:cNvSpPr/>
            <p:nvPr/>
          </p:nvSpPr>
          <p:spPr>
            <a:xfrm>
              <a:off x="7908480" y="1157040"/>
              <a:ext cx="3683880" cy="22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595959"/>
                  </a:solidFill>
                  <a:latin typeface="Arial"/>
                  <a:ea typeface="Arial"/>
                </a:rPr>
                <a:t>資料取得時間</a:t>
              </a:r>
              <a:r>
                <a:rPr b="0" lang="en-US" sz="1800" spc="-1" strike="noStrike">
                  <a:solidFill>
                    <a:srgbClr val="595959"/>
                  </a:solidFill>
                  <a:latin typeface="Arial"/>
                  <a:ea typeface="Arial"/>
                </a:rPr>
                <a:t>:2024/1/3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Google Shape;282;g264ebba3f8b_0_57"/>
            <p:cNvSpPr/>
            <p:nvPr/>
          </p:nvSpPr>
          <p:spPr>
            <a:xfrm>
              <a:off x="7178400" y="973440"/>
              <a:ext cx="624960" cy="607320"/>
            </a:xfrm>
            <a:prstGeom prst="ellipse">
              <a:avLst/>
            </a:prstGeom>
            <a:solidFill>
              <a:srgbClr val="3b6c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Google Shape;283;g264ebba3f8b_0_57"/>
            <p:cNvSpPr/>
            <p:nvPr/>
          </p:nvSpPr>
          <p:spPr>
            <a:xfrm>
              <a:off x="7312320" y="1112400"/>
              <a:ext cx="357120" cy="329040"/>
            </a:xfrm>
            <a:custGeom>
              <a:avLst/>
              <a:gdLst>
                <a:gd name="textAreaLeft" fmla="*/ 0 w 357120"/>
                <a:gd name="textAreaRight" fmla="*/ 357480 w 357120"/>
                <a:gd name="textAreaTop" fmla="*/ 0 h 329040"/>
                <a:gd name="textAreaBottom" fmla="*/ 329400 h 329040"/>
              </a:gdLst>
              <a:ahLst/>
              <a:rect l="textAreaLeft" t="textAreaTop" r="textAreaRight" b="textAreaBottom"/>
              <a:pathLst>
                <a:path w="157" h="145">
                  <a:moveTo>
                    <a:pt x="151" y="59"/>
                  </a:moveTo>
                  <a:cubicBezTo>
                    <a:pt x="130" y="41"/>
                    <a:pt x="130" y="41"/>
                    <a:pt x="130" y="41"/>
                  </a:cubicBezTo>
                  <a:cubicBezTo>
                    <a:pt x="124" y="36"/>
                    <a:pt x="115" y="28"/>
                    <a:pt x="110" y="23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3" y="0"/>
                    <a:pt x="74" y="0"/>
                    <a:pt x="69" y="5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2" y="28"/>
                    <a:pt x="33" y="36"/>
                    <a:pt x="27" y="41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0" y="64"/>
                    <a:pt x="2" y="68"/>
                    <a:pt x="9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1" y="142"/>
                    <a:pt x="24" y="145"/>
                    <a:pt x="27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4" y="145"/>
                    <a:pt x="136" y="142"/>
                    <a:pt x="136" y="139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55" y="68"/>
                    <a:pt x="157" y="64"/>
                    <a:pt x="151" y="59"/>
                  </a:cubicBezTo>
                  <a:close/>
                  <a:moveTo>
                    <a:pt x="118" y="97"/>
                  </a:moveTo>
                  <a:cubicBezTo>
                    <a:pt x="89" y="97"/>
                    <a:pt x="89" y="97"/>
                    <a:pt x="89" y="97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18" y="72"/>
                    <a:pt x="118" y="72"/>
                    <a:pt x="118" y="72"/>
                  </a:cubicBezTo>
                  <a:lnTo>
                    <a:pt x="118" y="97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60840" bIns="608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1" name="Google Shape;284;g264ebba3f8b_0_57"/>
          <p:cNvSpPr/>
          <p:nvPr/>
        </p:nvSpPr>
        <p:spPr>
          <a:xfrm>
            <a:off x="7903080" y="1774080"/>
            <a:ext cx="4144680" cy="91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800" spc="-1" strike="noStrike">
                <a:solidFill>
                  <a:srgbClr val="595959"/>
                </a:solidFill>
                <a:latin typeface="Arial"/>
                <a:ea typeface="Arial"/>
              </a:rPr>
              <a:t>取得項目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面積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屋齡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電梯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管理員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車位數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交易年份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價格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樓層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總樓層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房數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廳數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衛浴數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建物類型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用途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400" spc="-1" strike="noStrike">
                <a:solidFill>
                  <a:srgbClr val="595959"/>
                </a:solidFill>
                <a:latin typeface="Arial"/>
                <a:ea typeface="Arial"/>
              </a:rPr>
              <a:t>行政區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285;g264ebba3f8b_0_57"/>
          <p:cNvSpPr/>
          <p:nvPr/>
        </p:nvSpPr>
        <p:spPr>
          <a:xfrm>
            <a:off x="7178400" y="1929960"/>
            <a:ext cx="624960" cy="6073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286;g264ebba3f8b_0_57"/>
          <p:cNvSpPr/>
          <p:nvPr/>
        </p:nvSpPr>
        <p:spPr>
          <a:xfrm>
            <a:off x="7322400" y="2062080"/>
            <a:ext cx="336960" cy="343080"/>
          </a:xfrm>
          <a:custGeom>
            <a:avLst/>
            <a:gdLst>
              <a:gd name="textAreaLeft" fmla="*/ 0 w 336960"/>
              <a:gd name="textAreaRight" fmla="*/ 337320 w 336960"/>
              <a:gd name="textAreaTop" fmla="*/ 0 h 343080"/>
              <a:gd name="textAreaBottom" fmla="*/ 343440 h 343080"/>
            </a:gdLst>
            <a:ahLst/>
            <a:rect l="textAreaLeft" t="textAreaTop" r="textAreaRight" b="textAreaBottom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oogle Shape;287;g264ebba3f8b_0_57"/>
          <p:cNvGrpSpPr/>
          <p:nvPr/>
        </p:nvGrpSpPr>
        <p:grpSpPr>
          <a:xfrm>
            <a:off x="7185960" y="2886480"/>
            <a:ext cx="4568400" cy="607320"/>
            <a:chOff x="7185960" y="2886480"/>
            <a:chExt cx="4568400" cy="607320"/>
          </a:xfrm>
        </p:grpSpPr>
        <p:sp>
          <p:nvSpPr>
            <p:cNvPr id="315" name="Google Shape;288;g264ebba3f8b_0_57"/>
            <p:cNvSpPr/>
            <p:nvPr/>
          </p:nvSpPr>
          <p:spPr>
            <a:xfrm>
              <a:off x="7908480" y="3036240"/>
              <a:ext cx="3845880" cy="22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595959"/>
                  </a:solidFill>
                  <a:latin typeface="Arial"/>
                  <a:ea typeface="Arial"/>
                </a:rPr>
                <a:t>資料數量</a:t>
              </a:r>
              <a:r>
                <a:rPr b="0" lang="en-US" sz="1800" spc="-1" strike="noStrike">
                  <a:solidFill>
                    <a:srgbClr val="595959"/>
                  </a:solidFill>
                  <a:latin typeface="Arial"/>
                  <a:ea typeface="Arial"/>
                </a:rPr>
                <a:t>:21,138</a:t>
              </a:r>
              <a:r>
                <a:rPr b="0" lang="zh-TW" sz="1800" spc="-1" strike="noStrike">
                  <a:solidFill>
                    <a:srgbClr val="595959"/>
                  </a:solidFill>
                  <a:latin typeface="Arial"/>
                  <a:ea typeface="Arial"/>
                </a:rPr>
                <a:t>筆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Google Shape;289;g264ebba3f8b_0_57"/>
            <p:cNvSpPr/>
            <p:nvPr/>
          </p:nvSpPr>
          <p:spPr>
            <a:xfrm>
              <a:off x="7185960" y="2886480"/>
              <a:ext cx="624960" cy="607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17" name="Google Shape;290;g264ebba3f8b_0_57"/>
            <p:cNvGrpSpPr/>
            <p:nvPr/>
          </p:nvGrpSpPr>
          <p:grpSpPr>
            <a:xfrm>
              <a:off x="7340040" y="3042000"/>
              <a:ext cx="316440" cy="295920"/>
              <a:chOff x="7340040" y="3042000"/>
              <a:chExt cx="316440" cy="295920"/>
            </a:xfrm>
          </p:grpSpPr>
          <p:sp>
            <p:nvSpPr>
              <p:cNvPr id="318" name="Google Shape;291;g264ebba3f8b_0_57"/>
              <p:cNvSpPr/>
              <p:nvPr/>
            </p:nvSpPr>
            <p:spPr>
              <a:xfrm>
                <a:off x="7355520" y="3123360"/>
                <a:ext cx="78120" cy="18468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184680"/>
                  <a:gd name="textAreaBottom" fmla="*/ 185040 h 184680"/>
                </a:gdLst>
                <a:ahLst/>
                <a:rect l="textAreaLeft" t="textAreaTop" r="textAreaRight" b="textAreaBottom"/>
                <a:pathLst>
                  <a:path w="34" h="81">
                    <a:moveTo>
                      <a:pt x="34" y="81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1"/>
                      <a:pt x="0" y="81"/>
                      <a:pt x="0" y="81"/>
                    </a:cubicBezTo>
                    <a:lnTo>
                      <a:pt x="34" y="8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Google Shape;292;g264ebba3f8b_0_57"/>
              <p:cNvSpPr/>
              <p:nvPr/>
            </p:nvSpPr>
            <p:spPr>
              <a:xfrm>
                <a:off x="7460640" y="3042000"/>
                <a:ext cx="76680" cy="266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266400"/>
                  <a:gd name="textAreaBottom" fmla="*/ 266760 h 266400"/>
                </a:gdLst>
                <a:ahLst/>
                <a:rect l="textAreaLeft" t="textAreaTop" r="textAreaRight" b="textAreaBottom"/>
                <a:pathLst>
                  <a:path w="34" h="117">
                    <a:moveTo>
                      <a:pt x="34" y="117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lnTo>
                      <a:pt x="34" y="117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Google Shape;293;g264ebba3f8b_0_57"/>
              <p:cNvSpPr/>
              <p:nvPr/>
            </p:nvSpPr>
            <p:spPr>
              <a:xfrm>
                <a:off x="7562880" y="3165840"/>
                <a:ext cx="78120" cy="14256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142560"/>
                  <a:gd name="textAreaBottom" fmla="*/ 142920 h 142560"/>
                </a:gdLst>
                <a:ahLst/>
                <a:rect l="textAreaLeft" t="textAreaTop" r="textAreaRight" b="textAreaBottom"/>
                <a:pathLst>
                  <a:path w="34" h="62">
                    <a:moveTo>
                      <a:pt x="34" y="63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Google Shape;294;g264ebba3f8b_0_57"/>
              <p:cNvSpPr/>
              <p:nvPr/>
            </p:nvSpPr>
            <p:spPr>
              <a:xfrm>
                <a:off x="7340040" y="3317760"/>
                <a:ext cx="316440" cy="2016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"/>
              </a:rPr>
              <a:t>591</a:t>
            </a: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房屋資料預測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3" name="Google Shape;296;g264ebba3f8b_0_57"/>
          <p:cNvGrpSpPr/>
          <p:nvPr/>
        </p:nvGrpSpPr>
        <p:grpSpPr>
          <a:xfrm>
            <a:off x="1086120" y="1134720"/>
            <a:ext cx="2254680" cy="2254680"/>
            <a:chOff x="1086120" y="1134720"/>
            <a:chExt cx="2254680" cy="2254680"/>
          </a:xfrm>
        </p:grpSpPr>
        <p:grpSp>
          <p:nvGrpSpPr>
            <p:cNvPr id="324" name="Google Shape;297;g264ebba3f8b_0_57"/>
            <p:cNvGrpSpPr/>
            <p:nvPr/>
          </p:nvGrpSpPr>
          <p:grpSpPr>
            <a:xfrm>
              <a:off x="1086120" y="1134720"/>
              <a:ext cx="2254680" cy="2254680"/>
              <a:chOff x="1086120" y="1134720"/>
              <a:chExt cx="2254680" cy="2254680"/>
            </a:xfrm>
          </p:grpSpPr>
          <p:sp>
            <p:nvSpPr>
              <p:cNvPr id="325" name="Google Shape;298;g264ebba3f8b_0_57"/>
              <p:cNvSpPr/>
              <p:nvPr/>
            </p:nvSpPr>
            <p:spPr>
              <a:xfrm rot="5400000">
                <a:off x="1085760" y="1134360"/>
                <a:ext cx="2254680" cy="2254680"/>
              </a:xfrm>
              <a:prstGeom prst="chord">
                <a:avLst>
                  <a:gd name="adj1" fmla="val 507123"/>
                  <a:gd name="adj2" fmla="val 21551980"/>
                </a:avLst>
              </a:prstGeom>
              <a:solidFill>
                <a:schemeClr val="accent3"/>
              </a:solidFill>
              <a:ln w="1270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26080" rIns="226080" tIns="226080" bIns="226080" anchor="b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Google Shape;299;g264ebba3f8b_0_57"/>
              <p:cNvSpPr/>
              <p:nvPr/>
            </p:nvSpPr>
            <p:spPr>
              <a:xfrm>
                <a:off x="1775880" y="1438920"/>
                <a:ext cx="161280" cy="875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Google Shape;300;g264ebba3f8b_0_57"/>
              <p:cNvSpPr/>
              <p:nvPr/>
            </p:nvSpPr>
            <p:spPr>
              <a:xfrm>
                <a:off x="1499400" y="2778120"/>
                <a:ext cx="1426680" cy="399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rmAutofit fontScale="89000"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591</a:t>
                </a:r>
                <a:r>
                  <a:rPr b="1" lang="zh-TW" sz="24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中古屋</a:t>
                </a:r>
                <a:endParaRPr b="0" lang="en-US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328" name="Google Shape;301;g264ebba3f8b_0_57" descr=""/>
            <p:cNvPicPr/>
            <p:nvPr/>
          </p:nvPicPr>
          <p:blipFill>
            <a:blip r:embed="rId1"/>
            <a:stretch/>
          </p:blipFill>
          <p:spPr>
            <a:xfrm>
              <a:off x="1514160" y="1245240"/>
              <a:ext cx="1383480" cy="1383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29" name="Google Shape;302;g264ebba3f8b_0_57" descr=""/>
          <p:cNvPicPr/>
          <p:nvPr/>
        </p:nvPicPr>
        <p:blipFill>
          <a:blip r:embed="rId2"/>
          <a:srcRect l="0" t="0" r="6593" b="0"/>
          <a:stretch/>
        </p:blipFill>
        <p:spPr>
          <a:xfrm>
            <a:off x="402120" y="3932280"/>
            <a:ext cx="11387880" cy="2405880"/>
          </a:xfrm>
          <a:prstGeom prst="rect">
            <a:avLst/>
          </a:prstGeom>
          <a:ln w="0">
            <a:noFill/>
          </a:ln>
        </p:spPr>
      </p:pic>
      <p:sp>
        <p:nvSpPr>
          <p:cNvPr id="330" name="PlaceHolder 2"/>
          <p:cNvSpPr>
            <a:spLocks noGrp="1"/>
          </p:cNvSpPr>
          <p:nvPr>
            <p:ph type="sldNum" idx="19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DEEBB6-D000-4CD4-9668-B2FF3FCE9E05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14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模型成效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Google Shape;310;g2abc58e989d_0_67" descr=""/>
          <p:cNvPicPr/>
          <p:nvPr/>
        </p:nvPicPr>
        <p:blipFill>
          <a:blip r:embed="rId1"/>
          <a:stretch/>
        </p:blipFill>
        <p:spPr>
          <a:xfrm>
            <a:off x="2804040" y="1083960"/>
            <a:ext cx="7184520" cy="4689720"/>
          </a:xfrm>
          <a:prstGeom prst="rect">
            <a:avLst/>
          </a:prstGeom>
          <a:ln w="0">
            <a:noFill/>
          </a:ln>
        </p:spPr>
      </p:pic>
      <p:sp>
        <p:nvSpPr>
          <p:cNvPr id="333" name="Google Shape;311;g2abc58e989d_0_67"/>
          <p:cNvSpPr/>
          <p:nvPr/>
        </p:nvSpPr>
        <p:spPr>
          <a:xfrm>
            <a:off x="2553840" y="5954040"/>
            <a:ext cx="7709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房屋價格誤差以「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1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億」為分界點，超過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1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億房子的預測誤差極高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312;g2abc58e989d_0_67"/>
          <p:cNvSpPr/>
          <p:nvPr/>
        </p:nvSpPr>
        <p:spPr>
          <a:xfrm>
            <a:off x="2553840" y="6347520"/>
            <a:ext cx="7709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591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預測資料超過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9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成的房屋價格均小於</a:t>
            </a:r>
            <a:r>
              <a:rPr b="1" lang="en-US" sz="2100" spc="-1" strike="noStrike">
                <a:solidFill>
                  <a:srgbClr val="ef4b62"/>
                </a:solidFill>
                <a:latin typeface="Arial"/>
                <a:ea typeface="Arial"/>
              </a:rPr>
              <a:t>1</a:t>
            </a:r>
            <a:r>
              <a:rPr b="1" lang="zh-TW" sz="2100" spc="-1" strike="noStrike">
                <a:solidFill>
                  <a:srgbClr val="ef4b62"/>
                </a:solidFill>
                <a:latin typeface="Arial"/>
                <a:ea typeface="Arial"/>
              </a:rPr>
              <a:t>億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20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528E87-C23C-4C98-8FFB-D7599527D57F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15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模型成效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Google Shape;320;g2abc58e989d_0_45" descr=""/>
          <p:cNvPicPr/>
          <p:nvPr/>
        </p:nvPicPr>
        <p:blipFill>
          <a:blip r:embed="rId1"/>
          <a:stretch/>
        </p:blipFill>
        <p:spPr>
          <a:xfrm>
            <a:off x="2235600" y="1274400"/>
            <a:ext cx="7720560" cy="466848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2"/>
          <p:cNvSpPr>
            <a:spLocks noGrp="1"/>
          </p:cNvSpPr>
          <p:nvPr>
            <p:ph type="sldNum" idx="21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169B8E-467E-48C8-BA48-54BABE2F1BE8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16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模型應用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"/>
              </a:rPr>
              <a:t>--</a:t>
            </a: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購屋策略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328;g2ac196f768b_1_0"/>
          <p:cNvSpPr/>
          <p:nvPr/>
        </p:nvSpPr>
        <p:spPr>
          <a:xfrm>
            <a:off x="5314320" y="2865960"/>
            <a:ext cx="6008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zh-TW" sz="2000" spc="-1" strike="noStrike">
                <a:solidFill>
                  <a:schemeClr val="dk2"/>
                </a:solidFill>
                <a:latin typeface="Arial"/>
                <a:ea typeface="Arial"/>
              </a:rPr>
              <a:t>屋齡</a:t>
            </a:r>
            <a:r>
              <a:rPr b="1" lang="en-US" sz="2000" spc="-1" strike="noStrike">
                <a:solidFill>
                  <a:schemeClr val="dk2"/>
                </a:solidFill>
                <a:latin typeface="Arial"/>
                <a:ea typeface="Arial"/>
              </a:rPr>
              <a:t>18</a:t>
            </a:r>
            <a:r>
              <a:rPr b="1" lang="zh-TW" sz="2000" spc="-1" strike="noStrike">
                <a:solidFill>
                  <a:schemeClr val="dk2"/>
                </a:solidFill>
                <a:latin typeface="Arial"/>
                <a:ea typeface="Arial"/>
              </a:rPr>
              <a:t>年、位於中山區的電梯大樓，價格</a:t>
            </a:r>
            <a:r>
              <a:rPr b="1" lang="en-US" sz="2000" spc="-1" strike="noStrike">
                <a:solidFill>
                  <a:schemeClr val="dk2"/>
                </a:solidFill>
                <a:latin typeface="Arial"/>
                <a:ea typeface="Arial"/>
              </a:rPr>
              <a:t>3290</a:t>
            </a:r>
            <a:r>
              <a:rPr b="1" lang="zh-TW" sz="2000" spc="-1" strike="noStrike">
                <a:solidFill>
                  <a:schemeClr val="dk2"/>
                </a:solidFill>
                <a:latin typeface="Arial"/>
                <a:ea typeface="Arial"/>
              </a:rPr>
              <a:t>萬，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zh-TW" sz="2000" spc="-1" strike="noStrike">
                <a:solidFill>
                  <a:schemeClr val="dk2"/>
                </a:solidFill>
                <a:latin typeface="Arial"/>
                <a:ea typeface="Arial"/>
              </a:rPr>
              <a:t>值得投資嗎</a:t>
            </a:r>
            <a:r>
              <a:rPr b="1" lang="en-US" sz="2000" spc="-1" strike="noStrike">
                <a:solidFill>
                  <a:schemeClr val="dk2"/>
                </a:solidFill>
                <a:latin typeface="Arial"/>
                <a:ea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22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2D4EAA-D188-47EE-A25F-473FEC5CE5EA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17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2" name="Google Shape;330;g2ac196f768b_1_0" descr=""/>
          <p:cNvPicPr/>
          <p:nvPr/>
        </p:nvPicPr>
        <p:blipFill>
          <a:blip r:embed="rId1"/>
          <a:srcRect l="0" t="5423" r="0" b="6212"/>
          <a:stretch/>
        </p:blipFill>
        <p:spPr>
          <a:xfrm>
            <a:off x="1284840" y="1069560"/>
            <a:ext cx="2919600" cy="55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模型應用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"/>
              </a:rPr>
              <a:t>--</a:t>
            </a: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購屋策略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Num" idx="23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05830-03EA-4B1B-BC51-DDD7638646DB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18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345" name="Google Shape;338;g2ac196f768b_1_9"/>
          <p:cNvGraphicFramePr/>
          <p:nvPr/>
        </p:nvGraphicFramePr>
        <p:xfrm>
          <a:off x="794160" y="1318320"/>
          <a:ext cx="10603080" cy="1393920"/>
        </p:xfrm>
        <a:graphic>
          <a:graphicData uri="http://schemas.openxmlformats.org/drawingml/2006/table">
            <a:tbl>
              <a:tblPr/>
              <a:tblGrid>
                <a:gridCol w="541440"/>
                <a:gridCol w="738360"/>
                <a:gridCol w="602280"/>
                <a:gridCol w="748440"/>
                <a:gridCol w="619200"/>
                <a:gridCol w="540360"/>
                <a:gridCol w="541440"/>
                <a:gridCol w="382680"/>
                <a:gridCol w="393840"/>
                <a:gridCol w="397440"/>
                <a:gridCol w="556920"/>
                <a:gridCol w="1230120"/>
                <a:gridCol w="1680480"/>
                <a:gridCol w="1627920"/>
              </a:tblGrid>
              <a:tr h="3999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屋齡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1e1e1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1e1e1e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面積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㎡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電梯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管理員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車位數量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樓別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樓高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房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廳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衛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建物類型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_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華廈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1e1e1e"/>
                      </a:solidFill>
                    </a:lnT>
                    <a:lnB w="9360">
                      <a:solidFill>
                        <a:srgbClr val="1e1e1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預估價格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lang="zh-TW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預估價格區間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lang="zh-TW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)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            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591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售價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lang="zh-TW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95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150.55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1e1e1e"/>
                      </a:solidFill>
                    </a:lnT>
                    <a:lnB w="9360">
                      <a:solidFill>
                        <a:srgbClr val="1e1e1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3,704.91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3,258.91~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4,150.91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3,290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6" name="Google Shape;339;g2ac196f768b_1_9"/>
          <p:cNvSpPr/>
          <p:nvPr/>
        </p:nvSpPr>
        <p:spPr>
          <a:xfrm>
            <a:off x="4583160" y="3051720"/>
            <a:ext cx="2919960" cy="3281040"/>
          </a:xfrm>
          <a:prstGeom prst="roundRect">
            <a:avLst>
              <a:gd name="adj" fmla="val 8149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Google Shape;340;g2ac196f768b_1_9" descr=""/>
          <p:cNvPicPr/>
          <p:nvPr/>
        </p:nvPicPr>
        <p:blipFill>
          <a:blip r:embed="rId2"/>
          <a:stretch/>
        </p:blipFill>
        <p:spPr>
          <a:xfrm>
            <a:off x="7655760" y="4631760"/>
            <a:ext cx="1890720" cy="1890720"/>
          </a:xfrm>
          <a:prstGeom prst="rect">
            <a:avLst/>
          </a:prstGeom>
          <a:ln w="0">
            <a:noFill/>
          </a:ln>
        </p:spPr>
      </p:pic>
      <p:sp>
        <p:nvSpPr>
          <p:cNvPr id="348" name="Google Shape;341;g2ac196f768b_1_9"/>
          <p:cNvSpPr/>
          <p:nvPr/>
        </p:nvSpPr>
        <p:spPr>
          <a:xfrm>
            <a:off x="6858720" y="1318320"/>
            <a:ext cx="1217520" cy="1451520"/>
          </a:xfrm>
          <a:prstGeom prst="rect">
            <a:avLst/>
          </a:prstGeom>
          <a:noFill/>
          <a:ln w="28575">
            <a:solidFill>
              <a:srgbClr val="ef4b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342;g2ac196f768b_1_9"/>
          <p:cNvSpPr/>
          <p:nvPr/>
        </p:nvSpPr>
        <p:spPr>
          <a:xfrm>
            <a:off x="9769680" y="1318320"/>
            <a:ext cx="1627920" cy="1451520"/>
          </a:xfrm>
          <a:prstGeom prst="rect">
            <a:avLst/>
          </a:prstGeom>
          <a:noFill/>
          <a:ln w="28575">
            <a:solidFill>
              <a:srgbClr val="ef4b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48;g264ebba3f8b_0_258"/>
          <p:cNvGrpSpPr/>
          <p:nvPr/>
        </p:nvGrpSpPr>
        <p:grpSpPr>
          <a:xfrm>
            <a:off x="4683600" y="1516320"/>
            <a:ext cx="7491960" cy="548280"/>
            <a:chOff x="4683600" y="1516320"/>
            <a:chExt cx="7491960" cy="548280"/>
          </a:xfrm>
        </p:grpSpPr>
        <p:sp>
          <p:nvSpPr>
            <p:cNvPr id="351" name="Google Shape;349;g264ebba3f8b_0_258"/>
            <p:cNvSpPr/>
            <p:nvPr/>
          </p:nvSpPr>
          <p:spPr>
            <a:xfrm>
              <a:off x="4885560" y="1516320"/>
              <a:ext cx="7290000" cy="54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利用</a:t>
              </a: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SPSS</a:t>
              </a: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分析得知，樓層、建物類型為主要房價影響因素。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12</a:t>
              </a: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個行政區中，這</a:t>
              </a: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2</a:t>
              </a: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個因素對</a:t>
              </a: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11</a:t>
              </a: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個行政區都有較高的影響力。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Google Shape;350;g264ebba3f8b_0_258"/>
            <p:cNvSpPr/>
            <p:nvPr/>
          </p:nvSpPr>
          <p:spPr>
            <a:xfrm>
              <a:off x="4683600" y="1616400"/>
              <a:ext cx="239760" cy="2397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3" name="Google Shape;351;g264ebba3f8b_0_258"/>
          <p:cNvGrpSpPr/>
          <p:nvPr/>
        </p:nvGrpSpPr>
        <p:grpSpPr>
          <a:xfrm>
            <a:off x="4683600" y="2644200"/>
            <a:ext cx="7045200" cy="1199520"/>
            <a:chOff x="4683600" y="2644200"/>
            <a:chExt cx="7045200" cy="1199520"/>
          </a:xfrm>
        </p:grpSpPr>
        <p:sp>
          <p:nvSpPr>
            <p:cNvPr id="354" name="Google Shape;352;g264ebba3f8b_0_258"/>
            <p:cNvSpPr/>
            <p:nvPr/>
          </p:nvSpPr>
          <p:spPr>
            <a:xfrm>
              <a:off x="4885560" y="2644200"/>
              <a:ext cx="6843240" cy="119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對台北市房價較不影響的因素：車位、管理員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可能原因：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車位→北市的公共運輸方便。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1800" spc="-1" strike="noStrike">
                  <a:solidFill>
                    <a:srgbClr val="404040"/>
                  </a:solidFill>
                  <a:latin typeface="Arial"/>
                  <a:ea typeface="Arial"/>
                </a:rPr>
                <a:t>管理員→台灣治安相對安穩，對於管理員需求也較低。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Google Shape;353;g264ebba3f8b_0_258"/>
            <p:cNvSpPr/>
            <p:nvPr/>
          </p:nvSpPr>
          <p:spPr>
            <a:xfrm>
              <a:off x="4683600" y="2707560"/>
              <a:ext cx="239760" cy="243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6" name="Google Shape;354;g264ebba3f8b_0_258"/>
          <p:cNvSpPr/>
          <p:nvPr/>
        </p:nvSpPr>
        <p:spPr>
          <a:xfrm>
            <a:off x="4683600" y="4232880"/>
            <a:ext cx="239760" cy="23976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355;g264ebba3f8b_0_258"/>
          <p:cNvSpPr/>
          <p:nvPr/>
        </p:nvSpPr>
        <p:spPr>
          <a:xfrm>
            <a:off x="4923720" y="4115160"/>
            <a:ext cx="7275600" cy="14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Arial"/>
              </a:rPr>
              <a:t>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AI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Arial"/>
              </a:rPr>
              <a:t>預測的房屋金額需要小於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Arial"/>
              </a:rPr>
              <a:t>億，且價格在五千萬以下會更準確。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且因模型的訓練資料為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107-112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年，若當今房價有上升或下降趨勢，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就可能造成誤差。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因此建議在使用模型估價時，也需參考現今房價走勢，再適度微幅調整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AI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估價。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結論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Google Shape;357;g264ebba3f8b_0_258" descr=""/>
          <p:cNvPicPr/>
          <p:nvPr/>
        </p:nvPicPr>
        <p:blipFill>
          <a:blip r:embed="rId1"/>
          <a:stretch/>
        </p:blipFill>
        <p:spPr>
          <a:xfrm>
            <a:off x="187920" y="1405080"/>
            <a:ext cx="4200120" cy="4200120"/>
          </a:xfrm>
          <a:prstGeom prst="rect">
            <a:avLst/>
          </a:prstGeom>
          <a:ln w="0">
            <a:noFill/>
          </a:ln>
        </p:spPr>
      </p:pic>
      <p:sp>
        <p:nvSpPr>
          <p:cNvPr id="360" name="PlaceHolder 2"/>
          <p:cNvSpPr>
            <a:spLocks noGrp="1"/>
          </p:cNvSpPr>
          <p:nvPr>
            <p:ph type="sldNum" idx="24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A3A316-BECD-4DC0-AFE5-51FE8C2B4CED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19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3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46;g264e03bd6c4_0_14"/>
          <p:cNvGrpSpPr/>
          <p:nvPr/>
        </p:nvGrpSpPr>
        <p:grpSpPr>
          <a:xfrm>
            <a:off x="4105440" y="2551320"/>
            <a:ext cx="5516280" cy="1157040"/>
            <a:chOff x="4105440" y="2551320"/>
            <a:chExt cx="5516280" cy="1157040"/>
          </a:xfrm>
        </p:grpSpPr>
        <p:sp>
          <p:nvSpPr>
            <p:cNvPr id="134" name="Google Shape;47;g264e03bd6c4_0_14"/>
            <p:cNvSpPr/>
            <p:nvPr/>
          </p:nvSpPr>
          <p:spPr>
            <a:xfrm>
              <a:off x="4105440" y="2551320"/>
              <a:ext cx="5516280" cy="115704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Google Shape;48;g264e03bd6c4_0_14"/>
            <p:cNvSpPr/>
            <p:nvPr/>
          </p:nvSpPr>
          <p:spPr>
            <a:xfrm>
              <a:off x="6078960" y="2687760"/>
              <a:ext cx="1569600" cy="923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zh-TW" sz="5400" spc="-1" strike="noStrike">
                  <a:solidFill>
                    <a:schemeClr val="dk2"/>
                  </a:solidFill>
                  <a:latin typeface="Arial"/>
                  <a:ea typeface="Arial"/>
                </a:rPr>
                <a:t>目錄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Google Shape;49;g264e03bd6c4_0_14"/>
          <p:cNvSpPr/>
          <p:nvPr/>
        </p:nvSpPr>
        <p:spPr>
          <a:xfrm>
            <a:off x="3171960" y="2551320"/>
            <a:ext cx="1188720" cy="1186920"/>
          </a:xfrm>
          <a:prstGeom prst="ellipse">
            <a:avLst/>
          </a:prstGeom>
          <a:solidFill>
            <a:srgbClr val="3a3a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50;g264e03bd6c4_0_14"/>
          <p:cNvSpPr/>
          <p:nvPr/>
        </p:nvSpPr>
        <p:spPr>
          <a:xfrm>
            <a:off x="1621800" y="858960"/>
            <a:ext cx="8319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chemeClr val="dk1"/>
                </a:solidFill>
                <a:latin typeface="Arial"/>
                <a:ea typeface="Arial"/>
              </a:rPr>
              <a:t>01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51;g264e03bd6c4_0_14"/>
          <p:cNvSpPr/>
          <p:nvPr/>
        </p:nvSpPr>
        <p:spPr>
          <a:xfrm>
            <a:off x="2622240" y="812880"/>
            <a:ext cx="15696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79b0bd"/>
                </a:solidFill>
                <a:latin typeface="Arial"/>
                <a:ea typeface="Arial"/>
              </a:rPr>
              <a:t>研究背景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52;g264e03bd6c4_0_14"/>
          <p:cNvSpPr/>
          <p:nvPr/>
        </p:nvSpPr>
        <p:spPr>
          <a:xfrm>
            <a:off x="2622240" y="1368720"/>
            <a:ext cx="29239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Arial"/>
                <a:ea typeface="Arial"/>
              </a:rPr>
              <a:t>研究緣起、目標客群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Google Shape;53;g264e03bd6c4_0_14"/>
          <p:cNvCxnSpPr/>
          <p:nvPr/>
        </p:nvCxnSpPr>
        <p:spPr>
          <a:xfrm>
            <a:off x="2531880" y="950760"/>
            <a:ext cx="360" cy="64656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141" name="Google Shape;54;g264e03bd6c4_0_14"/>
          <p:cNvSpPr/>
          <p:nvPr/>
        </p:nvSpPr>
        <p:spPr>
          <a:xfrm>
            <a:off x="6831720" y="1447920"/>
            <a:ext cx="9554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chemeClr val="dk1"/>
                </a:solidFill>
                <a:latin typeface="Arial"/>
                <a:ea typeface="Arial"/>
              </a:rPr>
              <a:t>02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55;g264e03bd6c4_0_14"/>
          <p:cNvSpPr/>
          <p:nvPr/>
        </p:nvSpPr>
        <p:spPr>
          <a:xfrm>
            <a:off x="7823520" y="1401840"/>
            <a:ext cx="15696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79b0bd"/>
                </a:solidFill>
                <a:latin typeface="Arial"/>
                <a:ea typeface="Arial"/>
              </a:rPr>
              <a:t>專題概要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56;g264e03bd6c4_0_14"/>
          <p:cNvSpPr/>
          <p:nvPr/>
        </p:nvSpPr>
        <p:spPr>
          <a:xfrm>
            <a:off x="7823520" y="1957680"/>
            <a:ext cx="292500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Arial"/>
                <a:ea typeface="Arial"/>
              </a:rPr>
              <a:t>資料來源、程式邏輯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Google Shape;57;g264e03bd6c4_0_14"/>
          <p:cNvCxnSpPr/>
          <p:nvPr/>
        </p:nvCxnSpPr>
        <p:spPr>
          <a:xfrm>
            <a:off x="7743960" y="1539720"/>
            <a:ext cx="360" cy="64800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145" name="Google Shape;58;g264e03bd6c4_0_14"/>
          <p:cNvSpPr/>
          <p:nvPr/>
        </p:nvSpPr>
        <p:spPr>
          <a:xfrm>
            <a:off x="5545080" y="4019760"/>
            <a:ext cx="9554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chemeClr val="dk1"/>
                </a:solidFill>
                <a:latin typeface="Arial"/>
                <a:ea typeface="Arial"/>
              </a:rPr>
              <a:t>03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59;g264e03bd6c4_0_14"/>
          <p:cNvSpPr/>
          <p:nvPr/>
        </p:nvSpPr>
        <p:spPr>
          <a:xfrm>
            <a:off x="3617280" y="4023720"/>
            <a:ext cx="18007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79b0bd"/>
                </a:solidFill>
                <a:latin typeface="Arial"/>
                <a:ea typeface="Arial"/>
              </a:rPr>
              <a:t>模型說明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60;g264e03bd6c4_0_14"/>
          <p:cNvSpPr/>
          <p:nvPr/>
        </p:nvSpPr>
        <p:spPr>
          <a:xfrm>
            <a:off x="2364120" y="4529160"/>
            <a:ext cx="30538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n-US" sz="1230" spc="-1" strike="noStrike">
                <a:solidFill>
                  <a:srgbClr val="595959"/>
                </a:solidFill>
                <a:latin typeface="Arial"/>
                <a:ea typeface="Arial"/>
              </a:rPr>
              <a:t>Random Forest</a:t>
            </a:r>
            <a:endParaRPr b="0" lang="en-US" sz="123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Google Shape;61;g264e03bd6c4_0_14"/>
          <p:cNvCxnSpPr/>
          <p:nvPr/>
        </p:nvCxnSpPr>
        <p:spPr>
          <a:xfrm>
            <a:off x="5518080" y="4113000"/>
            <a:ext cx="360" cy="64656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149" name="Google Shape;62;g264e03bd6c4_0_14"/>
          <p:cNvSpPr/>
          <p:nvPr/>
        </p:nvSpPr>
        <p:spPr>
          <a:xfrm>
            <a:off x="10139400" y="4768920"/>
            <a:ext cx="1016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chemeClr val="dk1"/>
                </a:solidFill>
                <a:latin typeface="Arial"/>
                <a:ea typeface="Arial"/>
              </a:rPr>
              <a:t>04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63;g264e03bd6c4_0_14"/>
          <p:cNvSpPr/>
          <p:nvPr/>
        </p:nvSpPr>
        <p:spPr>
          <a:xfrm>
            <a:off x="8460720" y="4722840"/>
            <a:ext cx="15696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79b0bd"/>
                </a:solidFill>
                <a:latin typeface="Arial"/>
                <a:ea typeface="Arial"/>
              </a:rPr>
              <a:t>結論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64;g264e03bd6c4_0_14"/>
          <p:cNvSpPr/>
          <p:nvPr/>
        </p:nvSpPr>
        <p:spPr>
          <a:xfrm>
            <a:off x="6976440" y="5278680"/>
            <a:ext cx="30538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5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zh-TW" sz="1850" spc="-1" strike="noStrike">
                <a:solidFill>
                  <a:srgbClr val="595959"/>
                </a:solidFill>
                <a:latin typeface="Arial"/>
                <a:ea typeface="Arial"/>
              </a:rPr>
              <a:t>購屋策略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2" name="Google Shape;65;g264e03bd6c4_0_14"/>
          <p:cNvCxnSpPr/>
          <p:nvPr/>
        </p:nvCxnSpPr>
        <p:spPr>
          <a:xfrm>
            <a:off x="10112400" y="4860720"/>
            <a:ext cx="360" cy="64836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pic>
        <p:nvPicPr>
          <p:cNvPr id="153" name="Google Shape;66;g264e03bd6c4_0_14" descr=""/>
          <p:cNvPicPr/>
          <p:nvPr/>
        </p:nvPicPr>
        <p:blipFill>
          <a:blip r:embed="rId1"/>
          <a:stretch/>
        </p:blipFill>
        <p:spPr>
          <a:xfrm>
            <a:off x="212400" y="4602240"/>
            <a:ext cx="5755680" cy="250092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67;g264e03bd6c4_0_14" descr=""/>
          <p:cNvPicPr/>
          <p:nvPr/>
        </p:nvPicPr>
        <p:blipFill>
          <a:blip r:embed="rId2"/>
          <a:stretch/>
        </p:blipFill>
        <p:spPr>
          <a:xfrm>
            <a:off x="3350160" y="2669760"/>
            <a:ext cx="831960" cy="83196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E70AAF-531F-431C-B7AD-1AA49124B013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4;g264ebba3f8b_0_337" descr=""/>
          <p:cNvPicPr/>
          <p:nvPr/>
        </p:nvPicPr>
        <p:blipFill>
          <a:blip r:embed="rId1"/>
          <a:stretch/>
        </p:blipFill>
        <p:spPr>
          <a:xfrm>
            <a:off x="1420200" y="3660120"/>
            <a:ext cx="7916760" cy="3439800"/>
          </a:xfrm>
          <a:prstGeom prst="rect">
            <a:avLst/>
          </a:prstGeom>
          <a:ln w="0">
            <a:noFill/>
          </a:ln>
        </p:spPr>
      </p:pic>
      <p:grpSp>
        <p:nvGrpSpPr>
          <p:cNvPr id="362" name="Google Shape;365;g264ebba3f8b_0_337"/>
          <p:cNvGrpSpPr/>
          <p:nvPr/>
        </p:nvGrpSpPr>
        <p:grpSpPr>
          <a:xfrm>
            <a:off x="2396520" y="2004480"/>
            <a:ext cx="7398720" cy="2430720"/>
            <a:chOff x="2396520" y="2004480"/>
            <a:chExt cx="7398720" cy="2430720"/>
          </a:xfrm>
        </p:grpSpPr>
        <p:sp>
          <p:nvSpPr>
            <p:cNvPr id="363" name="Google Shape;366;g264ebba3f8b_0_337"/>
            <p:cNvSpPr/>
            <p:nvPr/>
          </p:nvSpPr>
          <p:spPr>
            <a:xfrm>
              <a:off x="2396520" y="2004480"/>
              <a:ext cx="7398720" cy="191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0" spc="-1" strike="noStrike">
                  <a:solidFill>
                    <a:srgbClr val="4f91a0"/>
                  </a:solidFill>
                  <a:latin typeface="Arial"/>
                  <a:ea typeface="Arial"/>
                </a:rPr>
                <a:t>THANKS</a:t>
              </a:r>
              <a:endParaRPr b="0" lang="en-US" sz="1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Google Shape;367;g264ebba3f8b_0_337"/>
            <p:cNvSpPr/>
            <p:nvPr/>
          </p:nvSpPr>
          <p:spPr>
            <a:xfrm>
              <a:off x="3295800" y="4069800"/>
              <a:ext cx="56001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Helvetica Neue"/>
              <a:ea typeface="Helvetica Neue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Helvetica Neue"/>
              <a:ea typeface="Helvetica Neue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490F8E-2CC1-406D-8910-6A5EF9DE048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50277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模型主要程式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382;g264ebba3f8b_0_204"/>
          <p:cNvSpPr/>
          <p:nvPr/>
        </p:nvSpPr>
        <p:spPr>
          <a:xfrm>
            <a:off x="496440" y="1027800"/>
            <a:ext cx="11198880" cy="5452560"/>
          </a:xfrm>
          <a:prstGeom prst="roundRect">
            <a:avLst>
              <a:gd name="adj" fmla="val 3654"/>
            </a:avLst>
          </a:prstGeom>
          <a:solidFill>
            <a:srgbClr val="1e1e1e"/>
          </a:solidFill>
          <a:ln w="9525">
            <a:solidFill>
              <a:srgbClr val="4f91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Google Shape;383;g264ebba3f8b_0_204"/>
          <p:cNvSpPr/>
          <p:nvPr/>
        </p:nvSpPr>
        <p:spPr>
          <a:xfrm>
            <a:off x="687600" y="1431000"/>
            <a:ext cx="1081548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from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sklearn.ensemble </a:t>
            </a: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import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RandomForestRegressor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from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sklearn.model_selection </a:t>
            </a: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import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train_test_split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y = data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價格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X = data.drop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價格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axis=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X_train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X_test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y_train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y_test = train_test_split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X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y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test_size=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0.2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random_state=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42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rfModel = RandomForestRegressor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n_estimators=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random_state=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42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rfModel.fit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X_train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y_train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y_pred =rfModel.predict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X_test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r2 = r2_score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y_test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y_pred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'R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方得分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:'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r2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from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sklearn.model_selection </a:t>
            </a: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import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cross_val_score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rfModel_cv = RandomForestRegressor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n_estimators=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random_state=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42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scores = cross_val_score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rfModel_cv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X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y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cv=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5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scoring=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'r2'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</a:t>
            </a:r>
            <a:r>
              <a:rPr b="0" lang="zh-TW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隨機森林迴歸 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R2 score: %0.2f (+/- %0.2f)"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% 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scores.mean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(),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scores.std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 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2</a:t>
            </a:r>
            <a:r>
              <a:rPr b="0" lang="en-US" sz="1400" spc="-1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1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384;g264ebba3f8b_0_204"/>
          <p:cNvSpPr/>
          <p:nvPr/>
        </p:nvSpPr>
        <p:spPr>
          <a:xfrm>
            <a:off x="496440" y="951480"/>
            <a:ext cx="11198880" cy="224280"/>
          </a:xfrm>
          <a:prstGeom prst="roundRect">
            <a:avLst>
              <a:gd name="adj" fmla="val 31765"/>
            </a:avLst>
          </a:prstGeom>
          <a:solidFill>
            <a:srgbClr val="7f7f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385;g264ebba3f8b_0_204"/>
          <p:cNvSpPr/>
          <p:nvPr/>
        </p:nvSpPr>
        <p:spPr>
          <a:xfrm>
            <a:off x="496440" y="1140120"/>
            <a:ext cx="11198880" cy="169200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69920" bIns="16992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386;g264ebba3f8b_0_204"/>
          <p:cNvSpPr/>
          <p:nvPr/>
        </p:nvSpPr>
        <p:spPr>
          <a:xfrm>
            <a:off x="692280" y="1082160"/>
            <a:ext cx="155160" cy="155160"/>
          </a:xfrm>
          <a:prstGeom prst="ellipse">
            <a:avLst/>
          </a:prstGeom>
          <a:solidFill>
            <a:srgbClr val="ef4b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10160" bIns="11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387;g264ebba3f8b_0_204"/>
          <p:cNvSpPr/>
          <p:nvPr/>
        </p:nvSpPr>
        <p:spPr>
          <a:xfrm>
            <a:off x="920880" y="1082160"/>
            <a:ext cx="155160" cy="155160"/>
          </a:xfrm>
          <a:prstGeom prst="ellipse">
            <a:avLst/>
          </a:prstGeom>
          <a:solidFill>
            <a:srgbClr val="3a3a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10160" bIns="11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Google Shape;388;g264ebba3f8b_0_204"/>
          <p:cNvSpPr/>
          <p:nvPr/>
        </p:nvSpPr>
        <p:spPr>
          <a:xfrm>
            <a:off x="1149480" y="1082160"/>
            <a:ext cx="155160" cy="155160"/>
          </a:xfrm>
          <a:prstGeom prst="ellipse">
            <a:avLst/>
          </a:prstGeom>
          <a:solidFill>
            <a:srgbClr val="6dbc4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10160" bIns="11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26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4D53A5-1616-4CC3-BF4E-E4814643E518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22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4;g264e03bd6c4_0_43"/>
          <p:cNvSpPr/>
          <p:nvPr/>
        </p:nvSpPr>
        <p:spPr>
          <a:xfrm flipH="1" rot="5400000">
            <a:off x="-2490480" y="2408400"/>
            <a:ext cx="6260040" cy="1442520"/>
          </a:xfrm>
          <a:custGeom>
            <a:avLst/>
            <a:gdLst>
              <a:gd name="textAreaLeft" fmla="*/ -360 w 6260040"/>
              <a:gd name="textAreaRight" fmla="*/ 6260040 w 6260040"/>
              <a:gd name="textAreaTop" fmla="*/ 0 h 1442520"/>
              <a:gd name="textAreaBottom" fmla="*/ 1442880 h 1442520"/>
            </a:gdLst>
            <a:ahLst/>
            <a:rect l="textAreaLeft" t="textAreaTop" r="textAreaRight" b="textAreaBottom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Google Shape;75;g264e03bd6c4_0_43"/>
          <p:cNvCxnSpPr/>
          <p:nvPr/>
        </p:nvCxnSpPr>
        <p:spPr>
          <a:xfrm flipH="1" flipV="1">
            <a:off x="128160" y="-18720"/>
            <a:ext cx="1103760" cy="241920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158" name="Google Shape;76;g264e03bd6c4_0_43"/>
          <p:cNvSpPr/>
          <p:nvPr/>
        </p:nvSpPr>
        <p:spPr>
          <a:xfrm rot="2700000">
            <a:off x="11716920" y="3017160"/>
            <a:ext cx="950760" cy="947520"/>
          </a:xfrm>
          <a:custGeom>
            <a:avLst/>
            <a:gdLst>
              <a:gd name="textAreaLeft" fmla="*/ 0 w 950760"/>
              <a:gd name="textAreaRight" fmla="*/ 951120 w 95076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77;g264e03bd6c4_0_43" descr=""/>
          <p:cNvPicPr/>
          <p:nvPr/>
        </p:nvPicPr>
        <p:blipFill>
          <a:blip r:embed="rId1"/>
          <a:stretch/>
        </p:blipFill>
        <p:spPr>
          <a:xfrm>
            <a:off x="680400" y="4482360"/>
            <a:ext cx="5755680" cy="2500920"/>
          </a:xfrm>
          <a:prstGeom prst="rect">
            <a:avLst/>
          </a:prstGeom>
          <a:ln w="0">
            <a:noFill/>
          </a:ln>
        </p:spPr>
      </p:pic>
      <p:grpSp>
        <p:nvGrpSpPr>
          <p:cNvPr id="160" name="Google Shape;78;g264e03bd6c4_0_43"/>
          <p:cNvGrpSpPr/>
          <p:nvPr/>
        </p:nvGrpSpPr>
        <p:grpSpPr>
          <a:xfrm>
            <a:off x="2580840" y="2690280"/>
            <a:ext cx="7029720" cy="1476720"/>
            <a:chOff x="2580840" y="2690280"/>
            <a:chExt cx="7029720" cy="1476720"/>
          </a:xfrm>
        </p:grpSpPr>
        <p:cxnSp>
          <p:nvCxnSpPr>
            <p:cNvPr id="161" name="Google Shape;79;g264e03bd6c4_0_43"/>
            <p:cNvCxnSpPr/>
            <p:nvPr/>
          </p:nvCxnSpPr>
          <p:spPr>
            <a:xfrm>
              <a:off x="5062320" y="2716200"/>
              <a:ext cx="360" cy="1425960"/>
            </a:xfrm>
            <a:prstGeom prst="straightConnector1">
              <a:avLst/>
            </a:prstGeom>
            <a:ln w="9525">
              <a:solidFill>
                <a:srgbClr val="3a3a3a"/>
              </a:solidFill>
              <a:miter/>
            </a:ln>
          </p:spPr>
        </p:cxnSp>
        <p:grpSp>
          <p:nvGrpSpPr>
            <p:cNvPr id="162" name="Google Shape;80;g264e03bd6c4_0_43"/>
            <p:cNvGrpSpPr/>
            <p:nvPr/>
          </p:nvGrpSpPr>
          <p:grpSpPr>
            <a:xfrm>
              <a:off x="2580840" y="2690280"/>
              <a:ext cx="7029720" cy="1476720"/>
              <a:chOff x="2580840" y="2690280"/>
              <a:chExt cx="7029720" cy="1476720"/>
            </a:xfrm>
          </p:grpSpPr>
          <p:grpSp>
            <p:nvGrpSpPr>
              <p:cNvPr id="163" name="Google Shape;81;g264e03bd6c4_0_43"/>
              <p:cNvGrpSpPr/>
              <p:nvPr/>
            </p:nvGrpSpPr>
            <p:grpSpPr>
              <a:xfrm>
                <a:off x="5511240" y="2948040"/>
                <a:ext cx="4099320" cy="963360"/>
                <a:chOff x="5511240" y="2948040"/>
                <a:chExt cx="4099320" cy="963360"/>
              </a:xfrm>
            </p:grpSpPr>
            <p:sp>
              <p:nvSpPr>
                <p:cNvPr id="164" name="Google Shape;82;g264e03bd6c4_0_43"/>
                <p:cNvSpPr/>
                <p:nvPr/>
              </p:nvSpPr>
              <p:spPr>
                <a:xfrm>
                  <a:off x="5511240" y="2948040"/>
                  <a:ext cx="4099320" cy="42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zh-TW" sz="2800" spc="-1" strike="noStrike">
                      <a:solidFill>
                        <a:srgbClr val="4f91a0"/>
                      </a:solidFill>
                      <a:latin typeface="Arial"/>
                      <a:ea typeface="Arial"/>
                    </a:rPr>
                    <a:t>研究背景</a:t>
                  </a:r>
                  <a:endParaRPr b="0" lang="en-US" sz="2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65" name="Google Shape;83;g264e03bd6c4_0_43"/>
                <p:cNvSpPr/>
                <p:nvPr/>
              </p:nvSpPr>
              <p:spPr>
                <a:xfrm>
                  <a:off x="5679000" y="3555720"/>
                  <a:ext cx="3764160" cy="355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zh-TW" sz="1600" spc="-1" strike="noStrike">
                      <a:solidFill>
                        <a:srgbClr val="595959"/>
                      </a:solidFill>
                      <a:latin typeface="Arial"/>
                      <a:ea typeface="Arial"/>
                    </a:rPr>
                    <a:t>研究緣起、目標客群</a:t>
                  </a:r>
                  <a:endParaRPr b="0" lang="en-US" sz="16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66" name="Google Shape;84;g264e03bd6c4_0_43"/>
              <p:cNvSpPr/>
              <p:nvPr/>
            </p:nvSpPr>
            <p:spPr>
              <a:xfrm>
                <a:off x="2580840" y="2690280"/>
                <a:ext cx="2243160" cy="1476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9600" spc="-1" strike="noStrike">
                    <a:solidFill>
                      <a:srgbClr val="3f3f3f"/>
                    </a:solidFill>
                    <a:latin typeface="Arial"/>
                    <a:ea typeface="Arial"/>
                  </a:rPr>
                  <a:t>01</a:t>
                </a:r>
                <a:endParaRPr b="0" lang="en-US" sz="9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595959"/>
                </a:solidFill>
                <a:latin typeface="Arial"/>
                <a:ea typeface="Arial"/>
              </a:rPr>
              <a:t>研究緣起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91;g264ebba3f8b_0_6" descr=""/>
          <p:cNvPicPr/>
          <p:nvPr/>
        </p:nvPicPr>
        <p:blipFill>
          <a:blip r:embed="rId1"/>
          <a:srcRect l="20321" t="16511" r="18212" b="13216"/>
          <a:stretch/>
        </p:blipFill>
        <p:spPr>
          <a:xfrm>
            <a:off x="5827680" y="1321200"/>
            <a:ext cx="5747400" cy="492804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92;g264ebba3f8b_0_6"/>
          <p:cNvSpPr/>
          <p:nvPr/>
        </p:nvSpPr>
        <p:spPr>
          <a:xfrm>
            <a:off x="1354320" y="4229280"/>
            <a:ext cx="42840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rmAutofit fontScale="2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zh-TW" sz="6800" spc="-1" strike="noStrike">
                <a:solidFill>
                  <a:srgbClr val="595959"/>
                </a:solidFill>
                <a:latin typeface="Calibri"/>
                <a:ea typeface="Calibri"/>
              </a:rPr>
              <a:t>「合理」的房價</a:t>
            </a:r>
            <a:r>
              <a:rPr b="0" lang="en-US" sz="6800" spc="-1" strike="noStrike">
                <a:solidFill>
                  <a:srgbClr val="595959"/>
                </a:solidFill>
                <a:latin typeface="Calibri"/>
                <a:ea typeface="Calibri"/>
              </a:rPr>
              <a:t>?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6800" spc="-1" strike="noStrike">
                <a:solidFill>
                  <a:srgbClr val="595959"/>
                </a:solidFill>
                <a:latin typeface="Calibri"/>
                <a:ea typeface="Calibri"/>
              </a:rPr>
              <a:t>房價影響因素百百款，無法用人腦計算！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" name="Google Shape;93;g264ebba3f8b_0_6"/>
          <p:cNvGrpSpPr/>
          <p:nvPr/>
        </p:nvGrpSpPr>
        <p:grpSpPr>
          <a:xfrm>
            <a:off x="1365480" y="2628720"/>
            <a:ext cx="2544480" cy="1468800"/>
            <a:chOff x="1365480" y="2628720"/>
            <a:chExt cx="2544480" cy="1468800"/>
          </a:xfrm>
        </p:grpSpPr>
        <p:sp>
          <p:nvSpPr>
            <p:cNvPr id="171" name="Google Shape;94;g264ebba3f8b_0_6"/>
            <p:cNvSpPr/>
            <p:nvPr/>
          </p:nvSpPr>
          <p:spPr>
            <a:xfrm rot="5400000">
              <a:off x="3340800" y="3523320"/>
              <a:ext cx="853200" cy="284760"/>
            </a:xfrm>
            <a:prstGeom prst="flowChartInputOutput">
              <a:avLst/>
            </a:prstGeom>
            <a:solidFill>
              <a:srgbClr val="5b9e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Google Shape;95;g264ebba3f8b_0_6"/>
            <p:cNvSpPr/>
            <p:nvPr/>
          </p:nvSpPr>
          <p:spPr>
            <a:xfrm>
              <a:off x="2544480" y="2628720"/>
              <a:ext cx="184320" cy="75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Google Shape;96;g264ebba3f8b_0_6"/>
            <p:cNvSpPr/>
            <p:nvPr/>
          </p:nvSpPr>
          <p:spPr>
            <a:xfrm>
              <a:off x="1365480" y="3413520"/>
              <a:ext cx="2542680" cy="684000"/>
            </a:xfrm>
            <a:prstGeom prst="rect">
              <a:avLst/>
            </a:prstGeom>
            <a:solidFill>
              <a:srgbClr val="3b6c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Why</a:t>
              </a:r>
              <a:endParaRPr b="0" lang="en-US" sz="1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74" name="Google Shape;97;g264ebba3f8b_0_6" descr=""/>
          <p:cNvPicPr/>
          <p:nvPr/>
        </p:nvPicPr>
        <p:blipFill>
          <a:blip r:embed="rId2"/>
          <a:stretch/>
        </p:blipFill>
        <p:spPr>
          <a:xfrm>
            <a:off x="2143080" y="2506680"/>
            <a:ext cx="780480" cy="7804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98;g264ebba3f8b_0_6"/>
          <p:cNvSpPr/>
          <p:nvPr/>
        </p:nvSpPr>
        <p:spPr>
          <a:xfrm>
            <a:off x="8245440" y="6082560"/>
            <a:ext cx="33296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1710" spc="-1" strike="noStrike">
                <a:solidFill>
                  <a:srgbClr val="595959"/>
                </a:solidFill>
                <a:latin typeface="Calibri"/>
                <a:ea typeface="Calibri"/>
              </a:rPr>
              <a:t>資料來源：</a:t>
            </a:r>
            <a:r>
              <a:rPr b="0" lang="en-US" sz="1710" spc="-1" strike="noStrike">
                <a:solidFill>
                  <a:srgbClr val="595959"/>
                </a:solidFill>
                <a:latin typeface="Calibri"/>
                <a:ea typeface="Calibri"/>
              </a:rPr>
              <a:t>PPT</a:t>
            </a:r>
            <a:r>
              <a:rPr b="0" lang="zh-TW" sz="1710" spc="-1" strike="noStrike">
                <a:solidFill>
                  <a:srgbClr val="595959"/>
                </a:solidFill>
                <a:latin typeface="Calibri"/>
                <a:ea typeface="Calibri"/>
              </a:rPr>
              <a:t>房屋版文章</a:t>
            </a:r>
            <a:endParaRPr b="0" lang="en-US" sz="17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1710" spc="-1" strike="noStrike">
                <a:solidFill>
                  <a:srgbClr val="595959"/>
                </a:solidFill>
                <a:latin typeface="Calibri"/>
                <a:ea typeface="Calibri"/>
              </a:rPr>
              <a:t>抓取時間：</a:t>
            </a:r>
            <a:r>
              <a:rPr b="0" lang="en-US" sz="1710" spc="-1" strike="noStrike">
                <a:solidFill>
                  <a:srgbClr val="595959"/>
                </a:solidFill>
                <a:latin typeface="Calibri"/>
                <a:ea typeface="Calibri"/>
              </a:rPr>
              <a:t>2024/1/2</a:t>
            </a:r>
            <a:endParaRPr b="0" lang="en-US" sz="17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2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39EC92-B8B2-4DCC-AFE9-ACDCB9ACBF29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4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05;g264e03bd6c4_0_1060"/>
          <p:cNvSpPr/>
          <p:nvPr/>
        </p:nvSpPr>
        <p:spPr>
          <a:xfrm>
            <a:off x="2421000" y="4686480"/>
            <a:ext cx="42883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rmAutofit fontScale="2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zh-TW" sz="6800" spc="-1" strike="noStrike">
                <a:solidFill>
                  <a:srgbClr val="595959"/>
                </a:solidFill>
                <a:latin typeface="Calibri"/>
                <a:ea typeface="Calibri"/>
              </a:rPr>
              <a:t>「合理」的房價</a:t>
            </a:r>
            <a:r>
              <a:rPr b="0" lang="en-US" sz="6800" spc="-1" strike="noStrike">
                <a:solidFill>
                  <a:srgbClr val="595959"/>
                </a:solidFill>
                <a:latin typeface="Calibri"/>
                <a:ea typeface="Calibri"/>
              </a:rPr>
              <a:t>?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6800" spc="-1" strike="noStrike">
                <a:solidFill>
                  <a:srgbClr val="595959"/>
                </a:solidFill>
                <a:latin typeface="Calibri"/>
                <a:ea typeface="Calibri"/>
              </a:rPr>
              <a:t>房價影響因素百百款，無法用人腦計算！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6;g264e03bd6c4_0_1060"/>
          <p:cNvSpPr/>
          <p:nvPr/>
        </p:nvSpPr>
        <p:spPr>
          <a:xfrm>
            <a:off x="5070600" y="4091400"/>
            <a:ext cx="2518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1700" spc="-1" strike="noStrike">
                <a:solidFill>
                  <a:srgbClr val="595959"/>
                </a:solidFill>
                <a:latin typeface="Calibri"/>
                <a:ea typeface="Calibri"/>
              </a:rPr>
              <a:t>購屋小白、投資客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07;g264e03bd6c4_0_1060"/>
          <p:cNvSpPr/>
          <p:nvPr/>
        </p:nvSpPr>
        <p:spPr>
          <a:xfrm>
            <a:off x="7589160" y="3301920"/>
            <a:ext cx="268812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1700" spc="-1" strike="noStrike">
                <a:solidFill>
                  <a:srgbClr val="ef4b62"/>
                </a:solidFill>
                <a:latin typeface="Calibri"/>
                <a:ea typeface="Calibri"/>
              </a:rPr>
              <a:t>逮就部！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1700" spc="-1" strike="noStrike">
                <a:solidFill>
                  <a:srgbClr val="ef4b62"/>
                </a:solidFill>
                <a:latin typeface="Calibri"/>
                <a:ea typeface="Calibri"/>
              </a:rPr>
              <a:t>只要輸入參數，我們幫你計算合理的價格！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" name="Google Shape;108;g264e03bd6c4_0_1060"/>
          <p:cNvGrpSpPr/>
          <p:nvPr/>
        </p:nvGrpSpPr>
        <p:grpSpPr>
          <a:xfrm>
            <a:off x="4691880" y="2160360"/>
            <a:ext cx="2826720" cy="1710000"/>
            <a:chOff x="4691880" y="2160360"/>
            <a:chExt cx="2826720" cy="1710000"/>
          </a:xfrm>
        </p:grpSpPr>
        <p:sp>
          <p:nvSpPr>
            <p:cNvPr id="181" name="Google Shape;109;g264e03bd6c4_0_1060"/>
            <p:cNvSpPr/>
            <p:nvPr/>
          </p:nvSpPr>
          <p:spPr>
            <a:xfrm rot="5400000">
              <a:off x="6949440" y="3296160"/>
              <a:ext cx="853200" cy="284760"/>
            </a:xfrm>
            <a:prstGeom prst="flowChartInputOutput">
              <a:avLst/>
            </a:prstGeom>
            <a:solidFill>
              <a:srgbClr val="4c8c9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82" name="Google Shape;110;g264e03bd6c4_0_1060"/>
            <p:cNvGrpSpPr/>
            <p:nvPr/>
          </p:nvGrpSpPr>
          <p:grpSpPr>
            <a:xfrm>
              <a:off x="4691880" y="2160360"/>
              <a:ext cx="2826000" cy="1710000"/>
              <a:chOff x="4691880" y="2160360"/>
              <a:chExt cx="2826000" cy="1710000"/>
            </a:xfrm>
          </p:grpSpPr>
          <p:sp>
            <p:nvSpPr>
              <p:cNvPr id="183" name="Google Shape;111;g264e03bd6c4_0_1060"/>
              <p:cNvSpPr/>
              <p:nvPr/>
            </p:nvSpPr>
            <p:spPr>
              <a:xfrm>
                <a:off x="6247080" y="2160360"/>
                <a:ext cx="360" cy="110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" name="Google Shape;112;g264e03bd6c4_0_1060"/>
              <p:cNvSpPr/>
              <p:nvPr/>
            </p:nvSpPr>
            <p:spPr>
              <a:xfrm rot="5400000">
                <a:off x="4407480" y="3296160"/>
                <a:ext cx="853200" cy="284760"/>
              </a:xfrm>
              <a:prstGeom prst="flowChartInputOutput">
                <a:avLst/>
              </a:prstGeom>
              <a:solidFill>
                <a:srgbClr val="2748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113;g264e03bd6c4_0_1060"/>
              <p:cNvSpPr/>
              <p:nvPr/>
            </p:nvSpPr>
            <p:spPr>
              <a:xfrm>
                <a:off x="4975200" y="3186360"/>
                <a:ext cx="2542680" cy="68400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17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Target</a:t>
                </a:r>
                <a:endParaRPr b="0" lang="en-US" sz="17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86" name="Google Shape;114;g264e03bd6c4_0_1060"/>
          <p:cNvGrpSpPr/>
          <p:nvPr/>
        </p:nvGrpSpPr>
        <p:grpSpPr>
          <a:xfrm>
            <a:off x="7242120" y="1860120"/>
            <a:ext cx="2827440" cy="1408680"/>
            <a:chOff x="7242120" y="1860120"/>
            <a:chExt cx="2827440" cy="1408680"/>
          </a:xfrm>
        </p:grpSpPr>
        <p:sp>
          <p:nvSpPr>
            <p:cNvPr id="187" name="Google Shape;115;g264e03bd6c4_0_1060"/>
            <p:cNvSpPr/>
            <p:nvPr/>
          </p:nvSpPr>
          <p:spPr>
            <a:xfrm>
              <a:off x="8731080" y="1860120"/>
              <a:ext cx="360" cy="73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Google Shape;116;g264e03bd6c4_0_1060"/>
            <p:cNvSpPr/>
            <p:nvPr/>
          </p:nvSpPr>
          <p:spPr>
            <a:xfrm rot="5400000">
              <a:off x="6957720" y="2694240"/>
              <a:ext cx="853200" cy="284760"/>
            </a:xfrm>
            <a:prstGeom prst="flowChartInputOutput">
              <a:avLst/>
            </a:prstGeom>
            <a:solidFill>
              <a:srgbClr val="4c8c9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Google Shape;117;g264e03bd6c4_0_1060"/>
            <p:cNvSpPr/>
            <p:nvPr/>
          </p:nvSpPr>
          <p:spPr>
            <a:xfrm>
              <a:off x="7526880" y="2584800"/>
              <a:ext cx="2542680" cy="684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700" spc="-1" strike="noStrike">
                  <a:solidFill>
                    <a:schemeClr val="lt1"/>
                  </a:solidFill>
                  <a:latin typeface="Arial"/>
                  <a:ea typeface="Arial"/>
                </a:rPr>
                <a:t>Solution</a:t>
              </a:r>
              <a:endParaRPr b="0" lang="en-US" sz="1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0" name="Google Shape;118;g264e03bd6c4_0_1060"/>
          <p:cNvGrpSpPr/>
          <p:nvPr/>
        </p:nvGrpSpPr>
        <p:grpSpPr>
          <a:xfrm>
            <a:off x="2432160" y="3085920"/>
            <a:ext cx="2544480" cy="1468800"/>
            <a:chOff x="2432160" y="3085920"/>
            <a:chExt cx="2544480" cy="1468800"/>
          </a:xfrm>
        </p:grpSpPr>
        <p:sp>
          <p:nvSpPr>
            <p:cNvPr id="191" name="Google Shape;119;g264e03bd6c4_0_1060"/>
            <p:cNvSpPr/>
            <p:nvPr/>
          </p:nvSpPr>
          <p:spPr>
            <a:xfrm rot="5400000">
              <a:off x="4407480" y="3980520"/>
              <a:ext cx="853200" cy="284760"/>
            </a:xfrm>
            <a:prstGeom prst="flowChartInputOutput">
              <a:avLst/>
            </a:prstGeom>
            <a:solidFill>
              <a:srgbClr val="5b9e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Google Shape;120;g264e03bd6c4_0_1060"/>
            <p:cNvSpPr/>
            <p:nvPr/>
          </p:nvSpPr>
          <p:spPr>
            <a:xfrm>
              <a:off x="3611520" y="3085920"/>
              <a:ext cx="184320" cy="75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Google Shape;121;g264e03bd6c4_0_1060"/>
            <p:cNvSpPr/>
            <p:nvPr/>
          </p:nvSpPr>
          <p:spPr>
            <a:xfrm>
              <a:off x="2432160" y="3870720"/>
              <a:ext cx="2542680" cy="684000"/>
            </a:xfrm>
            <a:prstGeom prst="rect">
              <a:avLst/>
            </a:prstGeom>
            <a:solidFill>
              <a:srgbClr val="3b6c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Why</a:t>
              </a:r>
              <a:endParaRPr b="0" lang="en-US" sz="1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4" name="Google Shape;122;g264e03bd6c4_0_1060"/>
          <p:cNvSpPr/>
          <p:nvPr/>
        </p:nvSpPr>
        <p:spPr>
          <a:xfrm>
            <a:off x="3062880" y="4007880"/>
            <a:ext cx="24588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595959"/>
                </a:solidFill>
                <a:latin typeface="Arial"/>
                <a:ea typeface="Arial"/>
              </a:rPr>
              <a:t>研究對象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124;g264e03bd6c4_0_1060" descr=""/>
          <p:cNvPicPr/>
          <p:nvPr/>
        </p:nvPicPr>
        <p:blipFill>
          <a:blip r:embed="rId1"/>
          <a:stretch/>
        </p:blipFill>
        <p:spPr>
          <a:xfrm>
            <a:off x="3209760" y="2963880"/>
            <a:ext cx="780480" cy="78048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125;g264e03bd6c4_0_1060" descr=""/>
          <p:cNvPicPr/>
          <p:nvPr/>
        </p:nvPicPr>
        <p:blipFill>
          <a:blip r:embed="rId2"/>
          <a:stretch/>
        </p:blipFill>
        <p:spPr>
          <a:xfrm>
            <a:off x="5659920" y="2047680"/>
            <a:ext cx="889200" cy="88920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126;g264e03bd6c4_0_1060" descr=""/>
          <p:cNvPicPr/>
          <p:nvPr/>
        </p:nvPicPr>
        <p:blipFill>
          <a:blip r:embed="rId3"/>
          <a:stretch/>
        </p:blipFill>
        <p:spPr>
          <a:xfrm>
            <a:off x="8265240" y="1332000"/>
            <a:ext cx="975960" cy="97596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2"/>
          <p:cNvSpPr>
            <a:spLocks noGrp="1"/>
          </p:cNvSpPr>
          <p:nvPr>
            <p:ph type="sldNum" idx="13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32264B-1A25-4D71-9DC5-C651DFF81096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5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3;g264e03bd6c4_1_1"/>
          <p:cNvSpPr/>
          <p:nvPr/>
        </p:nvSpPr>
        <p:spPr>
          <a:xfrm flipH="1" rot="5400000">
            <a:off x="-2490480" y="2408400"/>
            <a:ext cx="6260040" cy="1442520"/>
          </a:xfrm>
          <a:custGeom>
            <a:avLst/>
            <a:gdLst>
              <a:gd name="textAreaLeft" fmla="*/ -360 w 6260040"/>
              <a:gd name="textAreaRight" fmla="*/ 6260040 w 6260040"/>
              <a:gd name="textAreaTop" fmla="*/ 0 h 1442520"/>
              <a:gd name="textAreaBottom" fmla="*/ 1442880 h 1442520"/>
            </a:gdLst>
            <a:ahLst/>
            <a:rect l="textAreaLeft" t="textAreaTop" r="textAreaRight" b="textAreaBottom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Google Shape;134;g264e03bd6c4_1_1"/>
          <p:cNvCxnSpPr/>
          <p:nvPr/>
        </p:nvCxnSpPr>
        <p:spPr>
          <a:xfrm flipH="1" flipV="1">
            <a:off x="128160" y="-18720"/>
            <a:ext cx="1103760" cy="241920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202" name="Google Shape;135;g264e03bd6c4_1_1"/>
          <p:cNvSpPr/>
          <p:nvPr/>
        </p:nvSpPr>
        <p:spPr>
          <a:xfrm rot="2700000">
            <a:off x="11716920" y="3017160"/>
            <a:ext cx="950760" cy="947520"/>
          </a:xfrm>
          <a:custGeom>
            <a:avLst/>
            <a:gdLst>
              <a:gd name="textAreaLeft" fmla="*/ 0 w 950760"/>
              <a:gd name="textAreaRight" fmla="*/ 951120 w 95076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136;g264e03bd6c4_1_1" descr=""/>
          <p:cNvPicPr/>
          <p:nvPr/>
        </p:nvPicPr>
        <p:blipFill>
          <a:blip r:embed="rId1"/>
          <a:stretch/>
        </p:blipFill>
        <p:spPr>
          <a:xfrm>
            <a:off x="680400" y="4482360"/>
            <a:ext cx="5755680" cy="2500920"/>
          </a:xfrm>
          <a:prstGeom prst="rect">
            <a:avLst/>
          </a:prstGeom>
          <a:ln w="0">
            <a:noFill/>
          </a:ln>
        </p:spPr>
      </p:pic>
      <p:grpSp>
        <p:nvGrpSpPr>
          <p:cNvPr id="204" name="Google Shape;137;g264e03bd6c4_1_1"/>
          <p:cNvGrpSpPr/>
          <p:nvPr/>
        </p:nvGrpSpPr>
        <p:grpSpPr>
          <a:xfrm>
            <a:off x="2580840" y="2690280"/>
            <a:ext cx="7029720" cy="1476720"/>
            <a:chOff x="2580840" y="2690280"/>
            <a:chExt cx="7029720" cy="1476720"/>
          </a:xfrm>
        </p:grpSpPr>
        <p:cxnSp>
          <p:nvCxnSpPr>
            <p:cNvPr id="205" name="Google Shape;138;g264e03bd6c4_1_1"/>
            <p:cNvCxnSpPr/>
            <p:nvPr/>
          </p:nvCxnSpPr>
          <p:spPr>
            <a:xfrm>
              <a:off x="5062320" y="2716200"/>
              <a:ext cx="360" cy="1425960"/>
            </a:xfrm>
            <a:prstGeom prst="straightConnector1">
              <a:avLst/>
            </a:prstGeom>
            <a:ln w="9525">
              <a:solidFill>
                <a:srgbClr val="3a3a3a"/>
              </a:solidFill>
              <a:miter/>
            </a:ln>
          </p:spPr>
        </p:cxnSp>
        <p:grpSp>
          <p:nvGrpSpPr>
            <p:cNvPr id="206" name="Google Shape;139;g264e03bd6c4_1_1"/>
            <p:cNvGrpSpPr/>
            <p:nvPr/>
          </p:nvGrpSpPr>
          <p:grpSpPr>
            <a:xfrm>
              <a:off x="2580840" y="2690280"/>
              <a:ext cx="7029720" cy="1476720"/>
              <a:chOff x="2580840" y="2690280"/>
              <a:chExt cx="7029720" cy="1476720"/>
            </a:xfrm>
          </p:grpSpPr>
          <p:grpSp>
            <p:nvGrpSpPr>
              <p:cNvPr id="207" name="Google Shape;140;g264e03bd6c4_1_1"/>
              <p:cNvGrpSpPr/>
              <p:nvPr/>
            </p:nvGrpSpPr>
            <p:grpSpPr>
              <a:xfrm>
                <a:off x="5511240" y="2948040"/>
                <a:ext cx="4099320" cy="963360"/>
                <a:chOff x="5511240" y="2948040"/>
                <a:chExt cx="4099320" cy="963360"/>
              </a:xfrm>
            </p:grpSpPr>
            <p:sp>
              <p:nvSpPr>
                <p:cNvPr id="208" name="Google Shape;141;g264e03bd6c4_1_1"/>
                <p:cNvSpPr/>
                <p:nvPr/>
              </p:nvSpPr>
              <p:spPr>
                <a:xfrm>
                  <a:off x="5511240" y="2948040"/>
                  <a:ext cx="4099320" cy="42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zh-TW" sz="2800" spc="-1" strike="noStrike">
                      <a:solidFill>
                        <a:srgbClr val="4f91a0"/>
                      </a:solidFill>
                      <a:latin typeface="Arial"/>
                      <a:ea typeface="Arial"/>
                    </a:rPr>
                    <a:t>專題概要</a:t>
                  </a:r>
                  <a:endParaRPr b="0" lang="en-US" sz="2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9" name="Google Shape;142;g264e03bd6c4_1_1"/>
                <p:cNvSpPr/>
                <p:nvPr/>
              </p:nvSpPr>
              <p:spPr>
                <a:xfrm>
                  <a:off x="5679000" y="3555720"/>
                  <a:ext cx="3764160" cy="355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zh-TW" sz="1600" spc="-1" strike="noStrike">
                      <a:solidFill>
                        <a:srgbClr val="595959"/>
                      </a:solidFill>
                      <a:latin typeface="Arial"/>
                      <a:ea typeface="Arial"/>
                    </a:rPr>
                    <a:t>資料來源、程式邏輯</a:t>
                  </a:r>
                  <a:endParaRPr b="0" lang="en-US" sz="16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10" name="Google Shape;143;g264e03bd6c4_1_1"/>
              <p:cNvSpPr/>
              <p:nvPr/>
            </p:nvSpPr>
            <p:spPr>
              <a:xfrm>
                <a:off x="2580840" y="2690280"/>
                <a:ext cx="2243160" cy="1476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9600" spc="-1" strike="noStrike">
                    <a:solidFill>
                      <a:srgbClr val="3f3f3f"/>
                    </a:solidFill>
                    <a:latin typeface="Arial"/>
                    <a:ea typeface="Arial"/>
                  </a:rPr>
                  <a:t>02</a:t>
                </a:r>
                <a:endParaRPr b="0" lang="en-US" sz="9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49;g264e03bd6c4_1_105"/>
          <p:cNvSpPr/>
          <p:nvPr/>
        </p:nvSpPr>
        <p:spPr>
          <a:xfrm>
            <a:off x="1371600" y="5796000"/>
            <a:ext cx="3970440" cy="9075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4f91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50;g264e03bd6c4_1_105"/>
          <p:cNvSpPr/>
          <p:nvPr/>
        </p:nvSpPr>
        <p:spPr>
          <a:xfrm>
            <a:off x="-32040" y="2369520"/>
            <a:ext cx="12239640" cy="1271520"/>
          </a:xfrm>
          <a:custGeom>
            <a:avLst/>
            <a:gdLst>
              <a:gd name="textAreaLeft" fmla="*/ 0 w 12239640"/>
              <a:gd name="textAreaRight" fmla="*/ 12240000 w 12239640"/>
              <a:gd name="textAreaTop" fmla="*/ 0 h 1271520"/>
              <a:gd name="textAreaBottom" fmla="*/ 1271880 h 1271520"/>
            </a:gdLst>
            <a:ahLst/>
            <a:rect l="textAreaLeft" t="textAreaTop" r="textAreaRight" b="textAreaBottom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3f404b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151;g264e03bd6c4_1_105"/>
          <p:cNvSpPr/>
          <p:nvPr/>
        </p:nvSpPr>
        <p:spPr>
          <a:xfrm>
            <a:off x="611640" y="2725920"/>
            <a:ext cx="208800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爬蟲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152;g264e03bd6c4_1_105"/>
          <p:cNvSpPr/>
          <p:nvPr/>
        </p:nvSpPr>
        <p:spPr>
          <a:xfrm>
            <a:off x="3191400" y="2894040"/>
            <a:ext cx="1685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資料清理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53;g264e03bd6c4_1_105"/>
          <p:cNvSpPr/>
          <p:nvPr/>
        </p:nvSpPr>
        <p:spPr>
          <a:xfrm>
            <a:off x="5571000" y="3331800"/>
            <a:ext cx="1685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建立模型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154;g264e03bd6c4_1_105"/>
          <p:cNvSpPr/>
          <p:nvPr/>
        </p:nvSpPr>
        <p:spPr>
          <a:xfrm>
            <a:off x="8005680" y="4043520"/>
            <a:ext cx="1685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模型評估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155;g264e03bd6c4_1_105"/>
          <p:cNvSpPr/>
          <p:nvPr/>
        </p:nvSpPr>
        <p:spPr>
          <a:xfrm>
            <a:off x="10235520" y="3785760"/>
            <a:ext cx="1685160" cy="6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700" spc="-1" strike="noStrike">
                <a:solidFill>
                  <a:srgbClr val="595959"/>
                </a:solidFill>
                <a:latin typeface="Arial"/>
                <a:ea typeface="Arial"/>
              </a:rPr>
              <a:t>591</a:t>
            </a: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房屋網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700" spc="-1" strike="noStrike">
                <a:solidFill>
                  <a:srgbClr val="595959"/>
                </a:solidFill>
                <a:latin typeface="Arial"/>
                <a:ea typeface="Arial"/>
              </a:rPr>
              <a:t>資料預測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56;g264e03bd6c4_1_105"/>
          <p:cNvSpPr/>
          <p:nvPr/>
        </p:nvSpPr>
        <p:spPr>
          <a:xfrm>
            <a:off x="1311840" y="2037960"/>
            <a:ext cx="662760" cy="66276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57;g264e03bd6c4_1_105"/>
          <p:cNvSpPr/>
          <p:nvPr/>
        </p:nvSpPr>
        <p:spPr>
          <a:xfrm>
            <a:off x="3578400" y="2134080"/>
            <a:ext cx="662760" cy="662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oogle Shape;158;g264e03bd6c4_1_105"/>
          <p:cNvGrpSpPr/>
          <p:nvPr/>
        </p:nvGrpSpPr>
        <p:grpSpPr>
          <a:xfrm>
            <a:off x="6082560" y="2644200"/>
            <a:ext cx="662760" cy="662760"/>
            <a:chOff x="6082560" y="2644200"/>
            <a:chExt cx="662760" cy="662760"/>
          </a:xfrm>
        </p:grpSpPr>
        <p:sp>
          <p:nvSpPr>
            <p:cNvPr id="221" name="Google Shape;159;g264e03bd6c4_1_105"/>
            <p:cNvSpPr/>
            <p:nvPr/>
          </p:nvSpPr>
          <p:spPr>
            <a:xfrm>
              <a:off x="6082560" y="2644200"/>
              <a:ext cx="662760" cy="662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2" name="Google Shape;160;g264e03bd6c4_1_105"/>
            <p:cNvGrpSpPr/>
            <p:nvPr/>
          </p:nvGrpSpPr>
          <p:grpSpPr>
            <a:xfrm>
              <a:off x="6210360" y="2792520"/>
              <a:ext cx="426600" cy="365760"/>
              <a:chOff x="6210360" y="2792520"/>
              <a:chExt cx="426600" cy="365760"/>
            </a:xfrm>
          </p:grpSpPr>
          <p:sp>
            <p:nvSpPr>
              <p:cNvPr id="223" name="Google Shape;161;g264e03bd6c4_1_105"/>
              <p:cNvSpPr/>
              <p:nvPr/>
            </p:nvSpPr>
            <p:spPr>
              <a:xfrm>
                <a:off x="6350760" y="2872080"/>
                <a:ext cx="286200" cy="286200"/>
              </a:xfrm>
              <a:custGeom>
                <a:avLst/>
                <a:gdLst>
                  <a:gd name="textAreaLeft" fmla="*/ 0 w 286200"/>
                  <a:gd name="textAreaRight" fmla="*/ 286560 w 286200"/>
                  <a:gd name="textAreaTop" fmla="*/ 0 h 286200"/>
                  <a:gd name="textAreaBottom" fmla="*/ 286560 h 286200"/>
                </a:gdLst>
                <a:ahLst/>
                <a:rect l="textAreaLeft" t="textAreaTop" r="textAreaRight" b="textAreaBottom"/>
                <a:pathLst>
                  <a:path w="57" h="57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162;g264e03bd6c4_1_105"/>
              <p:cNvSpPr/>
              <p:nvPr/>
            </p:nvSpPr>
            <p:spPr>
              <a:xfrm>
                <a:off x="6210360" y="2792520"/>
                <a:ext cx="183600" cy="183600"/>
              </a:xfrm>
              <a:custGeom>
                <a:avLst/>
                <a:gdLst>
                  <a:gd name="textAreaLeft" fmla="*/ 0 w 183600"/>
                  <a:gd name="textAreaRight" fmla="*/ 183960 w 183600"/>
                  <a:gd name="textAreaTop" fmla="*/ 0 h 183600"/>
                  <a:gd name="textAreaBottom" fmla="*/ 183960 h 183600"/>
                </a:gdLst>
                <a:ahLst/>
                <a:rect l="textAreaLeft" t="textAreaTop" r="textAreaRight" b="textAreaBottom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163;g264e03bd6c4_1_105"/>
              <p:cNvSpPr/>
              <p:nvPr/>
            </p:nvSpPr>
            <p:spPr>
              <a:xfrm>
                <a:off x="6210360" y="2976840"/>
                <a:ext cx="144000" cy="13752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137520"/>
                  <a:gd name="textAreaBottom" fmla="*/ 137880 h 137520"/>
                </a:gdLst>
                <a:ahLst/>
                <a:rect l="textAreaLeft" t="textAreaTop" r="textAreaRight" b="textAreaBottom"/>
                <a:pathLst>
                  <a:path w="28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26" name="Google Shape;164;g264e03bd6c4_1_105"/>
          <p:cNvGrpSpPr/>
          <p:nvPr/>
        </p:nvGrpSpPr>
        <p:grpSpPr>
          <a:xfrm>
            <a:off x="8516880" y="3240000"/>
            <a:ext cx="662760" cy="662760"/>
            <a:chOff x="8516880" y="3240000"/>
            <a:chExt cx="662760" cy="662760"/>
          </a:xfrm>
        </p:grpSpPr>
        <p:sp>
          <p:nvSpPr>
            <p:cNvPr id="227" name="Google Shape;165;g264e03bd6c4_1_105"/>
            <p:cNvSpPr/>
            <p:nvPr/>
          </p:nvSpPr>
          <p:spPr>
            <a:xfrm>
              <a:off x="8516880" y="3240000"/>
              <a:ext cx="662760" cy="6627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Google Shape;166;g264e03bd6c4_1_105"/>
            <p:cNvSpPr/>
            <p:nvPr/>
          </p:nvSpPr>
          <p:spPr>
            <a:xfrm rot="19469400">
              <a:off x="8663760" y="3364920"/>
              <a:ext cx="378000" cy="402840"/>
            </a:xfrm>
            <a:custGeom>
              <a:avLst/>
              <a:gdLst>
                <a:gd name="textAreaLeft" fmla="*/ 0 w 378000"/>
                <a:gd name="textAreaRight" fmla="*/ 378360 w 378000"/>
                <a:gd name="textAreaTop" fmla="*/ 0 h 402840"/>
                <a:gd name="textAreaBottom" fmla="*/ 403200 h 402840"/>
              </a:gdLst>
              <a:ahLst/>
              <a:rect l="textAreaLeft" t="textAreaTop" r="textAreaRight" b="textAreaBottom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9" name="Google Shape;167;g264e03bd6c4_1_105"/>
          <p:cNvGrpSpPr/>
          <p:nvPr/>
        </p:nvGrpSpPr>
        <p:grpSpPr>
          <a:xfrm>
            <a:off x="10746720" y="3009600"/>
            <a:ext cx="662760" cy="662760"/>
            <a:chOff x="10746720" y="3009600"/>
            <a:chExt cx="662760" cy="662760"/>
          </a:xfrm>
        </p:grpSpPr>
        <p:sp>
          <p:nvSpPr>
            <p:cNvPr id="230" name="Google Shape;168;g264e03bd6c4_1_105"/>
            <p:cNvSpPr/>
            <p:nvPr/>
          </p:nvSpPr>
          <p:spPr>
            <a:xfrm>
              <a:off x="10746720" y="3009600"/>
              <a:ext cx="662760" cy="662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Google Shape;169;g264e03bd6c4_1_105"/>
            <p:cNvSpPr/>
            <p:nvPr/>
          </p:nvSpPr>
          <p:spPr>
            <a:xfrm>
              <a:off x="10931040" y="3152160"/>
              <a:ext cx="304200" cy="367920"/>
            </a:xfrm>
            <a:custGeom>
              <a:avLst/>
              <a:gdLst>
                <a:gd name="textAreaLeft" fmla="*/ 0 w 304200"/>
                <a:gd name="textAreaRight" fmla="*/ 304560 w 304200"/>
                <a:gd name="textAreaTop" fmla="*/ 0 h 367920"/>
                <a:gd name="textAreaBottom" fmla="*/ 368280 h 367920"/>
              </a:gdLst>
              <a:ahLst/>
              <a:rect l="textAreaLeft" t="textAreaTop" r="textAreaRight" b="textAreaBottom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48279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專題概要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" name="Google Shape;171;g264e03bd6c4_1_105"/>
          <p:cNvGrpSpPr/>
          <p:nvPr/>
        </p:nvGrpSpPr>
        <p:grpSpPr>
          <a:xfrm>
            <a:off x="186480" y="5796000"/>
            <a:ext cx="2556360" cy="907560"/>
            <a:chOff x="186480" y="5796000"/>
            <a:chExt cx="2556360" cy="907560"/>
          </a:xfrm>
        </p:grpSpPr>
        <p:sp>
          <p:nvSpPr>
            <p:cNvPr id="234" name="Google Shape;172;g264e03bd6c4_1_105"/>
            <p:cNvSpPr/>
            <p:nvPr/>
          </p:nvSpPr>
          <p:spPr>
            <a:xfrm>
              <a:off x="186480" y="5796000"/>
              <a:ext cx="2556360" cy="907560"/>
            </a:xfrm>
            <a:custGeom>
              <a:avLst/>
              <a:gdLst>
                <a:gd name="textAreaLeft" fmla="*/ 0 w 2556360"/>
                <a:gd name="textAreaRight" fmla="*/ 2556720 w 255636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Google Shape;173;g264e03bd6c4_1_105"/>
            <p:cNvSpPr/>
            <p:nvPr/>
          </p:nvSpPr>
          <p:spPr>
            <a:xfrm>
              <a:off x="482400" y="6068880"/>
              <a:ext cx="2162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zh-TW" sz="1800" spc="-1" strike="noStrike">
                  <a:solidFill>
                    <a:srgbClr val="f2f2f2"/>
                  </a:solidFill>
                  <a:latin typeface="Arial"/>
                  <a:ea typeface="Arial"/>
                </a:rPr>
                <a:t>資料來源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6" name="Google Shape;174;g264e03bd6c4_1_105"/>
          <p:cNvSpPr/>
          <p:nvPr/>
        </p:nvSpPr>
        <p:spPr>
          <a:xfrm>
            <a:off x="2700000" y="5813280"/>
            <a:ext cx="295200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zh-TW" sz="1800" spc="-1" strike="noStrike">
                <a:solidFill>
                  <a:srgbClr val="595959"/>
                </a:solidFill>
                <a:latin typeface="Arial"/>
                <a:ea typeface="Arial"/>
              </a:rPr>
              <a:t>實價登錄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API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591</a:t>
            </a:r>
            <a:r>
              <a:rPr b="0" lang="zh-TW" sz="1800" spc="-1" strike="noStrike">
                <a:solidFill>
                  <a:srgbClr val="595959"/>
                </a:solidFill>
                <a:latin typeface="Arial"/>
                <a:ea typeface="Arial"/>
              </a:rPr>
              <a:t>房屋網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175;g264e03bd6c4_1_105" descr=""/>
          <p:cNvPicPr/>
          <p:nvPr/>
        </p:nvPicPr>
        <p:blipFill>
          <a:blip r:embed="rId1"/>
          <a:stretch/>
        </p:blipFill>
        <p:spPr>
          <a:xfrm>
            <a:off x="1381320" y="2107440"/>
            <a:ext cx="523800" cy="52380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176;g264e03bd6c4_1_105"/>
          <p:cNvSpPr/>
          <p:nvPr/>
        </p:nvSpPr>
        <p:spPr>
          <a:xfrm>
            <a:off x="761760" y="2918520"/>
            <a:ext cx="255636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抓取實價登錄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台北市</a:t>
            </a:r>
            <a:r>
              <a:rPr b="0" lang="en-US" sz="1200" spc="-1" strike="noStrike">
                <a:solidFill>
                  <a:schemeClr val="dk2"/>
                </a:solidFill>
                <a:latin typeface="Arial"/>
                <a:ea typeface="Arial"/>
              </a:rPr>
              <a:t>107-112</a:t>
            </a:r>
            <a:r>
              <a:rPr b="0" lang="zh-TW" sz="1200" spc="-1" strike="noStrike">
                <a:solidFill>
                  <a:schemeClr val="dk2"/>
                </a:solidFill>
                <a:latin typeface="Arial"/>
                <a:ea typeface="Arial"/>
              </a:rPr>
              <a:t>年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交易資料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參數：面積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屋齡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用途等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13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個參數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591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房屋網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77;g264e03bd6c4_1_105" descr=""/>
          <p:cNvPicPr/>
          <p:nvPr/>
        </p:nvPicPr>
        <p:blipFill>
          <a:blip r:embed="rId2"/>
          <a:stretch/>
        </p:blipFill>
        <p:spPr>
          <a:xfrm>
            <a:off x="3693600" y="2244600"/>
            <a:ext cx="462960" cy="462960"/>
          </a:xfrm>
          <a:prstGeom prst="rect">
            <a:avLst/>
          </a:prstGeom>
          <a:ln w="0">
            <a:noFill/>
          </a:ln>
        </p:spPr>
      </p:pic>
      <p:sp>
        <p:nvSpPr>
          <p:cNvPr id="240" name="Google Shape;178;g264e03bd6c4_1_105"/>
          <p:cNvSpPr/>
          <p:nvPr/>
        </p:nvSpPr>
        <p:spPr>
          <a:xfrm>
            <a:off x="3029760" y="3238560"/>
            <a:ext cx="2556360" cy="14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刪除重複值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刪除極端值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Nominal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資料編碼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1" lang="zh-TW" sz="1200" spc="-1" strike="noStrike">
                <a:solidFill>
                  <a:srgbClr val="ef4b62"/>
                </a:solidFill>
                <a:latin typeface="Arial"/>
                <a:ea typeface="Arial"/>
              </a:rPr>
              <a:t>聚焦於”住宅用”的房價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，刪除‘工廠’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,‘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廠辦’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,‘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農舍’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,‘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倉庫’等資料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zh-TW" sz="1200" spc="-1" strike="noStrike">
                <a:solidFill>
                  <a:srgbClr val="ef4b62"/>
                </a:solidFill>
                <a:latin typeface="Arial"/>
                <a:ea typeface="Arial"/>
              </a:rPr>
              <a:t>空值處理</a:t>
            </a:r>
            <a:r>
              <a:rPr b="0" lang="en-US" sz="1200" spc="-1" strike="noStrike">
                <a:solidFill>
                  <a:srgbClr val="ef4b62"/>
                </a:solidFill>
                <a:latin typeface="Arial"/>
                <a:ea typeface="Arial"/>
              </a:rPr>
              <a:t>:</a:t>
            </a:r>
            <a:r>
              <a:rPr b="0" lang="zh-TW" sz="1200" spc="-1" strike="noStrike">
                <a:solidFill>
                  <a:srgbClr val="ef4b62"/>
                </a:solidFill>
                <a:latin typeface="Arial"/>
                <a:ea typeface="Arial"/>
              </a:rPr>
              <a:t>利用隨機森林模型預測</a:t>
            </a: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屋齡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179;g264e03bd6c4_1_105"/>
          <p:cNvSpPr/>
          <p:nvPr/>
        </p:nvSpPr>
        <p:spPr>
          <a:xfrm>
            <a:off x="5725800" y="3641400"/>
            <a:ext cx="138348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zh-TW" sz="1200" spc="-1" strike="noStrike">
                <a:solidFill>
                  <a:srgbClr val="595959"/>
                </a:solidFill>
                <a:latin typeface="Arial"/>
                <a:ea typeface="Arial"/>
              </a:rPr>
              <a:t>隨機森林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180;g264e03bd6c4_1_105"/>
          <p:cNvSpPr/>
          <p:nvPr/>
        </p:nvSpPr>
        <p:spPr>
          <a:xfrm>
            <a:off x="8111880" y="4359960"/>
            <a:ext cx="183960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28600" indent="-127080">
              <a:lnSpc>
                <a:spcPct val="9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r-square (R2)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14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BE7BE4-1AB8-4255-9865-FABCFD9C3092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7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87;g264ebba3f8b_0_114"/>
          <p:cNvSpPr/>
          <p:nvPr/>
        </p:nvSpPr>
        <p:spPr>
          <a:xfrm flipH="1" rot="5400000">
            <a:off x="-2490480" y="2408400"/>
            <a:ext cx="6260040" cy="1442520"/>
          </a:xfrm>
          <a:custGeom>
            <a:avLst/>
            <a:gdLst>
              <a:gd name="textAreaLeft" fmla="*/ -360 w 6260040"/>
              <a:gd name="textAreaRight" fmla="*/ 6260040 w 6260040"/>
              <a:gd name="textAreaTop" fmla="*/ 0 h 1442520"/>
              <a:gd name="textAreaBottom" fmla="*/ 1442880 h 1442520"/>
            </a:gdLst>
            <a:ahLst/>
            <a:rect l="textAreaLeft" t="textAreaTop" r="textAreaRight" b="textAreaBottom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Google Shape;188;g264ebba3f8b_0_114"/>
          <p:cNvCxnSpPr/>
          <p:nvPr/>
        </p:nvCxnSpPr>
        <p:spPr>
          <a:xfrm flipH="1" flipV="1">
            <a:off x="128160" y="-18720"/>
            <a:ext cx="1103760" cy="2419200"/>
          </a:xfrm>
          <a:prstGeom prst="straightConnector1">
            <a:avLst/>
          </a:prstGeom>
          <a:ln w="9525">
            <a:solidFill>
              <a:srgbClr val="3a3a3a"/>
            </a:solidFill>
            <a:miter/>
          </a:ln>
        </p:spPr>
      </p:cxnSp>
      <p:sp>
        <p:nvSpPr>
          <p:cNvPr id="246" name="Google Shape;189;g264ebba3f8b_0_114"/>
          <p:cNvSpPr/>
          <p:nvPr/>
        </p:nvSpPr>
        <p:spPr>
          <a:xfrm rot="2700000">
            <a:off x="11716920" y="3017160"/>
            <a:ext cx="950760" cy="947520"/>
          </a:xfrm>
          <a:custGeom>
            <a:avLst/>
            <a:gdLst>
              <a:gd name="textAreaLeft" fmla="*/ 0 w 950760"/>
              <a:gd name="textAreaRight" fmla="*/ 951120 w 95076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190;g264ebba3f8b_0_114" descr=""/>
          <p:cNvPicPr/>
          <p:nvPr/>
        </p:nvPicPr>
        <p:blipFill>
          <a:blip r:embed="rId1"/>
          <a:stretch/>
        </p:blipFill>
        <p:spPr>
          <a:xfrm>
            <a:off x="680400" y="4482360"/>
            <a:ext cx="5755680" cy="2500920"/>
          </a:xfrm>
          <a:prstGeom prst="rect">
            <a:avLst/>
          </a:prstGeom>
          <a:ln w="0">
            <a:noFill/>
          </a:ln>
        </p:spPr>
      </p:pic>
      <p:grpSp>
        <p:nvGrpSpPr>
          <p:cNvPr id="248" name="Google Shape;191;g264ebba3f8b_0_114"/>
          <p:cNvGrpSpPr/>
          <p:nvPr/>
        </p:nvGrpSpPr>
        <p:grpSpPr>
          <a:xfrm>
            <a:off x="2580840" y="2690280"/>
            <a:ext cx="7029720" cy="1476720"/>
            <a:chOff x="2580840" y="2690280"/>
            <a:chExt cx="7029720" cy="1476720"/>
          </a:xfrm>
        </p:grpSpPr>
        <p:cxnSp>
          <p:nvCxnSpPr>
            <p:cNvPr id="249" name="Google Shape;192;g264ebba3f8b_0_114"/>
            <p:cNvCxnSpPr/>
            <p:nvPr/>
          </p:nvCxnSpPr>
          <p:spPr>
            <a:xfrm>
              <a:off x="5062320" y="2716200"/>
              <a:ext cx="360" cy="1425960"/>
            </a:xfrm>
            <a:prstGeom prst="straightConnector1">
              <a:avLst/>
            </a:prstGeom>
            <a:ln w="9525">
              <a:solidFill>
                <a:srgbClr val="3a3a3a"/>
              </a:solidFill>
              <a:miter/>
            </a:ln>
          </p:spPr>
        </p:cxnSp>
        <p:grpSp>
          <p:nvGrpSpPr>
            <p:cNvPr id="250" name="Google Shape;193;g264ebba3f8b_0_114"/>
            <p:cNvGrpSpPr/>
            <p:nvPr/>
          </p:nvGrpSpPr>
          <p:grpSpPr>
            <a:xfrm>
              <a:off x="2580840" y="2690280"/>
              <a:ext cx="7029720" cy="1476720"/>
              <a:chOff x="2580840" y="2690280"/>
              <a:chExt cx="7029720" cy="1476720"/>
            </a:xfrm>
          </p:grpSpPr>
          <p:grpSp>
            <p:nvGrpSpPr>
              <p:cNvPr id="251" name="Google Shape;194;g264ebba3f8b_0_114"/>
              <p:cNvGrpSpPr/>
              <p:nvPr/>
            </p:nvGrpSpPr>
            <p:grpSpPr>
              <a:xfrm>
                <a:off x="5511240" y="2948040"/>
                <a:ext cx="4099320" cy="963360"/>
                <a:chOff x="5511240" y="2948040"/>
                <a:chExt cx="4099320" cy="963360"/>
              </a:xfrm>
            </p:grpSpPr>
            <p:sp>
              <p:nvSpPr>
                <p:cNvPr id="252" name="Google Shape;195;g264ebba3f8b_0_114"/>
                <p:cNvSpPr/>
                <p:nvPr/>
              </p:nvSpPr>
              <p:spPr>
                <a:xfrm>
                  <a:off x="5511240" y="2948040"/>
                  <a:ext cx="4099320" cy="42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zh-TW" sz="2800" spc="-1" strike="noStrike">
                      <a:solidFill>
                        <a:srgbClr val="4f91a0"/>
                      </a:solidFill>
                      <a:latin typeface="Arial"/>
                      <a:ea typeface="Arial"/>
                    </a:rPr>
                    <a:t>模型說明</a:t>
                  </a:r>
                  <a:endParaRPr b="0" lang="en-US" sz="2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53" name="Google Shape;196;g264ebba3f8b_0_114"/>
                <p:cNvSpPr/>
                <p:nvPr/>
              </p:nvSpPr>
              <p:spPr>
                <a:xfrm>
                  <a:off x="5679000" y="3555720"/>
                  <a:ext cx="3764160" cy="355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zh-TW" sz="1580" spc="-1" strike="noStrike">
                      <a:solidFill>
                        <a:srgbClr val="3f3f3f"/>
                      </a:solidFill>
                      <a:latin typeface="Arial"/>
                      <a:ea typeface="Arial"/>
                    </a:rPr>
                    <a:t>相關程式碼、</a:t>
                  </a:r>
                  <a:r>
                    <a:rPr b="0" lang="en-US" sz="1580" spc="-1" strike="noStrike">
                      <a:solidFill>
                        <a:srgbClr val="3f3f3f"/>
                      </a:solidFill>
                      <a:latin typeface="Arial"/>
                      <a:ea typeface="Arial"/>
                    </a:rPr>
                    <a:t>Random Forest</a:t>
                  </a:r>
                  <a:endParaRPr b="0" lang="en-US" sz="158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54" name="Google Shape;197;g264ebba3f8b_0_114"/>
              <p:cNvSpPr/>
              <p:nvPr/>
            </p:nvSpPr>
            <p:spPr>
              <a:xfrm>
                <a:off x="2580840" y="2690280"/>
                <a:ext cx="2243160" cy="1476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9600" spc="-1" strike="noStrike">
                    <a:solidFill>
                      <a:srgbClr val="3f3f3f"/>
                    </a:solidFill>
                    <a:latin typeface="Arial"/>
                    <a:ea typeface="Arial"/>
                  </a:rPr>
                  <a:t>03</a:t>
                </a:r>
                <a:endParaRPr b="0" lang="en-US" sz="9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10360" y="309600"/>
            <a:ext cx="5027760" cy="59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404040"/>
                </a:solidFill>
                <a:latin typeface="Arial"/>
                <a:ea typeface="Arial"/>
              </a:rPr>
              <a:t>資料集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204;g264ebba3f8b_0_221" descr=""/>
          <p:cNvPicPr/>
          <p:nvPr/>
        </p:nvPicPr>
        <p:blipFill>
          <a:blip r:embed="rId1"/>
          <a:srcRect l="1204" t="0" r="0" b="0"/>
          <a:stretch/>
        </p:blipFill>
        <p:spPr>
          <a:xfrm>
            <a:off x="978480" y="1082160"/>
            <a:ext cx="10234800" cy="2536200"/>
          </a:xfrm>
          <a:prstGeom prst="rect">
            <a:avLst/>
          </a:prstGeom>
          <a:ln w="0">
            <a:noFill/>
          </a:ln>
        </p:spPr>
      </p:pic>
      <p:sp>
        <p:nvSpPr>
          <p:cNvPr id="257" name="Google Shape;205;g264ebba3f8b_0_221"/>
          <p:cNvSpPr/>
          <p:nvPr/>
        </p:nvSpPr>
        <p:spPr>
          <a:xfrm>
            <a:off x="978480" y="3904920"/>
            <a:ext cx="10234800" cy="24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8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資料範圍</a:t>
            </a: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:107-112</a:t>
            </a: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年台北市實價登錄交易資料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資料取得時間</a:t>
            </a: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:2024/1/2</a:t>
            </a: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，共</a:t>
            </a:r>
            <a:r>
              <a:rPr b="0" lang="en-US" sz="2200" spc="-1" strike="noStrike">
                <a:solidFill>
                  <a:schemeClr val="accent4"/>
                </a:solidFill>
                <a:latin typeface="Arial"/>
                <a:ea typeface="Arial"/>
              </a:rPr>
              <a:t>118,698</a:t>
            </a: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筆資料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zh-TW" sz="2200" spc="-1" strike="noStrike">
                <a:solidFill>
                  <a:srgbClr val="595959"/>
                </a:solidFill>
                <a:latin typeface="Arial"/>
                <a:ea typeface="Arial"/>
              </a:rPr>
              <a:t>參數</a:t>
            </a: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面積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屋齡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電梯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管理員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車位數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樓別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樓高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房數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廳數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衛浴數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建物類型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用途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行政區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15"/>
          </p:nvPr>
        </p:nvSpPr>
        <p:spPr>
          <a:xfrm>
            <a:off x="11409120" y="633312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BC9A0F-B38B-47B4-8F11-EEE5FCBDF242}" type="slidenum">
              <a:rPr b="0" lang="en-US" sz="13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9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312">
      <a:dk1>
        <a:srgbClr val="000000"/>
      </a:dk1>
      <a:lt1>
        <a:srgbClr val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自定义 2312">
      <a:dk1>
        <a:srgbClr val="000000"/>
      </a:dk1>
      <a:lt1>
        <a:srgbClr val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自定义 2312">
      <a:dk1>
        <a:srgbClr val="000000"/>
      </a:dk1>
      <a:lt1>
        <a:srgbClr val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2016-06-07T15:36:47Z</dcterms:created>
  <dc:creator>优品PPT</dc:creator>
  <dc:description/>
  <dc:language>zh-TW</dc:language>
  <cp:lastModifiedBy/>
  <dcterms:modified xsi:type="dcterms:W3CDTF">2024-02-25T16:14:01Z</dcterms:modified>
  <cp:revision>2</cp:revision>
  <dc:subject/>
  <dc:title/>
</cp:coreProperties>
</file>