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334" r:id="rId3"/>
    <p:sldId id="335" r:id="rId4"/>
    <p:sldId id="352" r:id="rId5"/>
    <p:sldId id="336" r:id="rId6"/>
    <p:sldId id="337" r:id="rId7"/>
    <p:sldId id="338" r:id="rId8"/>
    <p:sldId id="340" r:id="rId9"/>
    <p:sldId id="343" r:id="rId10"/>
    <p:sldId id="342" r:id="rId11"/>
    <p:sldId id="344" r:id="rId12"/>
    <p:sldId id="345" r:id="rId13"/>
    <p:sldId id="346" r:id="rId14"/>
    <p:sldId id="347" r:id="rId15"/>
    <p:sldId id="351" r:id="rId16"/>
    <p:sldId id="353" r:id="rId17"/>
    <p:sldId id="326" r:id="rId18"/>
    <p:sldId id="349" r:id="rId19"/>
    <p:sldId id="348" r:id="rId20"/>
    <p:sldId id="330" r:id="rId21"/>
  </p:sldIdLst>
  <p:sldSz cx="16257588" cy="10158413"/>
  <p:notesSz cx="6858000" cy="9144000"/>
  <p:custDataLst>
    <p:tags r:id="rId23"/>
  </p:custDataLst>
  <p:defaultTextStyle>
    <a:defPPr>
      <a:defRPr lang="en-US"/>
    </a:defPPr>
    <a:lvl1pPr marL="0" algn="l" defTabSz="1509400" rtl="0" eaLnBrk="1" latinLnBrk="0" hangingPunct="1">
      <a:defRPr sz="3000" kern="1200">
        <a:solidFill>
          <a:schemeClr val="tx1"/>
        </a:solidFill>
        <a:latin typeface="+mn-lt"/>
        <a:ea typeface="+mn-ea"/>
        <a:cs typeface="+mn-cs"/>
      </a:defRPr>
    </a:lvl1pPr>
    <a:lvl2pPr marL="754700" algn="l" defTabSz="1509400" rtl="0" eaLnBrk="1" latinLnBrk="0" hangingPunct="1">
      <a:defRPr sz="3000" kern="1200">
        <a:solidFill>
          <a:schemeClr val="tx1"/>
        </a:solidFill>
        <a:latin typeface="+mn-lt"/>
        <a:ea typeface="+mn-ea"/>
        <a:cs typeface="+mn-cs"/>
      </a:defRPr>
    </a:lvl2pPr>
    <a:lvl3pPr marL="1509400" algn="l" defTabSz="1509400" rtl="0" eaLnBrk="1" latinLnBrk="0" hangingPunct="1">
      <a:defRPr sz="3000" kern="1200">
        <a:solidFill>
          <a:schemeClr val="tx1"/>
        </a:solidFill>
        <a:latin typeface="+mn-lt"/>
        <a:ea typeface="+mn-ea"/>
        <a:cs typeface="+mn-cs"/>
      </a:defRPr>
    </a:lvl3pPr>
    <a:lvl4pPr marL="2264100" algn="l" defTabSz="1509400" rtl="0" eaLnBrk="1" latinLnBrk="0" hangingPunct="1">
      <a:defRPr sz="3000" kern="1200">
        <a:solidFill>
          <a:schemeClr val="tx1"/>
        </a:solidFill>
        <a:latin typeface="+mn-lt"/>
        <a:ea typeface="+mn-ea"/>
        <a:cs typeface="+mn-cs"/>
      </a:defRPr>
    </a:lvl4pPr>
    <a:lvl5pPr marL="3018800" algn="l" defTabSz="1509400" rtl="0" eaLnBrk="1" latinLnBrk="0" hangingPunct="1">
      <a:defRPr sz="3000" kern="1200">
        <a:solidFill>
          <a:schemeClr val="tx1"/>
        </a:solidFill>
        <a:latin typeface="+mn-lt"/>
        <a:ea typeface="+mn-ea"/>
        <a:cs typeface="+mn-cs"/>
      </a:defRPr>
    </a:lvl5pPr>
    <a:lvl6pPr marL="3773500" algn="l" defTabSz="1509400" rtl="0" eaLnBrk="1" latinLnBrk="0" hangingPunct="1">
      <a:defRPr sz="3000" kern="1200">
        <a:solidFill>
          <a:schemeClr val="tx1"/>
        </a:solidFill>
        <a:latin typeface="+mn-lt"/>
        <a:ea typeface="+mn-ea"/>
        <a:cs typeface="+mn-cs"/>
      </a:defRPr>
    </a:lvl6pPr>
    <a:lvl7pPr marL="4528200" algn="l" defTabSz="1509400" rtl="0" eaLnBrk="1" latinLnBrk="0" hangingPunct="1">
      <a:defRPr sz="3000" kern="1200">
        <a:solidFill>
          <a:schemeClr val="tx1"/>
        </a:solidFill>
        <a:latin typeface="+mn-lt"/>
        <a:ea typeface="+mn-ea"/>
        <a:cs typeface="+mn-cs"/>
      </a:defRPr>
    </a:lvl7pPr>
    <a:lvl8pPr marL="5282900" algn="l" defTabSz="1509400" rtl="0" eaLnBrk="1" latinLnBrk="0" hangingPunct="1">
      <a:defRPr sz="3000" kern="1200">
        <a:solidFill>
          <a:schemeClr val="tx1"/>
        </a:solidFill>
        <a:latin typeface="+mn-lt"/>
        <a:ea typeface="+mn-ea"/>
        <a:cs typeface="+mn-cs"/>
      </a:defRPr>
    </a:lvl8pPr>
    <a:lvl9pPr marL="6037600" algn="l" defTabSz="1509400"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BEBEB"/>
    <a:srgbClr val="B6B6B1"/>
    <a:srgbClr val="CCCCCC"/>
    <a:srgbClr val="FF0000"/>
    <a:srgbClr val="D8D8D8"/>
    <a:srgbClr val="3F3F3F"/>
    <a:srgbClr val="313132"/>
    <a:srgbClr val="FF010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343" autoAdjust="0"/>
  </p:normalViewPr>
  <p:slideViewPr>
    <p:cSldViewPr>
      <p:cViewPr varScale="1">
        <p:scale>
          <a:sx n="49" d="100"/>
          <a:sy n="49" d="100"/>
        </p:scale>
        <p:origin x="882" y="54"/>
      </p:cViewPr>
      <p:guideLst>
        <p:guide orient="horz" pos="3200"/>
        <p:guide pos="5121"/>
      </p:guideLst>
    </p:cSldViewPr>
  </p:slideViewPr>
  <p:outlineViewPr>
    <p:cViewPr>
      <p:scale>
        <a:sx n="33" d="100"/>
        <a:sy n="33" d="100"/>
      </p:scale>
      <p:origin x="0" y="1344"/>
    </p:cViewPr>
  </p:outlineViewPr>
  <p:notesTextViewPr>
    <p:cViewPr>
      <p:scale>
        <a:sx n="100" d="100"/>
        <a:sy n="100" d="100"/>
      </p:scale>
      <p:origin x="0" y="0"/>
    </p:cViewPr>
  </p:notesTextViewPr>
  <p:sorterViewPr>
    <p:cViewPr>
      <p:scale>
        <a:sx n="36" d="100"/>
        <a:sy n="3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EAEDF5-A041-4F77-B3A2-26EB1CD7A6E0}" type="datetimeFigureOut">
              <a:rPr lang="es-ES" smtClean="0"/>
              <a:pPr/>
              <a:t>26/04/2019</a:t>
            </a:fld>
            <a:endParaRPr lang="es-ES"/>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2BE9AA-B2FA-4C10-9500-3B5E3CDD79B9}" type="slidenum">
              <a:rPr lang="es-ES" smtClean="0"/>
              <a:pPr/>
              <a:t>‹Nº›</a:t>
            </a:fld>
            <a:endParaRPr lang="es-ES"/>
          </a:p>
        </p:txBody>
      </p:sp>
    </p:spTree>
    <p:extLst>
      <p:ext uri="{BB962C8B-B14F-4D97-AF65-F5344CB8AC3E}">
        <p14:creationId xmlns:p14="http://schemas.microsoft.com/office/powerpoint/2010/main" val="72226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a:t>
            </a:fld>
            <a:endParaRPr lang="es-ES"/>
          </a:p>
        </p:txBody>
      </p:sp>
    </p:spTree>
    <p:extLst>
      <p:ext uri="{BB962C8B-B14F-4D97-AF65-F5344CB8AC3E}">
        <p14:creationId xmlns:p14="http://schemas.microsoft.com/office/powerpoint/2010/main" val="39473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10</a:t>
            </a:fld>
            <a:endParaRPr lang="es-ES"/>
          </a:p>
        </p:txBody>
      </p:sp>
    </p:spTree>
    <p:extLst>
      <p:ext uri="{BB962C8B-B14F-4D97-AF65-F5344CB8AC3E}">
        <p14:creationId xmlns:p14="http://schemas.microsoft.com/office/powerpoint/2010/main" val="378286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11</a:t>
            </a:fld>
            <a:endParaRPr lang="es-ES"/>
          </a:p>
        </p:txBody>
      </p:sp>
    </p:spTree>
    <p:extLst>
      <p:ext uri="{BB962C8B-B14F-4D97-AF65-F5344CB8AC3E}">
        <p14:creationId xmlns:p14="http://schemas.microsoft.com/office/powerpoint/2010/main" val="59463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12</a:t>
            </a:fld>
            <a:endParaRPr lang="es-ES"/>
          </a:p>
        </p:txBody>
      </p:sp>
    </p:spTree>
    <p:extLst>
      <p:ext uri="{BB962C8B-B14F-4D97-AF65-F5344CB8AC3E}">
        <p14:creationId xmlns:p14="http://schemas.microsoft.com/office/powerpoint/2010/main" val="26968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13</a:t>
            </a:fld>
            <a:endParaRPr lang="es-ES"/>
          </a:p>
        </p:txBody>
      </p:sp>
    </p:spTree>
    <p:extLst>
      <p:ext uri="{BB962C8B-B14F-4D97-AF65-F5344CB8AC3E}">
        <p14:creationId xmlns:p14="http://schemas.microsoft.com/office/powerpoint/2010/main" val="277335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14</a:t>
            </a:fld>
            <a:endParaRPr lang="es-ES"/>
          </a:p>
        </p:txBody>
      </p:sp>
    </p:spTree>
    <p:extLst>
      <p:ext uri="{BB962C8B-B14F-4D97-AF65-F5344CB8AC3E}">
        <p14:creationId xmlns:p14="http://schemas.microsoft.com/office/powerpoint/2010/main" val="182840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15</a:t>
            </a:fld>
            <a:endParaRPr lang="es-ES"/>
          </a:p>
        </p:txBody>
      </p:sp>
    </p:spTree>
    <p:extLst>
      <p:ext uri="{BB962C8B-B14F-4D97-AF65-F5344CB8AC3E}">
        <p14:creationId xmlns:p14="http://schemas.microsoft.com/office/powerpoint/2010/main" val="4035177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16</a:t>
            </a:fld>
            <a:endParaRPr lang="es-ES"/>
          </a:p>
        </p:txBody>
      </p:sp>
    </p:spTree>
    <p:extLst>
      <p:ext uri="{BB962C8B-B14F-4D97-AF65-F5344CB8AC3E}">
        <p14:creationId xmlns:p14="http://schemas.microsoft.com/office/powerpoint/2010/main" val="765648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17</a:t>
            </a:fld>
            <a:endParaRPr lang="es-ES"/>
          </a:p>
        </p:txBody>
      </p:sp>
    </p:spTree>
    <p:extLst>
      <p:ext uri="{BB962C8B-B14F-4D97-AF65-F5344CB8AC3E}">
        <p14:creationId xmlns:p14="http://schemas.microsoft.com/office/powerpoint/2010/main" val="394737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18</a:t>
            </a:fld>
            <a:endParaRPr lang="es-ES"/>
          </a:p>
        </p:txBody>
      </p:sp>
    </p:spTree>
    <p:extLst>
      <p:ext uri="{BB962C8B-B14F-4D97-AF65-F5344CB8AC3E}">
        <p14:creationId xmlns:p14="http://schemas.microsoft.com/office/powerpoint/2010/main" val="919063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19</a:t>
            </a:fld>
            <a:endParaRPr lang="es-ES"/>
          </a:p>
        </p:txBody>
      </p:sp>
    </p:spTree>
    <p:extLst>
      <p:ext uri="{BB962C8B-B14F-4D97-AF65-F5344CB8AC3E}">
        <p14:creationId xmlns:p14="http://schemas.microsoft.com/office/powerpoint/2010/main" val="40616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2</a:t>
            </a:fld>
            <a:endParaRPr lang="es-ES"/>
          </a:p>
        </p:txBody>
      </p:sp>
    </p:spTree>
    <p:extLst>
      <p:ext uri="{BB962C8B-B14F-4D97-AF65-F5344CB8AC3E}">
        <p14:creationId xmlns:p14="http://schemas.microsoft.com/office/powerpoint/2010/main" val="2870313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20</a:t>
            </a:fld>
            <a:endParaRPr lang="es-ES"/>
          </a:p>
        </p:txBody>
      </p:sp>
    </p:spTree>
    <p:extLst>
      <p:ext uri="{BB962C8B-B14F-4D97-AF65-F5344CB8AC3E}">
        <p14:creationId xmlns:p14="http://schemas.microsoft.com/office/powerpoint/2010/main" val="325072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3</a:t>
            </a:fld>
            <a:endParaRPr lang="es-ES"/>
          </a:p>
        </p:txBody>
      </p:sp>
    </p:spTree>
    <p:extLst>
      <p:ext uri="{BB962C8B-B14F-4D97-AF65-F5344CB8AC3E}">
        <p14:creationId xmlns:p14="http://schemas.microsoft.com/office/powerpoint/2010/main" val="218680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4</a:t>
            </a:fld>
            <a:endParaRPr lang="es-ES"/>
          </a:p>
        </p:txBody>
      </p:sp>
    </p:spTree>
    <p:extLst>
      <p:ext uri="{BB962C8B-B14F-4D97-AF65-F5344CB8AC3E}">
        <p14:creationId xmlns:p14="http://schemas.microsoft.com/office/powerpoint/2010/main" val="234786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5</a:t>
            </a:fld>
            <a:endParaRPr lang="es-ES"/>
          </a:p>
        </p:txBody>
      </p:sp>
    </p:spTree>
    <p:extLst>
      <p:ext uri="{BB962C8B-B14F-4D97-AF65-F5344CB8AC3E}">
        <p14:creationId xmlns:p14="http://schemas.microsoft.com/office/powerpoint/2010/main" val="385644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6</a:t>
            </a:fld>
            <a:endParaRPr lang="es-ES"/>
          </a:p>
        </p:txBody>
      </p:sp>
    </p:spTree>
    <p:extLst>
      <p:ext uri="{BB962C8B-B14F-4D97-AF65-F5344CB8AC3E}">
        <p14:creationId xmlns:p14="http://schemas.microsoft.com/office/powerpoint/2010/main" val="322844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7</a:t>
            </a:fld>
            <a:endParaRPr lang="es-ES"/>
          </a:p>
        </p:txBody>
      </p:sp>
    </p:spTree>
    <p:extLst>
      <p:ext uri="{BB962C8B-B14F-4D97-AF65-F5344CB8AC3E}">
        <p14:creationId xmlns:p14="http://schemas.microsoft.com/office/powerpoint/2010/main" val="392106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8</a:t>
            </a:fld>
            <a:endParaRPr lang="es-ES"/>
          </a:p>
        </p:txBody>
      </p:sp>
    </p:spTree>
    <p:extLst>
      <p:ext uri="{BB962C8B-B14F-4D97-AF65-F5344CB8AC3E}">
        <p14:creationId xmlns:p14="http://schemas.microsoft.com/office/powerpoint/2010/main" val="413514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sz="1200" dirty="0">
              <a:latin typeface="Raleway" panose="020B0503030101060003" pitchFamily="34" charset="0"/>
            </a:endParaRPr>
          </a:p>
        </p:txBody>
      </p:sp>
      <p:sp>
        <p:nvSpPr>
          <p:cNvPr id="4" name="3 Marcador de número de diapositiva"/>
          <p:cNvSpPr>
            <a:spLocks noGrp="1"/>
          </p:cNvSpPr>
          <p:nvPr>
            <p:ph type="sldNum" sz="quarter" idx="10"/>
          </p:nvPr>
        </p:nvSpPr>
        <p:spPr/>
        <p:txBody>
          <a:bodyPr/>
          <a:lstStyle/>
          <a:p>
            <a:fld id="{8F2BE9AA-B2FA-4C10-9500-3B5E3CDD79B9}" type="slidenum">
              <a:rPr lang="es-ES" smtClean="0"/>
              <a:pPr/>
              <a:t>9</a:t>
            </a:fld>
            <a:endParaRPr lang="es-ES"/>
          </a:p>
        </p:txBody>
      </p:sp>
    </p:spTree>
    <p:extLst>
      <p:ext uri="{BB962C8B-B14F-4D97-AF65-F5344CB8AC3E}">
        <p14:creationId xmlns:p14="http://schemas.microsoft.com/office/powerpoint/2010/main" val="2072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032199" y="1662500"/>
            <a:ext cx="12193191" cy="3536633"/>
          </a:xfrm>
        </p:spPr>
        <p:txBody>
          <a:bodyPr anchor="b"/>
          <a:lstStyle>
            <a:lvl1pPr algn="ctr">
              <a:defRPr sz="8001"/>
            </a:lvl1pPr>
          </a:lstStyle>
          <a:p>
            <a:r>
              <a:rPr lang="es-ES_tradnl"/>
              <a:t>Haga clic para modificar el estilo de título del patrón</a:t>
            </a:r>
          </a:p>
        </p:txBody>
      </p:sp>
      <p:sp>
        <p:nvSpPr>
          <p:cNvPr id="3" name="Subtítulo 2"/>
          <p:cNvSpPr>
            <a:spLocks noGrp="1"/>
          </p:cNvSpPr>
          <p:nvPr>
            <p:ph type="subTitle" idx="1"/>
          </p:nvPr>
        </p:nvSpPr>
        <p:spPr>
          <a:xfrm>
            <a:off x="2032199" y="5335519"/>
            <a:ext cx="12193191" cy="2452598"/>
          </a:xfrm>
        </p:spPr>
        <p:txBody>
          <a:bodyPr/>
          <a:lstStyle>
            <a:lvl1pPr marL="0" indent="0" algn="ctr">
              <a:buNone/>
              <a:defRPr sz="3200"/>
            </a:lvl1pPr>
            <a:lvl2pPr marL="609676" indent="0" algn="ctr">
              <a:buNone/>
              <a:defRPr sz="2667"/>
            </a:lvl2pPr>
            <a:lvl3pPr marL="1219352" indent="0" algn="ctr">
              <a:buNone/>
              <a:defRPr sz="2400"/>
            </a:lvl3pPr>
            <a:lvl4pPr marL="1829029" indent="0" algn="ctr">
              <a:buNone/>
              <a:defRPr sz="2134"/>
            </a:lvl4pPr>
            <a:lvl5pPr marL="2438705" indent="0" algn="ctr">
              <a:buNone/>
              <a:defRPr sz="2134"/>
            </a:lvl5pPr>
            <a:lvl6pPr marL="3048381" indent="0" algn="ctr">
              <a:buNone/>
              <a:defRPr sz="2134"/>
            </a:lvl6pPr>
            <a:lvl7pPr marL="3658057" indent="0" algn="ctr">
              <a:buNone/>
              <a:defRPr sz="2134"/>
            </a:lvl7pPr>
            <a:lvl8pPr marL="4267733" indent="0" algn="ctr">
              <a:buNone/>
              <a:defRPr sz="2134"/>
            </a:lvl8pPr>
            <a:lvl9pPr marL="4877410" indent="0" algn="ctr">
              <a:buNone/>
              <a:defRPr sz="2134"/>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1634337" y="540842"/>
            <a:ext cx="3505542" cy="8608785"/>
          </a:xfrm>
        </p:spPr>
        <p:txBody>
          <a:bodyPr vert="eaVert"/>
          <a:lstStyle/>
          <a:p>
            <a:r>
              <a:rPr lang="es-ES_tradnl"/>
              <a:t>Haga clic para modificar el estilo de título del patrón</a:t>
            </a:r>
          </a:p>
        </p:txBody>
      </p:sp>
      <p:sp>
        <p:nvSpPr>
          <p:cNvPr id="3" name="Marcador de texto vertical 2"/>
          <p:cNvSpPr>
            <a:spLocks noGrp="1"/>
          </p:cNvSpPr>
          <p:nvPr>
            <p:ph type="body" orient="vert" idx="1"/>
          </p:nvPr>
        </p:nvSpPr>
        <p:spPr>
          <a:xfrm>
            <a:off x="1117709" y="540842"/>
            <a:ext cx="10313407" cy="8608785"/>
          </a:xfrm>
        </p:spPr>
        <p:txBody>
          <a:bodyPr vert="eaVert"/>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idx="1"/>
          </p:nvPr>
        </p:nvSpPr>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09242" y="2532550"/>
            <a:ext cx="14022170" cy="4225617"/>
          </a:xfrm>
        </p:spPr>
        <p:txBody>
          <a:bodyPr anchor="b"/>
          <a:lstStyle>
            <a:lvl1pPr>
              <a:defRPr sz="8001"/>
            </a:lvl1pPr>
          </a:lstStyle>
          <a:p>
            <a:r>
              <a:rPr lang="es-ES_tradnl"/>
              <a:t>Haga clic para modificar el estilo de título del patrón</a:t>
            </a:r>
          </a:p>
        </p:txBody>
      </p:sp>
      <p:sp>
        <p:nvSpPr>
          <p:cNvPr id="3" name="Marcador de texto 2"/>
          <p:cNvSpPr>
            <a:spLocks noGrp="1"/>
          </p:cNvSpPr>
          <p:nvPr>
            <p:ph type="body" idx="1"/>
          </p:nvPr>
        </p:nvSpPr>
        <p:spPr>
          <a:xfrm>
            <a:off x="1109242" y="6798143"/>
            <a:ext cx="14022170" cy="2222152"/>
          </a:xfrm>
        </p:spPr>
        <p:txBody>
          <a:bodyPr/>
          <a:lstStyle>
            <a:lvl1pPr marL="0" indent="0">
              <a:buNone/>
              <a:defRPr sz="3200">
                <a:solidFill>
                  <a:schemeClr val="tx1">
                    <a:tint val="75000"/>
                  </a:schemeClr>
                </a:solidFill>
              </a:defRPr>
            </a:lvl1pPr>
            <a:lvl2pPr marL="609676" indent="0">
              <a:buNone/>
              <a:defRPr sz="2667">
                <a:solidFill>
                  <a:schemeClr val="tx1">
                    <a:tint val="75000"/>
                  </a:schemeClr>
                </a:solidFill>
              </a:defRPr>
            </a:lvl2pPr>
            <a:lvl3pPr marL="1219352" indent="0">
              <a:buNone/>
              <a:defRPr sz="2400">
                <a:solidFill>
                  <a:schemeClr val="tx1">
                    <a:tint val="75000"/>
                  </a:schemeClr>
                </a:solidFill>
              </a:defRPr>
            </a:lvl3pPr>
            <a:lvl4pPr marL="1829029" indent="0">
              <a:buNone/>
              <a:defRPr sz="2134">
                <a:solidFill>
                  <a:schemeClr val="tx1">
                    <a:tint val="75000"/>
                  </a:schemeClr>
                </a:solidFill>
              </a:defRPr>
            </a:lvl4pPr>
            <a:lvl5pPr marL="2438705" indent="0">
              <a:buNone/>
              <a:defRPr sz="2134">
                <a:solidFill>
                  <a:schemeClr val="tx1">
                    <a:tint val="75000"/>
                  </a:schemeClr>
                </a:solidFill>
              </a:defRPr>
            </a:lvl5pPr>
            <a:lvl6pPr marL="3048381" indent="0">
              <a:buNone/>
              <a:defRPr sz="2134">
                <a:solidFill>
                  <a:schemeClr val="tx1">
                    <a:tint val="75000"/>
                  </a:schemeClr>
                </a:solidFill>
              </a:defRPr>
            </a:lvl6pPr>
            <a:lvl7pPr marL="3658057" indent="0">
              <a:buNone/>
              <a:defRPr sz="2134">
                <a:solidFill>
                  <a:schemeClr val="tx1">
                    <a:tint val="75000"/>
                  </a:schemeClr>
                </a:solidFill>
              </a:defRPr>
            </a:lvl7pPr>
            <a:lvl8pPr marL="4267733" indent="0">
              <a:buNone/>
              <a:defRPr sz="2134">
                <a:solidFill>
                  <a:schemeClr val="tx1">
                    <a:tint val="75000"/>
                  </a:schemeClr>
                </a:solidFill>
              </a:defRPr>
            </a:lvl8pPr>
            <a:lvl9pPr marL="4877410" indent="0">
              <a:buNone/>
              <a:defRPr sz="2134">
                <a:solidFill>
                  <a:schemeClr val="tx1">
                    <a:tint val="75000"/>
                  </a:schemeClr>
                </a:solidFill>
              </a:defRPr>
            </a:lvl9pPr>
          </a:lstStyle>
          <a:p>
            <a:pPr lvl="0"/>
            <a:r>
              <a:rPr lang="es-ES_tradnl"/>
              <a:t>Haga clic para modificar los estilos de texto del patrón</a:t>
            </a:r>
          </a:p>
        </p:txBody>
      </p:sp>
      <p:sp>
        <p:nvSpPr>
          <p:cNvPr id="4" name="Marcador de fecha 3"/>
          <p:cNvSpPr>
            <a:spLocks noGrp="1"/>
          </p:cNvSpPr>
          <p:nvPr>
            <p:ph type="dt" sz="half" idx="10"/>
          </p:nvPr>
        </p:nvSpPr>
        <p:spPr/>
        <p:txBody>
          <a:body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contenido 2"/>
          <p:cNvSpPr>
            <a:spLocks noGrp="1"/>
          </p:cNvSpPr>
          <p:nvPr>
            <p:ph sz="half" idx="1"/>
          </p:nvPr>
        </p:nvSpPr>
        <p:spPr>
          <a:xfrm>
            <a:off x="1117709" y="2704207"/>
            <a:ext cx="6909475" cy="6445420"/>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8230404" y="2704207"/>
            <a:ext cx="6909475" cy="6445420"/>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51715691-68B9-4E29-ACA7-C159F53DAA68}" type="datetimeFigureOut">
              <a:rPr lang="en-US" smtClean="0"/>
              <a:pPr/>
              <a:t>4/26/2019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19827" y="540842"/>
            <a:ext cx="14022170" cy="1963490"/>
          </a:xfrm>
        </p:spPr>
        <p:txBody>
          <a:bodyPr/>
          <a:lstStyle/>
          <a:p>
            <a:r>
              <a:rPr lang="es-ES_tradnl"/>
              <a:t>Haga clic para modificar el estilo de título del patrón</a:t>
            </a:r>
          </a:p>
        </p:txBody>
      </p:sp>
      <p:sp>
        <p:nvSpPr>
          <p:cNvPr id="3" name="Marcador de texto 2"/>
          <p:cNvSpPr>
            <a:spLocks noGrp="1"/>
          </p:cNvSpPr>
          <p:nvPr>
            <p:ph type="body" idx="1"/>
          </p:nvPr>
        </p:nvSpPr>
        <p:spPr>
          <a:xfrm>
            <a:off x="1119827" y="2490223"/>
            <a:ext cx="6877721" cy="1220420"/>
          </a:xfrm>
        </p:spPr>
        <p:txBody>
          <a:bodyPr anchor="b"/>
          <a:lstStyle>
            <a:lvl1pPr marL="0" indent="0">
              <a:buNone/>
              <a:defRPr sz="3200" b="1"/>
            </a:lvl1pPr>
            <a:lvl2pPr marL="609676" indent="0">
              <a:buNone/>
              <a:defRPr sz="2667" b="1"/>
            </a:lvl2pPr>
            <a:lvl3pPr marL="1219352" indent="0">
              <a:buNone/>
              <a:defRPr sz="2400" b="1"/>
            </a:lvl3pPr>
            <a:lvl4pPr marL="1829029" indent="0">
              <a:buNone/>
              <a:defRPr sz="2134" b="1"/>
            </a:lvl4pPr>
            <a:lvl5pPr marL="2438705" indent="0">
              <a:buNone/>
              <a:defRPr sz="2134" b="1"/>
            </a:lvl5pPr>
            <a:lvl6pPr marL="3048381" indent="0">
              <a:buNone/>
              <a:defRPr sz="2134" b="1"/>
            </a:lvl6pPr>
            <a:lvl7pPr marL="3658057" indent="0">
              <a:buNone/>
              <a:defRPr sz="2134" b="1"/>
            </a:lvl7pPr>
            <a:lvl8pPr marL="4267733" indent="0">
              <a:buNone/>
              <a:defRPr sz="2134" b="1"/>
            </a:lvl8pPr>
            <a:lvl9pPr marL="4877410" indent="0">
              <a:buNone/>
              <a:defRPr sz="2134" b="1"/>
            </a:lvl9pPr>
          </a:lstStyle>
          <a:p>
            <a:pPr lvl="0"/>
            <a:r>
              <a:rPr lang="es-ES_tradnl"/>
              <a:t>Haga clic para modificar los estilos de texto del patrón</a:t>
            </a:r>
          </a:p>
        </p:txBody>
      </p:sp>
      <p:sp>
        <p:nvSpPr>
          <p:cNvPr id="4" name="Marcador de contenido 3"/>
          <p:cNvSpPr>
            <a:spLocks noGrp="1"/>
          </p:cNvSpPr>
          <p:nvPr>
            <p:ph sz="half" idx="2"/>
          </p:nvPr>
        </p:nvSpPr>
        <p:spPr>
          <a:xfrm>
            <a:off x="1119827" y="3710643"/>
            <a:ext cx="6877721" cy="545779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8230404" y="2490223"/>
            <a:ext cx="6911592" cy="1220420"/>
          </a:xfrm>
        </p:spPr>
        <p:txBody>
          <a:bodyPr anchor="b"/>
          <a:lstStyle>
            <a:lvl1pPr marL="0" indent="0">
              <a:buNone/>
              <a:defRPr sz="3200" b="1"/>
            </a:lvl1pPr>
            <a:lvl2pPr marL="609676" indent="0">
              <a:buNone/>
              <a:defRPr sz="2667" b="1"/>
            </a:lvl2pPr>
            <a:lvl3pPr marL="1219352" indent="0">
              <a:buNone/>
              <a:defRPr sz="2400" b="1"/>
            </a:lvl3pPr>
            <a:lvl4pPr marL="1829029" indent="0">
              <a:buNone/>
              <a:defRPr sz="2134" b="1"/>
            </a:lvl4pPr>
            <a:lvl5pPr marL="2438705" indent="0">
              <a:buNone/>
              <a:defRPr sz="2134" b="1"/>
            </a:lvl5pPr>
            <a:lvl6pPr marL="3048381" indent="0">
              <a:buNone/>
              <a:defRPr sz="2134" b="1"/>
            </a:lvl6pPr>
            <a:lvl7pPr marL="3658057" indent="0">
              <a:buNone/>
              <a:defRPr sz="2134" b="1"/>
            </a:lvl7pPr>
            <a:lvl8pPr marL="4267733" indent="0">
              <a:buNone/>
              <a:defRPr sz="2134" b="1"/>
            </a:lvl8pPr>
            <a:lvl9pPr marL="4877410" indent="0">
              <a:buNone/>
              <a:defRPr sz="2134" b="1"/>
            </a:lvl9pPr>
          </a:lstStyle>
          <a:p>
            <a:pPr lvl="0"/>
            <a:r>
              <a:rPr lang="es-ES_tradnl"/>
              <a:t>Haga clic para modificar los estilos de texto del patrón</a:t>
            </a:r>
          </a:p>
        </p:txBody>
      </p:sp>
      <p:sp>
        <p:nvSpPr>
          <p:cNvPr id="6" name="Marcador de contenido 5"/>
          <p:cNvSpPr>
            <a:spLocks noGrp="1"/>
          </p:cNvSpPr>
          <p:nvPr>
            <p:ph sz="quarter" idx="4"/>
          </p:nvPr>
        </p:nvSpPr>
        <p:spPr>
          <a:xfrm>
            <a:off x="8230404" y="3710643"/>
            <a:ext cx="6911592" cy="5457796"/>
          </a:xfrm>
        </p:spPr>
        <p:txBody>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51715691-68B9-4E29-ACA7-C159F53DAA68}" type="datetimeFigureOut">
              <a:rPr lang="en-US" smtClean="0"/>
              <a:pPr/>
              <a:t>4/26/2019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Haga clic para modificar el estilo de título del patrón</a:t>
            </a:r>
          </a:p>
        </p:txBody>
      </p:sp>
      <p:sp>
        <p:nvSpPr>
          <p:cNvPr id="3" name="Marcador de fecha 2"/>
          <p:cNvSpPr>
            <a:spLocks noGrp="1"/>
          </p:cNvSpPr>
          <p:nvPr>
            <p:ph type="dt" sz="half" idx="10"/>
          </p:nvPr>
        </p:nvSpPr>
        <p:spPr/>
        <p:txBody>
          <a:bodyPr/>
          <a:lstStyle/>
          <a:p>
            <a:fld id="{51715691-68B9-4E29-ACA7-C159F53DAA68}" type="datetimeFigureOut">
              <a:rPr lang="en-US" smtClean="0"/>
              <a:pPr/>
              <a:t>4/26/2019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1715691-68B9-4E29-ACA7-C159F53DAA68}" type="datetimeFigureOut">
              <a:rPr lang="en-US" smtClean="0"/>
              <a:pPr/>
              <a:t>4/26/2019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19827" y="677228"/>
            <a:ext cx="5243495" cy="2370296"/>
          </a:xfrm>
        </p:spPr>
        <p:txBody>
          <a:bodyPr anchor="b"/>
          <a:lstStyle>
            <a:lvl1pPr>
              <a:defRPr sz="4267"/>
            </a:lvl1pPr>
          </a:lstStyle>
          <a:p>
            <a:r>
              <a:rPr lang="es-ES_tradnl"/>
              <a:t>Haga clic para modificar el estilo de título del patrón</a:t>
            </a:r>
          </a:p>
        </p:txBody>
      </p:sp>
      <p:sp>
        <p:nvSpPr>
          <p:cNvPr id="3" name="Marcador de contenido 2"/>
          <p:cNvSpPr>
            <a:spLocks noGrp="1"/>
          </p:cNvSpPr>
          <p:nvPr>
            <p:ph idx="1"/>
          </p:nvPr>
        </p:nvSpPr>
        <p:spPr>
          <a:xfrm>
            <a:off x="6911592" y="1462624"/>
            <a:ext cx="8230404" cy="7219057"/>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1119827" y="3047524"/>
            <a:ext cx="5243495" cy="5645915"/>
          </a:xfrm>
        </p:spPr>
        <p:txBody>
          <a:bodyPr/>
          <a:lstStyle>
            <a:lvl1pPr marL="0" indent="0">
              <a:buNone/>
              <a:defRPr sz="2134"/>
            </a:lvl1pPr>
            <a:lvl2pPr marL="609676" indent="0">
              <a:buNone/>
              <a:defRPr sz="1867"/>
            </a:lvl2pPr>
            <a:lvl3pPr marL="1219352" indent="0">
              <a:buNone/>
              <a:defRPr sz="1600"/>
            </a:lvl3pPr>
            <a:lvl4pPr marL="1829029" indent="0">
              <a:buNone/>
              <a:defRPr sz="1334"/>
            </a:lvl4pPr>
            <a:lvl5pPr marL="2438705" indent="0">
              <a:buNone/>
              <a:defRPr sz="1334"/>
            </a:lvl5pPr>
            <a:lvl6pPr marL="3048381" indent="0">
              <a:buNone/>
              <a:defRPr sz="1334"/>
            </a:lvl6pPr>
            <a:lvl7pPr marL="3658057" indent="0">
              <a:buNone/>
              <a:defRPr sz="1334"/>
            </a:lvl7pPr>
            <a:lvl8pPr marL="4267733" indent="0">
              <a:buNone/>
              <a:defRPr sz="1334"/>
            </a:lvl8pPr>
            <a:lvl9pPr marL="4877410" indent="0">
              <a:buNone/>
              <a:defRPr sz="1334"/>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51715691-68B9-4E29-ACA7-C159F53DAA68}" type="datetimeFigureOut">
              <a:rPr lang="en-US" smtClean="0"/>
              <a:pPr/>
              <a:t>4/26/2019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19827" y="677228"/>
            <a:ext cx="5243495" cy="2370296"/>
          </a:xfrm>
        </p:spPr>
        <p:txBody>
          <a:bodyPr anchor="b"/>
          <a:lstStyle>
            <a:lvl1pPr>
              <a:defRPr sz="4267"/>
            </a:lvl1pPr>
          </a:lstStyle>
          <a:p>
            <a:r>
              <a:rPr lang="es-ES_tradnl"/>
              <a:t>Haga clic para modificar el estilo de título del patrón</a:t>
            </a:r>
          </a:p>
        </p:txBody>
      </p:sp>
      <p:sp>
        <p:nvSpPr>
          <p:cNvPr id="3" name="Marcador de imagen 2"/>
          <p:cNvSpPr>
            <a:spLocks noGrp="1"/>
          </p:cNvSpPr>
          <p:nvPr>
            <p:ph type="pic" idx="1"/>
          </p:nvPr>
        </p:nvSpPr>
        <p:spPr>
          <a:xfrm>
            <a:off x="6911592" y="1462624"/>
            <a:ext cx="8230404" cy="7219057"/>
          </a:xfrm>
        </p:spPr>
        <p:txBody>
          <a:bodyPr/>
          <a:lstStyle>
            <a:lvl1pPr marL="0" indent="0">
              <a:buNone/>
              <a:defRPr sz="4267"/>
            </a:lvl1pPr>
            <a:lvl2pPr marL="609676" indent="0">
              <a:buNone/>
              <a:defRPr sz="3734"/>
            </a:lvl2pPr>
            <a:lvl3pPr marL="1219352" indent="0">
              <a:buNone/>
              <a:defRPr sz="3200"/>
            </a:lvl3pPr>
            <a:lvl4pPr marL="1829029" indent="0">
              <a:buNone/>
              <a:defRPr sz="2667"/>
            </a:lvl4pPr>
            <a:lvl5pPr marL="2438705" indent="0">
              <a:buNone/>
              <a:defRPr sz="2667"/>
            </a:lvl5pPr>
            <a:lvl6pPr marL="3048381" indent="0">
              <a:buNone/>
              <a:defRPr sz="2667"/>
            </a:lvl6pPr>
            <a:lvl7pPr marL="3658057" indent="0">
              <a:buNone/>
              <a:defRPr sz="2667"/>
            </a:lvl7pPr>
            <a:lvl8pPr marL="4267733" indent="0">
              <a:buNone/>
              <a:defRPr sz="2667"/>
            </a:lvl8pPr>
            <a:lvl9pPr marL="4877410" indent="0">
              <a:buNone/>
              <a:defRPr sz="2667"/>
            </a:lvl9pPr>
          </a:lstStyle>
          <a:p>
            <a:endParaRPr lang="es-ES_tradnl"/>
          </a:p>
        </p:txBody>
      </p:sp>
      <p:sp>
        <p:nvSpPr>
          <p:cNvPr id="4" name="Marcador de texto 3"/>
          <p:cNvSpPr>
            <a:spLocks noGrp="1"/>
          </p:cNvSpPr>
          <p:nvPr>
            <p:ph type="body" sz="half" idx="2"/>
          </p:nvPr>
        </p:nvSpPr>
        <p:spPr>
          <a:xfrm>
            <a:off x="1119827" y="3047524"/>
            <a:ext cx="5243495" cy="5645915"/>
          </a:xfrm>
        </p:spPr>
        <p:txBody>
          <a:bodyPr/>
          <a:lstStyle>
            <a:lvl1pPr marL="0" indent="0">
              <a:buNone/>
              <a:defRPr sz="2134"/>
            </a:lvl1pPr>
            <a:lvl2pPr marL="609676" indent="0">
              <a:buNone/>
              <a:defRPr sz="1867"/>
            </a:lvl2pPr>
            <a:lvl3pPr marL="1219352" indent="0">
              <a:buNone/>
              <a:defRPr sz="1600"/>
            </a:lvl3pPr>
            <a:lvl4pPr marL="1829029" indent="0">
              <a:buNone/>
              <a:defRPr sz="1334"/>
            </a:lvl4pPr>
            <a:lvl5pPr marL="2438705" indent="0">
              <a:buNone/>
              <a:defRPr sz="1334"/>
            </a:lvl5pPr>
            <a:lvl6pPr marL="3048381" indent="0">
              <a:buNone/>
              <a:defRPr sz="1334"/>
            </a:lvl6pPr>
            <a:lvl7pPr marL="3658057" indent="0">
              <a:buNone/>
              <a:defRPr sz="1334"/>
            </a:lvl7pPr>
            <a:lvl8pPr marL="4267733" indent="0">
              <a:buNone/>
              <a:defRPr sz="1334"/>
            </a:lvl8pPr>
            <a:lvl9pPr marL="4877410" indent="0">
              <a:buNone/>
              <a:defRPr sz="1334"/>
            </a:lvl9pPr>
          </a:lstStyle>
          <a:p>
            <a:pPr lvl="0"/>
            <a:r>
              <a:rPr lang="es-ES_tradnl"/>
              <a:t>Haga clic para modificar los estilos de texto del patrón</a:t>
            </a:r>
          </a:p>
        </p:txBody>
      </p:sp>
      <p:sp>
        <p:nvSpPr>
          <p:cNvPr id="5" name="Marcador de fecha 4"/>
          <p:cNvSpPr>
            <a:spLocks noGrp="1"/>
          </p:cNvSpPr>
          <p:nvPr>
            <p:ph type="dt" sz="half" idx="10"/>
          </p:nvPr>
        </p:nvSpPr>
        <p:spPr/>
        <p:txBody>
          <a:bodyPr/>
          <a:lstStyle/>
          <a:p>
            <a:fld id="{51715691-68B9-4E29-ACA7-C159F53DAA68}" type="datetimeFigureOut">
              <a:rPr lang="en-US" smtClean="0"/>
              <a:pPr/>
              <a:t>4/26/2019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7C7325AA-27E0-45FF-873C-8361F22BB931}"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17709" y="540842"/>
            <a:ext cx="14022170" cy="1963490"/>
          </a:xfrm>
          <a:prstGeom prst="rect">
            <a:avLst/>
          </a:prstGeom>
        </p:spPr>
        <p:txBody>
          <a:bodyPr vert="horz" lIns="91440" tIns="45720" rIns="91440" bIns="45720" rtlCol="0" anchor="ctr">
            <a:normAutofit/>
          </a:bodyPr>
          <a:lstStyle/>
          <a:p>
            <a:r>
              <a:rPr lang="es-ES_tradnl"/>
              <a:t>Haga clic para modificar el estilo de título del patrón</a:t>
            </a:r>
          </a:p>
        </p:txBody>
      </p:sp>
      <p:sp>
        <p:nvSpPr>
          <p:cNvPr id="3" name="Marcador de texto 2"/>
          <p:cNvSpPr>
            <a:spLocks noGrp="1"/>
          </p:cNvSpPr>
          <p:nvPr>
            <p:ph type="body" idx="1"/>
          </p:nvPr>
        </p:nvSpPr>
        <p:spPr>
          <a:xfrm>
            <a:off x="1117709" y="2704207"/>
            <a:ext cx="14022170" cy="6445420"/>
          </a:xfrm>
          <a:prstGeom prst="rect">
            <a:avLst/>
          </a:prstGeom>
        </p:spPr>
        <p:txBody>
          <a:bodyPr vert="horz" lIns="91440" tIns="45720" rIns="91440" bIns="45720" rtlCol="0">
            <a:normAutofit/>
          </a:bodyPr>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1117709" y="9415345"/>
            <a:ext cx="3657957" cy="540841"/>
          </a:xfrm>
          <a:prstGeom prst="rect">
            <a:avLst/>
          </a:prstGeom>
        </p:spPr>
        <p:txBody>
          <a:bodyPr vert="horz" lIns="91440" tIns="45720" rIns="91440" bIns="45720" rtlCol="0" anchor="ctr"/>
          <a:lstStyle>
            <a:lvl1pPr algn="l">
              <a:defRPr sz="1600">
                <a:solidFill>
                  <a:schemeClr val="tx1">
                    <a:tint val="75000"/>
                  </a:schemeClr>
                </a:solidFill>
              </a:defRPr>
            </a:lvl1pPr>
          </a:lstStyle>
          <a:p>
            <a:fld id="{51715691-68B9-4E29-ACA7-C159F53DAA68}" type="datetimeFigureOut">
              <a:rPr lang="en-US" smtClean="0"/>
              <a:pPr/>
              <a:t>4/26/2019</a:t>
            </a:fld>
            <a:endParaRPr lang="en-US"/>
          </a:p>
        </p:txBody>
      </p:sp>
      <p:sp>
        <p:nvSpPr>
          <p:cNvPr id="5" name="Marcador de pie de página 4"/>
          <p:cNvSpPr>
            <a:spLocks noGrp="1"/>
          </p:cNvSpPr>
          <p:nvPr>
            <p:ph type="ftr" sz="quarter" idx="3"/>
          </p:nvPr>
        </p:nvSpPr>
        <p:spPr>
          <a:xfrm>
            <a:off x="5385326" y="9415345"/>
            <a:ext cx="5486936" cy="54084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11481922" y="9415345"/>
            <a:ext cx="3657957" cy="540841"/>
          </a:xfrm>
          <a:prstGeom prst="rect">
            <a:avLst/>
          </a:prstGeom>
        </p:spPr>
        <p:txBody>
          <a:bodyPr vert="horz" lIns="91440" tIns="45720" rIns="91440" bIns="45720" rtlCol="0" anchor="ctr"/>
          <a:lstStyle>
            <a:lvl1pPr algn="r">
              <a:defRPr sz="1600">
                <a:solidFill>
                  <a:schemeClr val="tx1">
                    <a:tint val="75000"/>
                  </a:schemeClr>
                </a:solidFill>
              </a:defRPr>
            </a:lvl1pPr>
          </a:lstStyle>
          <a:p>
            <a:fld id="{7C7325AA-27E0-45FF-873C-8361F22BB931}" type="slidenum">
              <a:rPr lang="en-US" smtClean="0"/>
              <a:pPr/>
              <a:t>‹Nº›</a:t>
            </a:fld>
            <a:endParaRPr lang="en-US"/>
          </a:p>
        </p:txBody>
      </p:sp>
    </p:spTree>
    <p:extLst>
      <p:ext uri="{BB962C8B-B14F-4D97-AF65-F5344CB8AC3E}">
        <p14:creationId xmlns:p14="http://schemas.microsoft.com/office/powerpoint/2010/main" val="202052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352"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38" indent="-304838" algn="l" defTabSz="1219352" rtl="0" eaLnBrk="1" latinLnBrk="0" hangingPunct="1">
        <a:lnSpc>
          <a:spcPct val="90000"/>
        </a:lnSpc>
        <a:spcBef>
          <a:spcPts val="1334"/>
        </a:spcBef>
        <a:buFont typeface="Arial"/>
        <a:buChar char="•"/>
        <a:defRPr sz="3734" kern="1200">
          <a:solidFill>
            <a:schemeClr val="tx1"/>
          </a:solidFill>
          <a:latin typeface="+mn-lt"/>
          <a:ea typeface="+mn-ea"/>
          <a:cs typeface="+mn-cs"/>
        </a:defRPr>
      </a:lvl1pPr>
      <a:lvl2pPr marL="914514" indent="-304838" algn="l" defTabSz="1219352"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4191" indent="-304838" algn="l" defTabSz="1219352"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867"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543"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3219"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895"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2572"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2248" indent="-304838" algn="l" defTabSz="1219352"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352" rtl="0" eaLnBrk="1" latinLnBrk="0" hangingPunct="1">
        <a:defRPr sz="2400" kern="1200">
          <a:solidFill>
            <a:schemeClr val="tx1"/>
          </a:solidFill>
          <a:latin typeface="+mn-lt"/>
          <a:ea typeface="+mn-ea"/>
          <a:cs typeface="+mn-cs"/>
        </a:defRPr>
      </a:lvl1pPr>
      <a:lvl2pPr marL="609676" algn="l" defTabSz="1219352" rtl="0" eaLnBrk="1" latinLnBrk="0" hangingPunct="1">
        <a:defRPr sz="2400" kern="1200">
          <a:solidFill>
            <a:schemeClr val="tx1"/>
          </a:solidFill>
          <a:latin typeface="+mn-lt"/>
          <a:ea typeface="+mn-ea"/>
          <a:cs typeface="+mn-cs"/>
        </a:defRPr>
      </a:lvl2pPr>
      <a:lvl3pPr marL="1219352" algn="l" defTabSz="1219352" rtl="0" eaLnBrk="1" latinLnBrk="0" hangingPunct="1">
        <a:defRPr sz="2400" kern="1200">
          <a:solidFill>
            <a:schemeClr val="tx1"/>
          </a:solidFill>
          <a:latin typeface="+mn-lt"/>
          <a:ea typeface="+mn-ea"/>
          <a:cs typeface="+mn-cs"/>
        </a:defRPr>
      </a:lvl3pPr>
      <a:lvl4pPr marL="1829029" algn="l" defTabSz="1219352" rtl="0" eaLnBrk="1" latinLnBrk="0" hangingPunct="1">
        <a:defRPr sz="2400" kern="1200">
          <a:solidFill>
            <a:schemeClr val="tx1"/>
          </a:solidFill>
          <a:latin typeface="+mn-lt"/>
          <a:ea typeface="+mn-ea"/>
          <a:cs typeface="+mn-cs"/>
        </a:defRPr>
      </a:lvl4pPr>
      <a:lvl5pPr marL="2438705" algn="l" defTabSz="1219352" rtl="0" eaLnBrk="1" latinLnBrk="0" hangingPunct="1">
        <a:defRPr sz="2400" kern="1200">
          <a:solidFill>
            <a:schemeClr val="tx1"/>
          </a:solidFill>
          <a:latin typeface="+mn-lt"/>
          <a:ea typeface="+mn-ea"/>
          <a:cs typeface="+mn-cs"/>
        </a:defRPr>
      </a:lvl5pPr>
      <a:lvl6pPr marL="3048381" algn="l" defTabSz="1219352" rtl="0" eaLnBrk="1" latinLnBrk="0" hangingPunct="1">
        <a:defRPr sz="2400" kern="1200">
          <a:solidFill>
            <a:schemeClr val="tx1"/>
          </a:solidFill>
          <a:latin typeface="+mn-lt"/>
          <a:ea typeface="+mn-ea"/>
          <a:cs typeface="+mn-cs"/>
        </a:defRPr>
      </a:lvl6pPr>
      <a:lvl7pPr marL="3658057" algn="l" defTabSz="1219352" rtl="0" eaLnBrk="1" latinLnBrk="0" hangingPunct="1">
        <a:defRPr sz="2400" kern="1200">
          <a:solidFill>
            <a:schemeClr val="tx1"/>
          </a:solidFill>
          <a:latin typeface="+mn-lt"/>
          <a:ea typeface="+mn-ea"/>
          <a:cs typeface="+mn-cs"/>
        </a:defRPr>
      </a:lvl7pPr>
      <a:lvl8pPr marL="4267733" algn="l" defTabSz="1219352" rtl="0" eaLnBrk="1" latinLnBrk="0" hangingPunct="1">
        <a:defRPr sz="2400" kern="1200">
          <a:solidFill>
            <a:schemeClr val="tx1"/>
          </a:solidFill>
          <a:latin typeface="+mn-lt"/>
          <a:ea typeface="+mn-ea"/>
          <a:cs typeface="+mn-cs"/>
        </a:defRPr>
      </a:lvl8pPr>
      <a:lvl9pPr marL="4877410" algn="l" defTabSz="121935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30"/>
          <p:cNvSpPr/>
          <p:nvPr/>
        </p:nvSpPr>
        <p:spPr>
          <a:xfrm>
            <a:off x="661194" y="4175167"/>
            <a:ext cx="14935200" cy="1513639"/>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360000" tIns="432000" rIns="360000" bIns="432000" anchor="ctr">
            <a:spAutoFit/>
          </a:bodyPr>
          <a:lstStyle/>
          <a:p>
            <a:pPr algn="ctr" defTabSz="975208">
              <a:lnSpc>
                <a:spcPts val="5000"/>
              </a:lnSpc>
              <a:defRPr/>
            </a:pPr>
            <a:r>
              <a:rPr lang="en-US" sz="4000" b="1" kern="0" dirty="0" err="1">
                <a:solidFill>
                  <a:srgbClr val="3F3F3F"/>
                </a:solidFill>
                <a:latin typeface="Montserrat" charset="0"/>
                <a:ea typeface="Montserrat" charset="0"/>
                <a:cs typeface="Montserrat" charset="0"/>
              </a:rPr>
              <a:t>COMUNICACIÓN</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FELIZ</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EN</a:t>
            </a:r>
            <a:r>
              <a:rPr lang="en-US" sz="4000" b="1" kern="0" dirty="0">
                <a:solidFill>
                  <a:srgbClr val="3F3F3F"/>
                </a:solidFill>
                <a:latin typeface="Montserrat" charset="0"/>
                <a:ea typeface="Montserrat" charset="0"/>
                <a:cs typeface="Montserrat" charset="0"/>
              </a:rPr>
              <a:t> COLOMBIA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EXPRESIÓN</a:t>
            </a:r>
            <a:r>
              <a:rPr lang="en-US" sz="4000" b="1" kern="0" dirty="0">
                <a:solidFill>
                  <a:srgbClr val="3F3F3F"/>
                </a:solidFill>
                <a:latin typeface="Montserrat" charset="0"/>
                <a:ea typeface="Montserrat" charset="0"/>
                <a:cs typeface="Montserrat" charset="0"/>
              </a:rPr>
              <a:t> ORAL</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10" name="Rectangle 1">
            <a:extLst>
              <a:ext uri="{FF2B5EF4-FFF2-40B4-BE49-F238E27FC236}">
                <a16:creationId xmlns:a16="http://schemas.microsoft.com/office/drawing/2014/main" id="{C59A0B6B-11A6-404B-B84D-3BBBC15AD71F}"/>
              </a:ext>
            </a:extLst>
          </p:cNvPr>
          <p:cNvSpPr>
            <a:spLocks noChangeArrowheads="1"/>
          </p:cNvSpPr>
          <p:nvPr/>
        </p:nvSpPr>
        <p:spPr bwMode="auto">
          <a:xfrm>
            <a:off x="1423194" y="3271217"/>
            <a:ext cx="14173200"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s-CO" altLang="zh-CN" sz="4000" dirty="0">
                <a:cs typeface="Arial" panose="020B0604020202020204" pitchFamily="34" charset="0"/>
              </a:rPr>
              <a:t>Hablada, oral o verbal, es la forma de comunicación que se emplea emitiendo </a:t>
            </a:r>
            <a:r>
              <a:rPr lang="es-CO" altLang="zh-CN" sz="4000" b="1" dirty="0">
                <a:cs typeface="Arial" panose="020B0604020202020204" pitchFamily="34" charset="0"/>
              </a:rPr>
              <a:t>signos vocales, </a:t>
            </a:r>
            <a:r>
              <a:rPr lang="es-CO" altLang="zh-CN" sz="4000" dirty="0">
                <a:cs typeface="Arial" panose="020B0604020202020204" pitchFamily="34" charset="0"/>
              </a:rPr>
              <a:t>sonoros </a:t>
            </a:r>
            <a:r>
              <a:rPr lang="es-CO" altLang="zh-CN" sz="4000" b="1" dirty="0">
                <a:cs typeface="Arial" panose="020B0604020202020204" pitchFamily="34" charset="0"/>
              </a:rPr>
              <a:t>(fonemas), </a:t>
            </a:r>
            <a:r>
              <a:rPr lang="es-CO" altLang="zh-CN" sz="4000" dirty="0">
                <a:cs typeface="Arial" panose="020B0604020202020204" pitchFamily="34" charset="0"/>
              </a:rPr>
              <a:t>mediante el mecanismo o aparato del habla o aparato fónico, que permite la </a:t>
            </a:r>
            <a:r>
              <a:rPr lang="es-CO" altLang="zh-CN" sz="4000" b="1" dirty="0">
                <a:cs typeface="Arial" panose="020B0604020202020204" pitchFamily="34" charset="0"/>
              </a:rPr>
              <a:t>producción</a:t>
            </a:r>
            <a:r>
              <a:rPr lang="es-CO" altLang="zh-CN" sz="4000" dirty="0">
                <a:cs typeface="Arial" panose="020B0604020202020204" pitchFamily="34" charset="0"/>
              </a:rPr>
              <a:t> de la </a:t>
            </a:r>
            <a:r>
              <a:rPr lang="es-CO" altLang="zh-CN" sz="4000" b="1" dirty="0">
                <a:cs typeface="Arial" panose="020B0604020202020204" pitchFamily="34" charset="0"/>
              </a:rPr>
              <a:t>voz </a:t>
            </a:r>
            <a:r>
              <a:rPr lang="es-CO" altLang="zh-CN" sz="4000" dirty="0">
                <a:cs typeface="Arial" panose="020B0604020202020204" pitchFamily="34" charset="0"/>
              </a:rPr>
              <a:t>y que es percibida por el oído.</a:t>
            </a:r>
          </a:p>
          <a:p>
            <a:pPr algn="just"/>
            <a:endParaRPr lang="es-CO" altLang="zh-CN" sz="4000" dirty="0">
              <a:cs typeface="Arial" panose="020B0604020202020204" pitchFamily="34" charset="0"/>
            </a:endParaRPr>
          </a:p>
          <a:p>
            <a:pPr algn="just"/>
            <a:r>
              <a:rPr lang="es-CO" altLang="zh-CN" sz="4000" dirty="0">
                <a:cs typeface="Arial" panose="020B0604020202020204" pitchFamily="34" charset="0"/>
              </a:rPr>
              <a:t>Requiere por lo menos, de dos personas: hablante y oyente, entre las cuales se establece una relación directa, que implica una </a:t>
            </a:r>
            <a:r>
              <a:rPr lang="es-CO" altLang="zh-CN" sz="4000" b="1" dirty="0">
                <a:cs typeface="Arial" panose="020B0604020202020204" pitchFamily="34" charset="0"/>
              </a:rPr>
              <a:t>retroalimentación inmediata, </a:t>
            </a:r>
            <a:r>
              <a:rPr lang="es-CO" altLang="zh-CN" sz="4000" dirty="0">
                <a:cs typeface="Arial" panose="020B0604020202020204" pitchFamily="34" charset="0"/>
              </a:rPr>
              <a:t>en un proceso en el que estén implícitos </a:t>
            </a:r>
            <a:r>
              <a:rPr lang="es-CO" altLang="zh-CN" sz="4000" b="1" dirty="0">
                <a:cs typeface="Arial" panose="020B0604020202020204" pitchFamily="34" charset="0"/>
              </a:rPr>
              <a:t>hablar y escuchar.</a:t>
            </a:r>
          </a:p>
          <a:p>
            <a:endParaRPr lang="es-CO" altLang="zh-CN" sz="2400" dirty="0">
              <a:latin typeface="Calibri" panose="020F0502020204030204" pitchFamily="34" charset="0"/>
              <a:cs typeface="Arial" panose="020B0604020202020204" pitchFamily="34" charset="0"/>
            </a:endParaRPr>
          </a:p>
        </p:txBody>
      </p:sp>
      <p:sp>
        <p:nvSpPr>
          <p:cNvPr id="11" name="Botón de acción: ir hacia delante o siguiente 10">
            <a:hlinkClick r:id="" action="ppaction://hlinkshowjump?jump=nextslide" highlightClick="1"/>
            <a:extLst>
              <a:ext uri="{FF2B5EF4-FFF2-40B4-BE49-F238E27FC236}">
                <a16:creationId xmlns:a16="http://schemas.microsoft.com/office/drawing/2014/main" id="{F4D86013-4A2A-4946-8BC8-1F657C95937D}"/>
              </a:ext>
            </a:extLst>
          </p:cNvPr>
          <p:cNvSpPr/>
          <p:nvPr/>
        </p:nvSpPr>
        <p:spPr>
          <a:xfrm>
            <a:off x="661194" y="3479006"/>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Botón de acción: ir hacia delante o siguiente 13">
            <a:hlinkClick r:id="" action="ppaction://hlinkshowjump?jump=nextslide" highlightClick="1"/>
            <a:extLst>
              <a:ext uri="{FF2B5EF4-FFF2-40B4-BE49-F238E27FC236}">
                <a16:creationId xmlns:a16="http://schemas.microsoft.com/office/drawing/2014/main" id="{94A3D8DC-700F-4497-B592-732D2A591623}"/>
              </a:ext>
            </a:extLst>
          </p:cNvPr>
          <p:cNvSpPr/>
          <p:nvPr/>
        </p:nvSpPr>
        <p:spPr>
          <a:xfrm>
            <a:off x="661194" y="7096652"/>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23" name="Grupo 22">
            <a:extLst>
              <a:ext uri="{FF2B5EF4-FFF2-40B4-BE49-F238E27FC236}">
                <a16:creationId xmlns:a16="http://schemas.microsoft.com/office/drawing/2014/main" id="{71180EFD-041D-41C2-A253-35DA58FF1E46}"/>
              </a:ext>
            </a:extLst>
          </p:cNvPr>
          <p:cNvGrpSpPr/>
          <p:nvPr/>
        </p:nvGrpSpPr>
        <p:grpSpPr>
          <a:xfrm>
            <a:off x="661194" y="267307"/>
            <a:ext cx="10628650" cy="259173"/>
            <a:chOff x="661194" y="267307"/>
            <a:chExt cx="10628650" cy="259173"/>
          </a:xfrm>
        </p:grpSpPr>
        <p:sp>
          <p:nvSpPr>
            <p:cNvPr id="24" name="1 Título">
              <a:extLst>
                <a:ext uri="{FF2B5EF4-FFF2-40B4-BE49-F238E27FC236}">
                  <a16:creationId xmlns:a16="http://schemas.microsoft.com/office/drawing/2014/main" id="{DD4F463D-EE48-4F48-AB8F-46A04CE44BC6}"/>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5" name="1 Título">
              <a:extLst>
                <a:ext uri="{FF2B5EF4-FFF2-40B4-BE49-F238E27FC236}">
                  <a16:creationId xmlns:a16="http://schemas.microsoft.com/office/drawing/2014/main" id="{BFA9A30F-2336-47F6-8A6D-76FDB4D2EF2D}"/>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6" name="1 Título">
              <a:extLst>
                <a:ext uri="{FF2B5EF4-FFF2-40B4-BE49-F238E27FC236}">
                  <a16:creationId xmlns:a16="http://schemas.microsoft.com/office/drawing/2014/main" id="{1E98F601-D595-4573-B7B8-F6AD13F8BDB6}"/>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7" name="1 Título">
              <a:extLst>
                <a:ext uri="{FF2B5EF4-FFF2-40B4-BE49-F238E27FC236}">
                  <a16:creationId xmlns:a16="http://schemas.microsoft.com/office/drawing/2014/main" id="{4FDE544F-A6A5-4CB4-80CF-F627269E1947}"/>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73835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A703B41-88EB-4034-A18E-EDBEA22DF5D0}"/>
              </a:ext>
            </a:extLst>
          </p:cNvPr>
          <p:cNvSpPr/>
          <p:nvPr/>
        </p:nvSpPr>
        <p:spPr>
          <a:xfrm>
            <a:off x="432595" y="3783806"/>
            <a:ext cx="5410200" cy="539789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EXPRESIÓN</a:t>
            </a:r>
            <a:r>
              <a:rPr lang="en-US" sz="4000" b="1" kern="0" dirty="0">
                <a:solidFill>
                  <a:srgbClr val="3F3F3F"/>
                </a:solidFill>
                <a:latin typeface="Montserrat" charset="0"/>
                <a:ea typeface="Montserrat" charset="0"/>
                <a:cs typeface="Montserrat" charset="0"/>
              </a:rPr>
              <a:t> ORAL</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728C9980-453D-4EC4-A2D0-12E693B7EDD1}"/>
              </a:ext>
            </a:extLst>
          </p:cNvPr>
          <p:cNvSpPr>
            <a:spLocks noChangeArrowheads="1"/>
          </p:cNvSpPr>
          <p:nvPr/>
        </p:nvSpPr>
        <p:spPr bwMode="auto">
          <a:xfrm>
            <a:off x="6262982" y="3675593"/>
            <a:ext cx="8844351"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s-ES" altLang="es-CO" sz="3600" dirty="0">
                <a:ea typeface="宋体" panose="02010600030101010101" pitchFamily="2" charset="-122"/>
                <a:cs typeface="Arial" panose="020B0604020202020204" pitchFamily="34" charset="0"/>
              </a:rPr>
              <a:t>La expresión oral es todo el </a:t>
            </a:r>
            <a:r>
              <a:rPr lang="es-ES" altLang="es-CO" sz="3600" b="1" dirty="0">
                <a:ea typeface="宋体" panose="02010600030101010101" pitchFamily="2" charset="-122"/>
                <a:cs typeface="Arial" panose="020B0604020202020204" pitchFamily="34" charset="0"/>
              </a:rPr>
              <a:t>conjunto</a:t>
            </a:r>
            <a:r>
              <a:rPr lang="es-ES" altLang="es-CO" sz="3600" dirty="0">
                <a:ea typeface="宋体" panose="02010600030101010101" pitchFamily="2" charset="-122"/>
                <a:cs typeface="Arial" panose="020B0604020202020204" pitchFamily="34" charset="0"/>
              </a:rPr>
              <a:t>  de </a:t>
            </a:r>
            <a:r>
              <a:rPr lang="es-ES" altLang="es-CO" sz="3600" b="1" dirty="0">
                <a:ea typeface="宋体" panose="02010600030101010101" pitchFamily="2" charset="-122"/>
                <a:cs typeface="Arial" panose="020B0604020202020204" pitchFamily="34" charset="0"/>
              </a:rPr>
              <a:t>técnicas</a:t>
            </a:r>
            <a:r>
              <a:rPr lang="es-ES" altLang="es-CO" sz="3600" dirty="0">
                <a:ea typeface="宋体" panose="02010600030101010101" pitchFamily="2" charset="-122"/>
                <a:cs typeface="Arial" panose="020B0604020202020204" pitchFamily="34" charset="0"/>
              </a:rPr>
              <a:t> que se deben seguir para comunicar  oralmente todo lo que se piensa  con </a:t>
            </a:r>
            <a:r>
              <a:rPr lang="es-ES" altLang="es-CO" sz="3600" b="1" dirty="0">
                <a:ea typeface="宋体" panose="02010600030101010101" pitchFamily="2" charset="-122"/>
                <a:cs typeface="Arial" panose="020B0604020202020204" pitchFamily="34" charset="0"/>
              </a:rPr>
              <a:t>efectividad</a:t>
            </a:r>
            <a:r>
              <a:rPr lang="es-ES" altLang="es-CO" sz="3600" dirty="0">
                <a:ea typeface="宋体" panose="02010600030101010101" pitchFamily="2" charset="-122"/>
                <a:cs typeface="Arial" panose="020B0604020202020204" pitchFamily="34" charset="0"/>
              </a:rPr>
              <a:t> y sin ningún tipo de barreras.  Estas ideas que están en mente pueden transmitirse con palabras, de tal manera que cuanto mayor sea la perfección en el uso de las mismas,  mayor será el grado de comunicación que logre.</a:t>
            </a:r>
            <a:endParaRPr lang="es-CO" altLang="zh-CN" sz="3600" dirty="0">
              <a:cs typeface="Arial" panose="020B0604020202020204" pitchFamily="34" charset="0"/>
            </a:endParaRPr>
          </a:p>
        </p:txBody>
      </p:sp>
      <p:pic>
        <p:nvPicPr>
          <p:cNvPr id="10242" name="Picture 2" descr="Resultado de imagen para vector EXPRESSION rojo Y GRIS">
            <a:extLst>
              <a:ext uri="{FF2B5EF4-FFF2-40B4-BE49-F238E27FC236}">
                <a16:creationId xmlns:a16="http://schemas.microsoft.com/office/drawing/2014/main" id="{7609F96D-9090-4F74-9180-0962477C0CB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7" r="1387" b="7243"/>
          <a:stretch/>
        </p:blipFill>
        <p:spPr bwMode="auto">
          <a:xfrm>
            <a:off x="703562" y="4012406"/>
            <a:ext cx="4834432" cy="4900064"/>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o 21">
            <a:extLst>
              <a:ext uri="{FF2B5EF4-FFF2-40B4-BE49-F238E27FC236}">
                <a16:creationId xmlns:a16="http://schemas.microsoft.com/office/drawing/2014/main" id="{6AEAB764-FE3B-4B1B-B9A0-31058011375F}"/>
              </a:ext>
            </a:extLst>
          </p:cNvPr>
          <p:cNvGrpSpPr/>
          <p:nvPr/>
        </p:nvGrpSpPr>
        <p:grpSpPr>
          <a:xfrm>
            <a:off x="661194" y="267307"/>
            <a:ext cx="10628650" cy="259173"/>
            <a:chOff x="661194" y="267307"/>
            <a:chExt cx="10628650" cy="259173"/>
          </a:xfrm>
        </p:grpSpPr>
        <p:sp>
          <p:nvSpPr>
            <p:cNvPr id="23" name="1 Título">
              <a:extLst>
                <a:ext uri="{FF2B5EF4-FFF2-40B4-BE49-F238E27FC236}">
                  <a16:creationId xmlns:a16="http://schemas.microsoft.com/office/drawing/2014/main" id="{67851667-048B-4708-A8C8-5195DA63CBB6}"/>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4" name="1 Título">
              <a:extLst>
                <a:ext uri="{FF2B5EF4-FFF2-40B4-BE49-F238E27FC236}">
                  <a16:creationId xmlns:a16="http://schemas.microsoft.com/office/drawing/2014/main" id="{15AFFEC3-3719-40E4-BEEE-99B36C243A0B}"/>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5" name="1 Título">
              <a:extLst>
                <a:ext uri="{FF2B5EF4-FFF2-40B4-BE49-F238E27FC236}">
                  <a16:creationId xmlns:a16="http://schemas.microsoft.com/office/drawing/2014/main" id="{C81178B3-F944-4DFB-AE6F-3CC0F4D00843}"/>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6" name="1 Título">
              <a:extLst>
                <a:ext uri="{FF2B5EF4-FFF2-40B4-BE49-F238E27FC236}">
                  <a16:creationId xmlns:a16="http://schemas.microsoft.com/office/drawing/2014/main" id="{CE3BB083-C02D-491B-9691-7A46C94104C7}"/>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97178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21606"/>
            <a:ext cx="14935200" cy="1222826"/>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ES" sz="4000" b="1" kern="0" dirty="0">
                <a:solidFill>
                  <a:srgbClr val="3F3F3F"/>
                </a:solidFill>
                <a:latin typeface="Montserrat" charset="0"/>
                <a:ea typeface="Montserrat" charset="0"/>
                <a:cs typeface="Montserrat" charset="0"/>
              </a:rPr>
              <a:t>CUALIDADES DE LA VOZ</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21406CA0-D5DF-4351-BC7A-193DEFE74E6D}"/>
              </a:ext>
            </a:extLst>
          </p:cNvPr>
          <p:cNvSpPr>
            <a:spLocks noChangeArrowheads="1"/>
          </p:cNvSpPr>
          <p:nvPr/>
        </p:nvSpPr>
        <p:spPr bwMode="auto">
          <a:xfrm>
            <a:off x="1346994" y="2846180"/>
            <a:ext cx="14249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s-CO" altLang="zh-CN" sz="2800" b="1" dirty="0">
                <a:cs typeface="Arial" panose="020B0604020202020204" pitchFamily="34" charset="0"/>
              </a:rPr>
              <a:t>ARTICULACIÓN</a:t>
            </a:r>
          </a:p>
          <a:p>
            <a:pPr algn="just"/>
            <a:r>
              <a:rPr lang="es-CO" altLang="zh-CN" sz="2800" dirty="0">
                <a:cs typeface="Arial" panose="020B0604020202020204" pitchFamily="34" charset="0"/>
              </a:rPr>
              <a:t>Es la modificación permanente de los tonos vocales que forman los sonidos de las vocales y las consonantes. Es la pronunciación clara y definida de los sonidos en la expresión oral.</a:t>
            </a:r>
          </a:p>
          <a:p>
            <a:pPr algn="just"/>
            <a:endParaRPr lang="es-CO" altLang="zh-CN" sz="2800" dirty="0">
              <a:cs typeface="Arial" panose="020B0604020202020204" pitchFamily="34" charset="0"/>
            </a:endParaRPr>
          </a:p>
          <a:p>
            <a:r>
              <a:rPr lang="es-CO" altLang="zh-CN" sz="2800" b="1" dirty="0">
                <a:cs typeface="Arial" panose="020B0604020202020204" pitchFamily="34" charset="0"/>
              </a:rPr>
              <a:t>PRONUNCIACIÓN</a:t>
            </a:r>
            <a:endParaRPr lang="es-CO" altLang="zh-CN" sz="2800" dirty="0">
              <a:cs typeface="Arial" panose="020B0604020202020204" pitchFamily="34" charset="0"/>
            </a:endParaRPr>
          </a:p>
          <a:p>
            <a:pPr algn="just"/>
            <a:r>
              <a:rPr lang="es-CO" altLang="zh-CN" sz="2800" dirty="0">
                <a:cs typeface="Arial" panose="020B0604020202020204" pitchFamily="34" charset="0"/>
              </a:rPr>
              <a:t>Se relaciona con la producción de los sonidos contenidos en cada una de las palabras. Se seleccionan en forma apropiada los sonidos y se les da el acento adecuado. Calidad (se comprende, está limpio), armonía al pasar de un sonido a otro, secuencia (orden en la presentación de los sonidos), continuidad.</a:t>
            </a:r>
          </a:p>
          <a:p>
            <a:pPr algn="just"/>
            <a:endParaRPr lang="es-CO" altLang="zh-CN" sz="2800" dirty="0">
              <a:cs typeface="Arial" panose="020B0604020202020204" pitchFamily="34" charset="0"/>
            </a:endParaRPr>
          </a:p>
          <a:p>
            <a:pPr algn="just"/>
            <a:endParaRPr lang="es-CO" altLang="zh-CN" sz="2400" dirty="0">
              <a:latin typeface="Calibri" panose="020F050202020403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38B11DE9-52F8-4FBD-B835-324EEA9C24FA}"/>
              </a:ext>
            </a:extLst>
          </p:cNvPr>
          <p:cNvSpPr>
            <a:spLocks noChangeArrowheads="1"/>
          </p:cNvSpPr>
          <p:nvPr/>
        </p:nvSpPr>
        <p:spPr bwMode="auto">
          <a:xfrm>
            <a:off x="1346994" y="7604101"/>
            <a:ext cx="14249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sz="2800" b="1" dirty="0">
                <a:cs typeface="Arial" panose="020B0604020202020204" pitchFamily="34" charset="0"/>
              </a:rPr>
              <a:t>ENTONACIÓN</a:t>
            </a:r>
            <a:endParaRPr lang="es-CO" altLang="es-CO" sz="2800" dirty="0">
              <a:cs typeface="Arial" panose="020B0604020202020204" pitchFamily="34" charset="0"/>
            </a:endParaRPr>
          </a:p>
          <a:p>
            <a:pPr algn="just" eaLnBrk="1" hangingPunct="1"/>
            <a:r>
              <a:rPr lang="es-CO" altLang="es-CO" sz="2800" dirty="0">
                <a:cs typeface="Arial" panose="020B0604020202020204" pitchFamily="34" charset="0"/>
              </a:rPr>
              <a:t>El tono mismo o altura que se de al sonido. Realiza una función distintiva, ya que una misma expresión oral puede contener significados distintos de acuerdo con la entonación. Toda persona tiene su tono propio.  La variedad de la intensidad o entonación se denomina matiz.</a:t>
            </a:r>
          </a:p>
        </p:txBody>
      </p:sp>
      <p:sp>
        <p:nvSpPr>
          <p:cNvPr id="11" name="Botón de acción: ir hacia delante o siguiente 10">
            <a:hlinkClick r:id="" action="ppaction://hlinkshowjump?jump=nextslide" highlightClick="1"/>
            <a:extLst>
              <a:ext uri="{FF2B5EF4-FFF2-40B4-BE49-F238E27FC236}">
                <a16:creationId xmlns:a16="http://schemas.microsoft.com/office/drawing/2014/main" id="{760B2DCA-1C73-4F42-937A-AAC43F926CB5}"/>
              </a:ext>
            </a:extLst>
          </p:cNvPr>
          <p:cNvSpPr/>
          <p:nvPr/>
        </p:nvSpPr>
        <p:spPr>
          <a:xfrm>
            <a:off x="661194" y="2973038"/>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Botón de acción: ir hacia delante o siguiente 13">
            <a:hlinkClick r:id="" action="ppaction://hlinkshowjump?jump=nextslide" highlightClick="1"/>
            <a:extLst>
              <a:ext uri="{FF2B5EF4-FFF2-40B4-BE49-F238E27FC236}">
                <a16:creationId xmlns:a16="http://schemas.microsoft.com/office/drawing/2014/main" id="{9803F380-4BE8-4A8B-9704-2FF4F821CDE7}"/>
              </a:ext>
            </a:extLst>
          </p:cNvPr>
          <p:cNvSpPr/>
          <p:nvPr/>
        </p:nvSpPr>
        <p:spPr>
          <a:xfrm>
            <a:off x="642786" y="7718630"/>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Botón de acción: ir hacia delante o siguiente 14">
            <a:hlinkClick r:id="" action="ppaction://hlinkshowjump?jump=nextslide" highlightClick="1"/>
            <a:extLst>
              <a:ext uri="{FF2B5EF4-FFF2-40B4-BE49-F238E27FC236}">
                <a16:creationId xmlns:a16="http://schemas.microsoft.com/office/drawing/2014/main" id="{2C2B0AD3-C7EC-4B44-ADB5-13C5769FB6F4}"/>
              </a:ext>
            </a:extLst>
          </p:cNvPr>
          <p:cNvSpPr/>
          <p:nvPr/>
        </p:nvSpPr>
        <p:spPr>
          <a:xfrm>
            <a:off x="650368" y="5074089"/>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24" name="Grupo 23">
            <a:extLst>
              <a:ext uri="{FF2B5EF4-FFF2-40B4-BE49-F238E27FC236}">
                <a16:creationId xmlns:a16="http://schemas.microsoft.com/office/drawing/2014/main" id="{F838B5E7-EFF7-4AA6-9963-4CCF0E7DDCA5}"/>
              </a:ext>
            </a:extLst>
          </p:cNvPr>
          <p:cNvGrpSpPr/>
          <p:nvPr/>
        </p:nvGrpSpPr>
        <p:grpSpPr>
          <a:xfrm>
            <a:off x="661194" y="267307"/>
            <a:ext cx="10628650" cy="259173"/>
            <a:chOff x="661194" y="267307"/>
            <a:chExt cx="10628650" cy="259173"/>
          </a:xfrm>
        </p:grpSpPr>
        <p:sp>
          <p:nvSpPr>
            <p:cNvPr id="25" name="1 Título">
              <a:extLst>
                <a:ext uri="{FF2B5EF4-FFF2-40B4-BE49-F238E27FC236}">
                  <a16:creationId xmlns:a16="http://schemas.microsoft.com/office/drawing/2014/main" id="{52BD109E-1E85-40EE-A818-49DBF92977B8}"/>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6" name="1 Título">
              <a:extLst>
                <a:ext uri="{FF2B5EF4-FFF2-40B4-BE49-F238E27FC236}">
                  <a16:creationId xmlns:a16="http://schemas.microsoft.com/office/drawing/2014/main" id="{22CAEBB0-4A4F-4C70-90A5-53ED80E3FE19}"/>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7" name="1 Título">
              <a:extLst>
                <a:ext uri="{FF2B5EF4-FFF2-40B4-BE49-F238E27FC236}">
                  <a16:creationId xmlns:a16="http://schemas.microsoft.com/office/drawing/2014/main" id="{4BBB3B0F-8CDA-465B-B39C-2475C470934B}"/>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8" name="1 Título">
              <a:extLst>
                <a:ext uri="{FF2B5EF4-FFF2-40B4-BE49-F238E27FC236}">
                  <a16:creationId xmlns:a16="http://schemas.microsoft.com/office/drawing/2014/main" id="{9FE1C01E-0E35-436C-9005-6879EA304DB5}"/>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51306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Resultado de imagen para foto mujer fondo blanco">
            <a:extLst>
              <a:ext uri="{FF2B5EF4-FFF2-40B4-BE49-F238E27FC236}">
                <a16:creationId xmlns:a16="http://schemas.microsoft.com/office/drawing/2014/main" id="{1ECC8E61-2AF7-4B0E-BE44-4CC3A365E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806" y="2595818"/>
            <a:ext cx="14548717" cy="969139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Resultado de imagen para foto hombre fondo blanco">
            <a:extLst>
              <a:ext uri="{FF2B5EF4-FFF2-40B4-BE49-F238E27FC236}">
                <a16:creationId xmlns:a16="http://schemas.microsoft.com/office/drawing/2014/main" id="{92DA2373-1790-4C3D-AF87-D21025FBC6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698" t="3397" r="47334" b="12962"/>
          <a:stretch/>
        </p:blipFill>
        <p:spPr bwMode="auto">
          <a:xfrm>
            <a:off x="12243594" y="2668892"/>
            <a:ext cx="4412541" cy="75265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ES" sz="4000" b="1" kern="0" dirty="0">
                <a:solidFill>
                  <a:srgbClr val="3F3F3F"/>
                </a:solidFill>
                <a:latin typeface="Montserrat" charset="0"/>
                <a:ea typeface="Montserrat" charset="0"/>
                <a:cs typeface="Montserrat" charset="0"/>
              </a:rPr>
              <a:t>COMUNICACIÓN NO VERBAL / EXPRESIÓN CORPORAL</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A4FDC4E8-3B7D-4D03-B363-201A990E6E11}"/>
              </a:ext>
            </a:extLst>
          </p:cNvPr>
          <p:cNvSpPr>
            <a:spLocks noChangeArrowheads="1"/>
          </p:cNvSpPr>
          <p:nvPr/>
        </p:nvSpPr>
        <p:spPr bwMode="auto">
          <a:xfrm>
            <a:off x="2185194" y="2454653"/>
            <a:ext cx="11963400"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sz="3200" dirty="0">
                <a:cs typeface="Arial" panose="020B0604020202020204" pitchFamily="34" charset="0"/>
              </a:rPr>
              <a:t>Gestual y postural, comprende el movimiento y la expresión en la comunicación.</a:t>
            </a:r>
          </a:p>
          <a:p>
            <a:pPr eaLnBrk="1" hangingPunct="1"/>
            <a:endParaRPr lang="es-ES" altLang="es-CO" sz="3200" b="1" dirty="0">
              <a:cs typeface="Arial" panose="020B0604020202020204" pitchFamily="34" charset="0"/>
            </a:endParaRPr>
          </a:p>
          <a:p>
            <a:pPr algn="ctr" eaLnBrk="1" hangingPunct="1"/>
            <a:r>
              <a:rPr lang="es-ES" altLang="es-CO" sz="3200" b="1" dirty="0">
                <a:cs typeface="Arial" panose="020B0604020202020204" pitchFamily="34" charset="0"/>
              </a:rPr>
              <a:t>Cara              Manos            Cuerpo</a:t>
            </a:r>
            <a:endParaRPr lang="es-CO" altLang="es-CO" sz="3200" dirty="0">
              <a:cs typeface="Arial" panose="020B0604020202020204" pitchFamily="34" charset="0"/>
            </a:endParaRPr>
          </a:p>
          <a:p>
            <a:pPr algn="just" eaLnBrk="1" hangingPunct="1"/>
            <a:endParaRPr lang="es-ES" altLang="es-CO" sz="3200" dirty="0">
              <a:cs typeface="Arial" panose="020B0604020202020204" pitchFamily="34" charset="0"/>
            </a:endParaRPr>
          </a:p>
          <a:p>
            <a:pPr algn="just" eaLnBrk="1" hangingPunct="1"/>
            <a:r>
              <a:rPr lang="es-ES" altLang="es-CO" sz="3200" dirty="0">
                <a:cs typeface="Arial" panose="020B0604020202020204" pitchFamily="34" charset="0"/>
              </a:rPr>
              <a:t>La expresión corporal o lenguaje del cuerpo es una de las formas básicas de la comunicación humana. Este movimiento tiene como propósito:</a:t>
            </a:r>
          </a:p>
          <a:p>
            <a:pPr algn="just" eaLnBrk="1" hangingPunct="1"/>
            <a:endParaRPr lang="es-ES" altLang="es-CO" sz="3200" dirty="0">
              <a:cs typeface="Arial" panose="020B0604020202020204" pitchFamily="34" charset="0"/>
            </a:endParaRPr>
          </a:p>
          <a:p>
            <a:pPr algn="just" eaLnBrk="1" hangingPunct="1"/>
            <a:r>
              <a:rPr lang="es-ES" altLang="es-CO" sz="3200" b="1" dirty="0">
                <a:cs typeface="Arial" panose="020B0604020202020204" pitchFamily="34" charset="0"/>
              </a:rPr>
              <a:t>1. favorecer los procesos de aprendizaje. </a:t>
            </a:r>
          </a:p>
          <a:p>
            <a:pPr algn="just" eaLnBrk="1" hangingPunct="1"/>
            <a:r>
              <a:rPr lang="es-ES" altLang="es-CO" sz="3200" b="1" dirty="0">
                <a:cs typeface="Arial" panose="020B0604020202020204" pitchFamily="34" charset="0"/>
              </a:rPr>
              <a:t>2. construir una apropiada imagen de sí mismo frente a los demás. </a:t>
            </a:r>
          </a:p>
          <a:p>
            <a:pPr algn="just" eaLnBrk="1" hangingPunct="1"/>
            <a:endParaRPr lang="es-ES" altLang="es-CO" sz="3200" dirty="0">
              <a:cs typeface="Arial" panose="020B0604020202020204" pitchFamily="34" charset="0"/>
            </a:endParaRPr>
          </a:p>
          <a:p>
            <a:pPr algn="just" eaLnBrk="1" hangingPunct="1"/>
            <a:r>
              <a:rPr lang="es-ES" altLang="es-CO" sz="3200" dirty="0">
                <a:cs typeface="Arial" panose="020B0604020202020204" pitchFamily="34" charset="0"/>
              </a:rPr>
              <a:t>El propósito de este lenguaje corporal es que cada individuo tenga la posibilidad de sentirse, percibirse, conocerse y manifestarse.</a:t>
            </a:r>
          </a:p>
        </p:txBody>
      </p:sp>
      <p:grpSp>
        <p:nvGrpSpPr>
          <p:cNvPr id="22" name="Grupo 21">
            <a:extLst>
              <a:ext uri="{FF2B5EF4-FFF2-40B4-BE49-F238E27FC236}">
                <a16:creationId xmlns:a16="http://schemas.microsoft.com/office/drawing/2014/main" id="{3C1168ED-F2F4-4C8D-AE60-E95187222AE6}"/>
              </a:ext>
            </a:extLst>
          </p:cNvPr>
          <p:cNvGrpSpPr/>
          <p:nvPr/>
        </p:nvGrpSpPr>
        <p:grpSpPr>
          <a:xfrm>
            <a:off x="661194" y="267307"/>
            <a:ext cx="10628650" cy="259173"/>
            <a:chOff x="661194" y="267307"/>
            <a:chExt cx="10628650" cy="259173"/>
          </a:xfrm>
        </p:grpSpPr>
        <p:sp>
          <p:nvSpPr>
            <p:cNvPr id="23" name="1 Título">
              <a:extLst>
                <a:ext uri="{FF2B5EF4-FFF2-40B4-BE49-F238E27FC236}">
                  <a16:creationId xmlns:a16="http://schemas.microsoft.com/office/drawing/2014/main" id="{9D867CD0-3BEF-4AF1-98D0-CAB32909D855}"/>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4" name="1 Título">
              <a:extLst>
                <a:ext uri="{FF2B5EF4-FFF2-40B4-BE49-F238E27FC236}">
                  <a16:creationId xmlns:a16="http://schemas.microsoft.com/office/drawing/2014/main" id="{C6DD300F-59F6-42BC-AE3A-AABC72E2C28D}"/>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5" name="1 Título">
              <a:extLst>
                <a:ext uri="{FF2B5EF4-FFF2-40B4-BE49-F238E27FC236}">
                  <a16:creationId xmlns:a16="http://schemas.microsoft.com/office/drawing/2014/main" id="{7F7ABAEE-F458-41AE-9C35-D2A2A3EF487D}"/>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6" name="1 Título">
              <a:extLst>
                <a:ext uri="{FF2B5EF4-FFF2-40B4-BE49-F238E27FC236}">
                  <a16:creationId xmlns:a16="http://schemas.microsoft.com/office/drawing/2014/main" id="{F97E753B-6B70-4BFA-BE3F-16DAEE06BBD0}"/>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203593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para VECTOR ESCRIBIENDO MANO">
            <a:extLst>
              <a:ext uri="{FF2B5EF4-FFF2-40B4-BE49-F238E27FC236}">
                <a16:creationId xmlns:a16="http://schemas.microsoft.com/office/drawing/2014/main" id="{B6C60089-5E29-41A5-BB54-36CDA7863FD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radius="6"/>
                    </a14:imgEffect>
                  </a14:imgLayer>
                </a14:imgProps>
              </a:ext>
              <a:ext uri="{28A0092B-C50C-407E-A947-70E740481C1C}">
                <a14:useLocalDpi xmlns:a14="http://schemas.microsoft.com/office/drawing/2010/main" val="0"/>
              </a:ext>
            </a:extLst>
          </a:blip>
          <a:srcRect/>
          <a:stretch>
            <a:fillRect/>
          </a:stretch>
        </p:blipFill>
        <p:spPr bwMode="auto">
          <a:xfrm>
            <a:off x="0" y="2600720"/>
            <a:ext cx="16257588" cy="755769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EXPRESIÓN</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ESCRITA</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0B82CF31-F300-4607-8F09-6FF50D0AD742}"/>
              </a:ext>
            </a:extLst>
          </p:cNvPr>
          <p:cNvSpPr>
            <a:spLocks noChangeArrowheads="1"/>
          </p:cNvSpPr>
          <p:nvPr/>
        </p:nvSpPr>
        <p:spPr bwMode="auto">
          <a:xfrm>
            <a:off x="1156494" y="2910899"/>
            <a:ext cx="139065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ES" altLang="es-CO" sz="3600" dirty="0">
                <a:cs typeface="Arial" panose="020B0604020202020204" pitchFamily="34" charset="0"/>
              </a:rPr>
              <a:t>Es una de las denominadas destrezas lingüística que consiste en </a:t>
            </a:r>
            <a:r>
              <a:rPr lang="es-ES" altLang="es-CO" sz="3600" b="1" dirty="0">
                <a:cs typeface="Arial" panose="020B0604020202020204" pitchFamily="34" charset="0"/>
              </a:rPr>
              <a:t>exponer adecuadamente </a:t>
            </a:r>
            <a:r>
              <a:rPr lang="es-ES" altLang="es-CO" sz="3600" dirty="0">
                <a:cs typeface="Arial" panose="020B0604020202020204" pitchFamily="34" charset="0"/>
              </a:rPr>
              <a:t>un pensamiento o idea.</a:t>
            </a:r>
            <a:r>
              <a:rPr lang="es-ES" altLang="es-CO" sz="3600" i="1" dirty="0">
                <a:cs typeface="Arial" panose="020B0604020202020204" pitchFamily="34" charset="0"/>
              </a:rPr>
              <a:t> </a:t>
            </a:r>
            <a:r>
              <a:rPr lang="es-ES" altLang="es-CO" sz="3600" dirty="0">
                <a:cs typeface="Arial" panose="020B0604020202020204" pitchFamily="34" charset="0"/>
              </a:rPr>
              <a:t>La comunicación escrita amplía las posibilidades de expresión que permite la comunicación oral, ya que a través de la lengua escrita se transmiten realidades y sentimientos para que </a:t>
            </a:r>
            <a:r>
              <a:rPr lang="es-ES" altLang="es-CO" sz="3600" b="1" dirty="0">
                <a:cs typeface="Arial" panose="020B0604020202020204" pitchFamily="34" charset="0"/>
              </a:rPr>
              <a:t>perduren </a:t>
            </a:r>
            <a:r>
              <a:rPr lang="es-ES" altLang="es-CO" sz="3600" dirty="0">
                <a:cs typeface="Arial" panose="020B0604020202020204" pitchFamily="34" charset="0"/>
              </a:rPr>
              <a:t>en el tiempo.</a:t>
            </a:r>
            <a:endParaRPr lang="es-CO" altLang="es-CO" sz="3600" dirty="0">
              <a:cs typeface="Arial" panose="020B0604020202020204" pitchFamily="34" charset="0"/>
            </a:endParaRPr>
          </a:p>
          <a:p>
            <a:pPr algn="just" eaLnBrk="1" hangingPunct="1"/>
            <a:r>
              <a:rPr lang="es-ES" altLang="es-CO" sz="3600" dirty="0">
                <a:cs typeface="Arial" panose="020B0604020202020204" pitchFamily="34" charset="0"/>
              </a:rPr>
              <a:t> </a:t>
            </a:r>
            <a:endParaRPr lang="es-CO" altLang="es-CO" sz="3600" dirty="0">
              <a:cs typeface="Arial" panose="020B0604020202020204" pitchFamily="34" charset="0"/>
            </a:endParaRPr>
          </a:p>
          <a:p>
            <a:pPr algn="just" eaLnBrk="1" hangingPunct="1"/>
            <a:r>
              <a:rPr lang="es-ES" altLang="es-CO" sz="3600" dirty="0">
                <a:cs typeface="Arial" panose="020B0604020202020204" pitchFamily="34" charset="0"/>
              </a:rPr>
              <a:t>Tanto al leer como al escribir, se  aprenden  </a:t>
            </a:r>
            <a:r>
              <a:rPr lang="es-ES" altLang="es-CO" sz="3600" b="1" dirty="0">
                <a:cs typeface="Arial" panose="020B0604020202020204" pitchFamily="34" charset="0"/>
              </a:rPr>
              <a:t>nuevos conocimientos, </a:t>
            </a:r>
            <a:r>
              <a:rPr lang="es-ES" altLang="es-CO" sz="3600" dirty="0">
                <a:cs typeface="Arial" panose="020B0604020202020204" pitchFamily="34" charset="0"/>
              </a:rPr>
              <a:t>somos capaces de comunicarnos a través del espacio y del tiempo, y propiciamos la reflexión y la creación. La comunicación escrita también tiene un carácter funcional, ya que nos ayuda a </a:t>
            </a:r>
            <a:r>
              <a:rPr lang="es-ES" altLang="es-CO" sz="3600" b="1" dirty="0">
                <a:cs typeface="Arial" panose="020B0604020202020204" pitchFamily="34" charset="0"/>
              </a:rPr>
              <a:t>relacionarnos</a:t>
            </a:r>
            <a:r>
              <a:rPr lang="es-ES" altLang="es-CO" sz="3600" dirty="0">
                <a:cs typeface="Arial" panose="020B0604020202020204" pitchFamily="34" charset="0"/>
              </a:rPr>
              <a:t> con el resto de la sociedad.</a:t>
            </a:r>
          </a:p>
        </p:txBody>
      </p:sp>
      <p:grpSp>
        <p:nvGrpSpPr>
          <p:cNvPr id="22" name="Grupo 21">
            <a:extLst>
              <a:ext uri="{FF2B5EF4-FFF2-40B4-BE49-F238E27FC236}">
                <a16:creationId xmlns:a16="http://schemas.microsoft.com/office/drawing/2014/main" id="{4DDF81DC-F798-4455-8AB2-93B64791A49B}"/>
              </a:ext>
            </a:extLst>
          </p:cNvPr>
          <p:cNvGrpSpPr/>
          <p:nvPr/>
        </p:nvGrpSpPr>
        <p:grpSpPr>
          <a:xfrm>
            <a:off x="661194" y="267307"/>
            <a:ext cx="10628650" cy="259173"/>
            <a:chOff x="661194" y="267307"/>
            <a:chExt cx="10628650" cy="259173"/>
          </a:xfrm>
        </p:grpSpPr>
        <p:sp>
          <p:nvSpPr>
            <p:cNvPr id="23" name="1 Título">
              <a:extLst>
                <a:ext uri="{FF2B5EF4-FFF2-40B4-BE49-F238E27FC236}">
                  <a16:creationId xmlns:a16="http://schemas.microsoft.com/office/drawing/2014/main" id="{901958AA-5A28-4FF1-943B-D69FF3955464}"/>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4" name="1 Título">
              <a:extLst>
                <a:ext uri="{FF2B5EF4-FFF2-40B4-BE49-F238E27FC236}">
                  <a16:creationId xmlns:a16="http://schemas.microsoft.com/office/drawing/2014/main" id="{70ABFA48-0A75-4B7B-AAD8-1679DA86B0B0}"/>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5" name="1 Título">
              <a:extLst>
                <a:ext uri="{FF2B5EF4-FFF2-40B4-BE49-F238E27FC236}">
                  <a16:creationId xmlns:a16="http://schemas.microsoft.com/office/drawing/2014/main" id="{CD350635-01E9-469D-8824-4F1AE15BBC26}"/>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6" name="1 Título">
              <a:extLst>
                <a:ext uri="{FF2B5EF4-FFF2-40B4-BE49-F238E27FC236}">
                  <a16:creationId xmlns:a16="http://schemas.microsoft.com/office/drawing/2014/main" id="{5A2D6646-AF00-4828-AFA5-BEFA9C12F0EB}"/>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52134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COMUNICACIÓN</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EN</a:t>
            </a:r>
            <a:r>
              <a:rPr lang="en-US" sz="4000" b="1" kern="0" dirty="0">
                <a:solidFill>
                  <a:srgbClr val="3F3F3F"/>
                </a:solidFill>
                <a:latin typeface="Montserrat" charset="0"/>
                <a:ea typeface="Montserrat" charset="0"/>
                <a:cs typeface="Montserrat" charset="0"/>
              </a:rPr>
              <a:t> LA WEB</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C0B9F7D0-F5B5-49B4-ADCF-4C8D100551B2}"/>
              </a:ext>
            </a:extLst>
          </p:cNvPr>
          <p:cNvSpPr>
            <a:spLocks noChangeArrowheads="1"/>
          </p:cNvSpPr>
          <p:nvPr/>
        </p:nvSpPr>
        <p:spPr bwMode="auto">
          <a:xfrm>
            <a:off x="699809" y="2828092"/>
            <a:ext cx="1485797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s-ES" altLang="es-CO" sz="3600" dirty="0">
                <a:ea typeface="Calibri" panose="020F0502020204030204" pitchFamily="34" charset="0"/>
                <a:cs typeface="Arial" panose="020B0604020202020204" pitchFamily="34" charset="0"/>
              </a:rPr>
              <a:t>Internet se ha generalizado y convertido en un importante medio de comunicación.  Su uso se ha ido extendiendo transformando la </a:t>
            </a:r>
            <a:r>
              <a:rPr lang="es-ES" altLang="es-CO" sz="3600" b="1" dirty="0">
                <a:ea typeface="Calibri" panose="020F0502020204030204" pitchFamily="34" charset="0"/>
                <a:cs typeface="Arial" panose="020B0604020202020204" pitchFamily="34" charset="0"/>
              </a:rPr>
              <a:t>red </a:t>
            </a:r>
            <a:r>
              <a:rPr lang="es-ES" altLang="es-CO" sz="3600" dirty="0">
                <a:ea typeface="Calibri" panose="020F0502020204030204" pitchFamily="34" charset="0"/>
                <a:cs typeface="Arial" panose="020B0604020202020204" pitchFamily="34" charset="0"/>
              </a:rPr>
              <a:t>en una herramienta de comunicación que debe ser aprovechada como </a:t>
            </a:r>
            <a:r>
              <a:rPr lang="es-ES" altLang="es-CO" sz="3600" b="1" dirty="0">
                <a:ea typeface="Calibri" panose="020F0502020204030204" pitchFamily="34" charset="0"/>
                <a:cs typeface="Arial" panose="020B0604020202020204" pitchFamily="34" charset="0"/>
              </a:rPr>
              <a:t>fuente de conocimiento.</a:t>
            </a:r>
          </a:p>
          <a:p>
            <a:pPr algn="just"/>
            <a:endParaRPr lang="es-CO" altLang="es-CO" sz="3600" dirty="0">
              <a:ea typeface="Calibri" panose="020F0502020204030204" pitchFamily="34" charset="0"/>
              <a:cs typeface="Arial" panose="020B0604020202020204" pitchFamily="34" charset="0"/>
            </a:endParaRPr>
          </a:p>
          <a:p>
            <a:pPr algn="just"/>
            <a:r>
              <a:rPr lang="es-ES" altLang="es-CO" sz="3600" b="1" dirty="0">
                <a:ea typeface="Calibri" panose="020F0502020204030204" pitchFamily="34" charset="0"/>
                <a:cs typeface="Arial" panose="020B0604020202020204" pitchFamily="34" charset="0"/>
              </a:rPr>
              <a:t>PERMITE:</a:t>
            </a:r>
          </a:p>
          <a:p>
            <a:pPr algn="just"/>
            <a:endParaRPr lang="es-ES" altLang="es-CO" sz="3600" dirty="0">
              <a:ea typeface="Calibri" panose="020F0502020204030204" pitchFamily="34" charset="0"/>
              <a:cs typeface="Arial" panose="020B0604020202020204" pitchFamily="34" charset="0"/>
            </a:endParaRPr>
          </a:p>
          <a:p>
            <a:pPr algn="just"/>
            <a:r>
              <a:rPr lang="es-ES" altLang="es-CO" sz="3600" dirty="0">
                <a:ea typeface="Calibri" panose="020F0502020204030204" pitchFamily="34" charset="0"/>
                <a:cs typeface="Arial" panose="020B0604020202020204" pitchFamily="34" charset="0"/>
              </a:rPr>
              <a:t>Acceder y compartir de forma instantánea información </a:t>
            </a:r>
          </a:p>
          <a:p>
            <a:pPr algn="just"/>
            <a:endParaRPr lang="es-ES" altLang="es-CO" sz="3600" dirty="0">
              <a:ea typeface="Calibri" panose="020F0502020204030204" pitchFamily="34" charset="0"/>
              <a:cs typeface="Arial" panose="020B0604020202020204" pitchFamily="34" charset="0"/>
            </a:endParaRPr>
          </a:p>
          <a:p>
            <a:pPr algn="just"/>
            <a:r>
              <a:rPr lang="es-ES" altLang="es-CO" sz="3600" dirty="0">
                <a:ea typeface="Calibri" panose="020F0502020204030204" pitchFamily="34" charset="0"/>
                <a:cs typeface="Arial" panose="020B0604020202020204" pitchFamily="34" charset="0"/>
              </a:rPr>
              <a:t>Establecer relaciones interactivas y directas</a:t>
            </a:r>
          </a:p>
          <a:p>
            <a:pPr algn="just"/>
            <a:endParaRPr lang="es-ES" altLang="es-CO" sz="3600" dirty="0">
              <a:ea typeface="Calibri" panose="020F0502020204030204" pitchFamily="34" charset="0"/>
              <a:cs typeface="Arial" panose="020B0604020202020204" pitchFamily="34" charset="0"/>
            </a:endParaRPr>
          </a:p>
          <a:p>
            <a:pPr algn="just"/>
            <a:r>
              <a:rPr lang="es-ES" altLang="es-CO" sz="3600" dirty="0">
                <a:ea typeface="Calibri" panose="020F0502020204030204" pitchFamily="34" charset="0"/>
                <a:cs typeface="Arial" panose="020B0604020202020204" pitchFamily="34" charset="0"/>
              </a:rPr>
              <a:t>Poner la tecnología al servicio de los procesos de cambio</a:t>
            </a:r>
          </a:p>
        </p:txBody>
      </p:sp>
      <p:grpSp>
        <p:nvGrpSpPr>
          <p:cNvPr id="18" name="Grupo 17">
            <a:extLst>
              <a:ext uri="{FF2B5EF4-FFF2-40B4-BE49-F238E27FC236}">
                <a16:creationId xmlns:a16="http://schemas.microsoft.com/office/drawing/2014/main" id="{372A760D-DD4B-46F0-B230-522B4077A315}"/>
              </a:ext>
            </a:extLst>
          </p:cNvPr>
          <p:cNvGrpSpPr/>
          <p:nvPr/>
        </p:nvGrpSpPr>
        <p:grpSpPr>
          <a:xfrm>
            <a:off x="661194" y="267307"/>
            <a:ext cx="10628650" cy="259173"/>
            <a:chOff x="661194" y="267307"/>
            <a:chExt cx="10628650" cy="259173"/>
          </a:xfrm>
        </p:grpSpPr>
        <p:sp>
          <p:nvSpPr>
            <p:cNvPr id="21" name="1 Título">
              <a:extLst>
                <a:ext uri="{FF2B5EF4-FFF2-40B4-BE49-F238E27FC236}">
                  <a16:creationId xmlns:a16="http://schemas.microsoft.com/office/drawing/2014/main" id="{9B73F46E-1475-4403-95F9-1896CDD5B9E0}"/>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2" name="1 Título">
              <a:extLst>
                <a:ext uri="{FF2B5EF4-FFF2-40B4-BE49-F238E27FC236}">
                  <a16:creationId xmlns:a16="http://schemas.microsoft.com/office/drawing/2014/main" id="{7003D83F-082B-4B98-96C5-A059F31161C1}"/>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3" name="1 Título">
              <a:extLst>
                <a:ext uri="{FF2B5EF4-FFF2-40B4-BE49-F238E27FC236}">
                  <a16:creationId xmlns:a16="http://schemas.microsoft.com/office/drawing/2014/main" id="{E0E3B34C-D7C6-4FF2-A14D-44B8D3D450DA}"/>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4" name="1 Título">
              <a:extLst>
                <a:ext uri="{FF2B5EF4-FFF2-40B4-BE49-F238E27FC236}">
                  <a16:creationId xmlns:a16="http://schemas.microsoft.com/office/drawing/2014/main" id="{C8C66393-7B2C-4D1E-8D30-56F0D05F8789}"/>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259694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MODELO</a:t>
            </a:r>
            <a:r>
              <a:rPr lang="en-US" sz="4000" b="1" kern="0" dirty="0">
                <a:solidFill>
                  <a:srgbClr val="3F3F3F"/>
                </a:solidFill>
                <a:latin typeface="Montserrat" charset="0"/>
                <a:ea typeface="Montserrat" charset="0"/>
                <a:cs typeface="Montserrat" charset="0"/>
              </a:rPr>
              <a:t> CIRCULAR (Osgood y </a:t>
            </a:r>
            <a:r>
              <a:rPr lang="en-US" sz="4000" b="1" kern="0" dirty="0" err="1">
                <a:solidFill>
                  <a:srgbClr val="3F3F3F"/>
                </a:solidFill>
                <a:latin typeface="Montserrat" charset="0"/>
                <a:ea typeface="Montserrat" charset="0"/>
                <a:cs typeface="Montserrat" charset="0"/>
              </a:rPr>
              <a:t>Shramm</a:t>
            </a:r>
            <a:r>
              <a:rPr lang="en-US" sz="4000" b="1" kern="0" dirty="0">
                <a:solidFill>
                  <a:srgbClr val="3F3F3F"/>
                </a:solidFill>
                <a:latin typeface="Montserrat" charset="0"/>
                <a:ea typeface="Montserrat" charset="0"/>
                <a:cs typeface="Montserrat" charset="0"/>
              </a:rPr>
              <a:t>)</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C0B9F7D0-F5B5-49B4-ADCF-4C8D100551B2}"/>
              </a:ext>
            </a:extLst>
          </p:cNvPr>
          <p:cNvSpPr>
            <a:spLocks noChangeArrowheads="1"/>
          </p:cNvSpPr>
          <p:nvPr/>
        </p:nvSpPr>
        <p:spPr bwMode="auto">
          <a:xfrm>
            <a:off x="889059" y="3174206"/>
            <a:ext cx="148579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s-ES" altLang="es-CO" sz="3600" dirty="0">
                <a:ea typeface="Calibri" panose="020F0502020204030204" pitchFamily="34" charset="0"/>
                <a:cs typeface="Arial" panose="020B0604020202020204" pitchFamily="34" charset="0"/>
              </a:rPr>
              <a:t>Retroalimentación en la comunicación entendiendo el sentir del otro.</a:t>
            </a:r>
          </a:p>
          <a:p>
            <a:pPr algn="just"/>
            <a:r>
              <a:rPr lang="es-ES" altLang="es-CO" sz="3600" dirty="0">
                <a:ea typeface="Calibri" panose="020F0502020204030204" pitchFamily="34" charset="0"/>
                <a:cs typeface="Arial" panose="020B0604020202020204" pitchFamily="34" charset="0"/>
              </a:rPr>
              <a:t> </a:t>
            </a:r>
          </a:p>
        </p:txBody>
      </p:sp>
      <p:grpSp>
        <p:nvGrpSpPr>
          <p:cNvPr id="18" name="Grupo 17">
            <a:extLst>
              <a:ext uri="{FF2B5EF4-FFF2-40B4-BE49-F238E27FC236}">
                <a16:creationId xmlns:a16="http://schemas.microsoft.com/office/drawing/2014/main" id="{372A760D-DD4B-46F0-B230-522B4077A315}"/>
              </a:ext>
            </a:extLst>
          </p:cNvPr>
          <p:cNvGrpSpPr/>
          <p:nvPr/>
        </p:nvGrpSpPr>
        <p:grpSpPr>
          <a:xfrm>
            <a:off x="661194" y="267307"/>
            <a:ext cx="10628650" cy="259173"/>
            <a:chOff x="661194" y="267307"/>
            <a:chExt cx="10628650" cy="259173"/>
          </a:xfrm>
        </p:grpSpPr>
        <p:sp>
          <p:nvSpPr>
            <p:cNvPr id="21" name="1 Título">
              <a:extLst>
                <a:ext uri="{FF2B5EF4-FFF2-40B4-BE49-F238E27FC236}">
                  <a16:creationId xmlns:a16="http://schemas.microsoft.com/office/drawing/2014/main" id="{9B73F46E-1475-4403-95F9-1896CDD5B9E0}"/>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65000"/>
                    </a:schemeClr>
                  </a:solidFill>
                  <a:latin typeface="Montserrat" charset="0"/>
                  <a:ea typeface="Montserrat" charset="0"/>
                  <a:cs typeface="Montserrat" charset="0"/>
                </a:rPr>
                <a:t>Conceptos clave</a:t>
              </a:r>
            </a:p>
          </p:txBody>
        </p:sp>
        <p:sp>
          <p:nvSpPr>
            <p:cNvPr id="22" name="1 Título">
              <a:extLst>
                <a:ext uri="{FF2B5EF4-FFF2-40B4-BE49-F238E27FC236}">
                  <a16:creationId xmlns:a16="http://schemas.microsoft.com/office/drawing/2014/main" id="{7003D83F-082B-4B98-96C5-A059F31161C1}"/>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MÉTODOS Y MATERIALES</a:t>
              </a:r>
            </a:p>
          </p:txBody>
        </p:sp>
        <p:sp>
          <p:nvSpPr>
            <p:cNvPr id="23" name="1 Título">
              <a:extLst>
                <a:ext uri="{FF2B5EF4-FFF2-40B4-BE49-F238E27FC236}">
                  <a16:creationId xmlns:a16="http://schemas.microsoft.com/office/drawing/2014/main" id="{E0E3B34C-D7C6-4FF2-A14D-44B8D3D450DA}"/>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4" name="1 Título">
              <a:extLst>
                <a:ext uri="{FF2B5EF4-FFF2-40B4-BE49-F238E27FC236}">
                  <a16:creationId xmlns:a16="http://schemas.microsoft.com/office/drawing/2014/main" id="{C8C66393-7B2C-4D1E-8D30-56F0D05F8789}"/>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58911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3" name="Rectángulo 2">
            <a:extLst>
              <a:ext uri="{FF2B5EF4-FFF2-40B4-BE49-F238E27FC236}">
                <a16:creationId xmlns:a16="http://schemas.microsoft.com/office/drawing/2014/main" id="{F0FC4E1F-EB01-4EB3-A963-EE197458DE64}"/>
              </a:ext>
            </a:extLst>
          </p:cNvPr>
          <p:cNvSpPr/>
          <p:nvPr/>
        </p:nvSpPr>
        <p:spPr>
          <a:xfrm>
            <a:off x="738424" y="1670093"/>
            <a:ext cx="14857970" cy="8402300"/>
          </a:xfrm>
          <a:prstGeom prst="rect">
            <a:avLst/>
          </a:prstGeom>
        </p:spPr>
        <p:txBody>
          <a:bodyPr wrap="square">
            <a:spAutoFit/>
          </a:bodyPr>
          <a:lstStyle/>
          <a:p>
            <a:pPr algn="ctr"/>
            <a:r>
              <a:rPr lang="es-ES" altLang="es-CO" sz="6000" b="1" dirty="0">
                <a:latin typeface="Arial" panose="020B0604020202020204" pitchFamily="34" charset="0"/>
                <a:cs typeface="Arial" panose="020B0604020202020204" pitchFamily="34" charset="0"/>
              </a:rPr>
              <a:t>“El mundo necesita líderes felices que se comuniquen con efectividad y eficiencia, que estén</a:t>
            </a:r>
          </a:p>
          <a:p>
            <a:pPr algn="ctr"/>
            <a:r>
              <a:rPr lang="es-ES" altLang="es-CO" sz="6000" b="1" dirty="0">
                <a:latin typeface="Arial" panose="020B0604020202020204" pitchFamily="34" charset="0"/>
                <a:cs typeface="Arial" panose="020B0604020202020204" pitchFamily="34" charset="0"/>
              </a:rPr>
              <a:t>comprometidos con la</a:t>
            </a:r>
          </a:p>
          <a:p>
            <a:pPr algn="ctr"/>
            <a:r>
              <a:rPr lang="es-ES" altLang="es-CO" sz="6000" b="1" dirty="0">
                <a:latin typeface="Arial" panose="020B0604020202020204" pitchFamily="34" charset="0"/>
                <a:cs typeface="Arial" panose="020B0604020202020204" pitchFamily="34" charset="0"/>
              </a:rPr>
              <a:t>construcción social, que</a:t>
            </a:r>
          </a:p>
          <a:p>
            <a:pPr algn="ctr"/>
            <a:r>
              <a:rPr lang="es-ES" altLang="es-CO" sz="6000" b="1" dirty="0">
                <a:latin typeface="Arial" panose="020B0604020202020204" pitchFamily="34" charset="0"/>
                <a:cs typeface="Arial" panose="020B0604020202020204" pitchFamily="34" charset="0"/>
              </a:rPr>
              <a:t>promuevan el desarrollo</a:t>
            </a:r>
          </a:p>
          <a:p>
            <a:pPr algn="ctr"/>
            <a:r>
              <a:rPr lang="es-ES" altLang="es-CO" sz="6000" b="1" dirty="0">
                <a:latin typeface="Arial" panose="020B0604020202020204" pitchFamily="34" charset="0"/>
                <a:cs typeface="Arial" panose="020B0604020202020204" pitchFamily="34" charset="0"/>
              </a:rPr>
              <a:t>regional y nacional que apliquen lo aprendido en la academia para hacer un mundo mejor, un mundo feliz.”</a:t>
            </a:r>
            <a:endParaRPr lang="es-ES" altLang="es-CO" sz="6000" dirty="0">
              <a:latin typeface="Arial" panose="020B0604020202020204" pitchFamily="34" charset="0"/>
              <a:cs typeface="Arial" panose="020B0604020202020204" pitchFamily="34" charset="0"/>
            </a:endParaRPr>
          </a:p>
        </p:txBody>
      </p:sp>
      <p:grpSp>
        <p:nvGrpSpPr>
          <p:cNvPr id="9" name="Grupo 8">
            <a:extLst>
              <a:ext uri="{FF2B5EF4-FFF2-40B4-BE49-F238E27FC236}">
                <a16:creationId xmlns:a16="http://schemas.microsoft.com/office/drawing/2014/main" id="{2A532A40-1E0F-4C0E-91D5-AD017C566F3A}"/>
              </a:ext>
            </a:extLst>
          </p:cNvPr>
          <p:cNvGrpSpPr/>
          <p:nvPr/>
        </p:nvGrpSpPr>
        <p:grpSpPr>
          <a:xfrm>
            <a:off x="661194" y="267307"/>
            <a:ext cx="10628650" cy="259173"/>
            <a:chOff x="661194" y="267307"/>
            <a:chExt cx="10628650" cy="259173"/>
          </a:xfrm>
        </p:grpSpPr>
        <p:sp>
          <p:nvSpPr>
            <p:cNvPr id="10" name="1 Título">
              <a:extLst>
                <a:ext uri="{FF2B5EF4-FFF2-40B4-BE49-F238E27FC236}">
                  <a16:creationId xmlns:a16="http://schemas.microsoft.com/office/drawing/2014/main" id="{77EF6DC9-FB82-45EA-B18A-E903CA2C0E63}"/>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Conceptos clave</a:t>
              </a:r>
            </a:p>
          </p:txBody>
        </p:sp>
        <p:sp>
          <p:nvSpPr>
            <p:cNvPr id="11" name="1 Título">
              <a:extLst>
                <a:ext uri="{FF2B5EF4-FFF2-40B4-BE49-F238E27FC236}">
                  <a16:creationId xmlns:a16="http://schemas.microsoft.com/office/drawing/2014/main" id="{971B0AB6-2135-4774-90E0-3B70D6B2E6A7}"/>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14" name="1 Título">
              <a:extLst>
                <a:ext uri="{FF2B5EF4-FFF2-40B4-BE49-F238E27FC236}">
                  <a16:creationId xmlns:a16="http://schemas.microsoft.com/office/drawing/2014/main" id="{3CFB33BD-B65A-4490-9793-FA828DC42E62}"/>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CONCLUSIONES</a:t>
              </a:r>
            </a:p>
          </p:txBody>
        </p:sp>
        <p:sp>
          <p:nvSpPr>
            <p:cNvPr id="15" name="1 Título">
              <a:extLst>
                <a:ext uri="{FF2B5EF4-FFF2-40B4-BE49-F238E27FC236}">
                  <a16:creationId xmlns:a16="http://schemas.microsoft.com/office/drawing/2014/main" id="{C6CA7272-83ED-47F6-BEE7-9410D96DD146}"/>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02126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21606"/>
            <a:ext cx="14935200" cy="1222826"/>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ES" sz="4000" b="1" kern="0" dirty="0">
                <a:solidFill>
                  <a:srgbClr val="3F3F3F"/>
                </a:solidFill>
                <a:latin typeface="Montserrat" charset="0"/>
                <a:ea typeface="Montserrat" charset="0"/>
                <a:cs typeface="Montserrat" charset="0"/>
              </a:rPr>
              <a:t>AL ESCRIBIR </a:t>
            </a:r>
            <a:r>
              <a:rPr lang="es-ES" sz="4000" b="1" i="1" kern="0" dirty="0">
                <a:solidFill>
                  <a:srgbClr val="3F3F3F"/>
                </a:solidFill>
                <a:latin typeface="Mistral" panose="03090702030407020403" pitchFamily="66" charset="0"/>
                <a:ea typeface="Montserrat" charset="0"/>
                <a:cs typeface="Montserrat" charset="0"/>
              </a:rPr>
              <a:t>VS</a:t>
            </a:r>
            <a:r>
              <a:rPr lang="es-ES" sz="4000" b="1" kern="0" dirty="0">
                <a:solidFill>
                  <a:srgbClr val="3F3F3F"/>
                </a:solidFill>
                <a:latin typeface="Montserrat" charset="0"/>
                <a:ea typeface="Montserrat" charset="0"/>
                <a:cs typeface="Montserrat" charset="0"/>
              </a:rPr>
              <a:t>  AL REDACTAR</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5">
            <a:extLst>
              <a:ext uri="{FF2B5EF4-FFF2-40B4-BE49-F238E27FC236}">
                <a16:creationId xmlns:a16="http://schemas.microsoft.com/office/drawing/2014/main" id="{4F751B9C-1E58-422F-964E-0F440A4835A1}"/>
              </a:ext>
            </a:extLst>
          </p:cNvPr>
          <p:cNvSpPr>
            <a:spLocks noChangeArrowheads="1"/>
          </p:cNvSpPr>
          <p:nvPr/>
        </p:nvSpPr>
        <p:spPr bwMode="auto">
          <a:xfrm>
            <a:off x="661194" y="3208984"/>
            <a:ext cx="6324600" cy="6001643"/>
          </a:xfrm>
          <a:prstGeom prst="rect">
            <a:avLst/>
          </a:prstGeom>
          <a:noFill/>
          <a:ln w="9525">
            <a:noFill/>
            <a:miter lim="800000"/>
            <a:headEnd/>
            <a:tailEnd/>
          </a:ln>
          <a:effectLst/>
        </p:spPr>
        <p:txBody>
          <a:bodyPr wrap="square">
            <a:spAutoFit/>
          </a:bodyPr>
          <a:lstStyle/>
          <a:p>
            <a:pPr marL="342900" indent="-342900" algn="just" fontAlgn="auto">
              <a:spcBef>
                <a:spcPts val="0"/>
              </a:spcBef>
              <a:spcAft>
                <a:spcPts val="0"/>
              </a:spcAft>
              <a:defRPr/>
            </a:pPr>
            <a:r>
              <a:rPr lang="es-CO" sz="2400" dirty="0">
                <a:latin typeface="Arial" panose="020B0604020202020204" pitchFamily="34" charset="0"/>
                <a:cs typeface="Arial" panose="020B0604020202020204" pitchFamily="34" charset="0"/>
              </a:rPr>
              <a:t>Clasificación de las ideas:</a:t>
            </a:r>
          </a:p>
          <a:p>
            <a:pPr marL="342900" indent="-342900" algn="just" fontAlgn="auto">
              <a:spcBef>
                <a:spcPts val="0"/>
              </a:spcBef>
              <a:spcAft>
                <a:spcPts val="0"/>
              </a:spcAft>
              <a:defRPr/>
            </a:pPr>
            <a:r>
              <a:rPr lang="es-CO" sz="2400" dirty="0">
                <a:latin typeface="Arial" panose="020B0604020202020204" pitchFamily="34" charset="0"/>
                <a:cs typeface="Arial" panose="020B0604020202020204" pitchFamily="34" charset="0"/>
              </a:rPr>
              <a:t>primarias, secundarias y terciarias</a:t>
            </a:r>
          </a:p>
          <a:p>
            <a:pPr marL="342900" indent="-342900" algn="just" fontAlgn="auto">
              <a:spcBef>
                <a:spcPts val="0"/>
              </a:spcBef>
              <a:spcAft>
                <a:spcPts val="0"/>
              </a:spcAft>
              <a:defRPr/>
            </a:pPr>
            <a:endParaRPr lang="es-CO" sz="2400" dirty="0">
              <a:latin typeface="Arial" panose="020B0604020202020204" pitchFamily="34" charset="0"/>
              <a:cs typeface="Arial" panose="020B0604020202020204" pitchFamily="34" charset="0"/>
            </a:endParaRPr>
          </a:p>
          <a:p>
            <a:pPr>
              <a:defRPr/>
            </a:pPr>
            <a:r>
              <a:rPr lang="es-CO" sz="2400" dirty="0">
                <a:latin typeface="Arial" panose="020B0604020202020204" pitchFamily="34" charset="0"/>
                <a:cs typeface="Arial" panose="020B0604020202020204" pitchFamily="34" charset="0"/>
              </a:rPr>
              <a:t>Pirámide invertida</a:t>
            </a:r>
          </a:p>
          <a:p>
            <a:pPr>
              <a:defRPr/>
            </a:pPr>
            <a:r>
              <a:rPr lang="es-CO" sz="2400" dirty="0">
                <a:latin typeface="Arial" panose="020B0604020202020204" pitchFamily="34" charset="0"/>
                <a:cs typeface="Arial" panose="020B0604020202020204" pitchFamily="34" charset="0"/>
              </a:rPr>
              <a:t>¿Qué? ¿Quién? ¿Cómo?¿Dónde? ¿Cuándo?</a:t>
            </a:r>
          </a:p>
          <a:p>
            <a:pPr>
              <a:defRPr/>
            </a:pPr>
            <a:endParaRPr lang="es-CO" sz="2400" b="1" dirty="0">
              <a:latin typeface="Arial" panose="020B0604020202020204" pitchFamily="34" charset="0"/>
              <a:cs typeface="Arial" panose="020B0604020202020204" pitchFamily="34" charset="0"/>
            </a:endParaRPr>
          </a:p>
          <a:p>
            <a:pPr>
              <a:defRPr/>
            </a:pPr>
            <a:r>
              <a:rPr lang="es-CO" sz="2400" dirty="0">
                <a:latin typeface="Arial" panose="020B0604020202020204" pitchFamily="34" charset="0"/>
                <a:cs typeface="Arial" panose="020B0604020202020204" pitchFamily="34" charset="0"/>
              </a:rPr>
              <a:t>Desarrollar material que explica y amplía los contenidos de la plataforma.</a:t>
            </a:r>
          </a:p>
          <a:p>
            <a:pPr>
              <a:defRPr/>
            </a:pPr>
            <a:r>
              <a:rPr lang="es-CO" sz="2400" dirty="0">
                <a:latin typeface="Arial" panose="020B0604020202020204" pitchFamily="34" charset="0"/>
                <a:cs typeface="Arial" panose="020B0604020202020204" pitchFamily="34" charset="0"/>
              </a:rPr>
              <a:t>¿Por qué?</a:t>
            </a:r>
          </a:p>
          <a:p>
            <a:pPr>
              <a:defRPr/>
            </a:pPr>
            <a:r>
              <a:rPr lang="es-CO" sz="2400" dirty="0">
                <a:latin typeface="Arial" panose="020B0604020202020204" pitchFamily="34" charset="0"/>
                <a:cs typeface="Arial" panose="020B0604020202020204" pitchFamily="34" charset="0"/>
              </a:rPr>
              <a:t>¿Para qué?</a:t>
            </a:r>
          </a:p>
          <a:p>
            <a:pPr>
              <a:defRPr/>
            </a:pPr>
            <a:endParaRPr lang="es-CO" sz="2400" dirty="0">
              <a:latin typeface="Arial" panose="020B0604020202020204" pitchFamily="34" charset="0"/>
              <a:cs typeface="Arial" panose="020B0604020202020204" pitchFamily="34" charset="0"/>
            </a:endParaRPr>
          </a:p>
          <a:p>
            <a:pPr>
              <a:defRPr/>
            </a:pPr>
            <a:r>
              <a:rPr lang="es-CO" sz="2400" dirty="0">
                <a:latin typeface="Arial" panose="020B0604020202020204" pitchFamily="34" charset="0"/>
                <a:cs typeface="Arial" panose="020B0604020202020204" pitchFamily="34" charset="0"/>
              </a:rPr>
              <a:t>Redactar Párrafos de Contexto al iniciar cada contenido </a:t>
            </a:r>
          </a:p>
          <a:p>
            <a:pPr>
              <a:defRPr/>
            </a:pPr>
            <a:endParaRPr lang="es-CO" sz="2400" b="1" dirty="0">
              <a:latin typeface="Arial" panose="020B0604020202020204" pitchFamily="34" charset="0"/>
              <a:cs typeface="Arial" panose="020B0604020202020204" pitchFamily="34" charset="0"/>
            </a:endParaRPr>
          </a:p>
          <a:p>
            <a:pPr>
              <a:defRPr/>
            </a:pPr>
            <a:r>
              <a:rPr lang="es-CO" sz="2400" dirty="0">
                <a:latin typeface="Arial" panose="020B0604020202020204" pitchFamily="34" charset="0"/>
                <a:cs typeface="Arial" panose="020B0604020202020204" pitchFamily="34" charset="0"/>
              </a:rPr>
              <a:t>Cierre Antecedentes.</a:t>
            </a:r>
          </a:p>
        </p:txBody>
      </p:sp>
      <p:sp>
        <p:nvSpPr>
          <p:cNvPr id="10" name="Rectangle 5">
            <a:extLst>
              <a:ext uri="{FF2B5EF4-FFF2-40B4-BE49-F238E27FC236}">
                <a16:creationId xmlns:a16="http://schemas.microsoft.com/office/drawing/2014/main" id="{3AFDEEFF-0CF2-4CB7-A1A7-8E3F0686D9D2}"/>
              </a:ext>
            </a:extLst>
          </p:cNvPr>
          <p:cNvSpPr>
            <a:spLocks noChangeArrowheads="1"/>
          </p:cNvSpPr>
          <p:nvPr/>
        </p:nvSpPr>
        <p:spPr bwMode="auto">
          <a:xfrm>
            <a:off x="7772726" y="2654986"/>
            <a:ext cx="7034236" cy="6555641"/>
          </a:xfrm>
          <a:prstGeom prst="rect">
            <a:avLst/>
          </a:prstGeom>
          <a:noFill/>
          <a:ln w="9525">
            <a:noFill/>
            <a:miter lim="800000"/>
            <a:headEnd/>
            <a:tailEnd/>
          </a:ln>
          <a:effectLst/>
        </p:spPr>
        <p:txBody>
          <a:bodyPr wrap="square">
            <a:spAutoFit/>
          </a:bodyPr>
          <a:lstStyle/>
          <a:p>
            <a:pPr marL="342900" indent="-342900" algn="just" fontAlgn="auto">
              <a:spcBef>
                <a:spcPts val="0"/>
              </a:spcBef>
              <a:spcAft>
                <a:spcPts val="0"/>
              </a:spcAft>
              <a:defRPr/>
            </a:pPr>
            <a:endParaRPr lang="es-CO" dirty="0"/>
          </a:p>
          <a:p>
            <a:pPr marL="342900" indent="-342900" algn="just" fontAlgn="auto">
              <a:spcBef>
                <a:spcPts val="0"/>
              </a:spcBef>
              <a:spcAft>
                <a:spcPts val="0"/>
              </a:spcAft>
              <a:defRPr/>
            </a:pPr>
            <a:endParaRPr lang="es-CO" b="1" dirty="0"/>
          </a:p>
          <a:p>
            <a:pPr marL="342900" indent="-342900" algn="just" fontAlgn="auto">
              <a:spcBef>
                <a:spcPts val="0"/>
              </a:spcBef>
              <a:spcAft>
                <a:spcPts val="0"/>
              </a:spcAft>
              <a:defRPr/>
            </a:pPr>
            <a:r>
              <a:rPr lang="es-CO" sz="2400" b="1" dirty="0">
                <a:latin typeface="Arial" panose="020B0604020202020204" pitchFamily="34" charset="0"/>
                <a:cs typeface="Arial" panose="020B0604020202020204" pitchFamily="34" charset="0"/>
              </a:rPr>
              <a:t>Unidad:</a:t>
            </a:r>
            <a:r>
              <a:rPr lang="es-CO" sz="2400" dirty="0">
                <a:latin typeface="Arial" panose="020B0604020202020204" pitchFamily="34" charset="0"/>
                <a:cs typeface="Arial" panose="020B0604020202020204" pitchFamily="34" charset="0"/>
              </a:rPr>
              <a:t> todas las partes de la oración deben contribuir a completar y precisar la idea esencial que se plantea.</a:t>
            </a:r>
          </a:p>
          <a:p>
            <a:pPr marL="342900" indent="-342900" algn="just" fontAlgn="auto">
              <a:spcBef>
                <a:spcPts val="0"/>
              </a:spcBef>
              <a:spcAft>
                <a:spcPts val="0"/>
              </a:spcAft>
              <a:defRPr/>
            </a:pPr>
            <a:endParaRPr lang="es-CO" sz="2400" dirty="0">
              <a:latin typeface="Arial" panose="020B0604020202020204" pitchFamily="34" charset="0"/>
              <a:cs typeface="Arial" panose="020B0604020202020204" pitchFamily="34" charset="0"/>
            </a:endParaRPr>
          </a:p>
          <a:p>
            <a:pPr marL="342900" indent="-342900" algn="just" fontAlgn="auto">
              <a:spcBef>
                <a:spcPts val="0"/>
              </a:spcBef>
              <a:spcAft>
                <a:spcPts val="0"/>
              </a:spcAft>
              <a:defRPr/>
            </a:pPr>
            <a:r>
              <a:rPr lang="es-CO" sz="2400" b="1" dirty="0">
                <a:latin typeface="Arial" panose="020B0604020202020204" pitchFamily="34" charset="0"/>
                <a:cs typeface="Arial" panose="020B0604020202020204" pitchFamily="34" charset="0"/>
              </a:rPr>
              <a:t>Coherencia:</a:t>
            </a:r>
            <a:r>
              <a:rPr lang="es-CO" sz="2400" dirty="0">
                <a:latin typeface="Arial" panose="020B0604020202020204" pitchFamily="34" charset="0"/>
                <a:cs typeface="Arial" panose="020B0604020202020204" pitchFamily="34" charset="0"/>
              </a:rPr>
              <a:t> la clara relación que debe existir entre las diferentes partes que componen la oración. </a:t>
            </a:r>
          </a:p>
          <a:p>
            <a:pPr marL="342900" indent="-342900" algn="just" fontAlgn="auto">
              <a:spcBef>
                <a:spcPts val="0"/>
              </a:spcBef>
              <a:spcAft>
                <a:spcPts val="0"/>
              </a:spcAft>
              <a:defRPr/>
            </a:pPr>
            <a:endParaRPr lang="es-CO" sz="2400" dirty="0">
              <a:latin typeface="Arial" panose="020B0604020202020204" pitchFamily="34" charset="0"/>
              <a:cs typeface="Arial" panose="020B0604020202020204" pitchFamily="34" charset="0"/>
            </a:endParaRPr>
          </a:p>
          <a:p>
            <a:pPr marL="342900" indent="-342900" algn="just" fontAlgn="auto">
              <a:spcBef>
                <a:spcPts val="0"/>
              </a:spcBef>
              <a:spcAft>
                <a:spcPts val="0"/>
              </a:spcAft>
              <a:tabLst>
                <a:tab pos="685800" algn="l"/>
              </a:tabLst>
              <a:defRPr/>
            </a:pPr>
            <a:r>
              <a:rPr lang="es-CO" sz="2400" b="1" dirty="0">
                <a:latin typeface="Arial" panose="020B0604020202020204" pitchFamily="34" charset="0"/>
                <a:cs typeface="Arial" panose="020B0604020202020204" pitchFamily="34" charset="0"/>
              </a:rPr>
              <a:t>Énfasis:</a:t>
            </a:r>
            <a:r>
              <a:rPr lang="es-CO" sz="2400" dirty="0">
                <a:latin typeface="Arial" panose="020B0604020202020204" pitchFamily="34" charset="0"/>
                <a:cs typeface="Arial" panose="020B0604020202020204" pitchFamily="34" charset="0"/>
              </a:rPr>
              <a:t> ubicación de las palabras dentro de la oración.</a:t>
            </a:r>
          </a:p>
          <a:p>
            <a:pPr algn="just" fontAlgn="auto">
              <a:spcBef>
                <a:spcPts val="0"/>
              </a:spcBef>
              <a:spcAft>
                <a:spcPts val="0"/>
              </a:spcAft>
              <a:defRPr/>
            </a:pPr>
            <a:endParaRPr lang="es-CO" sz="2400" dirty="0">
              <a:latin typeface="Arial" panose="020B0604020202020204" pitchFamily="34" charset="0"/>
              <a:cs typeface="Arial" panose="020B0604020202020204" pitchFamily="34" charset="0"/>
            </a:endParaRPr>
          </a:p>
          <a:p>
            <a:pPr algn="just" fontAlgn="auto">
              <a:spcBef>
                <a:spcPts val="0"/>
              </a:spcBef>
              <a:spcAft>
                <a:spcPts val="0"/>
              </a:spcAft>
              <a:defRPr/>
            </a:pPr>
            <a:r>
              <a:rPr lang="es-CO" sz="2400" b="1" dirty="0">
                <a:latin typeface="Arial" panose="020B0604020202020204" pitchFamily="34" charset="0"/>
                <a:cs typeface="Arial" panose="020B0604020202020204" pitchFamily="34" charset="0"/>
              </a:rPr>
              <a:t>Puntuación: </a:t>
            </a:r>
            <a:r>
              <a:rPr lang="es-CO" sz="2400" dirty="0">
                <a:latin typeface="Arial" panose="020B0604020202020204" pitchFamily="34" charset="0"/>
                <a:cs typeface="Arial" panose="020B0604020202020204" pitchFamily="34" charset="0"/>
              </a:rPr>
              <a:t>una correcta utilización de los signos de puntuación contribuye a la coherencia de los mensajes escritos, el sentido correcto de la oración depende de estos signos.</a:t>
            </a:r>
          </a:p>
        </p:txBody>
      </p:sp>
      <p:grpSp>
        <p:nvGrpSpPr>
          <p:cNvPr id="26" name="Grupo 25">
            <a:extLst>
              <a:ext uri="{FF2B5EF4-FFF2-40B4-BE49-F238E27FC236}">
                <a16:creationId xmlns:a16="http://schemas.microsoft.com/office/drawing/2014/main" id="{E323942B-3E00-4EF9-B62F-0E52A4A8D6BF}"/>
              </a:ext>
            </a:extLst>
          </p:cNvPr>
          <p:cNvGrpSpPr/>
          <p:nvPr/>
        </p:nvGrpSpPr>
        <p:grpSpPr>
          <a:xfrm>
            <a:off x="661194" y="267307"/>
            <a:ext cx="10628650" cy="259173"/>
            <a:chOff x="661194" y="267307"/>
            <a:chExt cx="10628650" cy="259173"/>
          </a:xfrm>
        </p:grpSpPr>
        <p:sp>
          <p:nvSpPr>
            <p:cNvPr id="27" name="1 Título">
              <a:extLst>
                <a:ext uri="{FF2B5EF4-FFF2-40B4-BE49-F238E27FC236}">
                  <a16:creationId xmlns:a16="http://schemas.microsoft.com/office/drawing/2014/main" id="{22D78F26-99A4-46EA-88F7-569611C12559}"/>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Conceptos clave</a:t>
              </a:r>
            </a:p>
          </p:txBody>
        </p:sp>
        <p:sp>
          <p:nvSpPr>
            <p:cNvPr id="28" name="1 Título">
              <a:extLst>
                <a:ext uri="{FF2B5EF4-FFF2-40B4-BE49-F238E27FC236}">
                  <a16:creationId xmlns:a16="http://schemas.microsoft.com/office/drawing/2014/main" id="{56D493D4-37C5-44CE-83C0-0E992D090B4B}"/>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9" name="1 Título">
              <a:extLst>
                <a:ext uri="{FF2B5EF4-FFF2-40B4-BE49-F238E27FC236}">
                  <a16:creationId xmlns:a16="http://schemas.microsoft.com/office/drawing/2014/main" id="{9F44E544-5B96-45BF-80EE-617EC09F76C5}"/>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CONCLUSIONES</a:t>
              </a:r>
            </a:p>
          </p:txBody>
        </p:sp>
        <p:sp>
          <p:nvSpPr>
            <p:cNvPr id="30" name="1 Título">
              <a:extLst>
                <a:ext uri="{FF2B5EF4-FFF2-40B4-BE49-F238E27FC236}">
                  <a16:creationId xmlns:a16="http://schemas.microsoft.com/office/drawing/2014/main" id="{EDEA920D-705E-431F-8238-CE7B920211A5}"/>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graphicFrame>
        <p:nvGraphicFramePr>
          <p:cNvPr id="3" name="Tabla 2">
            <a:extLst>
              <a:ext uri="{FF2B5EF4-FFF2-40B4-BE49-F238E27FC236}">
                <a16:creationId xmlns:a16="http://schemas.microsoft.com/office/drawing/2014/main" id="{C3CF416E-6E13-4078-924B-4C7D1A03D885}"/>
              </a:ext>
            </a:extLst>
          </p:cNvPr>
          <p:cNvGraphicFramePr>
            <a:graphicFrameLocks noGrp="1"/>
          </p:cNvGraphicFramePr>
          <p:nvPr>
            <p:extLst>
              <p:ext uri="{D42A27DB-BD31-4B8C-83A1-F6EECF244321}">
                <p14:modId xmlns:p14="http://schemas.microsoft.com/office/powerpoint/2010/main" val="3508127913"/>
              </p:ext>
            </p:extLst>
          </p:nvPr>
        </p:nvGraphicFramePr>
        <p:xfrm>
          <a:off x="661194" y="2962057"/>
          <a:ext cx="14935200" cy="6555640"/>
        </p:xfrm>
        <a:graphic>
          <a:graphicData uri="http://schemas.openxmlformats.org/drawingml/2006/table">
            <a:tbl>
              <a:tblPr firstRow="1" bandRow="1">
                <a:tableStyleId>{8799B23B-EC83-4686-B30A-512413B5E67A}</a:tableStyleId>
              </a:tblPr>
              <a:tblGrid>
                <a:gridCol w="6705600">
                  <a:extLst>
                    <a:ext uri="{9D8B030D-6E8A-4147-A177-3AD203B41FA5}">
                      <a16:colId xmlns:a16="http://schemas.microsoft.com/office/drawing/2014/main" val="2437688015"/>
                    </a:ext>
                  </a:extLst>
                </a:gridCol>
                <a:gridCol w="8229600">
                  <a:extLst>
                    <a:ext uri="{9D8B030D-6E8A-4147-A177-3AD203B41FA5}">
                      <a16:colId xmlns:a16="http://schemas.microsoft.com/office/drawing/2014/main" val="138810592"/>
                    </a:ext>
                  </a:extLst>
                </a:gridCol>
              </a:tblGrid>
              <a:tr h="6555640">
                <a:tc>
                  <a:txBody>
                    <a:bodyPr/>
                    <a:lstStyle/>
                    <a:p>
                      <a:endParaRPr lang="es-CO" dirty="0"/>
                    </a:p>
                  </a:txBody>
                  <a:tcPr/>
                </a:tc>
                <a:tc>
                  <a:txBody>
                    <a:bodyPr/>
                    <a:lstStyle/>
                    <a:p>
                      <a:endParaRPr lang="es-CO" dirty="0"/>
                    </a:p>
                  </a:txBody>
                  <a:tcPr/>
                </a:tc>
                <a:extLst>
                  <a:ext uri="{0D108BD9-81ED-4DB2-BD59-A6C34878D82A}">
                    <a16:rowId xmlns:a16="http://schemas.microsoft.com/office/drawing/2014/main" val="2018840982"/>
                  </a:ext>
                </a:extLst>
              </a:tr>
            </a:tbl>
          </a:graphicData>
        </a:graphic>
      </p:graphicFrame>
    </p:spTree>
    <p:extLst>
      <p:ext uri="{BB962C8B-B14F-4D97-AF65-F5344CB8AC3E}">
        <p14:creationId xmlns:p14="http://schemas.microsoft.com/office/powerpoint/2010/main" val="266615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MX" sz="4000" b="1" kern="0" dirty="0">
                <a:solidFill>
                  <a:srgbClr val="3F3F3F"/>
                </a:solidFill>
                <a:latin typeface="Montserrat" charset="0"/>
                <a:ea typeface="Montserrat" charset="0"/>
                <a:cs typeface="Montserrat" charset="0"/>
              </a:rPr>
              <a:t>FACTORES DE UNA BUENA COMPRENSIÓN</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6295E971-2B02-4669-84AC-4FEDD6A9A556}"/>
              </a:ext>
            </a:extLst>
          </p:cNvPr>
          <p:cNvSpPr>
            <a:spLocks noChangeArrowheads="1"/>
          </p:cNvSpPr>
          <p:nvPr/>
        </p:nvSpPr>
        <p:spPr bwMode="auto">
          <a:xfrm>
            <a:off x="738424" y="2962710"/>
            <a:ext cx="1485797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CO" altLang="zh-CN" sz="3600" b="1" dirty="0">
              <a:cs typeface="Arial" panose="020B0604020202020204" pitchFamily="34" charset="0"/>
            </a:endParaRPr>
          </a:p>
          <a:p>
            <a:pPr marL="742950" indent="-742950">
              <a:buAutoNum type="arabicPeriod"/>
            </a:pPr>
            <a:r>
              <a:rPr lang="es-CO" altLang="zh-CN" sz="3600" dirty="0">
                <a:cs typeface="Arial" panose="020B0604020202020204" pitchFamily="34" charset="0"/>
              </a:rPr>
              <a:t>Mantener una </a:t>
            </a:r>
            <a:r>
              <a:rPr lang="es-CO" altLang="zh-CN" sz="3600" b="1" dirty="0">
                <a:cs typeface="Arial" panose="020B0604020202020204" pitchFamily="34" charset="0"/>
              </a:rPr>
              <a:t>actitud mental </a:t>
            </a:r>
            <a:r>
              <a:rPr lang="es-CO" altLang="zh-CN" sz="3600" dirty="0">
                <a:cs typeface="Arial" panose="020B0604020202020204" pitchFamily="34" charset="0"/>
              </a:rPr>
              <a:t>despierta, activa y centrada en la lectura que nos permite captar rápidamente el pensamiento del autor.</a:t>
            </a:r>
          </a:p>
          <a:p>
            <a:pPr marL="742950" indent="-742950">
              <a:buAutoNum type="arabicPeriod"/>
            </a:pPr>
            <a:endParaRPr lang="es-CO" altLang="zh-CN" sz="3600" dirty="0">
              <a:cs typeface="Arial" panose="020B0604020202020204" pitchFamily="34" charset="0"/>
            </a:endParaRPr>
          </a:p>
          <a:p>
            <a:pPr marL="742950" indent="-742950">
              <a:buAutoNum type="arabicPeriod"/>
            </a:pPr>
            <a:r>
              <a:rPr lang="es-CO" altLang="zh-CN" sz="3600" dirty="0">
                <a:cs typeface="Arial" panose="020B0604020202020204" pitchFamily="34" charset="0"/>
              </a:rPr>
              <a:t>Detectar algunas ideas que posiblemente </a:t>
            </a:r>
            <a:r>
              <a:rPr lang="es-CO" altLang="zh-CN" sz="3600" b="1" dirty="0">
                <a:cs typeface="Arial" panose="020B0604020202020204" pitchFamily="34" charset="0"/>
              </a:rPr>
              <a:t>dominen todo </a:t>
            </a:r>
            <a:r>
              <a:rPr lang="es-CO" altLang="zh-CN" sz="3600" dirty="0">
                <a:cs typeface="Arial" panose="020B0604020202020204" pitchFamily="34" charset="0"/>
              </a:rPr>
              <a:t>el párrafo y en torno a las cuales gire la </a:t>
            </a:r>
            <a:r>
              <a:rPr lang="es-CO" altLang="zh-CN" sz="3600" b="1" dirty="0">
                <a:cs typeface="Arial" panose="020B0604020202020204" pitchFamily="34" charset="0"/>
              </a:rPr>
              <a:t>posición del autor.</a:t>
            </a:r>
          </a:p>
          <a:p>
            <a:pPr marL="742950" indent="-742950">
              <a:buAutoNum type="arabicPeriod"/>
            </a:pPr>
            <a:endParaRPr lang="es-CO" altLang="zh-CN" sz="3600" dirty="0">
              <a:cs typeface="Arial" panose="020B0604020202020204" pitchFamily="34" charset="0"/>
            </a:endParaRPr>
          </a:p>
          <a:p>
            <a:pPr marL="742950" indent="-742950">
              <a:buAutoNum type="arabicPeriod"/>
            </a:pPr>
            <a:r>
              <a:rPr lang="es-CO" altLang="zh-CN" sz="3600" dirty="0">
                <a:cs typeface="Arial" panose="020B0604020202020204" pitchFamily="34" charset="0"/>
              </a:rPr>
              <a:t>Tener en cuenta que de una u otra manera todas las oraciones del párrafo tendrán siempre entre si y con la idea central alguna relación.</a:t>
            </a:r>
          </a:p>
        </p:txBody>
      </p:sp>
      <p:grpSp>
        <p:nvGrpSpPr>
          <p:cNvPr id="25" name="Grupo 24">
            <a:extLst>
              <a:ext uri="{FF2B5EF4-FFF2-40B4-BE49-F238E27FC236}">
                <a16:creationId xmlns:a16="http://schemas.microsoft.com/office/drawing/2014/main" id="{AADA933C-D209-4BED-B317-A0B0E967FB02}"/>
              </a:ext>
            </a:extLst>
          </p:cNvPr>
          <p:cNvGrpSpPr/>
          <p:nvPr/>
        </p:nvGrpSpPr>
        <p:grpSpPr>
          <a:xfrm>
            <a:off x="661194" y="267307"/>
            <a:ext cx="10628650" cy="259173"/>
            <a:chOff x="661194" y="267307"/>
            <a:chExt cx="10628650" cy="259173"/>
          </a:xfrm>
        </p:grpSpPr>
        <p:sp>
          <p:nvSpPr>
            <p:cNvPr id="26" name="1 Título">
              <a:extLst>
                <a:ext uri="{FF2B5EF4-FFF2-40B4-BE49-F238E27FC236}">
                  <a16:creationId xmlns:a16="http://schemas.microsoft.com/office/drawing/2014/main" id="{161BE637-6815-4630-BA0D-F84897ABCDE5}"/>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Conceptos clave</a:t>
              </a:r>
            </a:p>
          </p:txBody>
        </p:sp>
        <p:sp>
          <p:nvSpPr>
            <p:cNvPr id="27" name="1 Título">
              <a:extLst>
                <a:ext uri="{FF2B5EF4-FFF2-40B4-BE49-F238E27FC236}">
                  <a16:creationId xmlns:a16="http://schemas.microsoft.com/office/drawing/2014/main" id="{0DACEAE8-B732-4AE6-B9DC-C01F5AB8B950}"/>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8" name="1 Título">
              <a:extLst>
                <a:ext uri="{FF2B5EF4-FFF2-40B4-BE49-F238E27FC236}">
                  <a16:creationId xmlns:a16="http://schemas.microsoft.com/office/drawing/2014/main" id="{9AC997FA-FFBE-4441-BD26-F548C62E7D76}"/>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CONCLUSIONES</a:t>
              </a:r>
            </a:p>
          </p:txBody>
        </p:sp>
        <p:sp>
          <p:nvSpPr>
            <p:cNvPr id="29" name="1 Título">
              <a:extLst>
                <a:ext uri="{FF2B5EF4-FFF2-40B4-BE49-F238E27FC236}">
                  <a16:creationId xmlns:a16="http://schemas.microsoft.com/office/drawing/2014/main" id="{A155710F-D91B-441F-B133-A0644A781BED}"/>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6289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a:solidFill>
                  <a:srgbClr val="3F3F3F"/>
                </a:solidFill>
                <a:latin typeface="Montserrat" charset="0"/>
                <a:ea typeface="Montserrat" charset="0"/>
                <a:cs typeface="Montserrat" charset="0"/>
              </a:rPr>
              <a:t>¿</a:t>
            </a:r>
            <a:r>
              <a:rPr lang="en-US" sz="4000" b="1" kern="0" dirty="0" err="1">
                <a:solidFill>
                  <a:srgbClr val="3F3F3F"/>
                </a:solidFill>
                <a:latin typeface="Montserrat" charset="0"/>
                <a:ea typeface="Montserrat" charset="0"/>
                <a:cs typeface="Montserrat" charset="0"/>
              </a:rPr>
              <a:t>QUÉ</a:t>
            </a:r>
            <a:r>
              <a:rPr lang="en-US" sz="4000" b="1" kern="0" dirty="0">
                <a:solidFill>
                  <a:srgbClr val="3F3F3F"/>
                </a:solidFill>
                <a:latin typeface="Montserrat" charset="0"/>
                <a:ea typeface="Montserrat" charset="0"/>
                <a:cs typeface="Montserrat" charset="0"/>
              </a:rPr>
              <a:t> ES LA </a:t>
            </a:r>
            <a:r>
              <a:rPr lang="en-US" sz="4000" b="1" kern="0" dirty="0" err="1">
                <a:solidFill>
                  <a:srgbClr val="3F3F3F"/>
                </a:solidFill>
                <a:latin typeface="Montserrat" charset="0"/>
                <a:ea typeface="Montserrat" charset="0"/>
                <a:cs typeface="Montserrat" charset="0"/>
              </a:rPr>
              <a:t>COMUNICACIÓN</a:t>
            </a:r>
            <a:r>
              <a:rPr lang="en-US" sz="4000" b="1" kern="0" dirty="0">
                <a:solidFill>
                  <a:srgbClr val="3F3F3F"/>
                </a:solidFill>
                <a:latin typeface="Montserrat" charset="0"/>
                <a:ea typeface="Montserrat" charset="0"/>
                <a:cs typeface="Montserrat" charset="0"/>
              </a:rPr>
              <a:t>?</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3" name="Rectángulo 2">
            <a:extLst>
              <a:ext uri="{FF2B5EF4-FFF2-40B4-BE49-F238E27FC236}">
                <a16:creationId xmlns:a16="http://schemas.microsoft.com/office/drawing/2014/main" id="{0BC203B8-4B15-4F5D-BD98-20CF0D08E1D3}"/>
              </a:ext>
            </a:extLst>
          </p:cNvPr>
          <p:cNvSpPr/>
          <p:nvPr/>
        </p:nvSpPr>
        <p:spPr>
          <a:xfrm>
            <a:off x="656043" y="3177089"/>
            <a:ext cx="12610200" cy="6986528"/>
          </a:xfrm>
          <a:prstGeom prst="rect">
            <a:avLst/>
          </a:prstGeom>
        </p:spPr>
        <p:txBody>
          <a:bodyPr wrap="square">
            <a:spAutoFit/>
          </a:bodyPr>
          <a:lstStyle/>
          <a:p>
            <a:r>
              <a:rPr lang="es-CO" altLang="es-CO" sz="3200" dirty="0">
                <a:latin typeface="Arial" panose="020B0604020202020204" pitchFamily="34" charset="0"/>
                <a:cs typeface="Arial" panose="020B0604020202020204" pitchFamily="34" charset="0"/>
              </a:rPr>
              <a:t>1. Permanente, desde niños</a:t>
            </a:r>
          </a:p>
          <a:p>
            <a:r>
              <a:rPr lang="es-CO" altLang="es-CO" sz="3200" dirty="0">
                <a:latin typeface="Arial" panose="020B0604020202020204" pitchFamily="34" charset="0"/>
                <a:cs typeface="Arial" panose="020B0604020202020204" pitchFamily="34" charset="0"/>
              </a:rPr>
              <a:t>2. Inherente al hombre, propia del ser humano</a:t>
            </a:r>
          </a:p>
          <a:p>
            <a:r>
              <a:rPr lang="es-CO" altLang="es-CO" sz="3200" dirty="0">
                <a:latin typeface="Arial" panose="020B0604020202020204" pitchFamily="34" charset="0"/>
                <a:cs typeface="Arial" panose="020B0604020202020204" pitchFamily="34" charset="0"/>
              </a:rPr>
              <a:t>3. Relación entre dos o más personas</a:t>
            </a:r>
          </a:p>
          <a:p>
            <a:r>
              <a:rPr lang="es-CO" altLang="es-CO" sz="3200" dirty="0">
                <a:latin typeface="Arial" panose="020B0604020202020204" pitchFamily="34" charset="0"/>
                <a:cs typeface="Arial" panose="020B0604020202020204" pitchFamily="34" charset="0"/>
              </a:rPr>
              <a:t>4. No se limita al estímulo - respuesta</a:t>
            </a:r>
          </a:p>
          <a:p>
            <a:r>
              <a:rPr lang="es-CO" altLang="es-CO" sz="3200" dirty="0">
                <a:latin typeface="Arial" panose="020B0604020202020204" pitchFamily="34" charset="0"/>
                <a:cs typeface="Arial" panose="020B0604020202020204" pitchFamily="34" charset="0"/>
              </a:rPr>
              <a:t>5. Intercambio de mensajes y sentidos</a:t>
            </a:r>
          </a:p>
          <a:p>
            <a:r>
              <a:rPr lang="es-CO" altLang="es-CO" sz="3200" dirty="0">
                <a:latin typeface="Arial" panose="020B0604020202020204" pitchFamily="34" charset="0"/>
                <a:cs typeface="Arial" panose="020B0604020202020204" pitchFamily="34" charset="0"/>
              </a:rPr>
              <a:t>6. Requiere experiencias similares evocables en común</a:t>
            </a:r>
          </a:p>
          <a:p>
            <a:r>
              <a:rPr lang="es-CO" altLang="es-CO" sz="3200" dirty="0">
                <a:latin typeface="Arial" panose="020B0604020202020204" pitchFamily="34" charset="0"/>
                <a:cs typeface="Arial" panose="020B0604020202020204" pitchFamily="34" charset="0"/>
              </a:rPr>
              <a:t>7. Marco de referencia cultural</a:t>
            </a:r>
          </a:p>
          <a:p>
            <a:r>
              <a:rPr lang="es-CO" altLang="es-CO" sz="3200" dirty="0">
                <a:latin typeface="Arial" panose="020B0604020202020204" pitchFamily="34" charset="0"/>
                <a:cs typeface="Arial" panose="020B0604020202020204" pitchFamily="34" charset="0"/>
              </a:rPr>
              <a:t>8. Sistema de significación.</a:t>
            </a:r>
          </a:p>
          <a:p>
            <a:pPr algn="just"/>
            <a:endParaRPr lang="es-CO" altLang="es-CO" sz="3200" dirty="0">
              <a:latin typeface="Arial" panose="020B0604020202020204" pitchFamily="34" charset="0"/>
              <a:cs typeface="Arial" panose="020B0604020202020204" pitchFamily="34" charset="0"/>
            </a:endParaRPr>
          </a:p>
          <a:p>
            <a:pPr algn="just"/>
            <a:r>
              <a:rPr lang="es-ES" altLang="es-CO" sz="3200" dirty="0">
                <a:latin typeface="Arial" panose="020B0604020202020204" pitchFamily="34" charset="0"/>
                <a:cs typeface="Arial" panose="020B0604020202020204" pitchFamily="34" charset="0"/>
              </a:rPr>
              <a:t>La comunicación es un </a:t>
            </a:r>
            <a:r>
              <a:rPr lang="es-ES" altLang="es-CO" sz="3200" b="1" dirty="0">
                <a:latin typeface="Arial" panose="020B0604020202020204" pitchFamily="34" charset="0"/>
                <a:cs typeface="Arial" panose="020B0604020202020204" pitchFamily="34" charset="0"/>
              </a:rPr>
              <a:t>proceso activo</a:t>
            </a:r>
            <a:r>
              <a:rPr lang="es-ES" altLang="es-CO" sz="3200" dirty="0">
                <a:latin typeface="Arial" panose="020B0604020202020204" pitchFamily="34" charset="0"/>
                <a:cs typeface="Arial" panose="020B0604020202020204" pitchFamily="34" charset="0"/>
              </a:rPr>
              <a:t> que permite a las personas, a través de </a:t>
            </a:r>
            <a:r>
              <a:rPr lang="es-ES" altLang="es-CO" sz="3200" b="1" dirty="0">
                <a:latin typeface="Arial" panose="020B0604020202020204" pitchFamily="34" charset="0"/>
                <a:cs typeface="Arial" panose="020B0604020202020204" pitchFamily="34" charset="0"/>
              </a:rPr>
              <a:t>referentes comunes</a:t>
            </a:r>
            <a:r>
              <a:rPr lang="es-ES" altLang="es-CO" sz="3200" dirty="0">
                <a:latin typeface="Arial" panose="020B0604020202020204" pitchFamily="34" charset="0"/>
                <a:cs typeface="Arial" panose="020B0604020202020204" pitchFamily="34" charset="0"/>
              </a:rPr>
              <a:t>, hacer relaciones, establecer interacciones, intercambiar mensajes, formas de actuar, de pensar, que pueden generar </a:t>
            </a:r>
            <a:r>
              <a:rPr lang="es-ES" altLang="es-CO" sz="3200" b="1" dirty="0">
                <a:latin typeface="Arial" panose="020B0604020202020204" pitchFamily="34" charset="0"/>
                <a:cs typeface="Arial" panose="020B0604020202020204" pitchFamily="34" charset="0"/>
              </a:rPr>
              <a:t>acciones colectivas</a:t>
            </a:r>
            <a:r>
              <a:rPr lang="es-ES" altLang="es-CO" sz="3200" dirty="0">
                <a:latin typeface="Arial" panose="020B0604020202020204" pitchFamily="34" charset="0"/>
                <a:cs typeface="Arial" panose="020B0604020202020204" pitchFamily="34" charset="0"/>
              </a:rPr>
              <a:t> y </a:t>
            </a:r>
            <a:r>
              <a:rPr lang="es-ES" altLang="es-CO" sz="3200" b="1" dirty="0">
                <a:latin typeface="Arial" panose="020B0604020202020204" pitchFamily="34" charset="0"/>
                <a:cs typeface="Arial" panose="020B0604020202020204" pitchFamily="34" charset="0"/>
              </a:rPr>
              <a:t>construcciones sociales.</a:t>
            </a:r>
            <a:endParaRPr lang="es-CO" altLang="zh-CN" sz="3200" b="1" dirty="0">
              <a:latin typeface="Arial" panose="020B0604020202020204" pitchFamily="34" charset="0"/>
              <a:cs typeface="Arial" panose="020B0604020202020204" pitchFamily="34" charset="0"/>
            </a:endParaRPr>
          </a:p>
        </p:txBody>
      </p:sp>
      <p:pic>
        <p:nvPicPr>
          <p:cNvPr id="11" name="Picture 2" descr="Resultado de imagen para vector comunicacion rojo">
            <a:extLst>
              <a:ext uri="{FF2B5EF4-FFF2-40B4-BE49-F238E27FC236}">
                <a16:creationId xmlns:a16="http://schemas.microsoft.com/office/drawing/2014/main" id="{D7C77DEE-5FBB-4357-AFDD-864BB3D95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5579"/>
          <a:stretch/>
        </p:blipFill>
        <p:spPr bwMode="auto">
          <a:xfrm>
            <a:off x="13757732" y="2629472"/>
            <a:ext cx="1838662" cy="75289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a 3">
            <a:extLst>
              <a:ext uri="{FF2B5EF4-FFF2-40B4-BE49-F238E27FC236}">
                <a16:creationId xmlns:a16="http://schemas.microsoft.com/office/drawing/2014/main" id="{FBA9C8AE-1DAC-4484-88EC-5C7837F285F1}"/>
              </a:ext>
            </a:extLst>
          </p:cNvPr>
          <p:cNvGraphicFramePr>
            <a:graphicFrameLocks noGrp="1"/>
          </p:cNvGraphicFramePr>
          <p:nvPr>
            <p:extLst>
              <p:ext uri="{D42A27DB-BD31-4B8C-83A1-F6EECF244321}">
                <p14:modId xmlns:p14="http://schemas.microsoft.com/office/powerpoint/2010/main" val="3912724371"/>
              </p:ext>
            </p:extLst>
          </p:nvPr>
        </p:nvGraphicFramePr>
        <p:xfrm>
          <a:off x="656043" y="3201581"/>
          <a:ext cx="10444551" cy="3935024"/>
        </p:xfrm>
        <a:graphic>
          <a:graphicData uri="http://schemas.openxmlformats.org/drawingml/2006/table">
            <a:tbl>
              <a:tblPr firstRow="1" bandRow="1">
                <a:tableStyleId>{8799B23B-EC83-4686-B30A-512413B5E67A}</a:tableStyleId>
              </a:tblPr>
              <a:tblGrid>
                <a:gridCol w="462351">
                  <a:extLst>
                    <a:ext uri="{9D8B030D-6E8A-4147-A177-3AD203B41FA5}">
                      <a16:colId xmlns:a16="http://schemas.microsoft.com/office/drawing/2014/main" val="4207550331"/>
                    </a:ext>
                  </a:extLst>
                </a:gridCol>
                <a:gridCol w="9982200">
                  <a:extLst>
                    <a:ext uri="{9D8B030D-6E8A-4147-A177-3AD203B41FA5}">
                      <a16:colId xmlns:a16="http://schemas.microsoft.com/office/drawing/2014/main" val="3466806908"/>
                    </a:ext>
                  </a:extLst>
                </a:gridCol>
              </a:tblGrid>
              <a:tr h="491878">
                <a:tc>
                  <a:txBody>
                    <a:bodyPr/>
                    <a:lstStyle/>
                    <a:p>
                      <a:endParaRPr lang="es-CO" dirty="0"/>
                    </a:p>
                  </a:txBody>
                  <a:tcPr/>
                </a:tc>
                <a:tc>
                  <a:txBody>
                    <a:bodyPr/>
                    <a:lstStyle/>
                    <a:p>
                      <a:endParaRPr lang="es-CO" dirty="0"/>
                    </a:p>
                  </a:txBody>
                  <a:tcPr/>
                </a:tc>
                <a:extLst>
                  <a:ext uri="{0D108BD9-81ED-4DB2-BD59-A6C34878D82A}">
                    <a16:rowId xmlns:a16="http://schemas.microsoft.com/office/drawing/2014/main" val="3076307798"/>
                  </a:ext>
                </a:extLst>
              </a:tr>
              <a:tr h="491878">
                <a:tc>
                  <a:txBody>
                    <a:bodyPr/>
                    <a:lstStyle/>
                    <a:p>
                      <a:endParaRPr lang="es-CO"/>
                    </a:p>
                  </a:txBody>
                  <a:tcPr/>
                </a:tc>
                <a:tc>
                  <a:txBody>
                    <a:bodyPr/>
                    <a:lstStyle/>
                    <a:p>
                      <a:endParaRPr lang="es-CO" dirty="0"/>
                    </a:p>
                  </a:txBody>
                  <a:tcPr/>
                </a:tc>
                <a:extLst>
                  <a:ext uri="{0D108BD9-81ED-4DB2-BD59-A6C34878D82A}">
                    <a16:rowId xmlns:a16="http://schemas.microsoft.com/office/drawing/2014/main" val="2840212926"/>
                  </a:ext>
                </a:extLst>
              </a:tr>
              <a:tr h="491878">
                <a:tc>
                  <a:txBody>
                    <a:bodyPr/>
                    <a:lstStyle/>
                    <a:p>
                      <a:endParaRPr lang="es-CO"/>
                    </a:p>
                  </a:txBody>
                  <a:tcPr/>
                </a:tc>
                <a:tc>
                  <a:txBody>
                    <a:bodyPr/>
                    <a:lstStyle/>
                    <a:p>
                      <a:endParaRPr lang="es-CO" dirty="0"/>
                    </a:p>
                  </a:txBody>
                  <a:tcPr/>
                </a:tc>
                <a:extLst>
                  <a:ext uri="{0D108BD9-81ED-4DB2-BD59-A6C34878D82A}">
                    <a16:rowId xmlns:a16="http://schemas.microsoft.com/office/drawing/2014/main" val="4228531039"/>
                  </a:ext>
                </a:extLst>
              </a:tr>
              <a:tr h="491878">
                <a:tc>
                  <a:txBody>
                    <a:bodyPr/>
                    <a:lstStyle/>
                    <a:p>
                      <a:endParaRPr lang="es-CO"/>
                    </a:p>
                  </a:txBody>
                  <a:tcPr/>
                </a:tc>
                <a:tc>
                  <a:txBody>
                    <a:bodyPr/>
                    <a:lstStyle/>
                    <a:p>
                      <a:endParaRPr lang="es-CO" dirty="0"/>
                    </a:p>
                  </a:txBody>
                  <a:tcPr/>
                </a:tc>
                <a:extLst>
                  <a:ext uri="{0D108BD9-81ED-4DB2-BD59-A6C34878D82A}">
                    <a16:rowId xmlns:a16="http://schemas.microsoft.com/office/drawing/2014/main" val="3243444835"/>
                  </a:ext>
                </a:extLst>
              </a:tr>
              <a:tr h="491878">
                <a:tc>
                  <a:txBody>
                    <a:bodyPr/>
                    <a:lstStyle/>
                    <a:p>
                      <a:endParaRPr lang="es-CO"/>
                    </a:p>
                  </a:txBody>
                  <a:tcPr/>
                </a:tc>
                <a:tc>
                  <a:txBody>
                    <a:bodyPr/>
                    <a:lstStyle/>
                    <a:p>
                      <a:endParaRPr lang="es-CO"/>
                    </a:p>
                  </a:txBody>
                  <a:tcPr/>
                </a:tc>
                <a:extLst>
                  <a:ext uri="{0D108BD9-81ED-4DB2-BD59-A6C34878D82A}">
                    <a16:rowId xmlns:a16="http://schemas.microsoft.com/office/drawing/2014/main" val="3371223585"/>
                  </a:ext>
                </a:extLst>
              </a:tr>
              <a:tr h="491878">
                <a:tc>
                  <a:txBody>
                    <a:bodyPr/>
                    <a:lstStyle/>
                    <a:p>
                      <a:endParaRPr lang="es-CO"/>
                    </a:p>
                  </a:txBody>
                  <a:tcPr/>
                </a:tc>
                <a:tc>
                  <a:txBody>
                    <a:bodyPr/>
                    <a:lstStyle/>
                    <a:p>
                      <a:endParaRPr lang="es-CO"/>
                    </a:p>
                  </a:txBody>
                  <a:tcPr/>
                </a:tc>
                <a:extLst>
                  <a:ext uri="{0D108BD9-81ED-4DB2-BD59-A6C34878D82A}">
                    <a16:rowId xmlns:a16="http://schemas.microsoft.com/office/drawing/2014/main" val="2883273768"/>
                  </a:ext>
                </a:extLst>
              </a:tr>
              <a:tr h="491878">
                <a:tc>
                  <a:txBody>
                    <a:bodyPr/>
                    <a:lstStyle/>
                    <a:p>
                      <a:endParaRPr lang="es-CO"/>
                    </a:p>
                  </a:txBody>
                  <a:tcPr/>
                </a:tc>
                <a:tc>
                  <a:txBody>
                    <a:bodyPr/>
                    <a:lstStyle/>
                    <a:p>
                      <a:endParaRPr lang="es-CO"/>
                    </a:p>
                  </a:txBody>
                  <a:tcPr/>
                </a:tc>
                <a:extLst>
                  <a:ext uri="{0D108BD9-81ED-4DB2-BD59-A6C34878D82A}">
                    <a16:rowId xmlns:a16="http://schemas.microsoft.com/office/drawing/2014/main" val="1585408607"/>
                  </a:ext>
                </a:extLst>
              </a:tr>
              <a:tr h="491878">
                <a:tc>
                  <a:txBody>
                    <a:bodyPr/>
                    <a:lstStyle/>
                    <a:p>
                      <a:endParaRPr lang="es-CO"/>
                    </a:p>
                  </a:txBody>
                  <a:tcPr/>
                </a:tc>
                <a:tc>
                  <a:txBody>
                    <a:bodyPr/>
                    <a:lstStyle/>
                    <a:p>
                      <a:endParaRPr lang="es-CO" dirty="0"/>
                    </a:p>
                  </a:txBody>
                  <a:tcPr/>
                </a:tc>
                <a:extLst>
                  <a:ext uri="{0D108BD9-81ED-4DB2-BD59-A6C34878D82A}">
                    <a16:rowId xmlns:a16="http://schemas.microsoft.com/office/drawing/2014/main" val="3246985818"/>
                  </a:ext>
                </a:extLst>
              </a:tr>
            </a:tbl>
          </a:graphicData>
        </a:graphic>
      </p:graphicFrame>
      <p:grpSp>
        <p:nvGrpSpPr>
          <p:cNvPr id="14" name="Grupo 13">
            <a:extLst>
              <a:ext uri="{FF2B5EF4-FFF2-40B4-BE49-F238E27FC236}">
                <a16:creationId xmlns:a16="http://schemas.microsoft.com/office/drawing/2014/main" id="{EA6E6AEE-9980-4A0E-9867-02AD89D6858C}"/>
              </a:ext>
            </a:extLst>
          </p:cNvPr>
          <p:cNvGrpSpPr/>
          <p:nvPr/>
        </p:nvGrpSpPr>
        <p:grpSpPr>
          <a:xfrm>
            <a:off x="661194" y="267307"/>
            <a:ext cx="10628650" cy="259173"/>
            <a:chOff x="661194" y="267307"/>
            <a:chExt cx="10628650" cy="259173"/>
          </a:xfrm>
        </p:grpSpPr>
        <p:sp>
          <p:nvSpPr>
            <p:cNvPr id="15" name="1 Título">
              <a:extLst>
                <a:ext uri="{FF2B5EF4-FFF2-40B4-BE49-F238E27FC236}">
                  <a16:creationId xmlns:a16="http://schemas.microsoft.com/office/drawing/2014/main" id="{A489E680-1492-4608-BBF6-36C55249E8E4}"/>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16" name="1 Título">
              <a:extLst>
                <a:ext uri="{FF2B5EF4-FFF2-40B4-BE49-F238E27FC236}">
                  <a16:creationId xmlns:a16="http://schemas.microsoft.com/office/drawing/2014/main" id="{DED56AB4-8B1F-4848-853A-B7E77AA7E34D}"/>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18" name="1 Título">
              <a:extLst>
                <a:ext uri="{FF2B5EF4-FFF2-40B4-BE49-F238E27FC236}">
                  <a16:creationId xmlns:a16="http://schemas.microsoft.com/office/drawing/2014/main" id="{555BD022-6F0C-446E-BAA1-225BEEB00510}"/>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1" name="1 Título">
              <a:extLst>
                <a:ext uri="{FF2B5EF4-FFF2-40B4-BE49-F238E27FC236}">
                  <a16:creationId xmlns:a16="http://schemas.microsoft.com/office/drawing/2014/main" id="{D42D29C0-FB2E-46FE-855B-B784D5968739}"/>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76774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Freeform 30"/>
          <p:cNvSpPr/>
          <p:nvPr/>
        </p:nvSpPr>
        <p:spPr>
          <a:xfrm>
            <a:off x="654005" y="1421606"/>
            <a:ext cx="14935200" cy="1222826"/>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ES" sz="4000" b="1" kern="0" dirty="0">
                <a:solidFill>
                  <a:srgbClr val="3F3F3F"/>
                </a:solidFill>
                <a:latin typeface="Montserrat" charset="0"/>
                <a:ea typeface="Montserrat" charset="0"/>
                <a:cs typeface="Montserrat" charset="0"/>
              </a:rPr>
              <a:t>Bibliografía Adicional</a:t>
            </a:r>
            <a:endParaRPr lang="en-US" sz="4000" b="1" kern="0" dirty="0">
              <a:solidFill>
                <a:srgbClr val="3F3F3F"/>
              </a:solidFill>
              <a:latin typeface="Montserrat" charset="0"/>
              <a:ea typeface="Montserrat" charset="0"/>
              <a:cs typeface="Montserrat" charset="0"/>
            </a:endParaRPr>
          </a:p>
        </p:txBody>
      </p:sp>
      <p:sp>
        <p:nvSpPr>
          <p:cNvPr id="22" name="CuadroTexto 21"/>
          <p:cNvSpPr txBox="1"/>
          <p:nvPr/>
        </p:nvSpPr>
        <p:spPr>
          <a:xfrm>
            <a:off x="1956594" y="4164806"/>
            <a:ext cx="10134600" cy="400110"/>
          </a:xfrm>
          <a:prstGeom prst="rect">
            <a:avLst/>
          </a:prstGeom>
          <a:noFill/>
        </p:spPr>
        <p:txBody>
          <a:bodyPr wrap="square" rtlCol="0">
            <a:spAutoFit/>
          </a:bodyPr>
          <a:lstStyle/>
          <a:p>
            <a:r>
              <a:rPr lang="es-ES" sz="2000" b="1" spc="30" dirty="0">
                <a:solidFill>
                  <a:srgbClr val="3F3F3F"/>
                </a:solidFill>
                <a:latin typeface="Montserrat" charset="0"/>
                <a:ea typeface="Montserrat" charset="0"/>
                <a:cs typeface="Montserrat" charset="0"/>
              </a:rPr>
              <a:t>Recomendaciones de bibliografía relacionada con el tema a trabajar:</a:t>
            </a: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794" y="6085290"/>
            <a:ext cx="2243594" cy="2243594"/>
          </a:xfrm>
          <a:prstGeom prst="rect">
            <a:avLst/>
          </a:prstGeom>
        </p:spPr>
      </p:pic>
      <p:cxnSp>
        <p:nvCxnSpPr>
          <p:cNvPr id="28" name="Conector recto 27"/>
          <p:cNvCxnSpPr/>
          <p:nvPr/>
        </p:nvCxnSpPr>
        <p:spPr>
          <a:xfrm>
            <a:off x="2032794" y="4698206"/>
            <a:ext cx="12192000"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15" name="1 Título">
            <a:extLst>
              <a:ext uri="{FF2B5EF4-FFF2-40B4-BE49-F238E27FC236}">
                <a16:creationId xmlns:a16="http://schemas.microsoft.com/office/drawing/2014/main" id="{702BC303-E559-48B7-949C-0FA088BAC186}"/>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16" name="CuadroTexto 15">
            <a:extLst>
              <a:ext uri="{FF2B5EF4-FFF2-40B4-BE49-F238E27FC236}">
                <a16:creationId xmlns:a16="http://schemas.microsoft.com/office/drawing/2014/main" id="{360FF68E-4329-4AE3-AC82-104A28FAC20C}"/>
              </a:ext>
            </a:extLst>
          </p:cNvPr>
          <p:cNvSpPr txBox="1"/>
          <p:nvPr/>
        </p:nvSpPr>
        <p:spPr>
          <a:xfrm>
            <a:off x="4623594" y="5360972"/>
            <a:ext cx="10744200" cy="3820726"/>
          </a:xfrm>
          <a:prstGeom prst="rect">
            <a:avLst/>
          </a:prstGeom>
          <a:noFill/>
        </p:spPr>
        <p:txBody>
          <a:bodyPr wrap="square" lIns="90000" tIns="0" bIns="0" rtlCol="0">
            <a:spAutoFit/>
          </a:bodyPr>
          <a:lstStyle/>
          <a:p>
            <a:pPr>
              <a:lnSpc>
                <a:spcPct val="150000"/>
              </a:lnSpc>
            </a:pPr>
            <a:r>
              <a:rPr lang="es-ES" sz="2400" spc="20" dirty="0">
                <a:solidFill>
                  <a:srgbClr val="3F3F3F"/>
                </a:solidFill>
                <a:latin typeface="Montserrat Light" charset="0"/>
                <a:ea typeface="Montserrat Light" charset="0"/>
                <a:cs typeface="Montserrat Light" charset="0"/>
              </a:rPr>
              <a:t>— </a:t>
            </a:r>
            <a:r>
              <a:rPr lang="es-CO" sz="2400" spc="20" dirty="0">
                <a:solidFill>
                  <a:srgbClr val="3F3F3F"/>
                </a:solidFill>
                <a:latin typeface="Montserrat Light" charset="0"/>
                <a:ea typeface="Montserrat Light" charset="0"/>
                <a:cs typeface="Montserrat Light" charset="0"/>
              </a:rPr>
              <a:t>ABAD NEBOT, Francisco; FERRAZ </a:t>
            </a:r>
            <a:r>
              <a:rPr lang="es-CO" sz="2400" spc="20" dirty="0" err="1">
                <a:solidFill>
                  <a:srgbClr val="3F3F3F"/>
                </a:solidFill>
                <a:latin typeface="Montserrat Light" charset="0"/>
                <a:ea typeface="Montserrat Light" charset="0"/>
                <a:cs typeface="Montserrat Light" charset="0"/>
              </a:rPr>
              <a:t>MARTINEZ</a:t>
            </a:r>
            <a:r>
              <a:rPr lang="es-CO" sz="2400" spc="20" dirty="0">
                <a:solidFill>
                  <a:srgbClr val="3F3F3F"/>
                </a:solidFill>
                <a:latin typeface="Montserrat Light" charset="0"/>
                <a:ea typeface="Montserrat Light" charset="0"/>
                <a:cs typeface="Montserrat Light" charset="0"/>
              </a:rPr>
              <a:t>, Antonio y </a:t>
            </a:r>
            <a:r>
              <a:rPr lang="es-CO" sz="2400" spc="20" dirty="0" err="1">
                <a:solidFill>
                  <a:srgbClr val="3F3F3F"/>
                </a:solidFill>
                <a:latin typeface="Montserrat Light" charset="0"/>
                <a:ea typeface="Montserrat Light" charset="0"/>
                <a:cs typeface="Montserrat Light" charset="0"/>
              </a:rPr>
              <a:t>GOMEZ</a:t>
            </a:r>
            <a:r>
              <a:rPr lang="es-CO" sz="2400" spc="20" dirty="0">
                <a:solidFill>
                  <a:srgbClr val="3F3F3F"/>
                </a:solidFill>
                <a:latin typeface="Montserrat Light" charset="0"/>
                <a:ea typeface="Montserrat Light" charset="0"/>
                <a:cs typeface="Montserrat Light" charset="0"/>
              </a:rPr>
              <a:t> TORREGO,</a:t>
            </a:r>
          </a:p>
          <a:p>
            <a:pPr>
              <a:lnSpc>
                <a:spcPct val="150000"/>
              </a:lnSpc>
            </a:pPr>
            <a:r>
              <a:rPr lang="es-CO" sz="2400" spc="20" dirty="0">
                <a:solidFill>
                  <a:srgbClr val="3F3F3F"/>
                </a:solidFill>
                <a:latin typeface="Montserrat Light" charset="0"/>
                <a:ea typeface="Montserrat Light" charset="0"/>
                <a:cs typeface="Montserrat Light" charset="0"/>
              </a:rPr>
              <a:t>Leonardo. Curso de Lengua Española: Orientación universitaria. Primera edición.</a:t>
            </a:r>
          </a:p>
          <a:p>
            <a:pPr>
              <a:lnSpc>
                <a:spcPct val="150000"/>
              </a:lnSpc>
            </a:pPr>
            <a:r>
              <a:rPr lang="es-CO" sz="2400" spc="20" dirty="0">
                <a:solidFill>
                  <a:srgbClr val="3F3F3F"/>
                </a:solidFill>
                <a:latin typeface="Montserrat Light" charset="0"/>
                <a:ea typeface="Montserrat Light" charset="0"/>
                <a:cs typeface="Montserrat Light" charset="0"/>
              </a:rPr>
              <a:t>Madrid: Alhambra, 1979. 399 p.</a:t>
            </a:r>
            <a:r>
              <a:rPr lang="es-ES" sz="2400" spc="20" dirty="0">
                <a:solidFill>
                  <a:srgbClr val="3F3F3F"/>
                </a:solidFill>
                <a:latin typeface="Montserrat Light" charset="0"/>
                <a:ea typeface="Montserrat Light" charset="0"/>
                <a:cs typeface="Montserrat Light" charset="0"/>
              </a:rPr>
              <a:t>— El sistema Organizacional, Hugo Valdez.</a:t>
            </a:r>
          </a:p>
          <a:p>
            <a:pPr>
              <a:lnSpc>
                <a:spcPct val="150000"/>
              </a:lnSpc>
            </a:pPr>
            <a:r>
              <a:rPr lang="es-ES" sz="2400" spc="20" dirty="0">
                <a:solidFill>
                  <a:srgbClr val="3F3F3F"/>
                </a:solidFill>
                <a:latin typeface="Montserrat Light" charset="0"/>
                <a:ea typeface="Montserrat Light" charset="0"/>
                <a:cs typeface="Montserrat Light" charset="0"/>
              </a:rPr>
              <a:t>— </a:t>
            </a:r>
            <a:r>
              <a:rPr lang="es-CO" sz="2400" dirty="0" err="1"/>
              <a:t>GIRON</a:t>
            </a:r>
            <a:r>
              <a:rPr lang="es-CO" sz="2400" dirty="0"/>
              <a:t> ALCONCHEL, José Luis. Introducción a la explicación lingüística de textos: Metodología y práctica de comentarios lingüísticos. Madrid: </a:t>
            </a:r>
            <a:r>
              <a:rPr lang="es-CO" sz="2400" dirty="0" err="1"/>
              <a:t>Edinumen</a:t>
            </a:r>
            <a:r>
              <a:rPr lang="es-CO" sz="2400" dirty="0"/>
              <a:t>, 1993. 240 p.</a:t>
            </a:r>
          </a:p>
          <a:p>
            <a:pPr>
              <a:lnSpc>
                <a:spcPct val="150000"/>
              </a:lnSpc>
            </a:pPr>
            <a:r>
              <a:rPr lang="es-ES" sz="2400" spc="20" dirty="0">
                <a:solidFill>
                  <a:srgbClr val="3F3F3F"/>
                </a:solidFill>
                <a:latin typeface="Montserrat Light" charset="0"/>
                <a:ea typeface="Montserrat Light" charset="0"/>
                <a:cs typeface="Montserrat Light" charset="0"/>
              </a:rPr>
              <a:t>— </a:t>
            </a:r>
            <a:r>
              <a:rPr lang="es-CO" sz="2400" dirty="0"/>
              <a:t>HERRERO CECILIA, Juan. Teorías de Pragmática, de Lingüística Textual y de Análisis del Discurso. Cuenca: Universidad de Castilla La Mancha, 2006. 205 p.</a:t>
            </a:r>
            <a:endParaRPr lang="es-ES" sz="2400" spc="20" dirty="0">
              <a:solidFill>
                <a:srgbClr val="3F3F3F"/>
              </a:solidFill>
              <a:latin typeface="Montserrat Light" charset="0"/>
              <a:ea typeface="Montserrat Light" charset="0"/>
              <a:cs typeface="Montserrat Light" charset="0"/>
            </a:endParaRPr>
          </a:p>
        </p:txBody>
      </p:sp>
      <p:grpSp>
        <p:nvGrpSpPr>
          <p:cNvPr id="13" name="Grupo 12">
            <a:extLst>
              <a:ext uri="{FF2B5EF4-FFF2-40B4-BE49-F238E27FC236}">
                <a16:creationId xmlns:a16="http://schemas.microsoft.com/office/drawing/2014/main" id="{070F6B90-664D-4EB4-A73B-696BC952DD7B}"/>
              </a:ext>
            </a:extLst>
          </p:cNvPr>
          <p:cNvGrpSpPr/>
          <p:nvPr/>
        </p:nvGrpSpPr>
        <p:grpSpPr>
          <a:xfrm>
            <a:off x="661194" y="267307"/>
            <a:ext cx="10628650" cy="259173"/>
            <a:chOff x="661194" y="267307"/>
            <a:chExt cx="10628650" cy="259173"/>
          </a:xfrm>
        </p:grpSpPr>
        <p:sp>
          <p:nvSpPr>
            <p:cNvPr id="14" name="1 Título">
              <a:extLst>
                <a:ext uri="{FF2B5EF4-FFF2-40B4-BE49-F238E27FC236}">
                  <a16:creationId xmlns:a16="http://schemas.microsoft.com/office/drawing/2014/main" id="{AFAD33FF-3239-446A-91A9-A1E1034425C6}"/>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Conceptos clave</a:t>
              </a:r>
            </a:p>
          </p:txBody>
        </p:sp>
        <p:sp>
          <p:nvSpPr>
            <p:cNvPr id="17" name="1 Título">
              <a:extLst>
                <a:ext uri="{FF2B5EF4-FFF2-40B4-BE49-F238E27FC236}">
                  <a16:creationId xmlns:a16="http://schemas.microsoft.com/office/drawing/2014/main" id="{77F3DF8A-1009-443F-8BC9-1F677CA0DC23}"/>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18" name="1 Título">
              <a:extLst>
                <a:ext uri="{FF2B5EF4-FFF2-40B4-BE49-F238E27FC236}">
                  <a16:creationId xmlns:a16="http://schemas.microsoft.com/office/drawing/2014/main" id="{3DDE9F72-CDEF-4DAC-9D57-D49F69570EC3}"/>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CONCLUSIONES</a:t>
              </a:r>
            </a:p>
          </p:txBody>
        </p:sp>
        <p:sp>
          <p:nvSpPr>
            <p:cNvPr id="19" name="1 Título">
              <a:extLst>
                <a:ext uri="{FF2B5EF4-FFF2-40B4-BE49-F238E27FC236}">
                  <a16:creationId xmlns:a16="http://schemas.microsoft.com/office/drawing/2014/main" id="{3969581C-954A-4D46-9F36-F7502AB3D17D}"/>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77804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MODELO</a:t>
            </a:r>
            <a:r>
              <a:rPr lang="en-US" sz="4000" b="1" kern="0" dirty="0">
                <a:solidFill>
                  <a:srgbClr val="3F3F3F"/>
                </a:solidFill>
                <a:latin typeface="Montserrat" charset="0"/>
                <a:ea typeface="Montserrat" charset="0"/>
                <a:cs typeface="Montserrat" charset="0"/>
              </a:rPr>
              <a:t> CIRCULAR (Osgood y </a:t>
            </a:r>
            <a:r>
              <a:rPr lang="en-US" sz="4000" b="1" kern="0" dirty="0" err="1">
                <a:solidFill>
                  <a:srgbClr val="3F3F3F"/>
                </a:solidFill>
                <a:latin typeface="Montserrat" charset="0"/>
                <a:ea typeface="Montserrat" charset="0"/>
                <a:cs typeface="Montserrat" charset="0"/>
              </a:rPr>
              <a:t>Shramm</a:t>
            </a:r>
            <a:r>
              <a:rPr lang="en-US" sz="4000" b="1" kern="0" dirty="0">
                <a:solidFill>
                  <a:srgbClr val="3F3F3F"/>
                </a:solidFill>
                <a:latin typeface="Montserrat" charset="0"/>
                <a:ea typeface="Montserrat" charset="0"/>
                <a:cs typeface="Montserrat" charset="0"/>
              </a:rPr>
              <a:t>)</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0A75B51B-99B5-4F6B-A41C-ECF34331AA17}"/>
              </a:ext>
            </a:extLst>
          </p:cNvPr>
          <p:cNvSpPr>
            <a:spLocks noChangeArrowheads="1"/>
          </p:cNvSpPr>
          <p:nvPr/>
        </p:nvSpPr>
        <p:spPr bwMode="auto">
          <a:xfrm>
            <a:off x="965994" y="4393189"/>
            <a:ext cx="143256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CO" altLang="es-CO" sz="2400" b="1"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dirty="0">
              <a:latin typeface="Calibri" panose="020F0502020204030204" pitchFamily="34" charset="0"/>
            </a:endParaRPr>
          </a:p>
          <a:p>
            <a:pPr eaLnBrk="1" hangingPunct="1"/>
            <a:endParaRPr lang="es-CO" altLang="es-CO" sz="2400" b="1" dirty="0">
              <a:latin typeface="Calibri" panose="020F0502020204030204" pitchFamily="34" charset="0"/>
            </a:endParaRPr>
          </a:p>
          <a:p>
            <a:pPr eaLnBrk="1" hangingPunct="1"/>
            <a:r>
              <a:rPr lang="es-CO" altLang="es-CO" sz="3200" b="1" dirty="0">
                <a:cs typeface="Arial" panose="020B0604020202020204" pitchFamily="34" charset="0"/>
              </a:rPr>
              <a:t>Emisor:</a:t>
            </a:r>
            <a:r>
              <a:rPr lang="es-CO" altLang="es-CO" sz="3200" dirty="0">
                <a:cs typeface="Arial" panose="020B0604020202020204" pitchFamily="34" charset="0"/>
              </a:rPr>
              <a:t> fuente, codifica, produce</a:t>
            </a:r>
          </a:p>
          <a:p>
            <a:pPr eaLnBrk="1" hangingPunct="1"/>
            <a:r>
              <a:rPr lang="es-CO" altLang="es-CO" sz="3200" b="1" dirty="0">
                <a:cs typeface="Arial" panose="020B0604020202020204" pitchFamily="34" charset="0"/>
              </a:rPr>
              <a:t>Perceptor:</a:t>
            </a:r>
            <a:r>
              <a:rPr lang="es-CO" altLang="es-CO" sz="3200" dirty="0">
                <a:cs typeface="Arial" panose="020B0604020202020204" pitchFamily="34" charset="0"/>
              </a:rPr>
              <a:t> recibe, decodifica, codifica</a:t>
            </a:r>
          </a:p>
          <a:p>
            <a:pPr eaLnBrk="1" hangingPunct="1"/>
            <a:r>
              <a:rPr lang="es-CO" altLang="es-CO" sz="3200" b="1" dirty="0">
                <a:cs typeface="Arial" panose="020B0604020202020204" pitchFamily="34" charset="0"/>
              </a:rPr>
              <a:t>Retroalimentación:</a:t>
            </a:r>
            <a:r>
              <a:rPr lang="es-CO" altLang="es-CO" sz="3200" dirty="0">
                <a:cs typeface="Arial" panose="020B0604020202020204" pitchFamily="34" charset="0"/>
              </a:rPr>
              <a:t> mensaje de retorno</a:t>
            </a:r>
          </a:p>
          <a:p>
            <a:pPr eaLnBrk="1" hangingPunct="1"/>
            <a:r>
              <a:rPr lang="es-CO" altLang="es-CO" sz="3200" b="1" dirty="0">
                <a:cs typeface="Arial" panose="020B0604020202020204" pitchFamily="34" charset="0"/>
              </a:rPr>
              <a:t>Medio:</a:t>
            </a:r>
            <a:r>
              <a:rPr lang="es-CO" altLang="es-CO" sz="3200" dirty="0">
                <a:cs typeface="Arial" panose="020B0604020202020204" pitchFamily="34" charset="0"/>
              </a:rPr>
              <a:t> masivos, interpersonales</a:t>
            </a:r>
          </a:p>
          <a:p>
            <a:pPr eaLnBrk="1" hangingPunct="1"/>
            <a:r>
              <a:rPr lang="es-CO" altLang="es-CO" sz="3200" b="1" dirty="0">
                <a:cs typeface="Arial" panose="020B0604020202020204" pitchFamily="34" charset="0"/>
              </a:rPr>
              <a:t>Canal:  </a:t>
            </a:r>
            <a:r>
              <a:rPr lang="es-CO" altLang="es-CO" sz="3200" dirty="0">
                <a:cs typeface="Arial" panose="020B0604020202020204" pitchFamily="34" charset="0"/>
              </a:rPr>
              <a:t>mecanismo, componente tecnológico para enviar el mensaje</a:t>
            </a:r>
            <a:endParaRPr lang="es-CO" altLang="zh-CN" sz="3200" dirty="0">
              <a:cs typeface="Arial" panose="020B0604020202020204" pitchFamily="34" charset="0"/>
            </a:endParaRPr>
          </a:p>
        </p:txBody>
      </p:sp>
      <p:grpSp>
        <p:nvGrpSpPr>
          <p:cNvPr id="10" name="14 Grupo">
            <a:extLst>
              <a:ext uri="{FF2B5EF4-FFF2-40B4-BE49-F238E27FC236}">
                <a16:creationId xmlns:a16="http://schemas.microsoft.com/office/drawing/2014/main" id="{ED05BDDA-88F1-4F2C-8168-8E01766F4565}"/>
              </a:ext>
            </a:extLst>
          </p:cNvPr>
          <p:cNvGrpSpPr>
            <a:grpSpLocks/>
          </p:cNvGrpSpPr>
          <p:nvPr/>
        </p:nvGrpSpPr>
        <p:grpSpPr bwMode="auto">
          <a:xfrm>
            <a:off x="144278" y="3224842"/>
            <a:ext cx="15969032" cy="4301578"/>
            <a:chOff x="-58761" y="2277294"/>
            <a:chExt cx="9179178" cy="1785204"/>
          </a:xfrm>
        </p:grpSpPr>
        <p:sp>
          <p:nvSpPr>
            <p:cNvPr id="11" name="15 Elipse">
              <a:extLst>
                <a:ext uri="{FF2B5EF4-FFF2-40B4-BE49-F238E27FC236}">
                  <a16:creationId xmlns:a16="http://schemas.microsoft.com/office/drawing/2014/main" id="{C0D4476F-0293-4946-A064-E8C717ACB293}"/>
                </a:ext>
              </a:extLst>
            </p:cNvPr>
            <p:cNvSpPr/>
            <p:nvPr/>
          </p:nvSpPr>
          <p:spPr>
            <a:xfrm>
              <a:off x="-58761" y="2298963"/>
              <a:ext cx="2071702" cy="149976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4000" dirty="0">
                  <a:latin typeface="Arial" panose="020B0604020202020204" pitchFamily="34" charset="0"/>
                  <a:cs typeface="Arial" panose="020B0604020202020204" pitchFamily="34" charset="0"/>
                </a:rPr>
                <a:t>Emisor</a:t>
              </a:r>
              <a:r>
                <a:rPr lang="es-CO" sz="5400" dirty="0">
                  <a:latin typeface="Arial" panose="020B0604020202020204" pitchFamily="34" charset="0"/>
                  <a:cs typeface="Arial" panose="020B0604020202020204" pitchFamily="34" charset="0"/>
                </a:rPr>
                <a:t> </a:t>
              </a:r>
            </a:p>
          </p:txBody>
        </p:sp>
        <p:sp>
          <p:nvSpPr>
            <p:cNvPr id="14" name="16 Elipse">
              <a:extLst>
                <a:ext uri="{FF2B5EF4-FFF2-40B4-BE49-F238E27FC236}">
                  <a16:creationId xmlns:a16="http://schemas.microsoft.com/office/drawing/2014/main" id="{897FEAD7-BE7E-49B7-BF72-84C3E4227A5E}"/>
                </a:ext>
              </a:extLst>
            </p:cNvPr>
            <p:cNvSpPr/>
            <p:nvPr/>
          </p:nvSpPr>
          <p:spPr>
            <a:xfrm>
              <a:off x="7048715" y="2362482"/>
              <a:ext cx="2071702" cy="14283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4000" dirty="0">
                  <a:latin typeface="Arial" panose="020B0604020202020204" pitchFamily="34" charset="0"/>
                  <a:cs typeface="Arial" panose="020B0604020202020204" pitchFamily="34" charset="0"/>
                </a:rPr>
                <a:t>Perceptor </a:t>
              </a:r>
            </a:p>
          </p:txBody>
        </p:sp>
        <p:sp>
          <p:nvSpPr>
            <p:cNvPr id="15" name="17 Flecha derecha">
              <a:extLst>
                <a:ext uri="{FF2B5EF4-FFF2-40B4-BE49-F238E27FC236}">
                  <a16:creationId xmlns:a16="http://schemas.microsoft.com/office/drawing/2014/main" id="{A4CDC943-A79F-49CD-A178-76F62377B47B}"/>
                </a:ext>
              </a:extLst>
            </p:cNvPr>
            <p:cNvSpPr/>
            <p:nvPr/>
          </p:nvSpPr>
          <p:spPr>
            <a:xfrm>
              <a:off x="2234286" y="2277294"/>
              <a:ext cx="1357322" cy="642758"/>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16" name="18 Rectángulo">
              <a:extLst>
                <a:ext uri="{FF2B5EF4-FFF2-40B4-BE49-F238E27FC236}">
                  <a16:creationId xmlns:a16="http://schemas.microsoft.com/office/drawing/2014/main" id="{EDDC8AB3-2052-42D3-AFB4-2F422BC50616}"/>
                </a:ext>
              </a:extLst>
            </p:cNvPr>
            <p:cNvSpPr>
              <a:spLocks noChangeArrowheads="1"/>
            </p:cNvSpPr>
            <p:nvPr/>
          </p:nvSpPr>
          <p:spPr bwMode="auto">
            <a:xfrm>
              <a:off x="2430614" y="2472811"/>
              <a:ext cx="15716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dirty="0">
                  <a:latin typeface="Calibri" panose="020F0502020204030204" pitchFamily="34" charset="0"/>
                </a:rPr>
                <a:t>Mensaje</a:t>
              </a:r>
              <a:endParaRPr lang="es-CO" altLang="es-CO" dirty="0"/>
            </a:p>
          </p:txBody>
        </p:sp>
        <p:sp>
          <p:nvSpPr>
            <p:cNvPr id="18" name="19 Rectángulo">
              <a:extLst>
                <a:ext uri="{FF2B5EF4-FFF2-40B4-BE49-F238E27FC236}">
                  <a16:creationId xmlns:a16="http://schemas.microsoft.com/office/drawing/2014/main" id="{4E4C5D99-5208-4F98-BCE9-43FDBE8A1B32}"/>
                </a:ext>
              </a:extLst>
            </p:cNvPr>
            <p:cNvSpPr>
              <a:spLocks noChangeArrowheads="1"/>
            </p:cNvSpPr>
            <p:nvPr/>
          </p:nvSpPr>
          <p:spPr bwMode="auto">
            <a:xfrm>
              <a:off x="3986356" y="2856542"/>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dirty="0">
                  <a:latin typeface="Calibri" panose="020F0502020204030204" pitchFamily="34" charset="0"/>
                </a:rPr>
                <a:t>Canal </a:t>
              </a:r>
              <a:endParaRPr lang="es-CO" altLang="es-CO" dirty="0"/>
            </a:p>
          </p:txBody>
        </p:sp>
        <p:sp>
          <p:nvSpPr>
            <p:cNvPr id="21" name="20 Flecha derecha">
              <a:extLst>
                <a:ext uri="{FF2B5EF4-FFF2-40B4-BE49-F238E27FC236}">
                  <a16:creationId xmlns:a16="http://schemas.microsoft.com/office/drawing/2014/main" id="{97FDA8C4-F47E-482D-B332-57D32998489F}"/>
                </a:ext>
              </a:extLst>
            </p:cNvPr>
            <p:cNvSpPr/>
            <p:nvPr/>
          </p:nvSpPr>
          <p:spPr>
            <a:xfrm rot="10800000">
              <a:off x="4867555" y="3092351"/>
              <a:ext cx="1931694" cy="714174"/>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dirty="0"/>
            </a:p>
          </p:txBody>
        </p:sp>
        <p:sp>
          <p:nvSpPr>
            <p:cNvPr id="22" name="21 Rectángulo">
              <a:extLst>
                <a:ext uri="{FF2B5EF4-FFF2-40B4-BE49-F238E27FC236}">
                  <a16:creationId xmlns:a16="http://schemas.microsoft.com/office/drawing/2014/main" id="{435757E0-8B94-43AB-85F7-602294802EEA}"/>
                </a:ext>
              </a:extLst>
            </p:cNvPr>
            <p:cNvSpPr>
              <a:spLocks noChangeArrowheads="1"/>
            </p:cNvSpPr>
            <p:nvPr/>
          </p:nvSpPr>
          <p:spPr bwMode="auto">
            <a:xfrm>
              <a:off x="5031340" y="3314689"/>
              <a:ext cx="19629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dirty="0">
                  <a:latin typeface="Calibri" panose="020F0502020204030204" pitchFamily="34" charset="0"/>
                </a:rPr>
                <a:t>Retroalimentación </a:t>
              </a:r>
              <a:endParaRPr lang="es-CO" altLang="es-CO" dirty="0"/>
            </a:p>
          </p:txBody>
        </p:sp>
        <p:sp>
          <p:nvSpPr>
            <p:cNvPr id="23" name="22 Rectángulo">
              <a:extLst>
                <a:ext uri="{FF2B5EF4-FFF2-40B4-BE49-F238E27FC236}">
                  <a16:creationId xmlns:a16="http://schemas.microsoft.com/office/drawing/2014/main" id="{08A53C8B-4C40-4E24-BCE4-395A2EB23BAF}"/>
                </a:ext>
              </a:extLst>
            </p:cNvPr>
            <p:cNvSpPr/>
            <p:nvPr/>
          </p:nvSpPr>
          <p:spPr>
            <a:xfrm>
              <a:off x="3851104" y="2428037"/>
              <a:ext cx="928693" cy="428505"/>
            </a:xfrm>
            <a:prstGeom prst="rect">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dirty="0"/>
                <a:t>Medio</a:t>
              </a:r>
            </a:p>
          </p:txBody>
        </p:sp>
        <p:sp>
          <p:nvSpPr>
            <p:cNvPr id="24" name="23 Rectángulo">
              <a:extLst>
                <a:ext uri="{FF2B5EF4-FFF2-40B4-BE49-F238E27FC236}">
                  <a16:creationId xmlns:a16="http://schemas.microsoft.com/office/drawing/2014/main" id="{850A87C0-27D3-4413-8DFA-46374085CB04}"/>
                </a:ext>
              </a:extLst>
            </p:cNvPr>
            <p:cNvSpPr>
              <a:spLocks noChangeArrowheads="1"/>
            </p:cNvSpPr>
            <p:nvPr/>
          </p:nvSpPr>
          <p:spPr bwMode="auto">
            <a:xfrm>
              <a:off x="3996288" y="3693166"/>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CO" altLang="es-CO" dirty="0">
                  <a:latin typeface="Calibri" panose="020F0502020204030204" pitchFamily="34" charset="0"/>
                </a:rPr>
                <a:t>Canal </a:t>
              </a:r>
              <a:endParaRPr lang="es-CO" altLang="es-CO" dirty="0"/>
            </a:p>
          </p:txBody>
        </p:sp>
        <p:sp>
          <p:nvSpPr>
            <p:cNvPr id="25" name="24 Flecha derecha">
              <a:extLst>
                <a:ext uri="{FF2B5EF4-FFF2-40B4-BE49-F238E27FC236}">
                  <a16:creationId xmlns:a16="http://schemas.microsoft.com/office/drawing/2014/main" id="{478AF49D-A5B2-4D2A-8917-84CD625B7FC7}"/>
                </a:ext>
              </a:extLst>
            </p:cNvPr>
            <p:cNvSpPr/>
            <p:nvPr/>
          </p:nvSpPr>
          <p:spPr>
            <a:xfrm>
              <a:off x="5039293" y="2298130"/>
              <a:ext cx="1759957" cy="642757"/>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6" name="25 Flecha derecha">
              <a:extLst>
                <a:ext uri="{FF2B5EF4-FFF2-40B4-BE49-F238E27FC236}">
                  <a16:creationId xmlns:a16="http://schemas.microsoft.com/office/drawing/2014/main" id="{5D2F166A-C700-42C2-941F-0525623EBA04}"/>
                </a:ext>
              </a:extLst>
            </p:cNvPr>
            <p:cNvSpPr/>
            <p:nvPr/>
          </p:nvSpPr>
          <p:spPr>
            <a:xfrm rot="10800000">
              <a:off x="2105551" y="3092736"/>
              <a:ext cx="1442906" cy="642757"/>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sp>
          <p:nvSpPr>
            <p:cNvPr id="27" name="26 Rectángulo">
              <a:extLst>
                <a:ext uri="{FF2B5EF4-FFF2-40B4-BE49-F238E27FC236}">
                  <a16:creationId xmlns:a16="http://schemas.microsoft.com/office/drawing/2014/main" id="{C9CC61BA-F485-4847-A3A6-307EE4D2B5E4}"/>
                </a:ext>
              </a:extLst>
            </p:cNvPr>
            <p:cNvSpPr/>
            <p:nvPr/>
          </p:nvSpPr>
          <p:spPr>
            <a:xfrm>
              <a:off x="3797924" y="3216778"/>
              <a:ext cx="928694" cy="4285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dirty="0"/>
                <a:t>Medio</a:t>
              </a:r>
            </a:p>
          </p:txBody>
        </p:sp>
      </p:grpSp>
      <p:grpSp>
        <p:nvGrpSpPr>
          <p:cNvPr id="33" name="Grupo 32">
            <a:extLst>
              <a:ext uri="{FF2B5EF4-FFF2-40B4-BE49-F238E27FC236}">
                <a16:creationId xmlns:a16="http://schemas.microsoft.com/office/drawing/2014/main" id="{AE3565EE-3659-4DA3-9421-15E42E782430}"/>
              </a:ext>
            </a:extLst>
          </p:cNvPr>
          <p:cNvGrpSpPr/>
          <p:nvPr/>
        </p:nvGrpSpPr>
        <p:grpSpPr>
          <a:xfrm>
            <a:off x="661194" y="267307"/>
            <a:ext cx="10628650" cy="259173"/>
            <a:chOff x="661194" y="267307"/>
            <a:chExt cx="10628650" cy="259173"/>
          </a:xfrm>
        </p:grpSpPr>
        <p:sp>
          <p:nvSpPr>
            <p:cNvPr id="34" name="1 Título">
              <a:extLst>
                <a:ext uri="{FF2B5EF4-FFF2-40B4-BE49-F238E27FC236}">
                  <a16:creationId xmlns:a16="http://schemas.microsoft.com/office/drawing/2014/main" id="{43FC839C-2786-43CD-94DA-A287712B9160}"/>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35" name="1 Título">
              <a:extLst>
                <a:ext uri="{FF2B5EF4-FFF2-40B4-BE49-F238E27FC236}">
                  <a16:creationId xmlns:a16="http://schemas.microsoft.com/office/drawing/2014/main" id="{75AB7D1C-BCD8-498B-89A3-0AE710226DB1}"/>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36" name="1 Título">
              <a:extLst>
                <a:ext uri="{FF2B5EF4-FFF2-40B4-BE49-F238E27FC236}">
                  <a16:creationId xmlns:a16="http://schemas.microsoft.com/office/drawing/2014/main" id="{C3EBEFE7-82DF-4204-81F8-993227FC1552}"/>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37" name="1 Título">
              <a:extLst>
                <a:ext uri="{FF2B5EF4-FFF2-40B4-BE49-F238E27FC236}">
                  <a16:creationId xmlns:a16="http://schemas.microsoft.com/office/drawing/2014/main" id="{A2CE2102-B1EF-4109-ABC2-EA77D37B7EFD}"/>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30982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s-MX" sz="4000" b="1" kern="0" dirty="0">
                <a:solidFill>
                  <a:srgbClr val="3F3F3F"/>
                </a:solidFill>
                <a:latin typeface="Montserrat" charset="0"/>
                <a:ea typeface="Montserrat" charset="0"/>
                <a:cs typeface="Montserrat" charset="0"/>
              </a:rPr>
              <a:t>MODELO LINEAL (Beck y Bennet)</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pic>
        <p:nvPicPr>
          <p:cNvPr id="29" name="Imagen 28" descr="Imagen que contiene captura de pantalla&#10;&#10;Descripción generada con confianza muy alta">
            <a:extLst>
              <a:ext uri="{FF2B5EF4-FFF2-40B4-BE49-F238E27FC236}">
                <a16:creationId xmlns:a16="http://schemas.microsoft.com/office/drawing/2014/main" id="{7A98641C-DB5D-4FF3-9282-02019B885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93" y="2797638"/>
            <a:ext cx="14935199" cy="6534150"/>
          </a:xfrm>
          <a:prstGeom prst="rect">
            <a:avLst/>
          </a:prstGeom>
        </p:spPr>
      </p:pic>
      <p:sp>
        <p:nvSpPr>
          <p:cNvPr id="5" name="Rectángulo 4">
            <a:extLst>
              <a:ext uri="{FF2B5EF4-FFF2-40B4-BE49-F238E27FC236}">
                <a16:creationId xmlns:a16="http://schemas.microsoft.com/office/drawing/2014/main" id="{C93A4AD8-BAE8-40E1-85E8-D7A17ACA76EE}"/>
              </a:ext>
            </a:extLst>
          </p:cNvPr>
          <p:cNvSpPr/>
          <p:nvPr/>
        </p:nvSpPr>
        <p:spPr>
          <a:xfrm>
            <a:off x="1799856" y="4049138"/>
            <a:ext cx="19050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Rectángulo 29">
            <a:extLst>
              <a:ext uri="{FF2B5EF4-FFF2-40B4-BE49-F238E27FC236}">
                <a16:creationId xmlns:a16="http://schemas.microsoft.com/office/drawing/2014/main" id="{6823CADA-B48D-4604-8B76-C41ED89E8272}"/>
              </a:ext>
            </a:extLst>
          </p:cNvPr>
          <p:cNvSpPr/>
          <p:nvPr/>
        </p:nvSpPr>
        <p:spPr>
          <a:xfrm>
            <a:off x="4369436" y="4088606"/>
            <a:ext cx="19050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7E2E78BE-3697-47A7-8FC6-97642628CB3B}"/>
              </a:ext>
            </a:extLst>
          </p:cNvPr>
          <p:cNvSpPr/>
          <p:nvPr/>
        </p:nvSpPr>
        <p:spPr>
          <a:xfrm>
            <a:off x="6909594" y="4088606"/>
            <a:ext cx="19050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FF9D654F-38B2-4239-80D9-CC9834022FB6}"/>
              </a:ext>
            </a:extLst>
          </p:cNvPr>
          <p:cNvSpPr/>
          <p:nvPr/>
        </p:nvSpPr>
        <p:spPr>
          <a:xfrm>
            <a:off x="9500394" y="4102944"/>
            <a:ext cx="19050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3" name="Rectángulo 32">
            <a:extLst>
              <a:ext uri="{FF2B5EF4-FFF2-40B4-BE49-F238E27FC236}">
                <a16:creationId xmlns:a16="http://schemas.microsoft.com/office/drawing/2014/main" id="{CBA73854-6794-466A-81C1-6187E9595981}"/>
              </a:ext>
            </a:extLst>
          </p:cNvPr>
          <p:cNvSpPr/>
          <p:nvPr/>
        </p:nvSpPr>
        <p:spPr>
          <a:xfrm>
            <a:off x="12048754" y="4102944"/>
            <a:ext cx="1905000" cy="11430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Rectángulo 33">
            <a:extLst>
              <a:ext uri="{FF2B5EF4-FFF2-40B4-BE49-F238E27FC236}">
                <a16:creationId xmlns:a16="http://schemas.microsoft.com/office/drawing/2014/main" id="{7D98DF32-DA2B-4E88-96AD-0FFD29FE23BA}"/>
              </a:ext>
            </a:extLst>
          </p:cNvPr>
          <p:cNvSpPr/>
          <p:nvPr/>
        </p:nvSpPr>
        <p:spPr>
          <a:xfrm>
            <a:off x="8662194" y="2708193"/>
            <a:ext cx="3386560" cy="61841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1 Título">
            <a:extLst>
              <a:ext uri="{FF2B5EF4-FFF2-40B4-BE49-F238E27FC236}">
                <a16:creationId xmlns:a16="http://schemas.microsoft.com/office/drawing/2014/main" id="{D821FAC2-F15A-47CA-9543-5A0F6D54BD22}"/>
              </a:ext>
            </a:extLst>
          </p:cNvPr>
          <p:cNvSpPr txBox="1">
            <a:spLocks/>
          </p:cNvSpPr>
          <p:nvPr/>
        </p:nvSpPr>
        <p:spPr>
          <a:xfrm>
            <a:off x="8814594" y="2962056"/>
            <a:ext cx="14400000" cy="300723"/>
          </a:xfrm>
          <a:prstGeom prst="rect">
            <a:avLst/>
          </a:prstGeom>
        </p:spPr>
        <p:txBody>
          <a:bodyPr vert="horz" wrap="square" lIns="0" tIns="0" rIns="0" bIns="0" rtlCol="0" anchor="b" anchorCtr="0">
            <a:spAutoFit/>
          </a:bodyPr>
          <a:lstStyle/>
          <a:p>
            <a:pPr>
              <a:lnSpc>
                <a:spcPts val="2000"/>
              </a:lnSpc>
              <a:spcBef>
                <a:spcPct val="0"/>
              </a:spcBef>
            </a:pPr>
            <a:r>
              <a:rPr lang="es-ES" sz="3200" b="1" kern="0" cap="all" spc="50" dirty="0">
                <a:solidFill>
                  <a:srgbClr val="3F3F3F"/>
                </a:solidFill>
                <a:latin typeface="Montserrat" charset="0"/>
                <a:ea typeface="Montserrat" charset="0"/>
                <a:cs typeface="Montserrat" charset="0"/>
              </a:rPr>
              <a:t>FUENTE DE RUIDO</a:t>
            </a:r>
          </a:p>
        </p:txBody>
      </p:sp>
      <p:sp>
        <p:nvSpPr>
          <p:cNvPr id="38" name="1 Título">
            <a:extLst>
              <a:ext uri="{FF2B5EF4-FFF2-40B4-BE49-F238E27FC236}">
                <a16:creationId xmlns:a16="http://schemas.microsoft.com/office/drawing/2014/main" id="{0DCE87FA-59C3-4A1F-8CCB-8F0E28DAA4C9}"/>
              </a:ext>
            </a:extLst>
          </p:cNvPr>
          <p:cNvSpPr txBox="1">
            <a:spLocks/>
          </p:cNvSpPr>
          <p:nvPr/>
        </p:nvSpPr>
        <p:spPr>
          <a:xfrm>
            <a:off x="2108994" y="4586942"/>
            <a:ext cx="14400000" cy="287130"/>
          </a:xfrm>
          <a:prstGeom prst="rect">
            <a:avLst/>
          </a:prstGeom>
        </p:spPr>
        <p:txBody>
          <a:bodyPr vert="horz" wrap="square" lIns="0" tIns="0" rIns="0" bIns="0" rtlCol="0" anchor="b" anchorCtr="0">
            <a:spAutoFit/>
          </a:bodyPr>
          <a:lstStyle/>
          <a:p>
            <a:pPr>
              <a:lnSpc>
                <a:spcPts val="2000"/>
              </a:lnSpc>
              <a:spcBef>
                <a:spcPct val="0"/>
              </a:spcBef>
            </a:pPr>
            <a:r>
              <a:rPr lang="es-ES" sz="2800" b="1" kern="0" cap="all" spc="50" dirty="0">
                <a:solidFill>
                  <a:srgbClr val="3F3F3F"/>
                </a:solidFill>
                <a:latin typeface="Montserrat" charset="0"/>
                <a:ea typeface="Montserrat" charset="0"/>
                <a:cs typeface="Montserrat" charset="0"/>
              </a:rPr>
              <a:t>FUENTE</a:t>
            </a:r>
          </a:p>
        </p:txBody>
      </p:sp>
      <p:sp>
        <p:nvSpPr>
          <p:cNvPr id="39" name="1 Título">
            <a:extLst>
              <a:ext uri="{FF2B5EF4-FFF2-40B4-BE49-F238E27FC236}">
                <a16:creationId xmlns:a16="http://schemas.microsoft.com/office/drawing/2014/main" id="{1015751D-A607-469C-B393-D977C938DFCC}"/>
              </a:ext>
            </a:extLst>
          </p:cNvPr>
          <p:cNvSpPr txBox="1">
            <a:spLocks/>
          </p:cNvSpPr>
          <p:nvPr/>
        </p:nvSpPr>
        <p:spPr>
          <a:xfrm>
            <a:off x="4394994" y="4637176"/>
            <a:ext cx="14400000" cy="287130"/>
          </a:xfrm>
          <a:prstGeom prst="rect">
            <a:avLst/>
          </a:prstGeom>
        </p:spPr>
        <p:txBody>
          <a:bodyPr vert="horz" wrap="square" lIns="0" tIns="0" rIns="0" bIns="0" rtlCol="0" anchor="b" anchorCtr="0">
            <a:spAutoFit/>
          </a:bodyPr>
          <a:lstStyle/>
          <a:p>
            <a:pPr>
              <a:lnSpc>
                <a:spcPts val="2000"/>
              </a:lnSpc>
              <a:spcBef>
                <a:spcPct val="0"/>
              </a:spcBef>
            </a:pPr>
            <a:r>
              <a:rPr lang="es-ES" sz="2800" b="1" kern="0" cap="all" spc="50" dirty="0">
                <a:solidFill>
                  <a:srgbClr val="3F3F3F"/>
                </a:solidFill>
                <a:latin typeface="Montserrat" charset="0"/>
                <a:ea typeface="Montserrat" charset="0"/>
                <a:cs typeface="Montserrat" charset="0"/>
              </a:rPr>
              <a:t>TRASMISOR</a:t>
            </a:r>
          </a:p>
        </p:txBody>
      </p:sp>
      <p:sp>
        <p:nvSpPr>
          <p:cNvPr id="40" name="1 Título">
            <a:extLst>
              <a:ext uri="{FF2B5EF4-FFF2-40B4-BE49-F238E27FC236}">
                <a16:creationId xmlns:a16="http://schemas.microsoft.com/office/drawing/2014/main" id="{CDA4F819-7E34-4EC6-B2C2-7DEA551F1B79}"/>
              </a:ext>
            </a:extLst>
          </p:cNvPr>
          <p:cNvSpPr txBox="1">
            <a:spLocks/>
          </p:cNvSpPr>
          <p:nvPr/>
        </p:nvSpPr>
        <p:spPr>
          <a:xfrm>
            <a:off x="7413099" y="4657595"/>
            <a:ext cx="14400000" cy="287130"/>
          </a:xfrm>
          <a:prstGeom prst="rect">
            <a:avLst/>
          </a:prstGeom>
        </p:spPr>
        <p:txBody>
          <a:bodyPr vert="horz" wrap="square" lIns="0" tIns="0" rIns="0" bIns="0" rtlCol="0" anchor="b" anchorCtr="0">
            <a:spAutoFit/>
          </a:bodyPr>
          <a:lstStyle/>
          <a:p>
            <a:pPr>
              <a:lnSpc>
                <a:spcPts val="2000"/>
              </a:lnSpc>
              <a:spcBef>
                <a:spcPct val="0"/>
              </a:spcBef>
            </a:pPr>
            <a:r>
              <a:rPr lang="es-ES" sz="2800" b="1" kern="0" cap="all" spc="50" dirty="0">
                <a:solidFill>
                  <a:srgbClr val="3F3F3F"/>
                </a:solidFill>
                <a:latin typeface="Montserrat" charset="0"/>
                <a:ea typeface="Montserrat" charset="0"/>
                <a:cs typeface="Montserrat" charset="0"/>
              </a:rPr>
              <a:t>CANAL</a:t>
            </a:r>
          </a:p>
        </p:txBody>
      </p:sp>
      <p:sp>
        <p:nvSpPr>
          <p:cNvPr id="41" name="1 Título">
            <a:extLst>
              <a:ext uri="{FF2B5EF4-FFF2-40B4-BE49-F238E27FC236}">
                <a16:creationId xmlns:a16="http://schemas.microsoft.com/office/drawing/2014/main" id="{ECED9FF7-807A-4408-B8EC-7CC90CCA47E7}"/>
              </a:ext>
            </a:extLst>
          </p:cNvPr>
          <p:cNvSpPr txBox="1">
            <a:spLocks/>
          </p:cNvSpPr>
          <p:nvPr/>
        </p:nvSpPr>
        <p:spPr>
          <a:xfrm>
            <a:off x="9651894" y="4679433"/>
            <a:ext cx="14400000" cy="287130"/>
          </a:xfrm>
          <a:prstGeom prst="rect">
            <a:avLst/>
          </a:prstGeom>
        </p:spPr>
        <p:txBody>
          <a:bodyPr vert="horz" wrap="square" lIns="0" tIns="0" rIns="0" bIns="0" rtlCol="0" anchor="b" anchorCtr="0">
            <a:spAutoFit/>
          </a:bodyPr>
          <a:lstStyle/>
          <a:p>
            <a:pPr>
              <a:lnSpc>
                <a:spcPts val="2000"/>
              </a:lnSpc>
              <a:spcBef>
                <a:spcPct val="0"/>
              </a:spcBef>
            </a:pPr>
            <a:r>
              <a:rPr lang="es-ES" sz="2800" b="1" kern="0" cap="all" spc="50" dirty="0">
                <a:solidFill>
                  <a:srgbClr val="3F3F3F"/>
                </a:solidFill>
                <a:latin typeface="Montserrat" charset="0"/>
                <a:ea typeface="Montserrat" charset="0"/>
                <a:cs typeface="Montserrat" charset="0"/>
              </a:rPr>
              <a:t>RECEPTOR</a:t>
            </a:r>
          </a:p>
        </p:txBody>
      </p:sp>
      <p:sp>
        <p:nvSpPr>
          <p:cNvPr id="42" name="1 Título">
            <a:extLst>
              <a:ext uri="{FF2B5EF4-FFF2-40B4-BE49-F238E27FC236}">
                <a16:creationId xmlns:a16="http://schemas.microsoft.com/office/drawing/2014/main" id="{EBAE77E9-B95A-4C85-B580-09918F9125BC}"/>
              </a:ext>
            </a:extLst>
          </p:cNvPr>
          <p:cNvSpPr txBox="1">
            <a:spLocks/>
          </p:cNvSpPr>
          <p:nvPr/>
        </p:nvSpPr>
        <p:spPr>
          <a:xfrm>
            <a:off x="12416313" y="4668514"/>
            <a:ext cx="14400000" cy="287130"/>
          </a:xfrm>
          <a:prstGeom prst="rect">
            <a:avLst/>
          </a:prstGeom>
        </p:spPr>
        <p:txBody>
          <a:bodyPr vert="horz" wrap="square" lIns="0" tIns="0" rIns="0" bIns="0" rtlCol="0" anchor="b" anchorCtr="0">
            <a:spAutoFit/>
          </a:bodyPr>
          <a:lstStyle/>
          <a:p>
            <a:pPr>
              <a:lnSpc>
                <a:spcPts val="2000"/>
              </a:lnSpc>
              <a:spcBef>
                <a:spcPct val="0"/>
              </a:spcBef>
            </a:pPr>
            <a:r>
              <a:rPr lang="es-ES" sz="2800" b="1" kern="0" cap="all" spc="50" dirty="0">
                <a:solidFill>
                  <a:srgbClr val="3F3F3F"/>
                </a:solidFill>
                <a:latin typeface="Montserrat" charset="0"/>
                <a:ea typeface="Montserrat" charset="0"/>
                <a:cs typeface="Montserrat" charset="0"/>
              </a:rPr>
              <a:t>DESTINO</a:t>
            </a:r>
          </a:p>
        </p:txBody>
      </p:sp>
      <p:grpSp>
        <p:nvGrpSpPr>
          <p:cNvPr id="27" name="Grupo 26">
            <a:extLst>
              <a:ext uri="{FF2B5EF4-FFF2-40B4-BE49-F238E27FC236}">
                <a16:creationId xmlns:a16="http://schemas.microsoft.com/office/drawing/2014/main" id="{EBB96C23-89C0-4B71-B2CD-922F6A952C33}"/>
              </a:ext>
            </a:extLst>
          </p:cNvPr>
          <p:cNvGrpSpPr/>
          <p:nvPr/>
        </p:nvGrpSpPr>
        <p:grpSpPr>
          <a:xfrm>
            <a:off x="661194" y="267307"/>
            <a:ext cx="10628650" cy="259173"/>
            <a:chOff x="661194" y="267307"/>
            <a:chExt cx="10628650" cy="259173"/>
          </a:xfrm>
        </p:grpSpPr>
        <p:sp>
          <p:nvSpPr>
            <p:cNvPr id="28" name="1 Título">
              <a:extLst>
                <a:ext uri="{FF2B5EF4-FFF2-40B4-BE49-F238E27FC236}">
                  <a16:creationId xmlns:a16="http://schemas.microsoft.com/office/drawing/2014/main" id="{EE99AEB4-CA18-4628-95B5-C5BB729172FE}"/>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36" name="1 Título">
              <a:extLst>
                <a:ext uri="{FF2B5EF4-FFF2-40B4-BE49-F238E27FC236}">
                  <a16:creationId xmlns:a16="http://schemas.microsoft.com/office/drawing/2014/main" id="{6D6E9D05-08D4-49A0-AD05-27DE81A4A8D0}"/>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37" name="1 Título">
              <a:extLst>
                <a:ext uri="{FF2B5EF4-FFF2-40B4-BE49-F238E27FC236}">
                  <a16:creationId xmlns:a16="http://schemas.microsoft.com/office/drawing/2014/main" id="{B2A5F324-7683-417B-A8E7-EB3A00ABD4D4}"/>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43" name="1 Título">
              <a:extLst>
                <a:ext uri="{FF2B5EF4-FFF2-40B4-BE49-F238E27FC236}">
                  <a16:creationId xmlns:a16="http://schemas.microsoft.com/office/drawing/2014/main" id="{3FBEE586-283A-4DB5-93AD-6EFE275F5C6E}"/>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49645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DIFERENCIAS</a:t>
            </a:r>
            <a:r>
              <a:rPr lang="en-US" sz="4000" b="1" kern="0" dirty="0">
                <a:solidFill>
                  <a:srgbClr val="3F3F3F"/>
                </a:solidFill>
                <a:latin typeface="Montserrat" charset="0"/>
                <a:ea typeface="Montserrat" charset="0"/>
                <a:cs typeface="Montserrat" charset="0"/>
              </a:rPr>
              <a:t> ENTRE</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3" name="Rectángulo 2">
            <a:extLst>
              <a:ext uri="{FF2B5EF4-FFF2-40B4-BE49-F238E27FC236}">
                <a16:creationId xmlns:a16="http://schemas.microsoft.com/office/drawing/2014/main" id="{F9B88698-F626-4500-944B-25BD55F404FD}"/>
              </a:ext>
            </a:extLst>
          </p:cNvPr>
          <p:cNvSpPr/>
          <p:nvPr/>
        </p:nvSpPr>
        <p:spPr>
          <a:xfrm>
            <a:off x="3480594" y="2871867"/>
            <a:ext cx="12115800" cy="6494085"/>
          </a:xfrm>
          <a:prstGeom prst="rect">
            <a:avLst/>
          </a:prstGeom>
        </p:spPr>
        <p:txBody>
          <a:bodyPr wrap="square">
            <a:spAutoFit/>
          </a:bodyPr>
          <a:lstStyle/>
          <a:p>
            <a:pPr algn="just"/>
            <a:r>
              <a:rPr lang="es-CO" altLang="es-CO" sz="3200" b="1" dirty="0">
                <a:latin typeface="Arial" panose="020B0604020202020204" pitchFamily="34" charset="0"/>
                <a:cs typeface="Arial" panose="020B0604020202020204" pitchFamily="34" charset="0"/>
              </a:rPr>
              <a:t>INFORMACIÓN: </a:t>
            </a:r>
            <a:r>
              <a:rPr lang="es-CO" altLang="es-CO" sz="3200" dirty="0">
                <a:latin typeface="Arial" panose="020B0604020202020204" pitchFamily="34" charset="0"/>
                <a:cs typeface="Arial" panose="020B0604020202020204" pitchFamily="34" charset="0"/>
              </a:rPr>
              <a:t>Es el proceso de transmisión y </a:t>
            </a:r>
            <a:r>
              <a:rPr lang="es-CO" altLang="es-CO" sz="3200" b="1" dirty="0">
                <a:latin typeface="Arial" panose="020B0604020202020204" pitchFamily="34" charset="0"/>
                <a:cs typeface="Arial" panose="020B0604020202020204" pitchFamily="34" charset="0"/>
              </a:rPr>
              <a:t>producción</a:t>
            </a:r>
            <a:r>
              <a:rPr lang="es-CO" altLang="es-CO" sz="3200" dirty="0">
                <a:latin typeface="Arial" panose="020B0604020202020204" pitchFamily="34" charset="0"/>
                <a:cs typeface="Arial" panose="020B0604020202020204" pitchFamily="34" charset="0"/>
              </a:rPr>
              <a:t> de </a:t>
            </a:r>
            <a:r>
              <a:rPr lang="es-CO" altLang="es-CO" sz="3200" b="1" dirty="0">
                <a:latin typeface="Arial" panose="020B0604020202020204" pitchFamily="34" charset="0"/>
                <a:cs typeface="Arial" panose="020B0604020202020204" pitchFamily="34" charset="0"/>
              </a:rPr>
              <a:t>mensajes</a:t>
            </a:r>
            <a:r>
              <a:rPr lang="es-CO" altLang="es-CO" sz="3200" dirty="0">
                <a:latin typeface="Arial" panose="020B0604020202020204" pitchFamily="34" charset="0"/>
                <a:cs typeface="Arial" panose="020B0604020202020204" pitchFamily="34" charset="0"/>
              </a:rPr>
              <a:t>.  La comunicación es un intercambio de información y la información es lo que se comunica. </a:t>
            </a:r>
          </a:p>
          <a:p>
            <a:pPr algn="just"/>
            <a:endParaRPr lang="es-CO" altLang="es-CO" sz="3200" dirty="0">
              <a:latin typeface="Arial" panose="020B0604020202020204" pitchFamily="34" charset="0"/>
              <a:cs typeface="Arial" panose="020B0604020202020204" pitchFamily="34" charset="0"/>
            </a:endParaRPr>
          </a:p>
          <a:p>
            <a:pPr algn="just"/>
            <a:endParaRPr lang="es-CO" altLang="es-CO" sz="3200" dirty="0">
              <a:latin typeface="Arial" panose="020B0604020202020204" pitchFamily="34" charset="0"/>
              <a:cs typeface="Arial" panose="020B0604020202020204" pitchFamily="34" charset="0"/>
            </a:endParaRPr>
          </a:p>
          <a:p>
            <a:endParaRPr lang="es-CO" altLang="es-CO" sz="3200" dirty="0">
              <a:latin typeface="Arial" panose="020B0604020202020204" pitchFamily="34" charset="0"/>
              <a:cs typeface="Arial" panose="020B0604020202020204" pitchFamily="34" charset="0"/>
            </a:endParaRPr>
          </a:p>
          <a:p>
            <a:pPr algn="just"/>
            <a:r>
              <a:rPr lang="es-CO" altLang="es-CO" sz="3200" b="1" dirty="0">
                <a:latin typeface="Arial" panose="020B0604020202020204" pitchFamily="34" charset="0"/>
                <a:cs typeface="Arial" panose="020B0604020202020204" pitchFamily="34" charset="0"/>
              </a:rPr>
              <a:t>CONVERSACIÓN: </a:t>
            </a:r>
            <a:r>
              <a:rPr lang="es-ES" altLang="es-CO" sz="3200" dirty="0">
                <a:latin typeface="Arial" panose="020B0604020202020204" pitchFamily="34" charset="0"/>
                <a:cs typeface="Arial" panose="020B0604020202020204" pitchFamily="34" charset="0"/>
              </a:rPr>
              <a:t>Diálogo entre dos o más personas. Es una </a:t>
            </a:r>
            <a:r>
              <a:rPr lang="es-ES" altLang="es-CO" sz="3200" b="1" dirty="0">
                <a:latin typeface="Arial" panose="020B0604020202020204" pitchFamily="34" charset="0"/>
                <a:cs typeface="Arial" panose="020B0604020202020204" pitchFamily="34" charset="0"/>
              </a:rPr>
              <a:t>interacción</a:t>
            </a:r>
            <a:r>
              <a:rPr lang="es-ES" altLang="es-CO" sz="3200" dirty="0">
                <a:latin typeface="Arial" panose="020B0604020202020204" pitchFamily="34" charset="0"/>
                <a:cs typeface="Arial" panose="020B0604020202020204" pitchFamily="34" charset="0"/>
              </a:rPr>
              <a:t> en la cual los interlocutores contribuyen a la </a:t>
            </a:r>
            <a:r>
              <a:rPr lang="es-ES" altLang="es-CO" sz="3200" b="1" dirty="0">
                <a:latin typeface="Arial" panose="020B0604020202020204" pitchFamily="34" charset="0"/>
                <a:cs typeface="Arial" panose="020B0604020202020204" pitchFamily="34" charset="0"/>
              </a:rPr>
              <a:t>construcción de un mensaje</a:t>
            </a:r>
            <a:r>
              <a:rPr lang="es-ES" altLang="es-CO" sz="3200" dirty="0">
                <a:latin typeface="Arial" panose="020B0604020202020204" pitchFamily="34" charset="0"/>
                <a:cs typeface="Arial" panose="020B0604020202020204" pitchFamily="34" charset="0"/>
              </a:rPr>
              <a:t> a través de la retroalimentación. </a:t>
            </a:r>
          </a:p>
          <a:p>
            <a:endParaRPr lang="es-CO" altLang="es-CO" sz="3200" b="1" dirty="0">
              <a:latin typeface="Arial" panose="020B0604020202020204" pitchFamily="34" charset="0"/>
              <a:cs typeface="Arial" panose="020B0604020202020204" pitchFamily="34" charset="0"/>
            </a:endParaRPr>
          </a:p>
          <a:p>
            <a:endParaRPr lang="es-CO" altLang="es-CO" sz="3200" b="1" dirty="0">
              <a:latin typeface="Arial" panose="020B0604020202020204" pitchFamily="34" charset="0"/>
              <a:cs typeface="Arial" panose="020B0604020202020204" pitchFamily="34" charset="0"/>
            </a:endParaRPr>
          </a:p>
          <a:p>
            <a:pPr algn="just"/>
            <a:r>
              <a:rPr lang="es-CO" altLang="es-CO" sz="3200" b="1" dirty="0">
                <a:latin typeface="Arial" panose="020B0604020202020204" pitchFamily="34" charset="0"/>
                <a:cs typeface="Arial" panose="020B0604020202020204" pitchFamily="34" charset="0"/>
              </a:rPr>
              <a:t>MEDIOS DE COMUNICACIÓN:</a:t>
            </a:r>
            <a:r>
              <a:rPr lang="es-ES" altLang="es-CO" sz="3200" dirty="0">
                <a:latin typeface="Arial" panose="020B0604020202020204" pitchFamily="34" charset="0"/>
                <a:cs typeface="Arial" panose="020B0604020202020204" pitchFamily="34" charset="0"/>
              </a:rPr>
              <a:t> Son el </a:t>
            </a:r>
            <a:r>
              <a:rPr lang="es-ES" altLang="es-CO" sz="3200" b="1" dirty="0">
                <a:latin typeface="Arial" panose="020B0604020202020204" pitchFamily="34" charset="0"/>
                <a:cs typeface="Arial" panose="020B0604020202020204" pitchFamily="34" charset="0"/>
              </a:rPr>
              <a:t>instrumento</a:t>
            </a:r>
            <a:r>
              <a:rPr lang="es-ES" altLang="es-CO" sz="3200" dirty="0">
                <a:latin typeface="Arial" panose="020B0604020202020204" pitchFamily="34" charset="0"/>
                <a:cs typeface="Arial" panose="020B0604020202020204" pitchFamily="34" charset="0"/>
              </a:rPr>
              <a:t> a través del cual se realiza el </a:t>
            </a:r>
            <a:r>
              <a:rPr lang="es-ES" altLang="es-CO" sz="3200" b="1" dirty="0">
                <a:latin typeface="Arial" panose="020B0604020202020204" pitchFamily="34" charset="0"/>
                <a:cs typeface="Arial" panose="020B0604020202020204" pitchFamily="34" charset="0"/>
              </a:rPr>
              <a:t>proceso</a:t>
            </a:r>
            <a:r>
              <a:rPr lang="es-ES" altLang="es-CO" sz="3200" dirty="0">
                <a:latin typeface="Arial" panose="020B0604020202020204" pitchFamily="34" charset="0"/>
                <a:cs typeface="Arial" panose="020B0604020202020204" pitchFamily="34" charset="0"/>
              </a:rPr>
              <a:t> de comunicación. </a:t>
            </a:r>
            <a:endParaRPr lang="es-CO" altLang="es-CO" sz="3200" b="1" dirty="0">
              <a:latin typeface="Arial" panose="020B0604020202020204" pitchFamily="34" charset="0"/>
              <a:cs typeface="Arial" panose="020B0604020202020204" pitchFamily="34" charset="0"/>
            </a:endParaRPr>
          </a:p>
        </p:txBody>
      </p:sp>
      <p:pic>
        <p:nvPicPr>
          <p:cNvPr id="10" name="Picture 2" descr="Resultado de imagen para vector comunicacion rojo">
            <a:extLst>
              <a:ext uri="{FF2B5EF4-FFF2-40B4-BE49-F238E27FC236}">
                <a16:creationId xmlns:a16="http://schemas.microsoft.com/office/drawing/2014/main" id="{BB43E0C5-C30C-40EC-AAEE-40DCF9AA36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421" r="50311" b="24064"/>
          <a:stretch/>
        </p:blipFill>
        <p:spPr bwMode="auto">
          <a:xfrm>
            <a:off x="661194" y="2617101"/>
            <a:ext cx="2514600" cy="755690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o 20">
            <a:extLst>
              <a:ext uri="{FF2B5EF4-FFF2-40B4-BE49-F238E27FC236}">
                <a16:creationId xmlns:a16="http://schemas.microsoft.com/office/drawing/2014/main" id="{C6C62520-F07A-4ABB-B2F1-CAD413381FC1}"/>
              </a:ext>
            </a:extLst>
          </p:cNvPr>
          <p:cNvGrpSpPr/>
          <p:nvPr/>
        </p:nvGrpSpPr>
        <p:grpSpPr>
          <a:xfrm>
            <a:off x="661194" y="267307"/>
            <a:ext cx="10628650" cy="259173"/>
            <a:chOff x="661194" y="267307"/>
            <a:chExt cx="10628650" cy="259173"/>
          </a:xfrm>
        </p:grpSpPr>
        <p:sp>
          <p:nvSpPr>
            <p:cNvPr id="22" name="1 Título">
              <a:extLst>
                <a:ext uri="{FF2B5EF4-FFF2-40B4-BE49-F238E27FC236}">
                  <a16:creationId xmlns:a16="http://schemas.microsoft.com/office/drawing/2014/main" id="{C07555D6-59D1-4212-A57C-A19609FB5D81}"/>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3" name="1 Título">
              <a:extLst>
                <a:ext uri="{FF2B5EF4-FFF2-40B4-BE49-F238E27FC236}">
                  <a16:creationId xmlns:a16="http://schemas.microsoft.com/office/drawing/2014/main" id="{3158642B-EBA5-4C0C-8F52-15F0B4B2A1D8}"/>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4" name="1 Título">
              <a:extLst>
                <a:ext uri="{FF2B5EF4-FFF2-40B4-BE49-F238E27FC236}">
                  <a16:creationId xmlns:a16="http://schemas.microsoft.com/office/drawing/2014/main" id="{CD465CB7-1480-40FD-B78F-413F32757A06}"/>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5" name="1 Título">
              <a:extLst>
                <a:ext uri="{FF2B5EF4-FFF2-40B4-BE49-F238E27FC236}">
                  <a16:creationId xmlns:a16="http://schemas.microsoft.com/office/drawing/2014/main" id="{27C7E4F5-6801-4069-9D21-FD9E91AAE24F}"/>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155939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COMUNICACIÓN</a:t>
            </a:r>
            <a:r>
              <a:rPr lang="en-US" sz="4000" b="1" kern="0" dirty="0">
                <a:solidFill>
                  <a:srgbClr val="3F3F3F"/>
                </a:solidFill>
                <a:latin typeface="Montserrat" charset="0"/>
                <a:ea typeface="Montserrat" charset="0"/>
                <a:cs typeface="Montserrat" charset="0"/>
              </a:rPr>
              <a:t> INTERPERSONAL</a:t>
            </a: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3" name="Rectángulo 2">
            <a:extLst>
              <a:ext uri="{FF2B5EF4-FFF2-40B4-BE49-F238E27FC236}">
                <a16:creationId xmlns:a16="http://schemas.microsoft.com/office/drawing/2014/main" id="{ACCB52D1-8861-40FE-A59E-60267EF585DA}"/>
              </a:ext>
            </a:extLst>
          </p:cNvPr>
          <p:cNvSpPr/>
          <p:nvPr/>
        </p:nvSpPr>
        <p:spPr>
          <a:xfrm>
            <a:off x="1517752" y="3578389"/>
            <a:ext cx="11277600" cy="6463308"/>
          </a:xfrm>
          <a:prstGeom prst="rect">
            <a:avLst/>
          </a:prstGeom>
        </p:spPr>
        <p:txBody>
          <a:bodyPr wrap="square">
            <a:spAutoFit/>
          </a:bodyPr>
          <a:lstStyle/>
          <a:p>
            <a:pPr algn="just"/>
            <a:r>
              <a:rPr lang="es-CO" altLang="es-CO" sz="4600" dirty="0">
                <a:latin typeface="Arial" panose="020B0604020202020204" pitchFamily="34" charset="0"/>
                <a:cs typeface="Arial" panose="020B0604020202020204" pitchFamily="34" charset="0"/>
              </a:rPr>
              <a:t>El hombre es un </a:t>
            </a:r>
            <a:r>
              <a:rPr lang="es-CO" altLang="es-CO" sz="4600" b="1" dirty="0">
                <a:latin typeface="Arial" panose="020B0604020202020204" pitchFamily="34" charset="0"/>
                <a:cs typeface="Arial" panose="020B0604020202020204" pitchFamily="34" charset="0"/>
              </a:rPr>
              <a:t>ser social</a:t>
            </a:r>
            <a:r>
              <a:rPr lang="es-CO" altLang="es-CO" sz="4600" dirty="0">
                <a:latin typeface="Arial" panose="020B0604020202020204" pitchFamily="34" charset="0"/>
                <a:cs typeface="Arial" panose="020B0604020202020204" pitchFamily="34" charset="0"/>
              </a:rPr>
              <a:t> por naturaleza, necesita </a:t>
            </a:r>
            <a:r>
              <a:rPr lang="es-CO" altLang="es-CO" sz="4600" b="1" dirty="0">
                <a:latin typeface="Arial" panose="020B0604020202020204" pitchFamily="34" charset="0"/>
                <a:cs typeface="Arial" panose="020B0604020202020204" pitchFamily="34" charset="0"/>
              </a:rPr>
              <a:t>compartir</a:t>
            </a:r>
            <a:r>
              <a:rPr lang="es-CO" altLang="es-CO" sz="4600" dirty="0">
                <a:latin typeface="Arial" panose="020B0604020202020204" pitchFamily="34" charset="0"/>
                <a:cs typeface="Arial" panose="020B0604020202020204" pitchFamily="34" charset="0"/>
              </a:rPr>
              <a:t> sus </a:t>
            </a:r>
            <a:r>
              <a:rPr lang="es-CO" altLang="es-CO" sz="4600" b="1" dirty="0">
                <a:latin typeface="Arial" panose="020B0604020202020204" pitchFamily="34" charset="0"/>
                <a:cs typeface="Arial" panose="020B0604020202020204" pitchFamily="34" charset="0"/>
              </a:rPr>
              <a:t>pensamientos, emociones, sentimientos y acciones. </a:t>
            </a:r>
            <a:r>
              <a:rPr lang="es-CO" altLang="es-CO" sz="4600" dirty="0">
                <a:latin typeface="Arial" panose="020B0604020202020204" pitchFamily="34" charset="0"/>
                <a:cs typeface="Arial" panose="020B0604020202020204" pitchFamily="34" charset="0"/>
              </a:rPr>
              <a:t>De allí la importancia de la comunicación, del diálogo. </a:t>
            </a:r>
          </a:p>
          <a:p>
            <a:pPr algn="just"/>
            <a:endParaRPr lang="es-CO" altLang="es-CO" sz="4600" dirty="0">
              <a:latin typeface="Arial" panose="020B0604020202020204" pitchFamily="34" charset="0"/>
              <a:cs typeface="Arial" panose="020B0604020202020204" pitchFamily="34" charset="0"/>
            </a:endParaRPr>
          </a:p>
          <a:p>
            <a:pPr algn="just"/>
            <a:r>
              <a:rPr lang="es-CO" altLang="es-CO" sz="4600" dirty="0">
                <a:latin typeface="Arial" panose="020B0604020202020204" pitchFamily="34" charset="0"/>
                <a:cs typeface="Arial" panose="020B0604020202020204" pitchFamily="34" charset="0"/>
              </a:rPr>
              <a:t>La comunicación </a:t>
            </a:r>
            <a:r>
              <a:rPr lang="es-CO" altLang="es-CO" sz="4600" b="1" dirty="0">
                <a:latin typeface="Arial" panose="020B0604020202020204" pitchFamily="34" charset="0"/>
                <a:cs typeface="Arial" panose="020B0604020202020204" pitchFamily="34" charset="0"/>
              </a:rPr>
              <a:t>interpersonal</a:t>
            </a:r>
            <a:r>
              <a:rPr lang="es-CO" altLang="es-CO" sz="4600" dirty="0">
                <a:latin typeface="Arial" panose="020B0604020202020204" pitchFamily="34" charset="0"/>
                <a:cs typeface="Arial" panose="020B0604020202020204" pitchFamily="34" charset="0"/>
              </a:rPr>
              <a:t> se debe basar en la </a:t>
            </a:r>
            <a:r>
              <a:rPr lang="es-CO" altLang="es-CO" sz="4600" b="1" dirty="0">
                <a:latin typeface="Arial" panose="020B0604020202020204" pitchFamily="34" charset="0"/>
                <a:cs typeface="Arial" panose="020B0604020202020204" pitchFamily="34" charset="0"/>
              </a:rPr>
              <a:t>asertividad.</a:t>
            </a:r>
          </a:p>
        </p:txBody>
      </p:sp>
      <p:pic>
        <p:nvPicPr>
          <p:cNvPr id="10" name="Picture 2" descr="Resultado de imagen para vector comunicacion rojo">
            <a:extLst>
              <a:ext uri="{FF2B5EF4-FFF2-40B4-BE49-F238E27FC236}">
                <a16:creationId xmlns:a16="http://schemas.microsoft.com/office/drawing/2014/main" id="{731C7DE4-5A22-4571-98C7-BD004BCD7C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463" t="-86" r="-731" b="86"/>
          <a:stretch/>
        </p:blipFill>
        <p:spPr bwMode="auto">
          <a:xfrm>
            <a:off x="13722356" y="2631993"/>
            <a:ext cx="1909585" cy="7526420"/>
          </a:xfrm>
          <a:prstGeom prst="rect">
            <a:avLst/>
          </a:prstGeom>
          <a:noFill/>
          <a:extLst>
            <a:ext uri="{909E8E84-426E-40DD-AFC4-6F175D3DCCD1}">
              <a14:hiddenFill xmlns:a14="http://schemas.microsoft.com/office/drawing/2010/main">
                <a:solidFill>
                  <a:srgbClr val="FFFFFF"/>
                </a:solidFill>
              </a14:hiddenFill>
            </a:ext>
          </a:extLst>
        </p:spPr>
      </p:pic>
      <p:sp>
        <p:nvSpPr>
          <p:cNvPr id="5" name="Botón de acción: ir hacia delante o siguiente 4">
            <a:hlinkClick r:id="" action="ppaction://hlinkshowjump?jump=nextslide" highlightClick="1"/>
            <a:extLst>
              <a:ext uri="{FF2B5EF4-FFF2-40B4-BE49-F238E27FC236}">
                <a16:creationId xmlns:a16="http://schemas.microsoft.com/office/drawing/2014/main" id="{347999F5-7BD6-409C-B388-0AD983AC43EB}"/>
              </a:ext>
            </a:extLst>
          </p:cNvPr>
          <p:cNvSpPr/>
          <p:nvPr/>
        </p:nvSpPr>
        <p:spPr>
          <a:xfrm>
            <a:off x="652922" y="3737850"/>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Botón de acción: ir hacia delante o siguiente 13">
            <a:hlinkClick r:id="" action="ppaction://hlinkshowjump?jump=nextslide" highlightClick="1"/>
            <a:extLst>
              <a:ext uri="{FF2B5EF4-FFF2-40B4-BE49-F238E27FC236}">
                <a16:creationId xmlns:a16="http://schemas.microsoft.com/office/drawing/2014/main" id="{EFA99792-7B1E-4EEA-A5B2-D49754C04439}"/>
              </a:ext>
            </a:extLst>
          </p:cNvPr>
          <p:cNvSpPr/>
          <p:nvPr/>
        </p:nvSpPr>
        <p:spPr>
          <a:xfrm>
            <a:off x="652922" y="8724368"/>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23" name="Grupo 22">
            <a:extLst>
              <a:ext uri="{FF2B5EF4-FFF2-40B4-BE49-F238E27FC236}">
                <a16:creationId xmlns:a16="http://schemas.microsoft.com/office/drawing/2014/main" id="{9EB8F6E9-3AB7-4DDE-8775-C8555D195BF3}"/>
              </a:ext>
            </a:extLst>
          </p:cNvPr>
          <p:cNvGrpSpPr/>
          <p:nvPr/>
        </p:nvGrpSpPr>
        <p:grpSpPr>
          <a:xfrm>
            <a:off x="661194" y="267307"/>
            <a:ext cx="10628650" cy="259173"/>
            <a:chOff x="661194" y="267307"/>
            <a:chExt cx="10628650" cy="259173"/>
          </a:xfrm>
        </p:grpSpPr>
        <p:sp>
          <p:nvSpPr>
            <p:cNvPr id="24" name="1 Título">
              <a:extLst>
                <a:ext uri="{FF2B5EF4-FFF2-40B4-BE49-F238E27FC236}">
                  <a16:creationId xmlns:a16="http://schemas.microsoft.com/office/drawing/2014/main" id="{34A34994-F18F-404F-A0A6-BD734AB4FB44}"/>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5" name="1 Título">
              <a:extLst>
                <a:ext uri="{FF2B5EF4-FFF2-40B4-BE49-F238E27FC236}">
                  <a16:creationId xmlns:a16="http://schemas.microsoft.com/office/drawing/2014/main" id="{8F54BFEA-4E88-40EC-8994-521C7B61DEE0}"/>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6" name="1 Título">
              <a:extLst>
                <a:ext uri="{FF2B5EF4-FFF2-40B4-BE49-F238E27FC236}">
                  <a16:creationId xmlns:a16="http://schemas.microsoft.com/office/drawing/2014/main" id="{E72B0FDB-E156-4ACA-94DD-BCEC8465B752}"/>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7" name="1 Título">
              <a:extLst>
                <a:ext uri="{FF2B5EF4-FFF2-40B4-BE49-F238E27FC236}">
                  <a16:creationId xmlns:a16="http://schemas.microsoft.com/office/drawing/2014/main" id="{EDF11C40-8635-4A0D-9978-59DF86B8E97A}"/>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90734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COMUNICACIÓN</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ASERTIVA</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3" name="Rectángulo 2">
            <a:extLst>
              <a:ext uri="{FF2B5EF4-FFF2-40B4-BE49-F238E27FC236}">
                <a16:creationId xmlns:a16="http://schemas.microsoft.com/office/drawing/2014/main" id="{7E6839AE-B9B8-4A5E-8688-4D2B8308D2EC}"/>
              </a:ext>
            </a:extLst>
          </p:cNvPr>
          <p:cNvSpPr/>
          <p:nvPr/>
        </p:nvSpPr>
        <p:spPr>
          <a:xfrm>
            <a:off x="1175478" y="3410324"/>
            <a:ext cx="8858315" cy="6247864"/>
          </a:xfrm>
          <a:prstGeom prst="rect">
            <a:avLst/>
          </a:prstGeom>
        </p:spPr>
        <p:txBody>
          <a:bodyPr wrap="square">
            <a:spAutoFit/>
          </a:bodyPr>
          <a:lstStyle/>
          <a:p>
            <a:pPr algn="just"/>
            <a:r>
              <a:rPr lang="es-CO" altLang="es-CO" sz="4000" dirty="0">
                <a:latin typeface="Arial" panose="020B0604020202020204" pitchFamily="34" charset="0"/>
                <a:cs typeface="Arial" panose="020B0604020202020204" pitchFamily="34" charset="0"/>
              </a:rPr>
              <a:t>Comportamiento comunicacional </a:t>
            </a:r>
            <a:r>
              <a:rPr lang="es-CO" altLang="es-CO" sz="4000" b="1" dirty="0">
                <a:latin typeface="Arial" panose="020B0604020202020204" pitchFamily="34" charset="0"/>
                <a:cs typeface="Arial" panose="020B0604020202020204" pitchFamily="34" charset="0"/>
              </a:rPr>
              <a:t>intermedio</a:t>
            </a:r>
            <a:r>
              <a:rPr lang="es-CO" altLang="es-CO" sz="4000" dirty="0">
                <a:latin typeface="Arial" panose="020B0604020202020204" pitchFamily="34" charset="0"/>
                <a:cs typeface="Arial" panose="020B0604020202020204" pitchFamily="34" charset="0"/>
              </a:rPr>
              <a:t> entre la </a:t>
            </a:r>
            <a:r>
              <a:rPr lang="es-CO" altLang="es-CO" sz="4000" b="1" dirty="0">
                <a:latin typeface="Arial" panose="020B0604020202020204" pitchFamily="34" charset="0"/>
                <a:cs typeface="Arial" panose="020B0604020202020204" pitchFamily="34" charset="0"/>
              </a:rPr>
              <a:t>agresividad</a:t>
            </a:r>
            <a:r>
              <a:rPr lang="es-CO" altLang="es-CO" sz="4000" dirty="0">
                <a:latin typeface="Arial" panose="020B0604020202020204" pitchFamily="34" charset="0"/>
                <a:cs typeface="Arial" panose="020B0604020202020204" pitchFamily="34" charset="0"/>
              </a:rPr>
              <a:t> y la </a:t>
            </a:r>
            <a:r>
              <a:rPr lang="es-CO" altLang="es-CO" sz="4000" b="1" dirty="0">
                <a:latin typeface="Arial" panose="020B0604020202020204" pitchFamily="34" charset="0"/>
                <a:cs typeface="Arial" panose="020B0604020202020204" pitchFamily="34" charset="0"/>
              </a:rPr>
              <a:t>pasividad</a:t>
            </a:r>
            <a:r>
              <a:rPr lang="es-CO" altLang="es-CO" sz="4000" dirty="0">
                <a:latin typeface="Arial" panose="020B0604020202020204" pitchFamily="34" charset="0"/>
                <a:cs typeface="Arial" panose="020B0604020202020204" pitchFamily="34" charset="0"/>
              </a:rPr>
              <a:t>.</a:t>
            </a:r>
          </a:p>
          <a:p>
            <a:pPr algn="just"/>
            <a:endParaRPr lang="es-CO" altLang="es-CO" sz="4000" dirty="0">
              <a:latin typeface="Arial" panose="020B0604020202020204" pitchFamily="34" charset="0"/>
              <a:cs typeface="Arial" panose="020B0604020202020204" pitchFamily="34" charset="0"/>
            </a:endParaRPr>
          </a:p>
          <a:p>
            <a:pPr algn="just"/>
            <a:r>
              <a:rPr lang="es-CO" altLang="es-CO" sz="4000" dirty="0">
                <a:latin typeface="Arial" panose="020B0604020202020204" pitchFamily="34" charset="0"/>
                <a:cs typeface="Arial" panose="020B0604020202020204" pitchFamily="34" charset="0"/>
              </a:rPr>
              <a:t>La competencia comunicativa es la capacidad de </a:t>
            </a:r>
            <a:r>
              <a:rPr lang="es-CO" altLang="es-CO" sz="4000" b="1" dirty="0">
                <a:latin typeface="Arial" panose="020B0604020202020204" pitchFamily="34" charset="0"/>
                <a:cs typeface="Arial" panose="020B0604020202020204" pitchFamily="34" charset="0"/>
              </a:rPr>
              <a:t>expresar</a:t>
            </a:r>
            <a:r>
              <a:rPr lang="es-CO" altLang="es-CO" sz="4000" dirty="0">
                <a:latin typeface="Arial" panose="020B0604020202020204" pitchFamily="34" charset="0"/>
                <a:cs typeface="Arial" panose="020B0604020202020204" pitchFamily="34" charset="0"/>
              </a:rPr>
              <a:t> las propias </a:t>
            </a:r>
            <a:r>
              <a:rPr lang="es-CO" altLang="es-CO" sz="4000" b="1" dirty="0">
                <a:latin typeface="Arial" panose="020B0604020202020204" pitchFamily="34" charset="0"/>
                <a:cs typeface="Arial" panose="020B0604020202020204" pitchFamily="34" charset="0"/>
              </a:rPr>
              <a:t>intenciones</a:t>
            </a:r>
            <a:r>
              <a:rPr lang="es-CO" altLang="es-CO" sz="4000" dirty="0">
                <a:latin typeface="Arial" panose="020B0604020202020204" pitchFamily="34" charset="0"/>
                <a:cs typeface="Arial" panose="020B0604020202020204" pitchFamily="34" charset="0"/>
              </a:rPr>
              <a:t> y de responsabilizarse de la </a:t>
            </a:r>
            <a:r>
              <a:rPr lang="es-CO" altLang="es-CO" sz="4000" b="1" dirty="0">
                <a:latin typeface="Arial" panose="020B0604020202020204" pitchFamily="34" charset="0"/>
                <a:cs typeface="Arial" panose="020B0604020202020204" pitchFamily="34" charset="0"/>
              </a:rPr>
              <a:t>red de compromisos </a:t>
            </a:r>
            <a:r>
              <a:rPr lang="es-CO" altLang="es-CO" sz="4000" dirty="0">
                <a:latin typeface="Arial" panose="020B0604020202020204" pitchFamily="34" charset="0"/>
                <a:cs typeface="Arial" panose="020B0604020202020204" pitchFamily="34" charset="0"/>
              </a:rPr>
              <a:t>que las expresiones y sus interpretaciones generan.</a:t>
            </a:r>
          </a:p>
        </p:txBody>
      </p:sp>
      <p:pic>
        <p:nvPicPr>
          <p:cNvPr id="3074" name="Picture 2" descr="Resultado de imagen para vector comunicacion rojo Y GRIS">
            <a:extLst>
              <a:ext uri="{FF2B5EF4-FFF2-40B4-BE49-F238E27FC236}">
                <a16:creationId xmlns:a16="http://schemas.microsoft.com/office/drawing/2014/main" id="{4087613C-F046-4EBF-BD7E-3ED7D820D9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16" t="5925" r="14987" b="7994"/>
          <a:stretch/>
        </p:blipFill>
        <p:spPr bwMode="auto">
          <a:xfrm>
            <a:off x="10185907" y="2910099"/>
            <a:ext cx="5410200" cy="7248314"/>
          </a:xfrm>
          <a:prstGeom prst="rect">
            <a:avLst/>
          </a:prstGeom>
          <a:noFill/>
          <a:extLst>
            <a:ext uri="{909E8E84-426E-40DD-AFC4-6F175D3DCCD1}">
              <a14:hiddenFill xmlns:a14="http://schemas.microsoft.com/office/drawing/2010/main">
                <a:solidFill>
                  <a:srgbClr val="FFFFFF"/>
                </a:solidFill>
              </a14:hiddenFill>
            </a:ext>
          </a:extLst>
        </p:spPr>
      </p:pic>
      <p:sp>
        <p:nvSpPr>
          <p:cNvPr id="11" name="Botón de acción: ir hacia delante o siguiente 10">
            <a:hlinkClick r:id="" action="ppaction://hlinkshowjump?jump=nextslide" highlightClick="1"/>
            <a:extLst>
              <a:ext uri="{FF2B5EF4-FFF2-40B4-BE49-F238E27FC236}">
                <a16:creationId xmlns:a16="http://schemas.microsoft.com/office/drawing/2014/main" id="{0799291B-9FAD-455D-B966-CB7D3B034FB7}"/>
              </a:ext>
            </a:extLst>
          </p:cNvPr>
          <p:cNvSpPr/>
          <p:nvPr/>
        </p:nvSpPr>
        <p:spPr>
          <a:xfrm>
            <a:off x="661194" y="3564051"/>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Botón de acción: ir hacia delante o siguiente 13">
            <a:hlinkClick r:id="" action="ppaction://hlinkshowjump?jump=nextslide" highlightClick="1"/>
            <a:extLst>
              <a:ext uri="{FF2B5EF4-FFF2-40B4-BE49-F238E27FC236}">
                <a16:creationId xmlns:a16="http://schemas.microsoft.com/office/drawing/2014/main" id="{DF5B0BB4-4489-4B9C-85ED-80E8380214D3}"/>
              </a:ext>
            </a:extLst>
          </p:cNvPr>
          <p:cNvSpPr/>
          <p:nvPr/>
        </p:nvSpPr>
        <p:spPr>
          <a:xfrm>
            <a:off x="672258" y="6021038"/>
            <a:ext cx="381002" cy="429768"/>
          </a:xfrm>
          <a:prstGeom prst="actionButtonForwardNex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23" name="Grupo 22">
            <a:extLst>
              <a:ext uri="{FF2B5EF4-FFF2-40B4-BE49-F238E27FC236}">
                <a16:creationId xmlns:a16="http://schemas.microsoft.com/office/drawing/2014/main" id="{D3C8E7B5-43B6-4E98-B47E-92741E1CB8F3}"/>
              </a:ext>
            </a:extLst>
          </p:cNvPr>
          <p:cNvGrpSpPr/>
          <p:nvPr/>
        </p:nvGrpSpPr>
        <p:grpSpPr>
          <a:xfrm>
            <a:off x="661194" y="267307"/>
            <a:ext cx="10628650" cy="259173"/>
            <a:chOff x="661194" y="267307"/>
            <a:chExt cx="10628650" cy="259173"/>
          </a:xfrm>
        </p:grpSpPr>
        <p:sp>
          <p:nvSpPr>
            <p:cNvPr id="24" name="1 Título">
              <a:extLst>
                <a:ext uri="{FF2B5EF4-FFF2-40B4-BE49-F238E27FC236}">
                  <a16:creationId xmlns:a16="http://schemas.microsoft.com/office/drawing/2014/main" id="{AF5D61C3-1F74-40FC-BD1D-8D36ECFCAF7D}"/>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5" name="1 Título">
              <a:extLst>
                <a:ext uri="{FF2B5EF4-FFF2-40B4-BE49-F238E27FC236}">
                  <a16:creationId xmlns:a16="http://schemas.microsoft.com/office/drawing/2014/main" id="{C49F2034-EBD8-4A38-B7AD-15BD0679B48F}"/>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6" name="1 Título">
              <a:extLst>
                <a:ext uri="{FF2B5EF4-FFF2-40B4-BE49-F238E27FC236}">
                  <a16:creationId xmlns:a16="http://schemas.microsoft.com/office/drawing/2014/main" id="{602D890C-09BB-4A84-A259-66D281242BEB}"/>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7" name="1 Título">
              <a:extLst>
                <a:ext uri="{FF2B5EF4-FFF2-40B4-BE49-F238E27FC236}">
                  <a16:creationId xmlns:a16="http://schemas.microsoft.com/office/drawing/2014/main" id="{846077E4-FCF0-4DCE-BB5A-9F1DE5DE4737}"/>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86810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ESCUCHA</a:t>
            </a:r>
            <a:r>
              <a:rPr lang="en-US" sz="4000" b="1" kern="0" dirty="0">
                <a:solidFill>
                  <a:srgbClr val="3F3F3F"/>
                </a:solidFill>
                <a:latin typeface="Montserrat" charset="0"/>
                <a:ea typeface="Montserrat" charset="0"/>
                <a:cs typeface="Montserrat" charset="0"/>
              </a:rPr>
              <a:t> </a:t>
            </a:r>
            <a:r>
              <a:rPr lang="en-US" sz="4000" b="1" kern="0" dirty="0" err="1">
                <a:solidFill>
                  <a:srgbClr val="3F3F3F"/>
                </a:solidFill>
                <a:latin typeface="Montserrat" charset="0"/>
                <a:ea typeface="Montserrat" charset="0"/>
                <a:cs typeface="Montserrat" charset="0"/>
              </a:rPr>
              <a:t>ACTIVA</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9" name="Rectangle 1">
            <a:extLst>
              <a:ext uri="{FF2B5EF4-FFF2-40B4-BE49-F238E27FC236}">
                <a16:creationId xmlns:a16="http://schemas.microsoft.com/office/drawing/2014/main" id="{9567E6EE-794F-45A7-925C-A965298697E2}"/>
              </a:ext>
            </a:extLst>
          </p:cNvPr>
          <p:cNvSpPr>
            <a:spLocks noChangeArrowheads="1"/>
          </p:cNvSpPr>
          <p:nvPr/>
        </p:nvSpPr>
        <p:spPr bwMode="auto">
          <a:xfrm>
            <a:off x="6757324" y="3144133"/>
            <a:ext cx="869312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s-CO" altLang="es-CO" sz="2400" b="1" dirty="0">
              <a:latin typeface="Calibri" panose="020F0502020204030204" pitchFamily="34" charset="0"/>
            </a:endParaRPr>
          </a:p>
          <a:p>
            <a:pPr algn="just" eaLnBrk="1" hangingPunct="1"/>
            <a:r>
              <a:rPr lang="es-CO" altLang="zh-CN" sz="4000" dirty="0">
                <a:cs typeface="Arial" panose="020B0604020202020204" pitchFamily="34" charset="0"/>
              </a:rPr>
              <a:t>Es </a:t>
            </a:r>
            <a:r>
              <a:rPr lang="es-CO" altLang="zh-CN" sz="4000" b="1" dirty="0">
                <a:cs typeface="Arial" panose="020B0604020202020204" pitchFamily="34" charset="0"/>
              </a:rPr>
              <a:t>entender</a:t>
            </a:r>
            <a:r>
              <a:rPr lang="es-CO" altLang="zh-CN" sz="4000" dirty="0">
                <a:cs typeface="Arial" panose="020B0604020202020204" pitchFamily="34" charset="0"/>
              </a:rPr>
              <a:t>, </a:t>
            </a:r>
            <a:r>
              <a:rPr lang="es-CO" altLang="zh-CN" sz="4000" b="1" dirty="0">
                <a:cs typeface="Arial" panose="020B0604020202020204" pitchFamily="34" charset="0"/>
              </a:rPr>
              <a:t>comprender</a:t>
            </a:r>
            <a:r>
              <a:rPr lang="es-CO" altLang="zh-CN" sz="4000" dirty="0">
                <a:cs typeface="Arial" panose="020B0604020202020204" pitchFamily="34" charset="0"/>
              </a:rPr>
              <a:t> y dar </a:t>
            </a:r>
            <a:r>
              <a:rPr lang="es-CO" altLang="zh-CN" sz="4000" b="1" dirty="0">
                <a:cs typeface="Arial" panose="020B0604020202020204" pitchFamily="34" charset="0"/>
              </a:rPr>
              <a:t>sentido</a:t>
            </a:r>
            <a:r>
              <a:rPr lang="es-CO" altLang="zh-CN" sz="4000" dirty="0">
                <a:cs typeface="Arial" panose="020B0604020202020204" pitchFamily="34" charset="0"/>
              </a:rPr>
              <a:t> a lo que se oye. La escucha efectiva tiene que ver necesariamente con la </a:t>
            </a:r>
            <a:r>
              <a:rPr lang="es-CO" altLang="zh-CN" sz="4000" b="1" dirty="0">
                <a:cs typeface="Arial" panose="020B0604020202020204" pitchFamily="34" charset="0"/>
              </a:rPr>
              <a:t>habilidad</a:t>
            </a:r>
            <a:r>
              <a:rPr lang="es-CO" altLang="zh-CN" sz="4000" dirty="0">
                <a:cs typeface="Arial" panose="020B0604020202020204" pitchFamily="34" charset="0"/>
              </a:rPr>
              <a:t> de </a:t>
            </a:r>
            <a:r>
              <a:rPr lang="es-CO" altLang="zh-CN" sz="4000" b="1" dirty="0">
                <a:cs typeface="Arial" panose="020B0604020202020204" pitchFamily="34" charset="0"/>
              </a:rPr>
              <a:t>entender</a:t>
            </a:r>
            <a:r>
              <a:rPr lang="es-CO" altLang="zh-CN" sz="4000" dirty="0">
                <a:cs typeface="Arial" panose="020B0604020202020204" pitchFamily="34" charset="0"/>
              </a:rPr>
              <a:t> no sólo lo que la persona está </a:t>
            </a:r>
            <a:r>
              <a:rPr lang="es-CO" altLang="zh-CN" sz="4000" b="1" dirty="0">
                <a:cs typeface="Arial" panose="020B0604020202020204" pitchFamily="34" charset="0"/>
              </a:rPr>
              <a:t>expresando directamente</a:t>
            </a:r>
            <a:r>
              <a:rPr lang="es-CO" altLang="zh-CN" sz="4000" dirty="0">
                <a:cs typeface="Arial" panose="020B0604020202020204" pitchFamily="34" charset="0"/>
              </a:rPr>
              <a:t>, sino también los </a:t>
            </a:r>
            <a:r>
              <a:rPr lang="es-CO" altLang="zh-CN" sz="4000" b="1" dirty="0">
                <a:cs typeface="Arial" panose="020B0604020202020204" pitchFamily="34" charset="0"/>
              </a:rPr>
              <a:t>sentimientos, ideas</a:t>
            </a:r>
            <a:r>
              <a:rPr lang="es-CO" altLang="zh-CN" sz="4000" dirty="0">
                <a:cs typeface="Arial" panose="020B0604020202020204" pitchFamily="34" charset="0"/>
              </a:rPr>
              <a:t> o </a:t>
            </a:r>
            <a:r>
              <a:rPr lang="es-CO" altLang="zh-CN" sz="4000" b="1" dirty="0">
                <a:cs typeface="Arial" panose="020B0604020202020204" pitchFamily="34" charset="0"/>
              </a:rPr>
              <a:t>pensamientos</a:t>
            </a:r>
            <a:r>
              <a:rPr lang="es-CO" altLang="zh-CN" sz="4000" dirty="0">
                <a:cs typeface="Arial" panose="020B0604020202020204" pitchFamily="34" charset="0"/>
              </a:rPr>
              <a:t>  que subyacen a lo que se está diciendo.</a:t>
            </a:r>
          </a:p>
        </p:txBody>
      </p:sp>
      <p:pic>
        <p:nvPicPr>
          <p:cNvPr id="13314" name="Picture 2" descr="Resultado de imagen para vector comunicacion rojo Y GRIS">
            <a:extLst>
              <a:ext uri="{FF2B5EF4-FFF2-40B4-BE49-F238E27FC236}">
                <a16:creationId xmlns:a16="http://schemas.microsoft.com/office/drawing/2014/main" id="{60805739-CF53-446C-B89E-2C1FC2579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58" y="3501504"/>
            <a:ext cx="5937272" cy="568019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1EE0A07-D2C8-4D90-81C9-4D253B4C9C91}"/>
              </a:ext>
            </a:extLst>
          </p:cNvPr>
          <p:cNvSpPr/>
          <p:nvPr/>
        </p:nvSpPr>
        <p:spPr>
          <a:xfrm>
            <a:off x="652958" y="3488153"/>
            <a:ext cx="2522836" cy="1362453"/>
          </a:xfrm>
          <a:prstGeom prst="rect">
            <a:avLst/>
          </a:prstGeom>
          <a:solidFill>
            <a:srgbClr val="F2F2F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34057C66-5548-44F8-AF77-5985A8FF1802}"/>
              </a:ext>
            </a:extLst>
          </p:cNvPr>
          <p:cNvSpPr/>
          <p:nvPr/>
        </p:nvSpPr>
        <p:spPr>
          <a:xfrm>
            <a:off x="3861594" y="8724368"/>
            <a:ext cx="2655516" cy="457330"/>
          </a:xfrm>
          <a:prstGeom prst="rect">
            <a:avLst/>
          </a:prstGeom>
          <a:solidFill>
            <a:srgbClr val="F2F2F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3" name="Grupo 22">
            <a:extLst>
              <a:ext uri="{FF2B5EF4-FFF2-40B4-BE49-F238E27FC236}">
                <a16:creationId xmlns:a16="http://schemas.microsoft.com/office/drawing/2014/main" id="{2AABD871-B7D9-4BAA-92BF-4D88F9AAFDFA}"/>
              </a:ext>
            </a:extLst>
          </p:cNvPr>
          <p:cNvGrpSpPr/>
          <p:nvPr/>
        </p:nvGrpSpPr>
        <p:grpSpPr>
          <a:xfrm>
            <a:off x="661194" y="267307"/>
            <a:ext cx="10628650" cy="259173"/>
            <a:chOff x="661194" y="267307"/>
            <a:chExt cx="10628650" cy="259173"/>
          </a:xfrm>
        </p:grpSpPr>
        <p:sp>
          <p:nvSpPr>
            <p:cNvPr id="24" name="1 Título">
              <a:extLst>
                <a:ext uri="{FF2B5EF4-FFF2-40B4-BE49-F238E27FC236}">
                  <a16:creationId xmlns:a16="http://schemas.microsoft.com/office/drawing/2014/main" id="{D34F65E9-63DC-4F19-BA59-EE33F0695527}"/>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5" name="1 Título">
              <a:extLst>
                <a:ext uri="{FF2B5EF4-FFF2-40B4-BE49-F238E27FC236}">
                  <a16:creationId xmlns:a16="http://schemas.microsoft.com/office/drawing/2014/main" id="{36B4B0D9-B3E2-4BF2-A7E0-DDF0CA83C314}"/>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6" name="1 Título">
              <a:extLst>
                <a:ext uri="{FF2B5EF4-FFF2-40B4-BE49-F238E27FC236}">
                  <a16:creationId xmlns:a16="http://schemas.microsoft.com/office/drawing/2014/main" id="{4346E293-29CC-46D2-AC02-C693A9B4FA6A}"/>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7" name="1 Título">
              <a:extLst>
                <a:ext uri="{FF2B5EF4-FFF2-40B4-BE49-F238E27FC236}">
                  <a16:creationId xmlns:a16="http://schemas.microsoft.com/office/drawing/2014/main" id="{E1253C28-1A2E-49DC-A3E1-4E4AD68E1D16}"/>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318030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ultado de imagen para vector CONFLICTO rojo Y GRIS">
            <a:extLst>
              <a:ext uri="{FF2B5EF4-FFF2-40B4-BE49-F238E27FC236}">
                <a16:creationId xmlns:a16="http://schemas.microsoft.com/office/drawing/2014/main" id="{6EB07E35-7BB4-4E67-B674-4B5C6A227A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 t="17186" r="478" b="1290"/>
          <a:stretch/>
        </p:blipFill>
        <p:spPr bwMode="auto">
          <a:xfrm>
            <a:off x="7676356" y="6214631"/>
            <a:ext cx="8072438" cy="450337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0"/>
          <p:cNvSpPr/>
          <p:nvPr/>
        </p:nvSpPr>
        <p:spPr>
          <a:xfrm>
            <a:off x="661194" y="1434045"/>
            <a:ext cx="14935200" cy="1197948"/>
          </a:xfrm>
          <a:custGeom>
            <a:avLst/>
            <a:gdLst>
              <a:gd name="connsiteX0" fmla="*/ 0 w 5257800"/>
              <a:gd name="connsiteY0" fmla="*/ 0 h 838200"/>
              <a:gd name="connsiteX1" fmla="*/ 5257800 w 5257800"/>
              <a:gd name="connsiteY1" fmla="*/ 0 h 838200"/>
              <a:gd name="connsiteX2" fmla="*/ 5257800 w 5257800"/>
              <a:gd name="connsiteY2" fmla="*/ 838200 h 838200"/>
              <a:gd name="connsiteX3" fmla="*/ 0 w 5257800"/>
              <a:gd name="connsiteY3" fmla="*/ 838200 h 838200"/>
              <a:gd name="connsiteX4" fmla="*/ 0 w 52578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0" h="838200">
                <a:moveTo>
                  <a:pt x="0" y="0"/>
                </a:moveTo>
                <a:lnTo>
                  <a:pt x="5257800" y="0"/>
                </a:lnTo>
                <a:lnTo>
                  <a:pt x="5257800" y="838200"/>
                </a:lnTo>
                <a:lnTo>
                  <a:pt x="0" y="8382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32000" tIns="288000" rIns="360000" bIns="288000" anchor="ctr">
            <a:spAutoFit/>
          </a:bodyPr>
          <a:lstStyle/>
          <a:p>
            <a:pPr defTabSz="975208">
              <a:lnSpc>
                <a:spcPts val="5000"/>
              </a:lnSpc>
              <a:defRPr/>
            </a:pPr>
            <a:r>
              <a:rPr lang="en-US" sz="4000" b="1" kern="0" dirty="0" err="1">
                <a:solidFill>
                  <a:srgbClr val="3F3F3F"/>
                </a:solidFill>
                <a:latin typeface="Montserrat" charset="0"/>
                <a:ea typeface="Montserrat" charset="0"/>
                <a:cs typeface="Montserrat" charset="0"/>
              </a:rPr>
              <a:t>RESOLUCIÓN</a:t>
            </a:r>
            <a:r>
              <a:rPr lang="en-US" sz="4000" b="1" kern="0" dirty="0">
                <a:solidFill>
                  <a:srgbClr val="3F3F3F"/>
                </a:solidFill>
                <a:latin typeface="Montserrat" charset="0"/>
                <a:ea typeface="Montserrat" charset="0"/>
                <a:cs typeface="Montserrat" charset="0"/>
              </a:rPr>
              <a:t> DE </a:t>
            </a:r>
            <a:r>
              <a:rPr lang="en-US" sz="4000" b="1" kern="0" dirty="0" err="1">
                <a:solidFill>
                  <a:srgbClr val="3F3F3F"/>
                </a:solidFill>
                <a:latin typeface="Montserrat" charset="0"/>
                <a:ea typeface="Montserrat" charset="0"/>
                <a:cs typeface="Montserrat" charset="0"/>
              </a:rPr>
              <a:t>CONFLICTOS</a:t>
            </a:r>
            <a:endParaRPr lang="en-US" sz="4000" b="1" kern="0" dirty="0">
              <a:solidFill>
                <a:srgbClr val="3F3F3F"/>
              </a:solidFill>
              <a:latin typeface="Montserrat" charset="0"/>
              <a:ea typeface="Montserrat" charset="0"/>
              <a:cs typeface="Montserrat" charset="0"/>
            </a:endParaRPr>
          </a:p>
        </p:txBody>
      </p:sp>
      <p:sp>
        <p:nvSpPr>
          <p:cNvPr id="13" name="1 Título">
            <a:extLst>
              <a:ext uri="{FF2B5EF4-FFF2-40B4-BE49-F238E27FC236}">
                <a16:creationId xmlns:a16="http://schemas.microsoft.com/office/drawing/2014/main" id="{6B04317A-D1FB-4FC6-BF3A-81DE95E970DF}"/>
              </a:ext>
            </a:extLst>
          </p:cNvPr>
          <p:cNvSpPr txBox="1">
            <a:spLocks/>
          </p:cNvSpPr>
          <p:nvPr/>
        </p:nvSpPr>
        <p:spPr>
          <a:xfrm>
            <a:off x="738424" y="976715"/>
            <a:ext cx="14400000" cy="243143"/>
          </a:xfrm>
          <a:prstGeom prst="rect">
            <a:avLst/>
          </a:prstGeom>
        </p:spPr>
        <p:txBody>
          <a:bodyPr vert="horz" wrap="square" lIns="0" tIns="0" rIns="0" bIns="0" rtlCol="0" anchor="b" anchorCtr="0">
            <a:spAutoFit/>
          </a:bodyPr>
          <a:lstStyle/>
          <a:p>
            <a:pPr>
              <a:lnSpc>
                <a:spcPts val="2000"/>
              </a:lnSpc>
              <a:spcBef>
                <a:spcPct val="0"/>
              </a:spcBef>
            </a:pPr>
            <a:r>
              <a:rPr lang="es-ES" sz="1500" b="1" kern="0" cap="all" spc="50" dirty="0">
                <a:solidFill>
                  <a:srgbClr val="3F3F3F"/>
                </a:solidFill>
                <a:latin typeface="Montserrat" charset="0"/>
                <a:ea typeface="Montserrat" charset="0"/>
                <a:cs typeface="Montserrat" charset="0"/>
              </a:rPr>
              <a:t>Comunicación feliz en Colombia</a:t>
            </a:r>
          </a:p>
        </p:txBody>
      </p:sp>
      <p:sp>
        <p:nvSpPr>
          <p:cNvPr id="10" name="Rectangle 1">
            <a:extLst>
              <a:ext uri="{FF2B5EF4-FFF2-40B4-BE49-F238E27FC236}">
                <a16:creationId xmlns:a16="http://schemas.microsoft.com/office/drawing/2014/main" id="{F8BF438B-B18C-4D96-93BD-3D6496029854}"/>
              </a:ext>
            </a:extLst>
          </p:cNvPr>
          <p:cNvSpPr>
            <a:spLocks noChangeArrowheads="1"/>
          </p:cNvSpPr>
          <p:nvPr/>
        </p:nvSpPr>
        <p:spPr bwMode="auto">
          <a:xfrm>
            <a:off x="661194" y="2959517"/>
            <a:ext cx="1485797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s-CO" altLang="es-CO" sz="3600" dirty="0">
                <a:cs typeface="Arial" panose="020B0604020202020204" pitchFamily="34" charset="0"/>
              </a:rPr>
              <a:t>Una de las bases fundamentales del proceso de </a:t>
            </a:r>
            <a:r>
              <a:rPr lang="es-CO" altLang="es-CO" sz="3600" b="1" dirty="0">
                <a:cs typeface="Arial" panose="020B0604020202020204" pitchFamily="34" charset="0"/>
              </a:rPr>
              <a:t>interactuar</a:t>
            </a:r>
            <a:r>
              <a:rPr lang="es-CO" altLang="es-CO" sz="3600" dirty="0">
                <a:cs typeface="Arial" panose="020B0604020202020204" pitchFamily="34" charset="0"/>
              </a:rPr>
              <a:t> con otros es la </a:t>
            </a:r>
            <a:r>
              <a:rPr lang="es-CO" altLang="es-CO" sz="3600" b="1" dirty="0">
                <a:cs typeface="Arial" panose="020B0604020202020204" pitchFamily="34" charset="0"/>
              </a:rPr>
              <a:t>habilidad</a:t>
            </a:r>
            <a:r>
              <a:rPr lang="es-CO" altLang="es-CO" sz="3600" dirty="0">
                <a:cs typeface="Arial" panose="020B0604020202020204" pitchFamily="34" charset="0"/>
              </a:rPr>
              <a:t> que tiene el hombre de </a:t>
            </a:r>
            <a:r>
              <a:rPr lang="es-CO" altLang="es-CO" sz="3600" b="1" dirty="0">
                <a:cs typeface="Arial" panose="020B0604020202020204" pitchFamily="34" charset="0"/>
              </a:rPr>
              <a:t>comunicarse</a:t>
            </a:r>
            <a:r>
              <a:rPr lang="es-CO" altLang="es-CO" sz="3600" dirty="0">
                <a:cs typeface="Arial" panose="020B0604020202020204" pitchFamily="34" charset="0"/>
              </a:rPr>
              <a:t> como fruto de su capacidad de pensar, discernir y analizar. </a:t>
            </a:r>
          </a:p>
          <a:p>
            <a:pPr algn="just" eaLnBrk="1" hangingPunct="1"/>
            <a:endParaRPr lang="es-CO" altLang="es-CO" sz="3600" dirty="0">
              <a:cs typeface="Arial" panose="020B0604020202020204" pitchFamily="34" charset="0"/>
            </a:endParaRPr>
          </a:p>
          <a:p>
            <a:pPr algn="just" eaLnBrk="1" hangingPunct="1"/>
            <a:r>
              <a:rPr lang="es-CO" altLang="es-CO" sz="3600" dirty="0">
                <a:cs typeface="Arial" panose="020B0604020202020204" pitchFamily="34" charset="0"/>
              </a:rPr>
              <a:t>El proceso mental de pensar debe expresarse en la comunicación, y ésta debe permitirle al ser humano </a:t>
            </a:r>
            <a:r>
              <a:rPr lang="es-CO" altLang="es-CO" sz="3600" b="1" dirty="0">
                <a:cs typeface="Arial" panose="020B0604020202020204" pitchFamily="34" charset="0"/>
              </a:rPr>
              <a:t>negociar</a:t>
            </a:r>
            <a:r>
              <a:rPr lang="es-CO" altLang="es-CO" sz="3600" dirty="0">
                <a:cs typeface="Arial" panose="020B0604020202020204" pitchFamily="34" charset="0"/>
              </a:rPr>
              <a:t> y </a:t>
            </a:r>
            <a:r>
              <a:rPr lang="es-CO" altLang="es-CO" sz="3600" b="1" dirty="0">
                <a:cs typeface="Arial" panose="020B0604020202020204" pitchFamily="34" charset="0"/>
              </a:rPr>
              <a:t>concertar</a:t>
            </a:r>
            <a:r>
              <a:rPr lang="es-CO" altLang="es-CO" sz="3600" dirty="0">
                <a:cs typeface="Arial" panose="020B0604020202020204" pitchFamily="34" charset="0"/>
              </a:rPr>
              <a:t> para </a:t>
            </a:r>
            <a:r>
              <a:rPr lang="es-CO" altLang="es-CO" sz="3600" b="1" dirty="0">
                <a:cs typeface="Arial" panose="020B0604020202020204" pitchFamily="34" charset="0"/>
              </a:rPr>
              <a:t>evitar </a:t>
            </a:r>
            <a:r>
              <a:rPr lang="es-CO" altLang="es-CO" sz="3600" dirty="0">
                <a:cs typeface="Arial" panose="020B0604020202020204" pitchFamily="34" charset="0"/>
              </a:rPr>
              <a:t>y resolver conflictos.</a:t>
            </a:r>
          </a:p>
          <a:p>
            <a:endParaRPr lang="es-CO" altLang="zh-CN" sz="2400" dirty="0">
              <a:latin typeface="Calibri" panose="020F0502020204030204" pitchFamily="34" charset="0"/>
            </a:endParaRPr>
          </a:p>
        </p:txBody>
      </p:sp>
      <p:grpSp>
        <p:nvGrpSpPr>
          <p:cNvPr id="21" name="Grupo 20">
            <a:extLst>
              <a:ext uri="{FF2B5EF4-FFF2-40B4-BE49-F238E27FC236}">
                <a16:creationId xmlns:a16="http://schemas.microsoft.com/office/drawing/2014/main" id="{05D9B214-DCA6-43CC-9F86-8743C599EFC0}"/>
              </a:ext>
            </a:extLst>
          </p:cNvPr>
          <p:cNvGrpSpPr/>
          <p:nvPr/>
        </p:nvGrpSpPr>
        <p:grpSpPr>
          <a:xfrm>
            <a:off x="661194" y="267307"/>
            <a:ext cx="10628650" cy="259173"/>
            <a:chOff x="661194" y="267307"/>
            <a:chExt cx="10628650" cy="259173"/>
          </a:xfrm>
        </p:grpSpPr>
        <p:sp>
          <p:nvSpPr>
            <p:cNvPr id="22" name="1 Título">
              <a:extLst>
                <a:ext uri="{FF2B5EF4-FFF2-40B4-BE49-F238E27FC236}">
                  <a16:creationId xmlns:a16="http://schemas.microsoft.com/office/drawing/2014/main" id="{0A1A4E9C-3709-439D-8CE0-0E1B2CBB6E1A}"/>
                </a:ext>
              </a:extLst>
            </p:cNvPr>
            <p:cNvSpPr txBox="1">
              <a:spLocks/>
            </p:cNvSpPr>
            <p:nvPr/>
          </p:nvSpPr>
          <p:spPr>
            <a:xfrm>
              <a:off x="661194" y="267307"/>
              <a:ext cx="17526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u="sng" kern="0" cap="all" spc="50" dirty="0">
                  <a:solidFill>
                    <a:srgbClr val="FF0000"/>
                  </a:solidFill>
                  <a:latin typeface="Montserrat" charset="0"/>
                  <a:ea typeface="Montserrat" charset="0"/>
                  <a:cs typeface="Montserrat" charset="0"/>
                </a:rPr>
                <a:t>Conceptos clave</a:t>
              </a:r>
            </a:p>
          </p:txBody>
        </p:sp>
        <p:sp>
          <p:nvSpPr>
            <p:cNvPr id="23" name="1 Título">
              <a:extLst>
                <a:ext uri="{FF2B5EF4-FFF2-40B4-BE49-F238E27FC236}">
                  <a16:creationId xmlns:a16="http://schemas.microsoft.com/office/drawing/2014/main" id="{A41AE842-C726-4402-ADA2-2A73C9D56142}"/>
                </a:ext>
              </a:extLst>
            </p:cNvPr>
            <p:cNvSpPr txBox="1">
              <a:spLocks/>
            </p:cNvSpPr>
            <p:nvPr/>
          </p:nvSpPr>
          <p:spPr>
            <a:xfrm>
              <a:off x="2851879"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chemeClr val="bg1">
                      <a:lumMod val="75000"/>
                    </a:schemeClr>
                  </a:solidFill>
                  <a:latin typeface="Montserrat" charset="0"/>
                  <a:ea typeface="Montserrat" charset="0"/>
                  <a:cs typeface="Montserrat" charset="0"/>
                </a:rPr>
                <a:t>MÉTODOS Y MATERIALES</a:t>
              </a:r>
            </a:p>
          </p:txBody>
        </p:sp>
        <p:sp>
          <p:nvSpPr>
            <p:cNvPr id="24" name="1 Título">
              <a:extLst>
                <a:ext uri="{FF2B5EF4-FFF2-40B4-BE49-F238E27FC236}">
                  <a16:creationId xmlns:a16="http://schemas.microsoft.com/office/drawing/2014/main" id="{2E1697B0-49B1-4DFA-84C1-7BCFB4D25A8C}"/>
                </a:ext>
              </a:extLst>
            </p:cNvPr>
            <p:cNvSpPr txBox="1">
              <a:spLocks/>
            </p:cNvSpPr>
            <p:nvPr/>
          </p:nvSpPr>
          <p:spPr>
            <a:xfrm>
              <a:off x="5576224" y="267307"/>
              <a:ext cx="23622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CONCLUSIONES</a:t>
              </a:r>
            </a:p>
          </p:txBody>
        </p:sp>
        <p:sp>
          <p:nvSpPr>
            <p:cNvPr id="25" name="1 Título">
              <a:extLst>
                <a:ext uri="{FF2B5EF4-FFF2-40B4-BE49-F238E27FC236}">
                  <a16:creationId xmlns:a16="http://schemas.microsoft.com/office/drawing/2014/main" id="{005B24FA-0D01-4A47-BDDF-630F44FC63E7}"/>
                </a:ext>
              </a:extLst>
            </p:cNvPr>
            <p:cNvSpPr txBox="1">
              <a:spLocks/>
            </p:cNvSpPr>
            <p:nvPr/>
          </p:nvSpPr>
          <p:spPr>
            <a:xfrm>
              <a:off x="8318044" y="291800"/>
              <a:ext cx="2971800" cy="234680"/>
            </a:xfrm>
            <a:prstGeom prst="rect">
              <a:avLst/>
            </a:prstGeom>
            <a:ln>
              <a:noFill/>
            </a:ln>
          </p:spPr>
          <p:txBody>
            <a:bodyPr vert="horz" wrap="square" lIns="0" tIns="0" rIns="0" bIns="0" rtlCol="0" anchor="b" anchorCtr="0">
              <a:spAutoFit/>
            </a:bodyPr>
            <a:lstStyle/>
            <a:p>
              <a:pPr>
                <a:lnSpc>
                  <a:spcPts val="2000"/>
                </a:lnSpc>
                <a:spcBef>
                  <a:spcPct val="0"/>
                </a:spcBef>
              </a:pPr>
              <a:r>
                <a:rPr lang="es-ES" sz="1250" b="1" kern="0" cap="all" spc="50" dirty="0">
                  <a:solidFill>
                    <a:srgbClr val="B6B6B1"/>
                  </a:solidFill>
                  <a:latin typeface="Montserrat" charset="0"/>
                  <a:ea typeface="Montserrat" charset="0"/>
                  <a:cs typeface="Montserrat" charset="0"/>
                </a:rPr>
                <a:t>Bibliografía</a:t>
              </a:r>
            </a:p>
          </p:txBody>
        </p:sp>
      </p:grpSp>
    </p:spTree>
    <p:extLst>
      <p:ext uri="{BB962C8B-B14F-4D97-AF65-F5344CB8AC3E}">
        <p14:creationId xmlns:p14="http://schemas.microsoft.com/office/powerpoint/2010/main" val="4210405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10580</TotalTime>
  <Words>1596</Words>
  <Application>Microsoft Office PowerPoint</Application>
  <PresentationFormat>Personalizado</PresentationFormat>
  <Paragraphs>264</Paragraphs>
  <Slides>20</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Calibri</vt:lpstr>
      <vt:lpstr>Calibri Light</vt:lpstr>
      <vt:lpstr>Mistral</vt:lpstr>
      <vt:lpstr>Montserrat</vt:lpstr>
      <vt:lpstr>Montserrat Light</vt:lpstr>
      <vt:lpstr>Raleway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Mzn</dc:creator>
  <cp:lastModifiedBy>Jonathan James Rivera Blando</cp:lastModifiedBy>
  <cp:revision>721</cp:revision>
  <dcterms:created xsi:type="dcterms:W3CDTF">2011-12-21T11:03:36Z</dcterms:created>
  <dcterms:modified xsi:type="dcterms:W3CDTF">2019-04-26T17:03:07Z</dcterms:modified>
</cp:coreProperties>
</file>