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65" r:id="rId3"/>
    <p:sldId id="263" r:id="rId4"/>
    <p:sldId id="266" r:id="rId5"/>
    <p:sldId id="267" r:id="rId6"/>
    <p:sldId id="257" r:id="rId7"/>
    <p:sldId id="268" r:id="rId8"/>
    <p:sldId id="269" r:id="rId9"/>
    <p:sldId id="270" r:id="rId10"/>
    <p:sldId id="271" r:id="rId11"/>
    <p:sldId id="272" r:id="rId12"/>
    <p:sldId id="259" r:id="rId13"/>
    <p:sldId id="260" r:id="rId14"/>
    <p:sldId id="261" r:id="rId15"/>
    <p:sldId id="262" r:id="rId16"/>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D0E13B2-84DD-4505-B59B-F044D3E1E73E}" v="6" dt="2018-07-25T23:05:32.0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5" autoAdjust="0"/>
    <p:restoredTop sz="69692" autoAdjust="0"/>
  </p:normalViewPr>
  <p:slideViewPr>
    <p:cSldViewPr snapToGrid="0">
      <p:cViewPr varScale="1">
        <p:scale>
          <a:sx n="109" d="100"/>
          <a:sy n="109" d="100"/>
        </p:scale>
        <p:origin x="111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99F1090E-DEAD-4A0B-B102-9D87DDADD0F2}" type="datetimeFigureOut">
              <a:rPr lang="en-US" smtClean="0"/>
              <a:t>7/25/2018</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99373451-3B19-4F86-8CFA-13A04079FCE8}" type="slidenum">
              <a:rPr lang="en-US" smtClean="0"/>
              <a:t>‹#›</a:t>
            </a:fld>
            <a:endParaRPr lang="en-US"/>
          </a:p>
        </p:txBody>
      </p:sp>
    </p:spTree>
    <p:extLst>
      <p:ext uri="{BB962C8B-B14F-4D97-AF65-F5344CB8AC3E}">
        <p14:creationId xmlns:p14="http://schemas.microsoft.com/office/powerpoint/2010/main" val="29955769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Documentation is best when it is a collaboration and conversation between colleagues. </a:t>
            </a:r>
          </a:p>
          <a:p>
            <a:endParaRPr lang="en-US" dirty="0"/>
          </a:p>
          <a:p>
            <a:r>
              <a:rPr lang="en-US" dirty="0"/>
              <a:t>Existing tools and workflows around the documents for docs.microsoft.com are not great for real-time collaboration nor are they great for content reviews. </a:t>
            </a:r>
          </a:p>
          <a:p>
            <a:endParaRPr lang="en-US" dirty="0"/>
          </a:p>
          <a:p>
            <a:r>
              <a:rPr lang="en-US" dirty="0"/>
              <a:t>Users pull content into their local repo and do not see changes from others until they pull updates. And when they push, the changes might be merged by someone who might not be the subject matter expert.</a:t>
            </a:r>
          </a:p>
          <a:p>
            <a:endParaRPr lang="en-US" dirty="0"/>
          </a:p>
        </p:txBody>
      </p:sp>
      <p:sp>
        <p:nvSpPr>
          <p:cNvPr id="4" name="Slide Number Placeholder 3"/>
          <p:cNvSpPr>
            <a:spLocks noGrp="1"/>
          </p:cNvSpPr>
          <p:nvPr>
            <p:ph type="sldNum" sz="quarter" idx="10"/>
          </p:nvPr>
        </p:nvSpPr>
        <p:spPr/>
        <p:txBody>
          <a:bodyPr/>
          <a:lstStyle/>
          <a:p>
            <a:fld id="{99373451-3B19-4F86-8CFA-13A04079FCE8}" type="slidenum">
              <a:rPr lang="en-US" smtClean="0"/>
              <a:t>4</a:t>
            </a:fld>
            <a:endParaRPr lang="en-US"/>
          </a:p>
        </p:txBody>
      </p:sp>
    </p:spTree>
    <p:extLst>
      <p:ext uri="{BB962C8B-B14F-4D97-AF65-F5344CB8AC3E}">
        <p14:creationId xmlns:p14="http://schemas.microsoft.com/office/powerpoint/2010/main" val="15060808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FC5A2D-0EC5-492C-8B60-F92151A089BF}" type="datetimeFigureOut">
              <a:rPr lang="en-US" smtClean="0"/>
              <a:t>7/25/2018</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6204F706-C548-4CD4-9B7C-CF856510DBA8}"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38051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C5A2D-0EC5-492C-8B60-F92151A089BF}" type="datetimeFigureOut">
              <a:rPr lang="en-US" smtClean="0"/>
              <a:t>7/25/2018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04F706-C548-4CD4-9B7C-CF856510DBA8}"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6279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C5A2D-0EC5-492C-8B60-F92151A089BF}" type="datetimeFigureOut">
              <a:rPr lang="en-US" smtClean="0"/>
              <a:t>7/25/2018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04F706-C548-4CD4-9B7C-CF856510DBA8}"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66676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C5A2D-0EC5-492C-8B60-F92151A089BF}" type="datetimeFigureOut">
              <a:rPr lang="en-US" smtClean="0"/>
              <a:t>7/25/2018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04F706-C548-4CD4-9B7C-CF856510DBA8}"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43069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2FC5A2D-0EC5-492C-8B60-F92151A089BF}" type="datetimeFigureOut">
              <a:rPr lang="en-US" smtClean="0"/>
              <a:t>7/25/2018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04F706-C548-4CD4-9B7C-CF856510DBA8}"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4464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FC5A2D-0EC5-492C-8B60-F92151A089BF}" type="datetimeFigureOut">
              <a:rPr lang="en-US" smtClean="0"/>
              <a:t>7/25/2018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04F706-C548-4CD4-9B7C-CF856510DBA8}"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18298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C5A2D-0EC5-492C-8B60-F92151A089BF}" type="datetimeFigureOut">
              <a:rPr lang="en-US" smtClean="0"/>
              <a:t>7/25/2018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04F706-C548-4CD4-9B7C-CF856510DBA8}"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33039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FC5A2D-0EC5-492C-8B60-F92151A089BF}" type="datetimeFigureOut">
              <a:rPr lang="en-US" smtClean="0"/>
              <a:t>7/25/2018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04F706-C548-4CD4-9B7C-CF856510DBA8}"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70388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FC5A2D-0EC5-492C-8B60-F92151A089BF}" type="datetimeFigureOut">
              <a:rPr lang="en-US" smtClean="0"/>
              <a:t>7/25/2018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04F706-C548-4CD4-9B7C-CF856510DBA8}" type="slidenum">
              <a:rPr lang="en-US" smtClean="0"/>
              <a:t>‹#›</a:t>
            </a:fld>
            <a:endParaRPr lang="en-US"/>
          </a:p>
        </p:txBody>
      </p:sp>
    </p:spTree>
    <p:extLst>
      <p:ext uri="{BB962C8B-B14F-4D97-AF65-F5344CB8AC3E}">
        <p14:creationId xmlns:p14="http://schemas.microsoft.com/office/powerpoint/2010/main" val="1099256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2FC5A2D-0EC5-492C-8B60-F92151A089BF}" type="datetimeFigureOut">
              <a:rPr lang="en-US" smtClean="0"/>
              <a:t>7/25/2018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04F706-C548-4CD4-9B7C-CF856510DBA8}"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16602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2FC5A2D-0EC5-492C-8B60-F92151A089BF}" type="datetimeFigureOut">
              <a:rPr lang="en-US" smtClean="0"/>
              <a:t>7/25/2018</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6204F706-C548-4CD4-9B7C-CF856510DBA8}"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57931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2FC5A2D-0EC5-492C-8B60-F92151A089BF}" type="datetimeFigureOut">
              <a:rPr lang="en-US" smtClean="0"/>
              <a:t>7/25/2018</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204F706-C548-4CD4-9B7C-CF856510DBA8}"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77944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F8647-7E65-4AC7-9608-9FF46F734943}"/>
              </a:ext>
            </a:extLst>
          </p:cNvPr>
          <p:cNvSpPr>
            <a:spLocks noGrp="1"/>
          </p:cNvSpPr>
          <p:nvPr>
            <p:ph type="ctrTitle"/>
          </p:nvPr>
        </p:nvSpPr>
        <p:spPr/>
        <p:txBody>
          <a:bodyPr/>
          <a:lstStyle/>
          <a:p>
            <a:r>
              <a:rPr lang="en-US" dirty="0"/>
              <a:t>GTR</a:t>
            </a:r>
            <a:br>
              <a:rPr lang="en-US" dirty="0"/>
            </a:br>
            <a:r>
              <a:rPr lang="en-US" dirty="0"/>
              <a:t>Git Tech Review</a:t>
            </a:r>
          </a:p>
        </p:txBody>
      </p:sp>
      <p:sp>
        <p:nvSpPr>
          <p:cNvPr id="3" name="Subtitle 2">
            <a:extLst>
              <a:ext uri="{FF2B5EF4-FFF2-40B4-BE49-F238E27FC236}">
                <a16:creationId xmlns:a16="http://schemas.microsoft.com/office/drawing/2014/main" id="{403B96B6-4125-450F-B737-8F0E182B8BBB}"/>
              </a:ext>
            </a:extLst>
          </p:cNvPr>
          <p:cNvSpPr>
            <a:spLocks noGrp="1"/>
          </p:cNvSpPr>
          <p:nvPr>
            <p:ph type="subTitle" idx="1"/>
          </p:nvPr>
        </p:nvSpPr>
        <p:spPr/>
        <p:txBody>
          <a:bodyPr/>
          <a:lstStyle/>
          <a:p>
            <a:r>
              <a:rPr lang="en-US" dirty="0"/>
              <a:t>Hackathon 2018</a:t>
            </a:r>
          </a:p>
          <a:p>
            <a:r>
              <a:rPr lang="en-US" dirty="0"/>
              <a:t>Adam Dudsic | Derrick Nguyen | Dave Swift</a:t>
            </a:r>
          </a:p>
        </p:txBody>
      </p:sp>
      <p:pic>
        <p:nvPicPr>
          <p:cNvPr id="5" name="Picture 4" descr="A person wearing glasses&#10;&#10;Description generated with very high confidence">
            <a:extLst>
              <a:ext uri="{FF2B5EF4-FFF2-40B4-BE49-F238E27FC236}">
                <a16:creationId xmlns:a16="http://schemas.microsoft.com/office/drawing/2014/main" id="{D0CEE297-0EF6-4F3D-85F7-4E1FFF6113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0382" y="4407998"/>
            <a:ext cx="812496" cy="812496"/>
          </a:xfrm>
          <a:prstGeom prst="rect">
            <a:avLst/>
          </a:prstGeom>
        </p:spPr>
      </p:pic>
      <p:pic>
        <p:nvPicPr>
          <p:cNvPr id="7" name="Picture 6" descr="A close up of a person&#10;&#10;Description generated with very high confidence">
            <a:extLst>
              <a:ext uri="{FF2B5EF4-FFF2-40B4-BE49-F238E27FC236}">
                <a16:creationId xmlns:a16="http://schemas.microsoft.com/office/drawing/2014/main" id="{F608D6E2-8390-4E4A-8EFF-A3CAB5D1D5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8583" y="4407998"/>
            <a:ext cx="914400" cy="809625"/>
          </a:xfrm>
          <a:prstGeom prst="rect">
            <a:avLst/>
          </a:prstGeom>
        </p:spPr>
      </p:pic>
      <p:pic>
        <p:nvPicPr>
          <p:cNvPr id="9" name="Picture 8" descr="A person in a white shirt&#10;&#10;Description generated with very high confidence">
            <a:extLst>
              <a:ext uri="{FF2B5EF4-FFF2-40B4-BE49-F238E27FC236}">
                <a16:creationId xmlns:a16="http://schemas.microsoft.com/office/drawing/2014/main" id="{5DF272BF-2542-42F7-8D43-46554E201D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19019" y="4407998"/>
            <a:ext cx="914400" cy="790575"/>
          </a:xfrm>
          <a:prstGeom prst="rect">
            <a:avLst/>
          </a:prstGeom>
        </p:spPr>
      </p:pic>
      <p:sp>
        <p:nvSpPr>
          <p:cNvPr id="10" name="AutoShape 3" descr="data:image/jpg;base64,%20/9j/4AAQSkZJRgABAQEAYABgAAD/2wBDAAUDBAQEAwUEBAQFBQUGBwwIBwcHBw8LCwkMEQ8SEhEPERETFhwXExQaFRERGCEYGh0dHx8fExciJCIeJBweHx7/2wBDAQUFBQcGBw4ICA4eFBEUHh4eHh4eHh4eHh4eHh4eHh4eHh4eHh4eHh4eHh4eHh4eHh4eHh4eHh4eHh4eHh4eHh7/wAARCAAkALE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5aGNnvzTOMH6elKGbZ/WvRfEHguwHwh+H2s6PYzya94hvr21mxKT5zJKqRKqk4U844696QHm8QGOf5U7C57Ctmy8JeJLjxefCEGk3MmvrO9ubAFfMEigll64yAD37V3fhjwva6j+z74guY9Hgm8Qr4ps7C1mKL5y71wYgx6At74pDPKcAZwQKFArXk8NeII/Fn/CJyaXcjXPtItfsJUeZ5xOAnXGeR3xVDU7K80zULrTb2EwXdrK0M0TEEo6nDKSOOCMcUgIlIUdjR27d69l+H1t8G/FHinSfAsHhbxCs2pbbVdefU8TLcsv3/s4Xy9m7jGc4rjNIbwb4V1fXbDxf4fvPE1zaXTWtqkGoGzg+R2V3dlBYk4GAOOuaoRx0BX7O3TmkAGR06V6P8ZfC/hrRtM8K+I/CsF5Yaf4l0w3o067m82S0ZW2kB8Ash6gnng15wM8fSgAfGBgCnAKeuMUxvujrXY+CtS+HumaPPP4o8N6p4i1V59sNvHfmztooQB8xZAXZycjHQAUAckNoPGMdxUc8S7TJF0716147+G1hceL/AATbeAxdQ2fjWziubO0vX3vZsz7XVn/iUcnPXANQeNJ/hRoP9peG9H8K6vq1zbK9sniCbVGjEtyvBkWALs8vcDgE5IpAeROv1zVm3m3DY2N386LiHHzpyvet7wJdeCbCe+vvGGkanrJjjUWNjaXX2aOSQk7jLIAWCgYwFGSTQgMb+fpimfKzGNunb2r1bxh4Q8Oa34J8J+MfAmm3ukHXdUfR5tKuro3AjuVIw8chAYoc85HFdRB4N+Eb/FA/B9tN1htXybH/AISX+0Dj7eFzj7Pjb5e/5euf50wPnp02Ha1NU7X56d69Q+Gfgnwlq3iyXSfHXiWfTZbbU49OTTrO3MlxeSGTYdrn5Y1BHLH14qG+8BadfftH3Pw40+dtP059ffT4ZGYyNFEHI6n7zYHGepxQB5y3T2poDAehr3YeFfhl4rHjnw54Z8PaxoGp+FLK4vINQutRadbtbdtrrMhUCMsem3+mK8JYtt3BSRTFsSebJ6UVD5v+yaKLBzIsxK0ibY43c4PCjJr3qZv7K8C/APT9QzbXJ1me+aOT5SsD3kexyDyARyK8U8Na5qnhzUrbWtEvHstRtWLQToAShIweCCOhPUUni3xR4g8Way+s+I9WutT1BlC+dMwyFHQKBgKB6ACkM+g/Bekao37el/ixuMW+tXl3KShASFo32uT/AHTuXB75FcpZyPF+zV44ljcpInjO2ZGHVSASDXJQfGz4rrFZxjxxqpFmQYSfLLcAgbiVy+M/xZ9etc7Ya5rtzpkvhVdWEGmapfx3FzHMVSEz5wJXbGVAzz2x2oGfSLPay6zB+0a0cZgj8KG4cEDadZX/AEUJ9ckN+Ga+VpZZbid5pWaWaVi7sTkuxOSfqTXq3xL1iw8NfCDRPhVpHiGz12Y38mrazcWE5ltUkI2xQxvgbsD5jjjNeTQsUYOuAykEH3FAHtIbTfgWkTeUuo/Eq4sxIC//AB7aEkqZGB/y0uCrf7q579/PvB/iLVvDV7N4jttH0/Uw+YZJdU05buASEh8/OMCTjr1wT610f/C+fi4/L+M7hj6taW5P5+XWTonxS+IOiXupX+leJ7q1n1Wc3F9tjjKTS/3yhUqD9AKBHb/tBf8AE98G+DPiDqVnJpmu67azR3Wn738pI4WCxyxI5JjRgfujj0rzLwfL4TivpT4vtdcubQxful0q4iikD5HLGRWBGM9Oc0zxH4m1/wAU3c2q+I9Wu9VvpAFM1w+4hR0UDoo9hgVjDP6UAa/i+Tw3JqgPhO21e30/y1+TU5o5Jt/OTmNVGOmOPWuu+HnhHQx4WufiD46muU8NWd0LS3s7U4n1S627vJVuiIByz9hwOa84kxgdK7Lwf8UfH3hLRBovhzxJNYaf5rTfZ1gidd7dW+dCc8CgD0P4T/ECTxV+054R1vWI7XT7GGQafYWcPENnD5TpFEuf9phz3JrqPBHijxh4q8d+M/BXj63U+F7bTr9ryxltFjh0oRKTE8eANhBAAOec55rwfxr498XeMns38Ta1JftZFjbMYo4zGWxkjYq/3R19KveIPip8QvEWgNoOs+LtRvdOZVWSF2UeaF6B2ADP/wACJoA5mSy1C0s7W9urG5htLwMbeaSJlScKcMUYjDYPBx0rqPhr4HtPEh1XXNc1J9K8K6FCtxqt5Gm+XDNtSGJe8jngZ4HU1U8feLl8S2nhvT7WzazsNB0iPT4YmkDFnyWll4A++xzj0ApPA3xC8YeCYryDwvrkumxXpRrlUijcSFc7c71PTJ/OgDqB8SrPUviP4FhsNOTQ/B3hvUoDYWHmb2RDKpkmmf8AikbGSeg6D36y28Nawn7brW8ltKix+I21VpSp2i1D+d5u7pt29+meK8v8a/Erx14u0pdJ8TeIJNRsBKJlja3hQBwCAcogPQnv3pZvip8RpPDH/CLzeL9TfSPJFv5BcZMX/PMvjeV7bd2McUAamj6lDq37RNnqlqF8i78VrNERwCjXWQfyIrto/DNh4o/bR1HSdSu5bW2k8Q3UxaGUxyO0ZZ1RWHKlioGRz6c14dpV5dadqVrqFjMYbq1mSaCRQMo6nKkZ44IFaWp63q1/4mm8Q3V9OdVnn+0yXStsk83Od4K4wc88YoA+hvC/i7Xvipr3j/wX4n8OWehabNY3Nzd3llatbT2clvzH9ol6zAkYIfr1r5m0t1ZipwSwzXX+Kfix8Stf0eTRda8Y6leadKAssRKp5oHQOyqC4/3ia4m3P2e4WTqvei4Ml8r/AGaKk+0J/wA9v0oqromxCo/0Xb25qqelFFSUOTpmlyTRRQNC44NOQDrRRSAeDSH+lFFMRJB/x5t9aRfuiiigCOZsdMCkRvpRRQA5jz2ppbjoPyoooAYDz2pwPsKKKAHx/MCp6Ypqcqynt0oooAbbn5sdeauTki5x6rRRTAjdQVKnkYqFOYmB7UUUmCIs/SiiipGf/9k=">
            <a:extLst>
              <a:ext uri="{FF2B5EF4-FFF2-40B4-BE49-F238E27FC236}">
                <a16:creationId xmlns:a16="http://schemas.microsoft.com/office/drawing/2014/main" id="{39D97CF2-6C48-4784-8A5B-0C3D176CDB53}"/>
              </a:ext>
            </a:extLst>
          </p:cNvPr>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2" descr="data:image/jpg;base64,%20/9j/4AAQSkZJRgABAQEAYABgAAD/2wBDAAUDBAQEAwUEBAQFBQUGBwwIBwcHBw8LCwkMEQ8SEhEPERETFhwXExQaFRERGCEYGh0dHx8fExciJCIeJBweHx7/2wBDAQUFBQcGBw4ICA4eFBEUHh4eHh4eHh4eHh4eHh4eHh4eHh4eHh4eHh4eHh4eHh4eHh4eHh4eHh4eHh4eHh4eHh7/wAARCADCALE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5LQsDUyLnZyQCahDFjklvxr0b4deA9N8TaC2pXetXFlKtwYUhS3EgfABznPFAHn+Tz1pMbTk/dbgivaIPgrpkiMz+JL1c/d22IP8AWue+Inw0tvCnhGPXItakvDJdi28loApHykkk59ulKwKR5wy7W2+lIOuAM0+Q/Kjdyop0H3w3oCak0GSH5tinAXv6mlUn1po28Z3V3Xwp8OaPrk2oz6w0/wBmsrYzlYiAWxW+Hw8sRUVOG7OPHYyng6Eq9TZdtzjZlYMBk4qMg4716pdN8K0kAe31f8GFWNDsPhfrOpwabawass07hELMMZNd6yxyfKqkb+p5Ms/VOLnKhUSW/u/8E8kfjaRnkVG+7IOelbnjPTItK8QXenxMxjgmeND3IB4zWKdufm3fpXmVIOEnGW6PdpVI1YRqR2auWIm3gOPofrUgIxUFowG9RnHvUgb0wPrXNJHVB6DiARmomTg4Y5Nd38LfATeNhqc8169lZ2CJukjj3l5HOFQAnrgE13E/wJt4gR/beojnvYjpj/e61UYSsRKpG9rngx3BGB65FQtxmvSfHHgLSfD+mCa21q6vbqScQrCbcIN3fJz6elYHjnwXqHhX7H9u+YXUIkVlHCnup9xW8cNVcHO2iOWWNw6qxpOS5pXt523ORjdm354IU0u5jZsf9vr7U8omXI3fdOaRVUWjLlsbxk+ntWaZvJDLeQuCD271KeoqvFtVx97rVnHPegq2omaKXFFFhEYzgcGvdvgJa+b4WjkZgFXUJVK+v7sc14Sww5GK9/8AgAEXwcN5IJ1OTA7Y8sCtorUwqPQ9GkEUsSsq7ETIAJK8++K4X46iP/hUcGFbzBrfXdkH5TXR6wjR3bIjlQwyVzXI/GRpH+EkShGZv7b6e2w1o1ozNS1R4O4/dx/7tLF/F/umntDL5aYjYYXGD2ojgmy2Y2HyntXMdfQhAO37pr0j4Nhv7N8U4U/8gt+3vXnItblmGIZDXpXwatrpdO8UBonG7THA9zXpZT/vK+f5Hg8R/wDIvn6r80cDqGTICvPXtXR/CkH/AITrSf8Ar5X+dc/qNrc+Z8sL4710Xwntbj/hO9J/dNgXC546c1jhX/tcPVHVmK/4T6v+F/kRfEsZ8Z6oP+nmT/0I1ykiuBwCfwrsPidZ3I8a6niFj/pMnQf7RrlWtLs5PkSYHWscZJKvP1Zvlivg6X+FfkR2y7Wbdkcd6mY4PPSi2tZMbmKruGQGYA/lXTfDLwvL4r8faPoKspjublfOIYHbEvzOf++Qa5d3ZHffli2z6K+EfhuXw/8ADPQYPs4F1fudTvFPBw3EYP0Xmuh8Q3M9oovFAlCcBQ3Of8+lX9V1jTmneTc0Vtk7UA6RoNqDPbgcVj3t3aJY/bpiDb2cL3bh/YZH616lOmpSUTwMTiHSpyn1/XoeS6xF/bXxZtdNmINro6edcn+Hd99v6CqfiXUB488FaywG680u6a4hHfyTwQPpUGhx3Vn4M8SeKLmRReatKYojzwGOW/Tiub+E99/ZfjFLe6ljNrfKbecFsZV+P516cK0IKFGW1S9/nojwKuGnWdTFR+KhZR9VrP772PP9jKWUjsajK/6O6kEHIrofGehTaJ4kvtPkZB5TsFy3Udj+VYRhmMbJtJbPY185Om6c3B7o+3o1o16UasXo7P7ykEYEcGrI71Ebe43cxNjNWREy87CzfoKmJq9yP/PSipt0/wDdP5CinYCP70wG37x4r3r4DW+7wiztuCJqU3f7xEY4rwS38xXty44B6+nNew/BHxZZWdrL4avXWzlkvWuLS6k/1Tsy7djH+HPY11Ydc01G+55+OqOlRc7bdj07xF1jumUKu0ADdz6VwHxkk3fChM5/5Dgx2/gNd/4phcR4McisowyuNoznP4iue8RaPp/ibwOmg3l9LZyLffavMSPflQuAPxzW1am43VjnwuIjVUZJ3R86Z/dRkZ+7606Jyxbdk/Kec16/D8JPD0sC58TajuAwMWQwf1pD8ItBhmCP4mvSHBAItB/jXH7OVz0vawta55HpextQgBAKlsHLcCvR/g9Nbvquv6T5kcU99ZyQ24Z8Bn7D2rZsvhF4biv43XxNfuisCc2Y/wAav2Pwh8P3GtiOz8ZT200mWhkntgiB/wCFSwPHPeurBOVCsp2PNzSFPFYWVFytfr6anlHinTrrTLv7JewvHNGSGUkitT4Q8ePtJ4I/0lf4s969D1jRDdzy+FfHFu+na1FzaX7HMcg7fN/Ep9a5HwToGpaH8S9Mt7uEgLcqQ45V1z1B7iuv6ny4mFWnrFtfL1POlmarYGtQqq1RRfo9N491+RlfFVv+K41Y/wDT1J3/ANo1g6OsciXe5A22IsMnNb3xPt7ibxpqrLExBupOn+8aydAtpoVuzNGQDF3rycd/vE/VnvZX/uVL/CvyM+Yj7dKMc4HX6V7b+zTpf2PT9f8AFBXEzxjTLFschpOZGH0X+deLXMErX8romVb7vvX0f4etP+Ed8H6Joaf6+3iM9wAcZmkAP6A4/Clh4Xnc1xU7U7dzrrOSP7OoxkJjBdecLxXn/wAafEhh8JmzjbEury4JH/PCP09i2K6ySSS4s3WMnzZv3K+xPGf514R8WdVOoeM7u2iYfY9OhWztsdPl+8fxbNelOXsqTl1en+Z4cY/WcTCn0XvP5bfj+Ro/EeR7X4c+F7WzZms3gaZnDfekJ5B+leZWlw0NykwzuUgg7uleneG4ZPEnwj1DSHAa60uUXVvzk7D94V5i9rNG2PLJI9WqMyu5wrR2aVvkaZDaNOrhp/FGUr+d3dP5pnpnxagj1rw7ovjCBQWurf7PdY7SIMc/UV51ajdbfdHyqetejfDsy674C13wrOoMqR/a7MZH316gfUVwEUTQqIpFw6hsj8aMwSm4119pfj1FkblRVTBS/wCXctP8L1X+XyMR5DgAAgA9jUn4n86X7Lcf88/1pxhl/wCeZrzUe+9xtFP8qX+5RQIdEmWtlzyx/rXpGl+BtAh0m0v/ABBrjWbampNr5ceVQg4+c9h9K4awtUcwysWBX0+tenfEmyjb4f8AhUlmGIX6e7V6eAVPlqTnG/Kjwc5qVfaUKFObjzyabW+ib6mnofiW+0iAeFfGUklxp4BFnqQG5olHT5v4k/UV0Ny0cW0+Yjho8xSRsCsg9Qa888J+J7RNGPhvXo2vNPdSImP+sgOOqn09qi1fTda8O6THDBMZtKn/AHkEmdwH0P8ACfau2coVKPtIapfevJ915nl4elUoYn2VT3W3/wBuy849n3R6Za3CtAscbxhkALDPSpYjHJImcMCOGI4rw4ahfLnbM6n2Y1KuqagIwPtUhH++f8a8p14n0qw0z3R47eKVo2ZfOcHGOmP8arzwRYHzcHgEtnn6V4kb+8k5+0SK2ezn/GtDRJr6bVbeN9RutruA2JSDilGvG6QTw0rNnuUdxofiHQ18NeMkkmtFwLPUkXNxYv6g/wASeorgPHU/jD4ZrFpWp2tnqVm58zSNYVN6unUFG7H1U9K6Dw9I7WUEEjA56b+TgH1rshPZ3VkPCWqWcGo6LqDlXs5W+aFyDiWNuqEH0rujUqRu6crM8arhaEmo1oc0U7/8MfJup39zqF9Ne3Ll5pnLu3qTVnRMSi5V2P8Aq+xrQu9BtYru4iSSbZHIyjJGcAkVHaafHbs+13IddvJrw5VG27s+pjCEYpRWhb8CaWmqeOLa3m/49oG+0TnGQFTn9TgV63JqCzu10zfvHYtz29BXFeC7CLTtHur4KzXF/IIUcn7saDLY+pwK14JFkbyySuCCT3rvwytG552Lkm7HU61q8eh6Fc6pNITJaW7tFgdZmGF/nXzrbSSSyXEkjFncFmJPUnOa9s1Xw9H4p06Owu9eWwi3+Y4WJnPA4Bqta/BnQ904/wCE5RVVQQTaHJ/WujE0qlblUFojz8FiMPhXOdR+9J9nsjhPhBrMek+LIEuSPst0DbzAnja3FW9d+GviJdauksNPe4tvOZYpFYYYZ47+4rq5/g/4atVif/hP1DEjP+hnj8q17XwHpFpD5a/FOSOMnn/RHOB6jng1tRp3oqjiI7O6s0cmJxHLiXisJOzkkmnGTWmz0OS8CeD/ABf4b8V2N7LpMqx+Ztk+YYKHg9/Q1gfEjSV0fxje2cODEWZ1APQMcj+desn4f6PtDf8AC2pyrrwZLJyR7DnrXnnxP8Ex+HYLHVLHXpNds7t5IWuWhKbJBztOTnp/KjFOnHDezhF731aHlrrVcd7erNXcbWUZK+t1v21PL2zjvSD3rRNjCQfnfIpBZRD+Nq8ZbH1LZQ/Oir/2OH+81FMVzRifzWEqqqbjnao4HsK9L+IcgPw/8Lg4J8l/515dZyoqKoYHHXB6V6R48kT/AIQPwznOPKfH5134L+BW9P1PDzbXGYV/3n/6SzzNrtt+4JjbmvR/Dl8958IteW4UyCCWPywW+7k9vSvOZ/MUZDKyn0Fd74QZm+FPiIY/5aRdvejK5fvJL+7L8is/pp0YPtOH/pSPPWulyf3B/wC+zR9qTtbn/vs0x1cs2B0J7VES2QDXm8yPc5Giwt4nH+jd/wC+a2/BNyknieyVbfadxOd5PY1zR3ZrZ8EuR4ossnjcc/kaqEveRnUXuM9n0i48uOLcpLKueSMDJre0KSWbxXpZKqC1xgMGyTwa5aymiXGTglQBn610vglvN8Z6MCVK/aMD8jXqUdZJHh4z3aUpeTPB9Xu0XVr5fs7ZFxIP9Yf75qCJmuBi3h/e7gqqWJyT0qXXh/xPNQA/5+pe3+2a6HwV4Wv9UsLnUYbiG1it2H72VsDd2ry6NGderyQV2e1XxNLC4dVasrLQ6uOEiO3sYFJitIRECBkFjyx/OrllpskQEjI3mHJHynj0rH0vTvFEdsZbPxfp1uoJ+Rplz/Krs1x8SDp8t7b+LbOSKCJpHVXRiqr/AMB79q+hhgXFaxf4f5nyGIzbmn7s479W/wD5E2rSExhWckPzg84NRyXszT3CEfutgzj6GvK5PiJ42fKvrs2OTxGn+FZ9z4r8RTSM8uqSMzcH5VGcfhXG8ZRW1/6+Z6cMuxb1qKP3v/I9Qv7uTCKp4THGaqG7mXzvMIIYDBJ9q8ufXNUkJZrxz68CoZdSvZceZOzY6ZxXPLFxe1zvp4Ccd7Htmk6oZEjTzCCV27c8E+tXJLb/AISLwX4i8NeWGufL/tCz7nzovvAfVc1xel3avZW15B8odAygdMjqK6XRNaOka7Y6zGCRBKrup7qeHH4gmqnK6sTRjZqSPEBdbCQI8fjQbw/88/1rf+K+j/2D4/1WxtwBaPL9otD6wyfMv88fhXPWoDRMWAJ3Yri2PTQv2k/3KKdtH90UUDsR6SwS6MagDOB9a9W8bJ5vgPw0NuCIn4/GvI1kjhk3R72YuDzXsOk+K/Dk3hqw03WNKnuXs1KqUkx1r0MFKHJUpyklzLS/qeFm0Kqq0K1ODnyybaW+zRw0+leXHA8SvvZyDz/s56V3vhizT/hWesRzqIvMaMll781vWt94JuLqzQ6ZKjM7CMs/Q7M/y4qXxDquir4em03TrVolmRWP0zWOF9lhXKcqsXo9Fe+q9DbMZ18eoU6eGnH3ou7tayab6nieo2UkMzELmPJwfWqDx5G7A7V02pWrxySwoS8QYgDPI9xVGOwhKEqxbpn25ryYy0ufRSWtjDaPnPHetjwevl6zby4HBPX6Gqd1AY5CpPGTipbCWW1lEkZG4Hj8a1hKzTOecbpo9DguV6nBwMfjXTeAL5U8V6WWbG24zjPbBryP+0r8uq/amweOAKsQ6xqemXcF5b3rGWNwVyBjNd9PFRjJM8zE4KVWm4d0UdSbztcvccl7mX9XNeieM2/4R/wBp2gxfLPOv2m4x156A15tp10setR39wgkTzvNkTpkbskV6Zq/jLwXrkz3eoaNePJgKcTYGB0xXRgFS9lU99Rk9Ne3U83N3iFXw6VJzhHV2tutFu15s8paSZjgM1eh6iD4Z+FMUTNsvtabew7iFen5mkXWfhxFhz4evTjn/j4rnfiN4lHibVhNDCbe0hjWG3iznYgFXDkwdOclUUpNWVuncmrKvmVelCVGUIRfM721tstG+uvyOT5KKfb+tKiq3mMRk5/pSSDbAWHOAOKu6Pax3MStIzrvcg7fYV5N7an0yKscS/Zd4AH3c/maRo++O5roX0a2TS55Fml3JCHAPc5P+NakmgaasSkM+SW/j/2c1i6quaKOhF4Du/N0uewk5e3YTJn+6fvCupZWu2KpIM7QQCM5rh7aaHQLv+0I4ftCpGN8LOQJAeoJFdPafE7SQwz4A0tiF/5+pK9KjOE4LmlZnj4n21Gb9nTck9dGl+bQvxVsbnUvBWka84Dy6W50y6YddnLRE+2CRXm1nzC3+9/Su+8QfE+HUPD+o6Lb+E7KxhvowkpjuHbkHKtgjqDXBWX/AB7v/vD+VY1VFS913OvDTnOnepDlfZ2f5NjqKXdRWR0ENhHHJehpBgKCRnjmtYqFHy4Yfr+FYMzGeTbAjsQORitzTo5EtIgw+bb8ymk0EWbWm381nd2sk26SCN2OQMsMrjmujN0lxBvSQMvlLyD/ALVcrDcKssDrjCs3f/Z7iuo+HfgzXPEVs99YvHZaZD/x9Xd022EfN0B7t7CuGVHn6ano+3UE9dCndqn2uU7h949fpVD+z7u6YGwtZ5JMLjyoy2fyr3bSfBPhvTH8xrdtTn4YXFyuVbPUhOgHua6b+yHMkQSZltkTPkwRiNM+pxXVSwk0ldnnVcVFvQ+YLnwx4hl5Oh6gG5yPIb9KzLnR9YswTcaTfxAY5a3YD+VfXEtkRbYihVCV5O/cScVmLZTtp8Kx3l28apwwmyxzzzkc10fV/Mx9v5HyZG/75Q2VbPQjBqfUW/dp/vV9JPoVvqV7bRatplhfWcsqxsZoFEo3HHDLgg18+/Emyt9M8W6tptjGyW9tfSRxIW3FVB4Ge9ROi4q441uaXLY55pl24A7VPbv+4kPvWeFcc7T+VbXhQM2uaejKMm7iGGUEfeHY1CiW2Zs8ibRlx+dMMi5A3D86+wrC7tLi1Jbw74cfY7IWGmRknB61WvLfSbhC8mhaJvGf3YsI0z+ldaw0f5jh+t1esPxPkOZv9HODkYq7oc3lwxc/xt/Ku0/aVs7PSfi1qFjptrBb20dtb4jiQKoJjGeBXnEd1IpBUDg+tc842djspz5oqSOrnvc6fMm7rBjr71ae5muhHHGHY7iQF5z8tcrBqtwg2iKJhgDkA16nouoHwf4I/wCEivre3/tW/JFjGyj5E7vWuEwLryfNpFatnLmWY/U6a5VzTk7RXd/5LqcLqtjqMlpIv2Wc/uwPuGsyDTNR3/8AHnN90/wGurf4u+LDn9/bY9oV/wAK6X4ceNPF3iXXltpbiBLSNDJcSmFcIg6mvToYPB1JKnCbu/L/AIJ4+JzLM8NSlVqUoJL+8/8A5E8jvIJIWZZUZWz0IwaWyZfJfJC/N3PtXWfF7Xodc8Vy3FjAvkIvloUQDcB3P1ri44rhwSIsYPevOxFONKrKEXdI9vBV6lfDwqVI8rau12Lm+P8Avr+dFU/Kuf8Anmv50VidRPC/l3isnyg8E+1bcMgIHQVQ+yRyqWhYA+lWPC9jc6xrdrosGfNuJQin+76/kMmholM7n4d+C21+WXWdQR10axb96VHzTv2jX+pr2+yiS6hgT7Ktpa2qL9mtE/1cX+1t7t9aybWS0srK20vTEUWWnqY4dox5j/xOf7xz3q/Bc/Z4jKxKjbks3Yj27/SuqlSsrnFWr62R0/m2ltaLJcsqBTly2MZ9f/11hX3jLRbHzJI5GuJACU3HamfQnqRXmvxJ8ZLY2gWRTNctkxQbsjHZm/z7CvE9S1rUtTmaW8uXIzwinCj6CtKkoUvi3MaaqVtY6LufSGq/GWxtmMdnDZJtP3pJMn07Gs4fFuzms1tJIbUY4Bgk2187rIkvDkK/Zux+tNl3JkMMGsXiP7p0LDNfaPpTRPFVrf3lrbWvnoTcRqjSMCv3/UV4l8UpZD4511xncNQl347c1z+i6vqGnXkb2tw6/MDjPFWNXv59Q1G51G5cGaeQyyMB3PJqJzU0rF04SjJ3M5bhu7tW54Pff4g07JyftkQ5/wB8VzRK7iV4GeBW54MbdrunjOB9si59PmFZJG9z6Ttrq5hjnijfKmeTHHTDVfSYtAWYljgdec8ismIR7Hkjzs+0SDd2PzVp2znly+FVQcj0yK74K55lV7njX7Vkif8AC69U2qP+Pa3B+vlivK/MUDPlA16h+1YV/wCF2aqwXhoLc8jH/LMV5jZwtcXCQxR7ndgFA7muapBuo0jrw80qEZPsdj8LPD8Wv62Xu4Vj0+0QzXcp6Kg/x6VB8SPFa+INed47dVtIB5VsnZYxwBXT+M7mHwR4Jg8JWm0aleqs+puvVf7sf+NeVNIrHPlqTXoYprDUVho77y/y+R4+XJ4/ESx0/hWkPTrL5/kT23+k3CwRW4LMQoA7mvU9cmi8D+EU8N2+0avqMYmv2XrGmPlj/wAazvhhpdrpGlXPjjWIV+z2Xy2cbD/XT9sew61xeqatca1rlxqF0++aYszHNVD/AGPD8/257eS/4Iqr/tPGeyX8Km9fOXRei3fmU7m9y5HzAjg+9RLdSkfLI/vTJ/LEzfLznrTUcLnDV5Gtz6Ek+0S/89G/Kim+Z/tUUgNTTJsLz1zjNegfBux/4mGra6Awe3Rbe2Ze0j9T+X8683SRY09B1zXsPwSWP/hCp55NpEt4zgEgH5cc1vRg5zSRzYiqqNNykztrELHJEeGEalVHTnuad44l+xaW07SbYokMkjH0Xn+oqzYxpdJH5ZUA4GCwHOeTWL8fbaSz+HF7fJtWKe5igRQwJAPX89teq6Tpwc2tj51Y2nVrRpRlqzwvU9Ul1e/lv5X3NK2cf3R2FULi3Dgsnyn9DWdBMYzuU/8A160ra5jmX0buK8S7lqz6lR5VZFJhsOG4NWdyfYV3ruBOPcfSpZo0mBDdexqpdK0dl5ZOcMOfzoGMWJvNVl+ePOdw7fX3qS8P7vaD3+b/AAqrbMyzDaxGT2NT3oCxDsc800BW285ra8HMBrFlnp9qjP8A48Kw+/tWp4fE5nQ2sbSTLIGRVHJI6CmldoTaSbZ9Fz3Krp5jV02NLIQoPOd2avwXEP8AZpEjokhVVAz79a8u0/VPFUMawp4WnnkHLI2/co9+K0JfFviuN4be48ElX5EYIfJ+nFexDCtK7v8Acz5ytjk5NRSf/b0f8zI/apZJfjPqDIcj7LbD8fLFVPhbptro+n3fjXVow0FkNtpG3/LWft9cVT16DXvG/wASYTqVgbO+vBFHsYH7ijG7n2FbnxT07WJpbTwzo2kXn9m6cmxNsR/ev/E9XhsO4SniHG9tl5/8Axx2LhUp0sCppcyvJ32it9fPY811/VLjWNXuNQu5XkmmkLMT6mtDwL4cn8S6/b6bb5AdsyPjhEH3mPtimt4P8Ro4VtGvlJPH7lua7mZh8P8A4f8A2cDZr2sx5kP8UMHp7E1zYfCynUdWumktX/kdmMx8KdCNDBNOcvdjbp5+iRj/ABa8RWt1dW/h7Rm2aRpi+VCF6SN/E59ya4exAExwf4TUEjF3LE9TUtjn7Rx/dNceJruvUc2engMHDB0I0odN/N9X8xlwo85+ed1OhIRSMBs1HcH9+4PUGpLVVdGLdQfWsDsH7l/55iineUv+1+dFACRQyTfNI67c/dHQ16XYeF9H07w7pWo6pqtxBHqAY4jUkIAcHpXnMMBTPzcYHFenTwtrPwYh8rmbSLo555CP/wDXr08tjB87krtK6PCzudSKpKMnGLkk2vNO342IX0fwGkRkh8Y6iWAyF8phk0tx4U0jXPDWoXml+Irq7ls4ftD20ittHOO59Oa85a3kJznHPQGu6+Dd9b2Pif7Heti01CJrWbJ4wwwD+db4fF0q9RU500k9OpyY3AYjCUJV6VaUpR1s7apbrbsecvbSKSu5eDTRDKrAqcH1Brq/G3hmbQfEN1YzK42Odpzwy9j+VYf2Vf8Aa/OvJq03Tm4y6H0VCvCvSjUg7pq4Wk7fdmGD/e7GrEwVwVZcqRzUAs/9786lEEkaBQzEfnWZqVxaRpIGXPB456U+SFJPlbJ59ak8tyCvJo+z+uaLgRfYoMfx9f71dj8HLaGPx3pqqMjzc/Mc84rkzbHGRmuv+D8H/FfaYeeJf6V14D/eYeqPNzj/AHCt/hf5DfGHijxJZeLdRFnrF1EonYACXGAD0rLTxh4quLuJ5tcumZT8pMvSneO7cf8ACW6l8p/4+X/nWTaWv+kp8vet62MrKu1zvfuYYXL8K8LCbpq/Kui7HffGW7vrPxJpN/a3TxXCadCRIrYYHb61ueAtK8YeLfDv9r23jq2t2WQxyeez74GHY445HNYfxvt/+Jrpntp8I/8AHao/B7xQPCviQw32W0fUR9nvk7AH7sg91J/LNdmJxMoY2UeZpPzPHwmDVTKKdSnBSlFdUndX1X+R6XbeB/GkhYSfEzTWkI+RmaTK/SuQ+Jnwk8TweH7nxO/imx8QizVftEcBYyRRdN3PYd69I1Fm0/UJ7IzLKqhWifqHQj5WH1qLRdZl0jUPtCKs8TK0VxbuMpNE33kP1HT3qcQ3OLjJv7zTA+5KNamkl5RSPlz7K395fzqS3hMMm8sDwRgV33xc8ExeFvEKy6cfN0TUlNxp8w5AQ9YyfVTx+VcUYPrXitWdj6yLUkmjPnty8ztnqfSpbePyoyuMk9TVv7Pz1pVt89KWgytz6UVZ+y/WigDRFgxYfJXoPwleOK7utGvsC01KIwuD2PY1zdvzkhRV60nMDrIuVZTkbTz+db4WrKjVU0edmOHjjMPKi3vt5Po/kyp4l8J3uk6pNaSL9xiAcdR2NUINIuo5FkjzuByMV7ZDLY+L9HSHzEGpwRgLkjMg9PrXHX0QsmaC5iwynlTwa2xeFdOXtKfwvZnHlmae3g6FZWqR0kv1XkzUgt7PxtoUFjrDeRqtumyG6Iz5ijoG/wAa5PVfhvrVk+fKaVM43IMjFdDaanawgFZI0x09a6bSfFiJCY5JGcDowrX29PEJKumpd1+qOZYfEYCTeDknB/Zl09H09DyiXwfqkeSYZEAHOUJqez8EavMwBhLKwyAEPSvYLXxpYlcSqm8cNjof0rQtvF+nMBmPYgHDbhipeEw//Pz8B/2vj9vq6v8A4tPyPLtG+E+o3ciyXDLaxZ5LcfkO9UvEngCTTdSa0hLSqOVbaRur2vSfE1tdXCROkO7JwytnI7GqHi2+t1dYmiZmxy6sAV5q61Ck8M5Uou6e7MMLmGMWYKGImuVxbstlZrq9WeJR+ELpifLAb1Arrfhp4RvLPxLb3rLhYjuYe1dzpWuaEA263CSqOmR8/vxWzpWsabds728aB5IyoI4x+FcmBhP6zD1R6Gb4qEsDWj/df5HjvjXwXqDeJLy4+zsySyswIHqaoaZ4HvmuoisD9R8pXmvoC/17SGnW2uP9YoADKg4PvVZJtIW9XNy3lE5JXkg+1RXhU9u9OpphcXTWEhG/2V+R558U/Ctxqd5aSRxMRHbpESB3A6VxR+H+pbdy27sOnAr3zUr7TYIQ1y8rEOxG18Hb6471Vs9f09g5VPKC8LJkEOPfHQ1rmcan1qVjkyDEwp5fTi3/AFc87tk1S20S1g1COTzrD5IpG6tEf4D647VYlaI2KTo4ZZPunPOK7/UdY0e/0+WymClZVKl0AO09iPevKbOaWwv59JuPmCuTGe3PcfXrV060pR9/dG8IQU37Pbe35m/Z2tp4m0eXwbqkyqJmM2lyt/ywuf7v0f8AnXnc/gXULa4kt7i0eOaNirqR0I610t0uGEsVxLGVYFGHGGH/ANevQ9L16LxFpKahIIF1C3Ah1BWHL4HyyAehHX3rmrRb1R6NOfs4nh7eEblT80HHtSjwnLjO0j6CvZL28sUlOYoVOOwP51TmubVlE0Zsm9VPBrDlkP61E8k/4RST0P5UV619vtf+eVv/AN/KKOWQ/rKPI4dKusD9y7D6Gp/7LugpIiI+gr6Bt7HS45AN0QHsnWp7b+xjepbLZb2LgEiLAHfnsK74Swr+Kf4HgVcTj4/DRv8AM8H06x1WxnSe3eaN1ORgYruke18R2iQ63btFdgYW6jHJ+o716zNDpUbMZLKPoOOKSCHTJ4962cSj1KgV6uErYWCcVUun0a0PnsxqY6s1OWHcZLaSev8AXkzxC8+H99GM2s8d1HngrwcfSsmXwrqcbndb3K9uMgV76k+nxu6zxR/e+UIoHy++apXmp6RGT+62/RqqrHLX9uxnQzDPY6OjzLvseFy6BexOv+jXBBOD8pPPapj4Y1S6ZPLt7hfzH4GvXbnXNNSBpFWTgHk1QHiSF4cxxl2yOnpWXLl3/Pw7frmdSWmHSfqcZoHgXUre9iu7i6FrCjhipY547Yqx4rkku9Rme1kkMRIGV6ZFdJNqFnczh5FmVMfMoHB/CqOoTWdnIqxbijgNjYOPetZV8GqXs4S0MaNLMZYhVq8fetZK1kcZJZ3q/vI1KoenGCDXQeCxfrqii4UqMfe28Gr8mpM8IVY4vLAwAiAce1LaeJGtZygt4WHlk5K8/T61NCpg4VFLn2NsbHMatCdP2e6tuV9Z0HXJ9TlmhX5Sx24qG38P+IlmRni4BGTVw+O51mFubW1G77r7D+tXY/GUy4VrK2+oBrdyy+UubmZ5ylntOmoeyjoij44j1ASReQjMFQBsHv3rjX/tOElwtwR3AOQa7fXPGF3b3YS3tLV1GODF0rPfxdcXGVaCGM9tsYxWGLqYOpUcuf8AA7srp5lQoRpukmvU5P8AtOYhleK5Qj24rM1e5mZkuE8xZE7kdq6a/wBaumdt0S7ivy7UHNYzXjSkmSE57xtH1rzKkqC+GR9FQjiIvmlC3zKo16z+zhJLkhu4Azg1Y0XxZb6PrVvqFvIWjB8ueMD/AFkTcMP8KqvHay7tulOh9wuD+NRG3slI3Wew+m0GuVzXc9VVNNYs6HxHeWUGoudIvlvdNm+e3lVskA/wsOxHSsNtQmX5hjP+y2agE2nxfdhSI9yFqOS5tCS0avx32Ucxio66Itf2rdf3n/75oql9ui9H/wC+aKOYv2fke8TSyFl/eP8A99VNYswkgAYgb27/AOyaKK8c7C0xLStuJP1qG9kkFu2JGHPr7UUV0UdmcOI3RhPJJiQ72zt9aoOzGTkk8dzRRUvc3p7BaMxdwWJA9TWZeEx6rcbCV/c9uO9FFWaMhjkfyy29s4HOa0LtmKW+ST+6/rRRWkNmY1PiiYGnSSeS48xsB2wM9OatKSQxJJODyaKKcNwqfAyiei/Q1ZtCTFGTyeetFFX0Iew7Xv8Aj7lH0/lWPH98fSiipqfEyqP8NehoQqptWJUE49KrzqvlqdoyHGOKKKSNHsiacARvgAUy4/480PfjmiipRSM9lVkbcoPTqKgiAx0ooqiyTA9BRRRTGf/Z">
            <a:extLst>
              <a:ext uri="{FF2B5EF4-FFF2-40B4-BE49-F238E27FC236}">
                <a16:creationId xmlns:a16="http://schemas.microsoft.com/office/drawing/2014/main" id="{ED99D095-FFFE-4143-8C67-62F2B2F9E292}"/>
              </a:ext>
            </a:extLst>
          </p:cNvPr>
          <p:cNvSpPr>
            <a:spLocks noChangeAspect="1" noChangeArrowheads="1"/>
          </p:cNvSpPr>
          <p:nvPr/>
        </p:nvSpPr>
        <p:spPr bwMode="auto">
          <a:xfrm>
            <a:off x="150813"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57601159"/>
      </p:ext>
    </p:extLst>
  </p:cSld>
  <p:clrMapOvr>
    <a:masterClrMapping/>
  </p:clrMapOvr>
  <mc:AlternateContent xmlns:mc="http://schemas.openxmlformats.org/markup-compatibility/2006" xmlns:p14="http://schemas.microsoft.com/office/powerpoint/2010/main">
    <mc:Choice Requires="p14">
      <p:transition spd="slow" p14:dur="4000">
        <p:wipe/>
      </p:transition>
    </mc:Choice>
    <mc:Fallback xmlns="">
      <p:transition spd="slow">
        <p:wip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4FF5F-2514-4E04-BACA-E88D48B571D4}"/>
              </a:ext>
            </a:extLst>
          </p:cNvPr>
          <p:cNvSpPr>
            <a:spLocks noGrp="1"/>
          </p:cNvSpPr>
          <p:nvPr>
            <p:ph type="title"/>
          </p:nvPr>
        </p:nvSpPr>
        <p:spPr/>
        <p:txBody>
          <a:bodyPr/>
          <a:lstStyle/>
          <a:p>
            <a:r>
              <a:rPr lang="en-US" dirty="0"/>
              <a:t>Git-</a:t>
            </a:r>
            <a:r>
              <a:rPr lang="en-US" dirty="0" err="1"/>
              <a:t>TechReview</a:t>
            </a:r>
            <a:r>
              <a:rPr lang="en-US" dirty="0"/>
              <a:t> (GTR) Solves the Transfer Problem	 </a:t>
            </a:r>
          </a:p>
        </p:txBody>
      </p:sp>
      <p:sp>
        <p:nvSpPr>
          <p:cNvPr id="3" name="Content Placeholder 2">
            <a:extLst>
              <a:ext uri="{FF2B5EF4-FFF2-40B4-BE49-F238E27FC236}">
                <a16:creationId xmlns:a16="http://schemas.microsoft.com/office/drawing/2014/main" id="{F00EA292-3FB6-4E4E-9F88-9D373C85E42F}"/>
              </a:ext>
            </a:extLst>
          </p:cNvPr>
          <p:cNvSpPr>
            <a:spLocks noGrp="1"/>
          </p:cNvSpPr>
          <p:nvPr>
            <p:ph idx="1"/>
          </p:nvPr>
        </p:nvSpPr>
        <p:spPr/>
        <p:txBody>
          <a:bodyPr/>
          <a:lstStyle/>
          <a:p>
            <a:pPr marL="0" indent="0">
              <a:buNone/>
            </a:pPr>
            <a:r>
              <a:rPr lang="en-US" dirty="0"/>
              <a:t>GTR extends VS Code and enables:</a:t>
            </a:r>
          </a:p>
          <a:p>
            <a:r>
              <a:rPr lang="en-US" dirty="0"/>
              <a:t>Seamless</a:t>
            </a:r>
          </a:p>
          <a:p>
            <a:r>
              <a:rPr lang="en-US" dirty="0"/>
              <a:t>Automated</a:t>
            </a:r>
          </a:p>
          <a:p>
            <a:r>
              <a:rPr lang="en-US" dirty="0"/>
              <a:t>On-demand </a:t>
            </a:r>
          </a:p>
          <a:p>
            <a:pPr marL="0" indent="0">
              <a:buNone/>
            </a:pPr>
            <a:r>
              <a:rPr lang="en-US" dirty="0"/>
              <a:t>...exporting of Markdown files to Word </a:t>
            </a:r>
            <a:r>
              <a:rPr lang="en-US" dirty="0" err="1"/>
              <a:t>docx</a:t>
            </a:r>
            <a:r>
              <a:rPr lang="en-US" dirty="0"/>
              <a:t>, and importing of Word </a:t>
            </a:r>
            <a:r>
              <a:rPr lang="en-US" dirty="0" err="1"/>
              <a:t>docx</a:t>
            </a:r>
            <a:r>
              <a:rPr lang="en-US" dirty="0"/>
              <a:t> to Markdown.</a:t>
            </a:r>
          </a:p>
        </p:txBody>
      </p:sp>
    </p:spTree>
    <p:extLst>
      <p:ext uri="{BB962C8B-B14F-4D97-AF65-F5344CB8AC3E}">
        <p14:creationId xmlns:p14="http://schemas.microsoft.com/office/powerpoint/2010/main" val="1951018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14BC8-1199-4A59-A178-7A2DCCBCAB34}"/>
              </a:ext>
            </a:extLst>
          </p:cNvPr>
          <p:cNvSpPr>
            <a:spLocks noGrp="1"/>
          </p:cNvSpPr>
          <p:nvPr>
            <p:ph type="title"/>
          </p:nvPr>
        </p:nvSpPr>
        <p:spPr/>
        <p:txBody>
          <a:bodyPr/>
          <a:lstStyle/>
          <a:p>
            <a:r>
              <a:rPr lang="en-US" dirty="0"/>
              <a:t>Pain Relief!</a:t>
            </a:r>
          </a:p>
        </p:txBody>
      </p:sp>
      <p:sp>
        <p:nvSpPr>
          <p:cNvPr id="3" name="Content Placeholder 2">
            <a:extLst>
              <a:ext uri="{FF2B5EF4-FFF2-40B4-BE49-F238E27FC236}">
                <a16:creationId xmlns:a16="http://schemas.microsoft.com/office/drawing/2014/main" id="{9BCCEBE2-3F89-4FD6-8E99-80B0509073D5}"/>
              </a:ext>
            </a:extLst>
          </p:cNvPr>
          <p:cNvSpPr>
            <a:spLocks noGrp="1"/>
          </p:cNvSpPr>
          <p:nvPr>
            <p:ph idx="1"/>
          </p:nvPr>
        </p:nvSpPr>
        <p:spPr/>
        <p:txBody>
          <a:bodyPr/>
          <a:lstStyle/>
          <a:p>
            <a:pPr marL="0" indent="0">
              <a:buNone/>
            </a:pPr>
            <a:r>
              <a:rPr lang="en-US" dirty="0"/>
              <a:t>Content developers can:</a:t>
            </a:r>
          </a:p>
          <a:p>
            <a:pPr marL="457200" indent="-457200">
              <a:buAutoNum type="arabicPeriod"/>
            </a:pPr>
            <a:r>
              <a:rPr lang="en-US" dirty="0"/>
              <a:t>Export an existing Markdown topic file to a Word </a:t>
            </a:r>
            <a:r>
              <a:rPr lang="en-US" dirty="0" err="1"/>
              <a:t>docx</a:t>
            </a:r>
            <a:r>
              <a:rPr lang="en-US" dirty="0"/>
              <a:t> file on OneDrive</a:t>
            </a:r>
          </a:p>
          <a:p>
            <a:pPr marL="457200" indent="-457200">
              <a:buAutoNum type="arabicPeriod"/>
            </a:pPr>
            <a:r>
              <a:rPr lang="en-US" dirty="0"/>
              <a:t>Collaborate with SMEs using Word Online</a:t>
            </a:r>
          </a:p>
          <a:p>
            <a:pPr marL="457200" indent="-457200">
              <a:buAutoNum type="arabicPeriod"/>
            </a:pPr>
            <a:r>
              <a:rPr lang="en-US" dirty="0"/>
              <a:t>Easily import the finished content back into Markdown on Git</a:t>
            </a:r>
          </a:p>
          <a:p>
            <a:pPr>
              <a:buNone/>
            </a:pPr>
            <a:r>
              <a:rPr lang="en-US" dirty="0"/>
              <a:t>—OR—</a:t>
            </a:r>
          </a:p>
          <a:p>
            <a:r>
              <a:rPr lang="en-US" dirty="0"/>
              <a:t>Start with Word, collaborate, and then import to Markdown on Git.</a:t>
            </a:r>
          </a:p>
        </p:txBody>
      </p:sp>
    </p:spTree>
    <p:extLst>
      <p:ext uri="{BB962C8B-B14F-4D97-AF65-F5344CB8AC3E}">
        <p14:creationId xmlns:p14="http://schemas.microsoft.com/office/powerpoint/2010/main" val="3853224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6C7E6-F1D0-48EE-8FE1-7711649D5015}"/>
              </a:ext>
            </a:extLst>
          </p:cNvPr>
          <p:cNvSpPr>
            <a:spLocks noGrp="1"/>
          </p:cNvSpPr>
          <p:nvPr>
            <p:ph type="title"/>
          </p:nvPr>
        </p:nvSpPr>
        <p:spPr/>
        <p:txBody>
          <a:bodyPr/>
          <a:lstStyle/>
          <a:p>
            <a:r>
              <a:rPr lang="en-US" dirty="0"/>
              <a:t>GTR– VS Code demo</a:t>
            </a:r>
          </a:p>
        </p:txBody>
      </p:sp>
      <p:sp>
        <p:nvSpPr>
          <p:cNvPr id="3" name="Content Placeholder 2">
            <a:extLst>
              <a:ext uri="{FF2B5EF4-FFF2-40B4-BE49-F238E27FC236}">
                <a16:creationId xmlns:a16="http://schemas.microsoft.com/office/drawing/2014/main" id="{92C09AFB-F09F-4455-A8C8-9772F5222BA4}"/>
              </a:ext>
            </a:extLst>
          </p:cNvPr>
          <p:cNvSpPr>
            <a:spLocks noGrp="1"/>
          </p:cNvSpPr>
          <p:nvPr>
            <p:ph idx="1"/>
          </p:nvPr>
        </p:nvSpPr>
        <p:spPr>
          <a:xfrm>
            <a:off x="838200" y="1825625"/>
            <a:ext cx="10515600" cy="2601096"/>
          </a:xfrm>
        </p:spPr>
        <p:txBody>
          <a:bodyPr>
            <a:normAutofit/>
          </a:bodyPr>
          <a:lstStyle/>
          <a:p>
            <a:r>
              <a:rPr lang="en-US" dirty="0"/>
              <a:t>When you open a Markdown file, GTR adds 2 new buttons to your toolbar. </a:t>
            </a:r>
          </a:p>
          <a:p>
            <a:r>
              <a:rPr lang="en-US" dirty="0"/>
              <a:t>     - Export to .docx</a:t>
            </a:r>
          </a:p>
          <a:p>
            <a:r>
              <a:rPr lang="en-US" dirty="0"/>
              <a:t>     - Import to .md</a:t>
            </a:r>
          </a:p>
        </p:txBody>
      </p:sp>
      <p:pic>
        <p:nvPicPr>
          <p:cNvPr id="6" name="Picture 5" descr="A picture containing object&#10;&#10;Description generated with high confidence">
            <a:extLst>
              <a:ext uri="{FF2B5EF4-FFF2-40B4-BE49-F238E27FC236}">
                <a16:creationId xmlns:a16="http://schemas.microsoft.com/office/drawing/2014/main" id="{D70DA040-E803-473E-A550-94E6A6F213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5847" y="2467622"/>
            <a:ext cx="235732" cy="235732"/>
          </a:xfrm>
          <a:prstGeom prst="rect">
            <a:avLst/>
          </a:prstGeom>
        </p:spPr>
      </p:pic>
      <p:pic>
        <p:nvPicPr>
          <p:cNvPr id="8" name="Picture 7" descr="A picture containing object&#10;&#10;Description generated with high confidence">
            <a:extLst>
              <a:ext uri="{FF2B5EF4-FFF2-40B4-BE49-F238E27FC236}">
                <a16:creationId xmlns:a16="http://schemas.microsoft.com/office/drawing/2014/main" id="{291477A3-17CF-4F7B-AAFD-F3C8FB172B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7870" y="2950612"/>
            <a:ext cx="235732" cy="235732"/>
          </a:xfrm>
          <a:prstGeom prst="rect">
            <a:avLst/>
          </a:prstGeom>
        </p:spPr>
      </p:pic>
      <p:pic>
        <p:nvPicPr>
          <p:cNvPr id="9" name="Picture 8">
            <a:extLst>
              <a:ext uri="{FF2B5EF4-FFF2-40B4-BE49-F238E27FC236}">
                <a16:creationId xmlns:a16="http://schemas.microsoft.com/office/drawing/2014/main" id="{BDE14D7F-A09C-472D-8053-C6F269D80DC3}"/>
              </a:ext>
            </a:extLst>
          </p:cNvPr>
          <p:cNvPicPr>
            <a:picLocks noChangeAspect="1"/>
          </p:cNvPicPr>
          <p:nvPr/>
        </p:nvPicPr>
        <p:blipFill>
          <a:blip r:embed="rId4"/>
          <a:stretch>
            <a:fillRect/>
          </a:stretch>
        </p:blipFill>
        <p:spPr>
          <a:xfrm>
            <a:off x="838200" y="3966345"/>
            <a:ext cx="10172700" cy="1190625"/>
          </a:xfrm>
          <a:prstGeom prst="rect">
            <a:avLst/>
          </a:prstGeom>
        </p:spPr>
      </p:pic>
    </p:spTree>
    <p:extLst>
      <p:ext uri="{BB962C8B-B14F-4D97-AF65-F5344CB8AC3E}">
        <p14:creationId xmlns:p14="http://schemas.microsoft.com/office/powerpoint/2010/main" val="3560170676"/>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0F395-0DE9-4F8D-9E5C-F148B0C666F7}"/>
              </a:ext>
            </a:extLst>
          </p:cNvPr>
          <p:cNvSpPr>
            <a:spLocks noGrp="1"/>
          </p:cNvSpPr>
          <p:nvPr>
            <p:ph type="title"/>
          </p:nvPr>
        </p:nvSpPr>
        <p:spPr/>
        <p:txBody>
          <a:bodyPr/>
          <a:lstStyle/>
          <a:p>
            <a:r>
              <a:rPr lang="en-US" dirty="0"/>
              <a:t>GTR – Export to .docx button</a:t>
            </a:r>
          </a:p>
        </p:txBody>
      </p:sp>
      <p:sp>
        <p:nvSpPr>
          <p:cNvPr id="3" name="Content Placeholder 2">
            <a:extLst>
              <a:ext uri="{FF2B5EF4-FFF2-40B4-BE49-F238E27FC236}">
                <a16:creationId xmlns:a16="http://schemas.microsoft.com/office/drawing/2014/main" id="{B1865842-CAB5-4C61-BFA9-C89FF7EEDA74}"/>
              </a:ext>
            </a:extLst>
          </p:cNvPr>
          <p:cNvSpPr>
            <a:spLocks noGrp="1"/>
          </p:cNvSpPr>
          <p:nvPr>
            <p:ph idx="1"/>
          </p:nvPr>
        </p:nvSpPr>
        <p:spPr/>
        <p:txBody>
          <a:bodyPr/>
          <a:lstStyle/>
          <a:p>
            <a:r>
              <a:rPr lang="en-US" dirty="0"/>
              <a:t>Clicking this button launches file explorer. Select the folder where you would like the .docx to be saved. </a:t>
            </a:r>
          </a:p>
          <a:p>
            <a:r>
              <a:rPr lang="en-US" dirty="0"/>
              <a:t>Click OK and the .md file is converted to .docx and saved in the location that you specified. </a:t>
            </a:r>
          </a:p>
          <a:p>
            <a:r>
              <a:rPr lang="en-US" dirty="0"/>
              <a:t>Now you may send the file for collaboration. </a:t>
            </a:r>
          </a:p>
        </p:txBody>
      </p:sp>
    </p:spTree>
    <p:extLst>
      <p:ext uri="{BB962C8B-B14F-4D97-AF65-F5344CB8AC3E}">
        <p14:creationId xmlns:p14="http://schemas.microsoft.com/office/powerpoint/2010/main" val="2706156598"/>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BA942-AF25-4742-97DA-43CFFD76CBE0}"/>
              </a:ext>
            </a:extLst>
          </p:cNvPr>
          <p:cNvSpPr>
            <a:spLocks noGrp="1"/>
          </p:cNvSpPr>
          <p:nvPr>
            <p:ph type="title"/>
          </p:nvPr>
        </p:nvSpPr>
        <p:spPr/>
        <p:txBody>
          <a:bodyPr/>
          <a:lstStyle/>
          <a:p>
            <a:r>
              <a:rPr lang="en-US" dirty="0"/>
              <a:t>GTR – Import to .md button</a:t>
            </a:r>
          </a:p>
        </p:txBody>
      </p:sp>
      <p:sp>
        <p:nvSpPr>
          <p:cNvPr id="3" name="Content Placeholder 2">
            <a:extLst>
              <a:ext uri="{FF2B5EF4-FFF2-40B4-BE49-F238E27FC236}">
                <a16:creationId xmlns:a16="http://schemas.microsoft.com/office/drawing/2014/main" id="{E4786C79-2224-446E-BCC2-2C0D34AEA35B}"/>
              </a:ext>
            </a:extLst>
          </p:cNvPr>
          <p:cNvSpPr>
            <a:spLocks noGrp="1"/>
          </p:cNvSpPr>
          <p:nvPr>
            <p:ph idx="1"/>
          </p:nvPr>
        </p:nvSpPr>
        <p:spPr/>
        <p:txBody>
          <a:bodyPr/>
          <a:lstStyle/>
          <a:p>
            <a:r>
              <a:rPr lang="en-US" dirty="0"/>
              <a:t>Clicking this button launches file explorer. Select the .docx file that you want to import to markdown. </a:t>
            </a:r>
          </a:p>
          <a:p>
            <a:r>
              <a:rPr lang="en-US" dirty="0"/>
              <a:t>Click OK and the .docx file is converted to .md and saved over the file that you had open. </a:t>
            </a:r>
          </a:p>
          <a:p>
            <a:r>
              <a:rPr lang="en-US" dirty="0"/>
              <a:t>Not only can you import .docx files that you previously exported, but you can also import any .docx file using this process. </a:t>
            </a:r>
          </a:p>
          <a:p>
            <a:endParaRPr lang="en-US" dirty="0"/>
          </a:p>
        </p:txBody>
      </p:sp>
    </p:spTree>
    <p:extLst>
      <p:ext uri="{BB962C8B-B14F-4D97-AF65-F5344CB8AC3E}">
        <p14:creationId xmlns:p14="http://schemas.microsoft.com/office/powerpoint/2010/main" val="2319565534"/>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6F27E-7F52-4479-9BE5-A516E2C4A048}"/>
              </a:ext>
            </a:extLst>
          </p:cNvPr>
          <p:cNvSpPr>
            <a:spLocks noGrp="1"/>
          </p:cNvSpPr>
          <p:nvPr>
            <p:ph type="title"/>
          </p:nvPr>
        </p:nvSpPr>
        <p:spPr/>
        <p:txBody>
          <a:bodyPr/>
          <a:lstStyle/>
          <a:p>
            <a:r>
              <a:rPr lang="en-US" dirty="0"/>
              <a:t>GTR – Future work </a:t>
            </a:r>
            <a:br>
              <a:rPr lang="en-US" dirty="0"/>
            </a:br>
            <a:r>
              <a:rPr lang="en-US" sz="1400" dirty="0"/>
              <a:t>(what we would do if we had more time)</a:t>
            </a:r>
            <a:endParaRPr lang="en-US" dirty="0"/>
          </a:p>
        </p:txBody>
      </p:sp>
      <p:sp>
        <p:nvSpPr>
          <p:cNvPr id="3" name="Content Placeholder 2">
            <a:extLst>
              <a:ext uri="{FF2B5EF4-FFF2-40B4-BE49-F238E27FC236}">
                <a16:creationId xmlns:a16="http://schemas.microsoft.com/office/drawing/2014/main" id="{30BC58D0-BD5F-4373-9573-EB831E2292D3}"/>
              </a:ext>
            </a:extLst>
          </p:cNvPr>
          <p:cNvSpPr>
            <a:spLocks noGrp="1"/>
          </p:cNvSpPr>
          <p:nvPr>
            <p:ph idx="1"/>
          </p:nvPr>
        </p:nvSpPr>
        <p:spPr/>
        <p:txBody>
          <a:bodyPr/>
          <a:lstStyle/>
          <a:p>
            <a:r>
              <a:rPr lang="en-US" dirty="0"/>
              <a:t>Full fidelity roundtrip for docs.microsoft.com content. Custom markdown extensions such as alerts, videos, etc. lose formatting. </a:t>
            </a:r>
          </a:p>
          <a:p>
            <a:r>
              <a:rPr lang="en-US" dirty="0"/>
              <a:t>Configuration for Import and Export functionality.</a:t>
            </a:r>
          </a:p>
          <a:p>
            <a:endParaRPr lang="en-US" dirty="0"/>
          </a:p>
        </p:txBody>
      </p:sp>
    </p:spTree>
    <p:extLst>
      <p:ext uri="{BB962C8B-B14F-4D97-AF65-F5344CB8AC3E}">
        <p14:creationId xmlns:p14="http://schemas.microsoft.com/office/powerpoint/2010/main" val="1845190556"/>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2" name="Straight Connector 11">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6" name="Rectangle 15">
            <a:extLst>
              <a:ext uri="{FF2B5EF4-FFF2-40B4-BE49-F238E27FC236}">
                <a16:creationId xmlns:a16="http://schemas.microsoft.com/office/drawing/2014/main" id="{F8454B2E-D2DB-42C2-A224-BCEC47B86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8B61146-1CF0-40E1-B66E-C22BD9207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834B8AE7-DE75-4BE4-AD0B-3A6DA5370281}"/>
              </a:ext>
            </a:extLst>
          </p:cNvPr>
          <p:cNvSpPr>
            <a:spLocks noGrp="1"/>
          </p:cNvSpPr>
          <p:nvPr>
            <p:ph type="title"/>
          </p:nvPr>
        </p:nvSpPr>
        <p:spPr>
          <a:xfrm>
            <a:off x="1964987" y="802298"/>
            <a:ext cx="9089865" cy="3822329"/>
          </a:xfrm>
        </p:spPr>
        <p:txBody>
          <a:bodyPr vert="horz" lIns="91440" tIns="45720" rIns="91440" bIns="0" rtlCol="0" anchor="b">
            <a:normAutofit/>
          </a:bodyPr>
          <a:lstStyle/>
          <a:p>
            <a:r>
              <a:rPr lang="en-US" sz="6100"/>
              <a:t>Millions of Microsoft Documentation Topics reside on Git in Markdown format</a:t>
            </a:r>
          </a:p>
        </p:txBody>
      </p:sp>
      <p:sp>
        <p:nvSpPr>
          <p:cNvPr id="3" name="Content Placeholder 2">
            <a:extLst>
              <a:ext uri="{FF2B5EF4-FFF2-40B4-BE49-F238E27FC236}">
                <a16:creationId xmlns:a16="http://schemas.microsoft.com/office/drawing/2014/main" id="{CB448224-289B-480D-A1EC-8BAD9DEE3D70}"/>
              </a:ext>
            </a:extLst>
          </p:cNvPr>
          <p:cNvSpPr>
            <a:spLocks noGrp="1"/>
          </p:cNvSpPr>
          <p:nvPr>
            <p:ph idx="1"/>
          </p:nvPr>
        </p:nvSpPr>
        <p:spPr>
          <a:xfrm>
            <a:off x="1964988" y="4941662"/>
            <a:ext cx="9089864" cy="977621"/>
          </a:xfrm>
        </p:spPr>
        <p:txBody>
          <a:bodyPr vert="horz" lIns="91440" tIns="91440" rIns="91440" bIns="91440" rtlCol="0">
            <a:normAutofit/>
          </a:bodyPr>
          <a:lstStyle/>
          <a:p>
            <a:pPr marL="0" indent="0">
              <a:buNone/>
            </a:pPr>
            <a:r>
              <a:rPr lang="en-US" sz="1800" cap="all"/>
              <a:t>Impacted groups include Office, Azure, Power BI, and Dynamics, to name a few</a:t>
            </a:r>
          </a:p>
        </p:txBody>
      </p:sp>
      <p:cxnSp>
        <p:nvCxnSpPr>
          <p:cNvPr id="20" name="Straight Connector 19">
            <a:extLst>
              <a:ext uri="{FF2B5EF4-FFF2-40B4-BE49-F238E27FC236}">
                <a16:creationId xmlns:a16="http://schemas.microsoft.com/office/drawing/2014/main" id="{7AE5065C-30A9-480A-9E93-74CC1490293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76728" y="4735528"/>
            <a:ext cx="8643010"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2" name="Picture 21">
            <a:extLst>
              <a:ext uri="{FF2B5EF4-FFF2-40B4-BE49-F238E27FC236}">
                <a16:creationId xmlns:a16="http://schemas.microsoft.com/office/drawing/2014/main" id="{2F948680-1810-4961-805C-D0C28E7E93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Tree>
    <p:extLst>
      <p:ext uri="{BB962C8B-B14F-4D97-AF65-F5344CB8AC3E}">
        <p14:creationId xmlns:p14="http://schemas.microsoft.com/office/powerpoint/2010/main" val="1183449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828EA-C84E-4A44-B11D-86E97CB39D1D}"/>
              </a:ext>
            </a:extLst>
          </p:cNvPr>
          <p:cNvSpPr>
            <a:spLocks noGrp="1"/>
          </p:cNvSpPr>
          <p:nvPr>
            <p:ph type="title"/>
          </p:nvPr>
        </p:nvSpPr>
        <p:spPr>
          <a:xfrm>
            <a:off x="1451579" y="804519"/>
            <a:ext cx="9603275" cy="1049235"/>
          </a:xfrm>
        </p:spPr>
        <p:txBody>
          <a:bodyPr/>
          <a:lstStyle/>
          <a:p>
            <a:r>
              <a:rPr lang="en-US" dirty="0"/>
              <a:t>The move to docs (on Git) has greatly enabled contributions</a:t>
            </a:r>
          </a:p>
        </p:txBody>
      </p:sp>
      <p:pic>
        <p:nvPicPr>
          <p:cNvPr id="5" name="Picture 4">
            <a:extLst>
              <a:ext uri="{FF2B5EF4-FFF2-40B4-BE49-F238E27FC236}">
                <a16:creationId xmlns:a16="http://schemas.microsoft.com/office/drawing/2014/main" id="{4713812B-CE34-4348-B90C-9569C148CC1C}"/>
              </a:ext>
            </a:extLst>
          </p:cNvPr>
          <p:cNvPicPr>
            <a:picLocks noChangeAspect="1"/>
          </p:cNvPicPr>
          <p:nvPr/>
        </p:nvPicPr>
        <p:blipFill>
          <a:blip r:embed="rId2"/>
          <a:stretch>
            <a:fillRect/>
          </a:stretch>
        </p:blipFill>
        <p:spPr>
          <a:xfrm>
            <a:off x="151243" y="1752231"/>
            <a:ext cx="5411464" cy="4301250"/>
          </a:xfrm>
          <a:prstGeom prst="rect">
            <a:avLst/>
          </a:prstGeom>
        </p:spPr>
      </p:pic>
      <p:pic>
        <p:nvPicPr>
          <p:cNvPr id="9" name="Content Placeholder 8">
            <a:extLst>
              <a:ext uri="{FF2B5EF4-FFF2-40B4-BE49-F238E27FC236}">
                <a16:creationId xmlns:a16="http://schemas.microsoft.com/office/drawing/2014/main" id="{2B85B745-2900-4B0F-9A0F-292F2F368188}"/>
              </a:ext>
            </a:extLst>
          </p:cNvPr>
          <p:cNvPicPr>
            <a:picLocks noGrp="1" noChangeAspect="1"/>
          </p:cNvPicPr>
          <p:nvPr>
            <p:ph idx="1"/>
          </p:nvPr>
        </p:nvPicPr>
        <p:blipFill>
          <a:blip r:embed="rId3"/>
          <a:stretch>
            <a:fillRect/>
          </a:stretch>
        </p:blipFill>
        <p:spPr>
          <a:xfrm>
            <a:off x="2362557" y="2904360"/>
            <a:ext cx="5707071" cy="2536476"/>
          </a:xfrm>
          <a:prstGeom prst="rect">
            <a:avLst/>
          </a:prstGeom>
        </p:spPr>
      </p:pic>
      <p:pic>
        <p:nvPicPr>
          <p:cNvPr id="10" name="Picture 9">
            <a:extLst>
              <a:ext uri="{FF2B5EF4-FFF2-40B4-BE49-F238E27FC236}">
                <a16:creationId xmlns:a16="http://schemas.microsoft.com/office/drawing/2014/main" id="{CBD14FAD-AABA-45CF-832E-BC2BC65406D9}"/>
              </a:ext>
            </a:extLst>
          </p:cNvPr>
          <p:cNvPicPr>
            <a:picLocks noChangeAspect="1"/>
          </p:cNvPicPr>
          <p:nvPr/>
        </p:nvPicPr>
        <p:blipFill>
          <a:blip r:embed="rId4"/>
          <a:stretch>
            <a:fillRect/>
          </a:stretch>
        </p:blipFill>
        <p:spPr>
          <a:xfrm>
            <a:off x="7505605" y="3416471"/>
            <a:ext cx="3982481" cy="2330687"/>
          </a:xfrm>
          <a:prstGeom prst="rect">
            <a:avLst/>
          </a:prstGeom>
        </p:spPr>
      </p:pic>
    </p:spTree>
    <p:extLst>
      <p:ext uri="{BB962C8B-B14F-4D97-AF65-F5344CB8AC3E}">
        <p14:creationId xmlns:p14="http://schemas.microsoft.com/office/powerpoint/2010/main" val="2875871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4E67D-3600-4DEC-A983-F7795EC3FF20}"/>
              </a:ext>
            </a:extLst>
          </p:cNvPr>
          <p:cNvSpPr>
            <a:spLocks noGrp="1"/>
          </p:cNvSpPr>
          <p:nvPr>
            <p:ph type="title"/>
          </p:nvPr>
        </p:nvSpPr>
        <p:spPr/>
        <p:txBody>
          <a:bodyPr/>
          <a:lstStyle/>
          <a:p>
            <a:r>
              <a:rPr lang="en-US" dirty="0"/>
              <a:t>…but it has limitations</a:t>
            </a:r>
          </a:p>
        </p:txBody>
      </p:sp>
      <p:sp>
        <p:nvSpPr>
          <p:cNvPr id="3" name="Content Placeholder 2">
            <a:extLst>
              <a:ext uri="{FF2B5EF4-FFF2-40B4-BE49-F238E27FC236}">
                <a16:creationId xmlns:a16="http://schemas.microsoft.com/office/drawing/2014/main" id="{72451E47-5B6C-4AEB-A8AD-79AF3F56DA86}"/>
              </a:ext>
            </a:extLst>
          </p:cNvPr>
          <p:cNvSpPr>
            <a:spLocks noGrp="1"/>
          </p:cNvSpPr>
          <p:nvPr>
            <p:ph idx="1"/>
          </p:nvPr>
        </p:nvSpPr>
        <p:spPr/>
        <p:txBody>
          <a:bodyPr>
            <a:normAutofit fontScale="92500" lnSpcReduction="20000"/>
          </a:bodyPr>
          <a:lstStyle/>
          <a:p>
            <a:pPr marL="0" indent="0">
              <a:buNone/>
            </a:pPr>
            <a:r>
              <a:rPr lang="en-US" dirty="0"/>
              <a:t>Git works well for:</a:t>
            </a:r>
          </a:p>
          <a:p>
            <a:r>
              <a:rPr lang="en-US" dirty="0"/>
              <a:t>Public collaboration</a:t>
            </a:r>
          </a:p>
          <a:p>
            <a:r>
              <a:rPr lang="en-US" dirty="0"/>
              <a:t>Simple edits</a:t>
            </a:r>
          </a:p>
          <a:p>
            <a:pPr marL="0" indent="0">
              <a:buNone/>
            </a:pPr>
            <a:endParaRPr lang="en-US" dirty="0"/>
          </a:p>
          <a:p>
            <a:pPr marL="0" indent="0">
              <a:buNone/>
            </a:pPr>
            <a:r>
              <a:rPr lang="en-US" dirty="0"/>
              <a:t>…but doesn’t support:</a:t>
            </a:r>
          </a:p>
          <a:p>
            <a:r>
              <a:rPr lang="en-US" dirty="0"/>
              <a:t>Rich commenting</a:t>
            </a:r>
          </a:p>
          <a:p>
            <a:r>
              <a:rPr lang="en-US" dirty="0"/>
              <a:t>Multi-party, simultaneous change tracking</a:t>
            </a:r>
          </a:p>
          <a:p>
            <a:r>
              <a:rPr lang="en-US" dirty="0"/>
              <a:t>Real-time collaboration </a:t>
            </a:r>
          </a:p>
        </p:txBody>
      </p:sp>
      <p:pic>
        <p:nvPicPr>
          <p:cNvPr id="4" name="Picture 3" descr="A screenshot of a cell phone&#10;&#10;Description generated with very high confidence">
            <a:extLst>
              <a:ext uri="{FF2B5EF4-FFF2-40B4-BE49-F238E27FC236}">
                <a16:creationId xmlns:a16="http://schemas.microsoft.com/office/drawing/2014/main" id="{97E373CA-26C9-466C-8690-2A628BABC3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1448" y="2348055"/>
            <a:ext cx="3710744" cy="2785966"/>
          </a:xfrm>
          <a:prstGeom prst="rect">
            <a:avLst/>
          </a:prstGeom>
        </p:spPr>
      </p:pic>
    </p:spTree>
    <p:extLst>
      <p:ext uri="{BB962C8B-B14F-4D97-AF65-F5344CB8AC3E}">
        <p14:creationId xmlns:p14="http://schemas.microsoft.com/office/powerpoint/2010/main" val="1678448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409F9-24C4-4485-BC8C-746D792A82AF}"/>
              </a:ext>
            </a:extLst>
          </p:cNvPr>
          <p:cNvSpPr>
            <a:spLocks noGrp="1"/>
          </p:cNvSpPr>
          <p:nvPr>
            <p:ph type="title"/>
          </p:nvPr>
        </p:nvSpPr>
        <p:spPr/>
        <p:txBody>
          <a:bodyPr/>
          <a:lstStyle/>
          <a:p>
            <a:r>
              <a:rPr lang="en-US" dirty="0"/>
              <a:t>…and difficulties</a:t>
            </a:r>
          </a:p>
        </p:txBody>
      </p:sp>
      <p:sp>
        <p:nvSpPr>
          <p:cNvPr id="3" name="Content Placeholder 2">
            <a:extLst>
              <a:ext uri="{FF2B5EF4-FFF2-40B4-BE49-F238E27FC236}">
                <a16:creationId xmlns:a16="http://schemas.microsoft.com/office/drawing/2014/main" id="{F0F8D25F-E6A3-4055-AC03-92ACDBC7B59A}"/>
              </a:ext>
            </a:extLst>
          </p:cNvPr>
          <p:cNvSpPr>
            <a:spLocks noGrp="1"/>
          </p:cNvSpPr>
          <p:nvPr>
            <p:ph idx="1"/>
          </p:nvPr>
        </p:nvSpPr>
        <p:spPr/>
        <p:txBody>
          <a:bodyPr/>
          <a:lstStyle/>
          <a:p>
            <a:pPr marL="0" indent="0">
              <a:buNone/>
            </a:pPr>
            <a:r>
              <a:rPr lang="en-US" dirty="0"/>
              <a:t>Internal collaborators frequently:</a:t>
            </a:r>
          </a:p>
          <a:p>
            <a:r>
              <a:rPr lang="en-US" dirty="0"/>
              <a:t>Don’t want to learn how to use Git or Markdown</a:t>
            </a:r>
          </a:p>
          <a:p>
            <a:r>
              <a:rPr lang="en-US" dirty="0"/>
              <a:t>Need to keep their comment Microsoft-confidential</a:t>
            </a:r>
          </a:p>
        </p:txBody>
      </p:sp>
    </p:spTree>
    <p:extLst>
      <p:ext uri="{BB962C8B-B14F-4D97-AF65-F5344CB8AC3E}">
        <p14:creationId xmlns:p14="http://schemas.microsoft.com/office/powerpoint/2010/main" val="1542638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7F47C-7E22-439B-AEAE-15C352B3D546}"/>
              </a:ext>
            </a:extLst>
          </p:cNvPr>
          <p:cNvSpPr>
            <a:spLocks noGrp="1"/>
          </p:cNvSpPr>
          <p:nvPr>
            <p:ph type="title"/>
          </p:nvPr>
        </p:nvSpPr>
        <p:spPr>
          <a:xfrm>
            <a:off x="539231" y="804519"/>
            <a:ext cx="10515623" cy="1049235"/>
          </a:xfrm>
        </p:spPr>
        <p:txBody>
          <a:bodyPr>
            <a:normAutofit/>
          </a:bodyPr>
          <a:lstStyle/>
          <a:p>
            <a:r>
              <a:rPr lang="en-US" dirty="0"/>
              <a:t>Word Online: Designed For collaboration</a:t>
            </a:r>
          </a:p>
        </p:txBody>
      </p:sp>
      <p:pic>
        <p:nvPicPr>
          <p:cNvPr id="11" name="Content Placeholder 10" descr="A screenshot of a social media post&#10;&#10;Description generated with very high confidence">
            <a:extLst>
              <a:ext uri="{FF2B5EF4-FFF2-40B4-BE49-F238E27FC236}">
                <a16:creationId xmlns:a16="http://schemas.microsoft.com/office/drawing/2014/main" id="{8A9BB88F-58FB-4A03-A925-AC5B58850F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8055" y="1906498"/>
            <a:ext cx="7362952" cy="4173128"/>
          </a:xfrm>
        </p:spPr>
      </p:pic>
      <p:pic>
        <p:nvPicPr>
          <p:cNvPr id="13" name="Picture 12">
            <a:extLst>
              <a:ext uri="{FF2B5EF4-FFF2-40B4-BE49-F238E27FC236}">
                <a16:creationId xmlns:a16="http://schemas.microsoft.com/office/drawing/2014/main" id="{61A41322-DA07-49C4-B77D-8C5B4F9A63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16762" y="3129385"/>
            <a:ext cx="1704875" cy="1072761"/>
          </a:xfrm>
          <a:prstGeom prst="rect">
            <a:avLst/>
          </a:prstGeom>
        </p:spPr>
      </p:pic>
      <p:pic>
        <p:nvPicPr>
          <p:cNvPr id="15" name="Picture 14">
            <a:extLst>
              <a:ext uri="{FF2B5EF4-FFF2-40B4-BE49-F238E27FC236}">
                <a16:creationId xmlns:a16="http://schemas.microsoft.com/office/drawing/2014/main" id="{7D9F3015-1B17-473F-9AD8-A903760418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40603" y="4877984"/>
            <a:ext cx="2358308" cy="748716"/>
          </a:xfrm>
          <a:prstGeom prst="rect">
            <a:avLst/>
          </a:prstGeom>
        </p:spPr>
      </p:pic>
      <p:cxnSp>
        <p:nvCxnSpPr>
          <p:cNvPr id="3" name="Straight Arrow Connector 2">
            <a:extLst>
              <a:ext uri="{FF2B5EF4-FFF2-40B4-BE49-F238E27FC236}">
                <a16:creationId xmlns:a16="http://schemas.microsoft.com/office/drawing/2014/main" id="{C17EDD4C-63B4-40EA-BBC5-12BA4AD3C543}"/>
              </a:ext>
            </a:extLst>
          </p:cNvPr>
          <p:cNvCxnSpPr/>
          <p:nvPr/>
        </p:nvCxnSpPr>
        <p:spPr>
          <a:xfrm flipV="1">
            <a:off x="8029267" y="3585086"/>
            <a:ext cx="748480" cy="13519"/>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7" name="Straight Arrow Connector 6">
            <a:extLst>
              <a:ext uri="{FF2B5EF4-FFF2-40B4-BE49-F238E27FC236}">
                <a16:creationId xmlns:a16="http://schemas.microsoft.com/office/drawing/2014/main" id="{7A12B23C-78BF-458D-9EE2-C3CBA022C4CA}"/>
              </a:ext>
            </a:extLst>
          </p:cNvPr>
          <p:cNvCxnSpPr>
            <a:cxnSpLocks/>
          </p:cNvCxnSpPr>
          <p:nvPr/>
        </p:nvCxnSpPr>
        <p:spPr>
          <a:xfrm flipV="1">
            <a:off x="8029266" y="5244279"/>
            <a:ext cx="748480" cy="13519"/>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644422992"/>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2C96F-E6E1-4E48-B26C-2F26BC68D5C0}"/>
              </a:ext>
            </a:extLst>
          </p:cNvPr>
          <p:cNvSpPr>
            <a:spLocks noGrp="1"/>
          </p:cNvSpPr>
          <p:nvPr>
            <p:ph type="title"/>
          </p:nvPr>
        </p:nvSpPr>
        <p:spPr/>
        <p:txBody>
          <a:bodyPr/>
          <a:lstStyle/>
          <a:p>
            <a:r>
              <a:rPr lang="en-US" dirty="0"/>
              <a:t>Content Developers Typically use Word</a:t>
            </a:r>
          </a:p>
        </p:txBody>
      </p:sp>
      <p:sp>
        <p:nvSpPr>
          <p:cNvPr id="3" name="Content Placeholder 2">
            <a:extLst>
              <a:ext uri="{FF2B5EF4-FFF2-40B4-BE49-F238E27FC236}">
                <a16:creationId xmlns:a16="http://schemas.microsoft.com/office/drawing/2014/main" id="{E686C1DC-7E10-499B-A6C5-E392663E741C}"/>
              </a:ext>
            </a:extLst>
          </p:cNvPr>
          <p:cNvSpPr>
            <a:spLocks noGrp="1"/>
          </p:cNvSpPr>
          <p:nvPr>
            <p:ph idx="1"/>
          </p:nvPr>
        </p:nvSpPr>
        <p:spPr/>
        <p:txBody>
          <a:bodyPr/>
          <a:lstStyle/>
          <a:p>
            <a:r>
              <a:rPr lang="en-US" dirty="0"/>
              <a:t>To create and develop new topics</a:t>
            </a:r>
          </a:p>
          <a:p>
            <a:r>
              <a:rPr lang="en-US" dirty="0"/>
              <a:t>To substantially revise existing content</a:t>
            </a:r>
          </a:p>
          <a:p>
            <a:r>
              <a:rPr lang="en-US" dirty="0"/>
              <a:t>To collaborate with SMEs</a:t>
            </a:r>
          </a:p>
          <a:p>
            <a:r>
              <a:rPr lang="en-US" dirty="0"/>
              <a:t>To run tech reviews on content</a:t>
            </a:r>
          </a:p>
        </p:txBody>
      </p:sp>
    </p:spTree>
    <p:extLst>
      <p:ext uri="{BB962C8B-B14F-4D97-AF65-F5344CB8AC3E}">
        <p14:creationId xmlns:p14="http://schemas.microsoft.com/office/powerpoint/2010/main" val="2804686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999A5-A65F-4027-B7C8-3E0F7A2DC809}"/>
              </a:ext>
            </a:extLst>
          </p:cNvPr>
          <p:cNvSpPr>
            <a:spLocks noGrp="1"/>
          </p:cNvSpPr>
          <p:nvPr>
            <p:ph type="title"/>
          </p:nvPr>
        </p:nvSpPr>
        <p:spPr/>
        <p:txBody>
          <a:bodyPr/>
          <a:lstStyle/>
          <a:p>
            <a:r>
              <a:rPr lang="en-US" dirty="0"/>
              <a:t>Content Transfer is a Major </a:t>
            </a:r>
            <a:r>
              <a:rPr lang="en-US" dirty="0">
                <a:solidFill>
                  <a:srgbClr val="C00000"/>
                </a:solidFill>
              </a:rPr>
              <a:t>Pain Point</a:t>
            </a:r>
          </a:p>
        </p:txBody>
      </p:sp>
      <p:sp>
        <p:nvSpPr>
          <p:cNvPr id="3" name="Content Placeholder 2">
            <a:extLst>
              <a:ext uri="{FF2B5EF4-FFF2-40B4-BE49-F238E27FC236}">
                <a16:creationId xmlns:a16="http://schemas.microsoft.com/office/drawing/2014/main" id="{E48D5BC3-D06B-4FAF-9A3D-4C3357679912}"/>
              </a:ext>
            </a:extLst>
          </p:cNvPr>
          <p:cNvSpPr>
            <a:spLocks noGrp="1"/>
          </p:cNvSpPr>
          <p:nvPr>
            <p:ph idx="1"/>
          </p:nvPr>
        </p:nvSpPr>
        <p:spPr/>
        <p:txBody>
          <a:bodyPr/>
          <a:lstStyle/>
          <a:p>
            <a:pPr marL="0" indent="0">
              <a:buNone/>
            </a:pPr>
            <a:r>
              <a:rPr lang="en-US" dirty="0"/>
              <a:t>Manually moving content between a Git Markdown file and a Word docx file:</a:t>
            </a:r>
          </a:p>
          <a:p>
            <a:r>
              <a:rPr lang="en-US" dirty="0"/>
              <a:t>Requires format conversion</a:t>
            </a:r>
          </a:p>
          <a:p>
            <a:r>
              <a:rPr lang="en-US" dirty="0"/>
              <a:t>Is time intensive</a:t>
            </a:r>
          </a:p>
          <a:p>
            <a:r>
              <a:rPr lang="en-US" dirty="0"/>
              <a:t>Can be error prone</a:t>
            </a:r>
          </a:p>
        </p:txBody>
      </p:sp>
    </p:spTree>
    <p:extLst>
      <p:ext uri="{BB962C8B-B14F-4D97-AF65-F5344CB8AC3E}">
        <p14:creationId xmlns:p14="http://schemas.microsoft.com/office/powerpoint/2010/main" val="746849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88861-F9E5-467D-87CE-5B0E710FDF46}"/>
              </a:ext>
            </a:extLst>
          </p:cNvPr>
          <p:cNvSpPr>
            <a:spLocks noGrp="1"/>
          </p:cNvSpPr>
          <p:nvPr>
            <p:ph type="title"/>
          </p:nvPr>
        </p:nvSpPr>
        <p:spPr/>
        <p:txBody>
          <a:bodyPr/>
          <a:lstStyle/>
          <a:p>
            <a:r>
              <a:rPr lang="en-US" dirty="0"/>
              <a:t>VS Code is the Tool of Choice for Git</a:t>
            </a:r>
          </a:p>
        </p:txBody>
      </p:sp>
      <p:sp>
        <p:nvSpPr>
          <p:cNvPr id="3" name="Content Placeholder 2">
            <a:extLst>
              <a:ext uri="{FF2B5EF4-FFF2-40B4-BE49-F238E27FC236}">
                <a16:creationId xmlns:a16="http://schemas.microsoft.com/office/drawing/2014/main" id="{DBA698D6-93B4-42A3-85D3-A0375A13F5C4}"/>
              </a:ext>
            </a:extLst>
          </p:cNvPr>
          <p:cNvSpPr>
            <a:spLocks noGrp="1"/>
          </p:cNvSpPr>
          <p:nvPr>
            <p:ph idx="1"/>
          </p:nvPr>
        </p:nvSpPr>
        <p:spPr/>
        <p:txBody>
          <a:bodyPr>
            <a:normAutofit/>
          </a:bodyPr>
          <a:lstStyle/>
          <a:p>
            <a:pPr marL="0" indent="0">
              <a:buNone/>
            </a:pPr>
            <a:r>
              <a:rPr lang="en-US" dirty="0"/>
              <a:t>Among content developers, VS Code is popular for working in Git because it enables editing and source control in a single tool.</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14" name="Picture 14" descr="A person holding a sign&#10;&#10;Description generated with very high confidence">
            <a:extLst>
              <a:ext uri="{FF2B5EF4-FFF2-40B4-BE49-F238E27FC236}">
                <a16:creationId xmlns:a16="http://schemas.microsoft.com/office/drawing/2014/main" id="{86BAACA4-8231-4CCF-B51C-3BA21CF9DC74}"/>
              </a:ext>
            </a:extLst>
          </p:cNvPr>
          <p:cNvPicPr>
            <a:picLocks noChangeAspect="1"/>
          </p:cNvPicPr>
          <p:nvPr/>
        </p:nvPicPr>
        <p:blipFill>
          <a:blip r:embed="rId2"/>
          <a:stretch>
            <a:fillRect/>
          </a:stretch>
        </p:blipFill>
        <p:spPr>
          <a:xfrm>
            <a:off x="3092642" y="2838036"/>
            <a:ext cx="5690390" cy="2197794"/>
          </a:xfrm>
          <a:prstGeom prst="rect">
            <a:avLst/>
          </a:prstGeom>
        </p:spPr>
      </p:pic>
      <p:sp>
        <p:nvSpPr>
          <p:cNvPr id="16" name="TextBox 15">
            <a:extLst>
              <a:ext uri="{FF2B5EF4-FFF2-40B4-BE49-F238E27FC236}">
                <a16:creationId xmlns:a16="http://schemas.microsoft.com/office/drawing/2014/main" id="{9B061ACD-55C1-430D-B2D0-611CC4869B19}"/>
              </a:ext>
            </a:extLst>
          </p:cNvPr>
          <p:cNvSpPr txBox="1"/>
          <p:nvPr/>
        </p:nvSpPr>
        <p:spPr>
          <a:xfrm>
            <a:off x="1818010" y="5071683"/>
            <a:ext cx="8306475" cy="52322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dirty="0"/>
              <a:t>But how do you make the workflow </a:t>
            </a:r>
            <a:r>
              <a:rPr lang="en-US" sz="2800" b="1" i="1" dirty="0"/>
              <a:t>work</a:t>
            </a:r>
            <a:r>
              <a:rPr lang="en-US" sz="2800" dirty="0"/>
              <a:t>?</a:t>
            </a:r>
          </a:p>
        </p:txBody>
      </p:sp>
    </p:spTree>
    <p:extLst>
      <p:ext uri="{BB962C8B-B14F-4D97-AF65-F5344CB8AC3E}">
        <p14:creationId xmlns:p14="http://schemas.microsoft.com/office/powerpoint/2010/main" val="356889929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Candara">
      <a:maj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369</TotalTime>
  <Words>676</Words>
  <Application>Microsoft Office PowerPoint</Application>
  <PresentationFormat>Widescreen</PresentationFormat>
  <Paragraphs>64</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Gallery</vt:lpstr>
      <vt:lpstr>GTR Git Tech Review</vt:lpstr>
      <vt:lpstr>Millions of Microsoft Documentation Topics reside on Git in Markdown format</vt:lpstr>
      <vt:lpstr>The move to docs (on Git) has greatly enabled contributions</vt:lpstr>
      <vt:lpstr>…but it has limitations</vt:lpstr>
      <vt:lpstr>…and difficulties</vt:lpstr>
      <vt:lpstr>Word Online: Designed For collaboration</vt:lpstr>
      <vt:lpstr>Content Developers Typically use Word</vt:lpstr>
      <vt:lpstr>Content Transfer is a Major Pain Point</vt:lpstr>
      <vt:lpstr>VS Code is the Tool of Choice for Git</vt:lpstr>
      <vt:lpstr>Git-TechReview (GTR) Solves the Transfer Problem  </vt:lpstr>
      <vt:lpstr>Pain Relief!</vt:lpstr>
      <vt:lpstr>GTR– VS Code demo</vt:lpstr>
      <vt:lpstr>GTR – Export to .docx button</vt:lpstr>
      <vt:lpstr>GTR – Import to .md button</vt:lpstr>
      <vt:lpstr>GTR – Future work  (what we would do if we had more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GTR Git Tech Review</dc:title>
  <dc:creator>Dave Swift</dc:creator>
  <cp:lastModifiedBy>Adam Dudsic</cp:lastModifiedBy>
  <cp:revision>167</cp:revision>
  <cp:lastPrinted>2018-07-25T19:26:22Z</cp:lastPrinted>
  <dcterms:created xsi:type="dcterms:W3CDTF">2018-07-25T16:00:49Z</dcterms:created>
  <dcterms:modified xsi:type="dcterms:W3CDTF">2018-07-26T00:01:15Z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davesw@microsoft.com</vt:lpwstr>
  </property>
  <property fmtid="{D5CDD505-2E9C-101B-9397-08002B2CF9AE}" pid="5" name="MSIP_Label_f42aa342-8706-4288-bd11-ebb85995028c_SetDate">
    <vt:lpwstr>2018-07-25T17:13:36.6466039Z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