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57" r:id="rId5"/>
    <p:sldId id="266" r:id="rId6"/>
    <p:sldId id="260" r:id="rId7"/>
    <p:sldId id="258" r:id="rId8"/>
    <p:sldId id="263" r:id="rId9"/>
    <p:sldId id="265" r:id="rId10"/>
    <p:sldId id="261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ур Василян" initials="АВ" lastIdx="1" clrIdx="0">
    <p:extLst>
      <p:ext uri="{19B8F6BF-5375-455C-9EA6-DF929625EA0E}">
        <p15:presenceInfo xmlns:p15="http://schemas.microsoft.com/office/powerpoint/2012/main" userId="94da1f87e82ce9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3%D0%BF%D1%80%D0%B0%D0%B2%D0%BB%D0%B5%D0%BD%D0%B8%D0%B5_%D0%BF%D1%80%D0%BE%D0%B5%D0%BA%D1%82%D0%B0%D0%BC%D0%B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70608-009A-4987-A788-C592200E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21" y="747926"/>
            <a:ext cx="8527582" cy="1646302"/>
          </a:xfrm>
        </p:spPr>
        <p:txBody>
          <a:bodyPr/>
          <a:lstStyle/>
          <a:p>
            <a:r>
              <a:rPr lang="ru-RU" dirty="0"/>
              <a:t>Метод критического пути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321FB-92A3-4201-9418-604D3FD6A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21" y="5334138"/>
            <a:ext cx="7606619" cy="10968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Студент: Василян А.Р. </a:t>
            </a:r>
          </a:p>
          <a:p>
            <a:r>
              <a:rPr lang="ru-RU" dirty="0"/>
              <a:t>Группа: РК6-43Б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Берчун</a:t>
            </a:r>
            <a:r>
              <a:rPr lang="ru-RU" dirty="0"/>
              <a:t> Ю.В. </a:t>
            </a:r>
          </a:p>
        </p:txBody>
      </p:sp>
    </p:spTree>
    <p:extLst>
      <p:ext uri="{BB962C8B-B14F-4D97-AF65-F5344CB8AC3E}">
        <p14:creationId xmlns:p14="http://schemas.microsoft.com/office/powerpoint/2010/main" val="126758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F7EDF-14E7-4696-9764-FDBC8CEA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с непрерывным временем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58081-C301-49E8-AE01-6AB3447A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5023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Введём следующие обозначения</a:t>
            </a:r>
            <a:r>
              <a:rPr lang="en-US" dirty="0"/>
              <a:t> </a:t>
            </a:r>
            <a:r>
              <a:rPr lang="ru-RU" dirty="0"/>
              <a:t>для работы А: 	</a:t>
            </a:r>
          </a:p>
          <a:p>
            <a:pPr marL="0" indent="0">
              <a:buNone/>
            </a:pPr>
            <a:r>
              <a:rPr lang="ru-RU" dirty="0"/>
              <a:t>S(A) – начало работы А; </a:t>
            </a:r>
          </a:p>
          <a:p>
            <a:pPr marL="0" indent="0">
              <a:buNone/>
            </a:pPr>
            <a:r>
              <a:rPr lang="ru-RU" dirty="0"/>
              <a:t>F(A) – окончание работы А; </a:t>
            </a:r>
          </a:p>
          <a:p>
            <a:pPr marL="0" indent="0">
              <a:buNone/>
            </a:pPr>
            <a:r>
              <a:rPr lang="ru-RU" dirty="0"/>
              <a:t>D(A) – продолжительность работы А.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моделей с </a:t>
            </a:r>
            <a:r>
              <a:rPr lang="ru-RU" dirty="0">
                <a:solidFill>
                  <a:schemeClr val="accent1"/>
                </a:solidFill>
              </a:rPr>
              <a:t>непрерывным </a:t>
            </a:r>
            <a:r>
              <a:rPr lang="ru-RU" dirty="0"/>
              <a:t>временем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справедливы формулы: </a:t>
            </a:r>
          </a:p>
          <a:p>
            <a:r>
              <a:rPr lang="ru-RU" dirty="0"/>
              <a:t>Для любой работы A выполняется равенство: F(A) = S(A) + D(A) </a:t>
            </a:r>
          </a:p>
          <a:p>
            <a:r>
              <a:rPr lang="ru-RU" dirty="0"/>
              <a:t>Для любого отношения предшествования FS + d: А→ В верно S(B) ≥ F(A) + d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9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77D57-A644-40A9-90BE-77BE30F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ранних сроков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CE0C5-995B-4230-8D14-545BC347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13" y="161104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accent1"/>
                </a:solidFill>
              </a:rPr>
              <a:t>Ранние сроки </a:t>
            </a:r>
            <a:r>
              <a:rPr lang="ru-RU" dirty="0"/>
              <a:t>начала (окончания) работы - это минимальное время, которое может пройти от начала проекта до начала (окончания) выполнения этой работы без нарушения отношений предшествования.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 - Earliest Start Time </a:t>
            </a:r>
          </a:p>
          <a:p>
            <a:pPr marL="0" indent="0">
              <a:buNone/>
            </a:pPr>
            <a:r>
              <a:rPr lang="en-US" dirty="0"/>
              <a:t>EFT - Earliest Finish Time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7AE08B-9312-4DE2-B048-AA13F430E1F5}"/>
                  </a:ext>
                </a:extLst>
              </p:cNvPr>
              <p:cNvSpPr txBox="1"/>
              <p:nvPr/>
            </p:nvSpPr>
            <p:spPr>
              <a:xfrm>
                <a:off x="2917998" y="3001890"/>
                <a:ext cx="4250898" cy="1099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𝐸𝑆𝑇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𝐸𝑆𝑇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𝐸𝑆𝑇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7AE08B-9312-4DE2-B048-AA13F430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998" y="3001890"/>
                <a:ext cx="4250898" cy="1099083"/>
              </a:xfrm>
              <a:prstGeom prst="rect">
                <a:avLst/>
              </a:prstGeom>
              <a:blipFill>
                <a:blip r:embed="rId2"/>
                <a:stretch>
                  <a:fillRect l="-2152" b="-6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81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05E48-40F4-4C1F-B188-9F48B4A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поздних сроков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A5D74-5179-4B47-BA63-3E2CAF83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22" y="161104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	</a:t>
            </a:r>
            <a:r>
              <a:rPr lang="ru-RU" sz="1900" dirty="0">
                <a:solidFill>
                  <a:schemeClr val="accent1"/>
                </a:solidFill>
              </a:rPr>
              <a:t>Поздними сроками </a:t>
            </a:r>
            <a:r>
              <a:rPr lang="ru-RU" sz="1900" dirty="0"/>
              <a:t>начала (окончания) работы называется  максимальное время, которое может пройти с начала проекта до начала (окончания) выполнения этой работы и позволит закончиться проекту вовремя, без нарушений предшествования.</a:t>
            </a: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LST - Latest Start Time </a:t>
            </a:r>
          </a:p>
          <a:p>
            <a:pPr marL="0" indent="0">
              <a:buNone/>
            </a:pPr>
            <a:r>
              <a:rPr lang="en-US" sz="1900" dirty="0"/>
              <a:t>LFT - Latest Finish Time</a:t>
            </a:r>
            <a:endParaRPr lang="ru-RU" sz="19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16857-2ADE-4022-B71C-933AC7E93AB0}"/>
                  </a:ext>
                </a:extLst>
              </p:cNvPr>
              <p:cNvSpPr txBox="1"/>
              <p:nvPr/>
            </p:nvSpPr>
            <p:spPr>
              <a:xfrm>
                <a:off x="3020907" y="3001888"/>
                <a:ext cx="4250898" cy="1099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𝐿𝐹𝑇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16857-2ADE-4022-B71C-933AC7E93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7" y="3001888"/>
                <a:ext cx="4250898" cy="1099083"/>
              </a:xfrm>
              <a:prstGeom prst="rect">
                <a:avLst/>
              </a:prstGeom>
              <a:blipFill>
                <a:blip r:embed="rId2"/>
                <a:stretch>
                  <a:fillRect l="-2152" b="-6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17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DE2EE-5177-4934-A5ED-22401D25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резервов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8610-2C4C-4560-87DC-256CAE5A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Полным </a:t>
            </a:r>
            <a:r>
              <a:rPr lang="ru-RU" dirty="0">
                <a:solidFill>
                  <a:schemeClr val="accent1"/>
                </a:solidFill>
              </a:rPr>
              <a:t>резервом</a:t>
            </a:r>
            <a:r>
              <a:rPr lang="ru-RU" dirty="0"/>
              <a:t> (или просто резервом) работы (SLK</a:t>
            </a:r>
            <a:r>
              <a:rPr lang="en-US" dirty="0"/>
              <a:t> - Slack</a:t>
            </a:r>
            <a:r>
              <a:rPr lang="ru-RU" dirty="0"/>
              <a:t>) называется время, на которое можно задержать выполнение этой работы без увеличения продолжительности всего проекта.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Работа, имеющая нулевой полный резерв, называется </a:t>
            </a:r>
            <a:r>
              <a:rPr lang="ru-RU" dirty="0">
                <a:solidFill>
                  <a:schemeClr val="accent1"/>
                </a:solidFill>
              </a:rPr>
              <a:t>критической работой.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2A27A-B557-4803-8178-E53FB2BDBCB3}"/>
                  </a:ext>
                </a:extLst>
              </p:cNvPr>
              <p:cNvSpPr txBox="1"/>
              <p:nvPr/>
            </p:nvSpPr>
            <p:spPr>
              <a:xfrm>
                <a:off x="3142296" y="3362311"/>
                <a:ext cx="366674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𝑆𝐿𝐾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𝐿𝐹𝑇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2A27A-B557-4803-8178-E53FB2BDB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96" y="3362311"/>
                <a:ext cx="3666744" cy="1477328"/>
              </a:xfrm>
              <a:prstGeom prst="rect">
                <a:avLst/>
              </a:prstGeom>
              <a:blipFill>
                <a:blip r:embed="rId2"/>
                <a:stretch>
                  <a:fillRect t="-2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9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1DEB8-E980-4EE3-8984-58F5D6C1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критического пути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4AED2C-A0B2-4660-8BF6-78A9D1E49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	Перед определением критического пути введём определения </a:t>
                </a:r>
                <a:r>
                  <a:rPr lang="ru-RU" dirty="0">
                    <a:solidFill>
                      <a:schemeClr val="accent1"/>
                    </a:solidFill>
                  </a:rPr>
                  <a:t>пути</a:t>
                </a:r>
                <a:r>
                  <a:rPr lang="ru-RU" dirty="0">
                    <a:solidFill>
                      <a:schemeClr val="tx1"/>
                    </a:solidFill>
                  </a:rPr>
                  <a:t>,</a:t>
                </a:r>
                <a:r>
                  <a:rPr lang="ru-RU" dirty="0">
                    <a:solidFill>
                      <a:schemeClr val="accent1"/>
                    </a:solidFill>
                  </a:rPr>
                  <a:t> продолжительности </a:t>
                </a:r>
                <a:r>
                  <a:rPr lang="ru-RU" dirty="0">
                    <a:solidFill>
                      <a:schemeClr val="tx1"/>
                    </a:solidFill>
                  </a:rPr>
                  <a:t>и </a:t>
                </a:r>
                <a:r>
                  <a:rPr lang="ru-RU" dirty="0">
                    <a:solidFill>
                      <a:schemeClr val="accent1"/>
                    </a:solidFill>
                  </a:rPr>
                  <a:t>резерва</a:t>
                </a:r>
                <a:r>
                  <a:rPr lang="ru-RU" dirty="0">
                    <a:solidFill>
                      <a:schemeClr val="tx1"/>
                    </a:solidFill>
                  </a:rPr>
                  <a:t> пути: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accent1"/>
                    </a:solidFill>
                  </a:rPr>
                  <a:t>	Путь</a:t>
                </a:r>
                <a:r>
                  <a:rPr lang="ru-RU" dirty="0"/>
                  <a:t> - последовательность работ проекта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), </a:t>
                </a:r>
                <a:r>
                  <a:rPr lang="ru-RU" dirty="0"/>
                  <a:t>связанных отношениями предшествования.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>
                    <a:solidFill>
                      <a:schemeClr val="accent1"/>
                    </a:solidFill>
                  </a:rPr>
                  <a:t>Продолжительность пути </a:t>
                </a:r>
                <a:r>
                  <a:rPr lang="ru-RU" dirty="0"/>
                  <a:t>– минимальное время, которое может пройти с момента начала первой работы пути до момента завершения последней работы пути.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accent1"/>
                    </a:solidFill>
                  </a:rPr>
                  <a:t>	Резерв пути </a:t>
                </a:r>
                <a:r>
                  <a:rPr lang="ru-RU" dirty="0"/>
                  <a:t>– разница между продолжительностью проекта и длиной этого пути.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>
                    <a:solidFill>
                      <a:schemeClr val="accent1"/>
                    </a:solidFill>
                  </a:rPr>
                  <a:t> 	</a:t>
                </a:r>
                <a:r>
                  <a:rPr lang="ru-RU" sz="2000" b="1" dirty="0">
                    <a:solidFill>
                      <a:schemeClr val="accent1"/>
                    </a:solidFill>
                  </a:rPr>
                  <a:t>Критический путь </a:t>
                </a:r>
                <a:r>
                  <a:rPr lang="ru-RU" sz="2000" dirty="0"/>
                  <a:t>– путь, у которого резерв равен нулю.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4AED2C-A0B2-4660-8BF6-78A9D1E49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567" t="-1101" b="-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92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6EF14-D8FA-40EB-A30C-5DEE9E99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DEF16-8800-4156-BC6A-C4372285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израсходовать полный резерв некоторой работы, то сокращаются резервы всех путей, которые проходят через данную работу  </a:t>
            </a:r>
            <a:endParaRPr lang="en-US" dirty="0"/>
          </a:p>
          <a:p>
            <a:r>
              <a:rPr lang="ru-RU" dirty="0"/>
              <a:t>Любая критическая работа лежит на некотором критическом пути</a:t>
            </a:r>
          </a:p>
          <a:p>
            <a:r>
              <a:rPr lang="ru-RU" dirty="0"/>
              <a:t>В проекте может быть несколько критических путей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62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45B56-C179-46E8-A09E-CCD5FF45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программной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975E4-1AB9-4293-818E-10E53753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На вход программа получает файл с информацией по каждой работе в виде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наименование работы, длительность её выполнения и наименования предшественников</a:t>
            </a:r>
          </a:p>
          <a:p>
            <a:r>
              <a:rPr lang="ru-RU" dirty="0"/>
              <a:t>Полученные данные записываются в приватное поле (которое является объектом пользовательского типа данных </a:t>
            </a:r>
            <a:r>
              <a:rPr lang="en-US" dirty="0"/>
              <a:t>Task</a:t>
            </a:r>
            <a:r>
              <a:rPr lang="ru-RU" dirty="0"/>
              <a:t>) переменной пользовательского типа данных </a:t>
            </a:r>
            <a:r>
              <a:rPr lang="en-US" dirty="0"/>
              <a:t>Project </a:t>
            </a:r>
          </a:p>
          <a:p>
            <a:r>
              <a:rPr lang="ru-RU" dirty="0"/>
              <a:t>С помощью функций </a:t>
            </a:r>
            <a:r>
              <a:rPr lang="en-US" dirty="0" err="1"/>
              <a:t>find_est_eft</a:t>
            </a:r>
            <a:r>
              <a:rPr lang="ru-RU" dirty="0"/>
              <a:t> вычисляются ранние сроки выполнения каждой работы</a:t>
            </a:r>
          </a:p>
          <a:p>
            <a:r>
              <a:rPr lang="ru-RU" dirty="0"/>
              <a:t>С помощью функций </a:t>
            </a:r>
            <a:r>
              <a:rPr lang="en-US" dirty="0" err="1"/>
              <a:t>find_lst_lft</a:t>
            </a:r>
            <a:r>
              <a:rPr lang="ru-RU" dirty="0"/>
              <a:t> вычисляются поздние сроки выполнения каждой работы</a:t>
            </a:r>
          </a:p>
          <a:p>
            <a:r>
              <a:rPr lang="ru-RU" dirty="0"/>
              <a:t>С помощью функции </a:t>
            </a:r>
            <a:r>
              <a:rPr lang="en-US" dirty="0" err="1"/>
              <a:t>find_slk</a:t>
            </a:r>
            <a:r>
              <a:rPr lang="en-US" dirty="0"/>
              <a:t> </a:t>
            </a:r>
            <a:r>
              <a:rPr lang="ru-RU" dirty="0"/>
              <a:t>вычисляются резервы каждой работы</a:t>
            </a:r>
          </a:p>
          <a:p>
            <a:r>
              <a:rPr lang="ru-RU" dirty="0"/>
              <a:t>Функция </a:t>
            </a:r>
            <a:r>
              <a:rPr lang="en-US" dirty="0" err="1"/>
              <a:t>find_critical_path</a:t>
            </a:r>
            <a:r>
              <a:rPr lang="en-US" dirty="0"/>
              <a:t> </a:t>
            </a:r>
            <a:r>
              <a:rPr lang="ru-RU" dirty="0"/>
              <a:t>выводит всё задачи принадлежащие какому-либо критическому пути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5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3FD5-8E82-431C-8B83-24CA2DCA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4550E-1FA5-4F50-9117-86A684D5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критического пути (МКП) </a:t>
            </a:r>
            <a:r>
              <a:rPr lang="ru-RU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пошаговая методика </a:t>
            </a:r>
            <a:r>
              <a:rPr lang="ru-RU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управления </a:t>
            </a:r>
            <a:r>
              <a:rPr lang="ru-RU" sz="1800" b="1" u="sng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проектами</a:t>
            </a:r>
            <a:r>
              <a:rPr lang="ru-RU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для определения действий на критическом пути. В этом подходе к планированию проекта </a:t>
            </a:r>
            <a:r>
              <a:rPr lang="ru-RU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</a:t>
            </a:r>
            <a:r>
              <a:rPr lang="ru-RU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разбивается на несколько рабочих </a:t>
            </a:r>
            <a:r>
              <a:rPr lang="ru-RU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</a:t>
            </a:r>
            <a:r>
              <a:rPr lang="ru-RU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которые отображаются в виде блок-схемы, а затем вычисляется продолжительность проекта на основании оценки продолжительности каждой задачи. Он позволяет определить задачи, критические в отношении времени для завершения проекта.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A8C1D8-CD0C-4E69-AE56-618BF7A2F493}"/>
              </a:ext>
            </a:extLst>
          </p:cNvPr>
          <p:cNvSpPr/>
          <p:nvPr/>
        </p:nvSpPr>
        <p:spPr>
          <a:xfrm>
            <a:off x="729722" y="3401584"/>
            <a:ext cx="6759786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B045268-12EC-4111-85A4-A20E09C8640B}"/>
              </a:ext>
            </a:extLst>
          </p:cNvPr>
          <p:cNvSpPr/>
          <p:nvPr/>
        </p:nvSpPr>
        <p:spPr>
          <a:xfrm>
            <a:off x="1011936" y="5465225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C3173D2-9AE5-402B-ACE1-A2AC234F1F06}"/>
              </a:ext>
            </a:extLst>
          </p:cNvPr>
          <p:cNvSpPr/>
          <p:nvPr/>
        </p:nvSpPr>
        <p:spPr>
          <a:xfrm>
            <a:off x="1552470" y="5465225"/>
            <a:ext cx="121920" cy="121920"/>
          </a:xfrm>
          <a:prstGeom prst="ellipse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8AF016A-8B5D-4846-9EE4-512514F480AA}"/>
              </a:ext>
            </a:extLst>
          </p:cNvPr>
          <p:cNvSpPr/>
          <p:nvPr/>
        </p:nvSpPr>
        <p:spPr>
          <a:xfrm>
            <a:off x="2517648" y="3788825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51149A1-775F-4D50-B0D8-CE286354D5D1}"/>
              </a:ext>
            </a:extLst>
          </p:cNvPr>
          <p:cNvSpPr/>
          <p:nvPr/>
        </p:nvSpPr>
        <p:spPr>
          <a:xfrm>
            <a:off x="3432702" y="3788825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CB92682-5B3E-4FEC-8ABC-A70303AAAE16}"/>
              </a:ext>
            </a:extLst>
          </p:cNvPr>
          <p:cNvSpPr/>
          <p:nvPr/>
        </p:nvSpPr>
        <p:spPr>
          <a:xfrm>
            <a:off x="2761488" y="5949522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53380ED-F5EE-4896-BB95-09944D20BE82}"/>
              </a:ext>
            </a:extLst>
          </p:cNvPr>
          <p:cNvSpPr/>
          <p:nvPr/>
        </p:nvSpPr>
        <p:spPr>
          <a:xfrm>
            <a:off x="3380559" y="5953574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FB7C3FA-F142-416A-A37F-CAEAED772BD3}"/>
              </a:ext>
            </a:extLst>
          </p:cNvPr>
          <p:cNvSpPr/>
          <p:nvPr/>
        </p:nvSpPr>
        <p:spPr>
          <a:xfrm>
            <a:off x="4975668" y="3788825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9F2E55F-7093-43E5-BD3A-82C691E74D97}"/>
              </a:ext>
            </a:extLst>
          </p:cNvPr>
          <p:cNvSpPr/>
          <p:nvPr/>
        </p:nvSpPr>
        <p:spPr>
          <a:xfrm>
            <a:off x="4416891" y="3788825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0BCD2A0-7B17-4F37-94A4-DE50C8D10FCD}"/>
              </a:ext>
            </a:extLst>
          </p:cNvPr>
          <p:cNvSpPr/>
          <p:nvPr/>
        </p:nvSpPr>
        <p:spPr>
          <a:xfrm>
            <a:off x="4415531" y="4838700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2CE9929-C4FD-4BF4-9213-1502DB110922}"/>
              </a:ext>
            </a:extLst>
          </p:cNvPr>
          <p:cNvSpPr/>
          <p:nvPr/>
        </p:nvSpPr>
        <p:spPr>
          <a:xfrm>
            <a:off x="3933293" y="4838700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78D4151-E714-4939-A4C7-477D59C5F8DB}"/>
              </a:ext>
            </a:extLst>
          </p:cNvPr>
          <p:cNvSpPr/>
          <p:nvPr/>
        </p:nvSpPr>
        <p:spPr>
          <a:xfrm>
            <a:off x="5809757" y="4838540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EEC5BC1-0D42-4F01-BC7C-73C56DD86061}"/>
              </a:ext>
            </a:extLst>
          </p:cNvPr>
          <p:cNvSpPr/>
          <p:nvPr/>
        </p:nvSpPr>
        <p:spPr>
          <a:xfrm>
            <a:off x="5173604" y="4838700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E1C256F-87EF-46B9-B708-026B67F5B87D}"/>
              </a:ext>
            </a:extLst>
          </p:cNvPr>
          <p:cNvCxnSpPr>
            <a:cxnSpLocks/>
          </p:cNvCxnSpPr>
          <p:nvPr/>
        </p:nvCxnSpPr>
        <p:spPr>
          <a:xfrm>
            <a:off x="1011936" y="5526185"/>
            <a:ext cx="662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1CC488A-4FE6-470F-AEE1-DBBBD95E356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674390" y="5526185"/>
            <a:ext cx="1087098" cy="484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74883B3-BF80-48D6-9FA2-50585E821C97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39568" y="3849785"/>
            <a:ext cx="7931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0A48956-B584-46D7-A027-568CBBC3595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538811" y="3849785"/>
            <a:ext cx="4368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3E6E82C5-5681-4671-BE48-A2E670C42A94}"/>
              </a:ext>
            </a:extLst>
          </p:cNvPr>
          <p:cNvCxnSpPr>
            <a:cxnSpLocks/>
          </p:cNvCxnSpPr>
          <p:nvPr/>
        </p:nvCxnSpPr>
        <p:spPr>
          <a:xfrm flipV="1">
            <a:off x="2883408" y="6034347"/>
            <a:ext cx="48817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25D2D32-F7AD-4CE9-8895-844265F2670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049444" y="4899660"/>
            <a:ext cx="366087" cy="7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586DF94D-C8E3-4389-B6ED-C1F12A69710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312594" y="4899500"/>
            <a:ext cx="497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10F8E99-4277-45BA-A310-8F1967941175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3502479" y="4899660"/>
            <a:ext cx="1671125" cy="1114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DCB8C133-39CD-41B6-8169-C032A39D6AB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674390" y="3849785"/>
            <a:ext cx="843258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1336C50-4DA3-40E4-B80B-21DF277898A1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554622" y="3849785"/>
            <a:ext cx="862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FFEC086B-8C02-4812-BF43-2EB47B6E416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554622" y="3849784"/>
            <a:ext cx="378671" cy="1049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BB90A758-244F-4C03-9916-D39BA814C23E}"/>
              </a:ext>
            </a:extLst>
          </p:cNvPr>
          <p:cNvCxnSpPr>
            <a:cxnSpLocks/>
            <a:stCxn id="16" idx="6"/>
            <a:endCxn id="66" idx="2"/>
          </p:cNvCxnSpPr>
          <p:nvPr/>
        </p:nvCxnSpPr>
        <p:spPr>
          <a:xfrm>
            <a:off x="5931677" y="4899500"/>
            <a:ext cx="328648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4311E163-4AC5-48C4-9FF6-BCDC76EBB4C5}"/>
              </a:ext>
            </a:extLst>
          </p:cNvPr>
          <p:cNvSpPr/>
          <p:nvPr/>
        </p:nvSpPr>
        <p:spPr>
          <a:xfrm>
            <a:off x="6713598" y="4838540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66569EE-2F7C-4177-9B11-19FDD6D5CDC7}"/>
              </a:ext>
            </a:extLst>
          </p:cNvPr>
          <p:cNvSpPr/>
          <p:nvPr/>
        </p:nvSpPr>
        <p:spPr>
          <a:xfrm>
            <a:off x="6260325" y="4838700"/>
            <a:ext cx="121920" cy="1219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C068C92E-0E06-400A-BE5E-D924E7A1A745}"/>
              </a:ext>
            </a:extLst>
          </p:cNvPr>
          <p:cNvCxnSpPr>
            <a:cxnSpLocks/>
            <a:stCxn id="66" idx="6"/>
            <a:endCxn id="65" idx="2"/>
          </p:cNvCxnSpPr>
          <p:nvPr/>
        </p:nvCxnSpPr>
        <p:spPr>
          <a:xfrm flipV="1">
            <a:off x="6382245" y="4899500"/>
            <a:ext cx="331353" cy="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D41B3D8-2D33-4124-BCBF-9EC464FD4889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537451" y="4899500"/>
            <a:ext cx="636153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98990D-75D1-48D0-A845-99935EFB7F90}"/>
              </a:ext>
            </a:extLst>
          </p:cNvPr>
          <p:cNvSpPr txBox="1"/>
          <p:nvPr/>
        </p:nvSpPr>
        <p:spPr>
          <a:xfrm>
            <a:off x="2761488" y="5677871"/>
            <a:ext cx="84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Задача В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4DC727-2E12-4B85-B31B-9C04068BC8D5}"/>
              </a:ext>
            </a:extLst>
          </p:cNvPr>
          <p:cNvSpPr txBox="1"/>
          <p:nvPr/>
        </p:nvSpPr>
        <p:spPr>
          <a:xfrm>
            <a:off x="2650404" y="3513738"/>
            <a:ext cx="84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Задача 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59FC0E-494A-4545-9E3B-F2FB765CC5DA}"/>
              </a:ext>
            </a:extLst>
          </p:cNvPr>
          <p:cNvSpPr txBox="1"/>
          <p:nvPr/>
        </p:nvSpPr>
        <p:spPr>
          <a:xfrm>
            <a:off x="5199356" y="4580072"/>
            <a:ext cx="84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Задача Е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4FA1A2-899E-4AFF-AF1F-89AFA9235E14}"/>
              </a:ext>
            </a:extLst>
          </p:cNvPr>
          <p:cNvSpPr txBox="1"/>
          <p:nvPr/>
        </p:nvSpPr>
        <p:spPr>
          <a:xfrm>
            <a:off x="3888863" y="4596804"/>
            <a:ext cx="84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Задача 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F0B591-E71A-481D-9FB8-D4251FECF113}"/>
              </a:ext>
            </a:extLst>
          </p:cNvPr>
          <p:cNvSpPr txBox="1"/>
          <p:nvPr/>
        </p:nvSpPr>
        <p:spPr>
          <a:xfrm>
            <a:off x="4433898" y="3518857"/>
            <a:ext cx="84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Задача Г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3FA678-37B3-4237-9924-23E513A226D7}"/>
              </a:ext>
            </a:extLst>
          </p:cNvPr>
          <p:cNvSpPr txBox="1"/>
          <p:nvPr/>
        </p:nvSpPr>
        <p:spPr>
          <a:xfrm>
            <a:off x="972886" y="5164250"/>
            <a:ext cx="84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Задача 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C801274-4389-47EE-8F28-03A85EBFB312}"/>
              </a:ext>
            </a:extLst>
          </p:cNvPr>
          <p:cNvSpPr txBox="1"/>
          <p:nvPr/>
        </p:nvSpPr>
        <p:spPr>
          <a:xfrm>
            <a:off x="6197077" y="4524088"/>
            <a:ext cx="84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Задача Ж</a:t>
            </a:r>
          </a:p>
        </p:txBody>
      </p:sp>
    </p:spTree>
    <p:extLst>
      <p:ext uri="{BB962C8B-B14F-4D97-AF65-F5344CB8AC3E}">
        <p14:creationId xmlns:p14="http://schemas.microsoft.com/office/powerpoint/2010/main" val="421293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C8F1-D6D9-424E-92AA-710A8F0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1D7B6-CA9B-44A8-B8C0-A2364C99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endParaRPr lang="ru-RU" b="1" i="0" dirty="0">
              <a:solidFill>
                <a:schemeClr val="tx1"/>
              </a:solidFill>
              <a:effectLst/>
            </a:endParaRPr>
          </a:p>
          <a:p>
            <a:r>
              <a:rPr lang="ru-RU" b="1" i="0" dirty="0">
                <a:solidFill>
                  <a:schemeClr val="accent1"/>
                </a:solidFill>
                <a:effectLst/>
              </a:rPr>
              <a:t>Проект</a:t>
            </a:r>
            <a:r>
              <a:rPr lang="ru-RU" b="0" i="0" dirty="0">
                <a:solidFill>
                  <a:schemeClr val="tx1"/>
                </a:solidFill>
                <a:effectLst/>
              </a:rPr>
              <a:t> (в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hlinkClick r:id="rId2" tooltip="Управление проектам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управленческой деятельности</a:t>
            </a:r>
            <a:r>
              <a:rPr lang="ru-RU" b="0" i="0" dirty="0">
                <a:solidFill>
                  <a:schemeClr val="tx1"/>
                </a:solidFill>
                <a:effectLst/>
              </a:rPr>
              <a:t>) - временное предприятие, направленное на создание уникального продукта, услуги или результата в условиях ограничения по ресурсам; 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i="0" dirty="0">
                <a:solidFill>
                  <a:schemeClr val="accent1"/>
                </a:solidFill>
                <a:effectLst/>
              </a:rPr>
              <a:t>Управление проектами</a:t>
            </a:r>
            <a:r>
              <a:rPr lang="ru-RU" b="0" i="0" dirty="0">
                <a:solidFill>
                  <a:schemeClr val="accent1"/>
                </a:solidFill>
                <a:effectLst/>
              </a:rPr>
              <a:t> </a:t>
            </a:r>
            <a:r>
              <a:rPr lang="ru-RU" b="0" i="0" dirty="0">
                <a:solidFill>
                  <a:schemeClr val="tx1"/>
                </a:solidFill>
                <a:effectLst/>
              </a:rPr>
              <a:t>- деятельность по достижению поставленных целей и задач </a:t>
            </a:r>
            <a:r>
              <a:rPr lang="ru-RU" dirty="0">
                <a:solidFill>
                  <a:schemeClr val="accent1"/>
                </a:solidFill>
              </a:rPr>
              <a:t>проекта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b="0" i="0" dirty="0">
              <a:solidFill>
                <a:schemeClr val="tx1"/>
              </a:solidFill>
              <a:effectLst/>
            </a:endParaRPr>
          </a:p>
          <a:p>
            <a:r>
              <a:rPr lang="ru-RU" b="1" i="0" dirty="0">
                <a:solidFill>
                  <a:schemeClr val="accent1"/>
                </a:solidFill>
                <a:effectLst/>
              </a:rPr>
              <a:t>Задача</a:t>
            </a:r>
            <a:r>
              <a:rPr lang="ru-RU" b="0" i="0" dirty="0">
                <a:solidFill>
                  <a:schemeClr val="tx1"/>
                </a:solidFill>
                <a:effectLst/>
              </a:rPr>
              <a:t> - проблемная ситуация с явно заданной 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целью</a:t>
            </a:r>
            <a:r>
              <a:rPr lang="ru-RU" b="0" i="0" dirty="0">
                <a:solidFill>
                  <a:schemeClr val="tx1"/>
                </a:solidFill>
                <a:effectLst/>
              </a:rPr>
              <a:t>, которую необходимо достичь;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6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B9982-81C9-4C92-8D58-CB21C21A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характеристика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97B51-853E-4F84-8BBA-51853349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МКП предъявляет следующие требования к модели проекта. </a:t>
            </a:r>
          </a:p>
          <a:p>
            <a:r>
              <a:rPr lang="ru-RU" dirty="0"/>
              <a:t> Проект состоит из точно определенного множества работ. Все работы в процессе выполнения проекта должны быть закончены и никаких других работ возникнуть не может.</a:t>
            </a:r>
          </a:p>
          <a:p>
            <a:r>
              <a:rPr lang="ru-RU" dirty="0"/>
              <a:t> Для каждой работы известна продолжительность ее выполнения. </a:t>
            </a:r>
          </a:p>
          <a:p>
            <a:r>
              <a:rPr lang="ru-RU" dirty="0"/>
              <a:t> На множестве работ введено </a:t>
            </a:r>
            <a:r>
              <a:rPr lang="ru-RU" dirty="0">
                <a:solidFill>
                  <a:schemeClr val="accent1"/>
                </a:solidFill>
              </a:rPr>
              <a:t>отношение предшествования</a:t>
            </a:r>
            <a:r>
              <a:rPr lang="ru-RU" dirty="0"/>
              <a:t>. На начало каждой последующей работы влияет только окончание предыдущих работ </a:t>
            </a:r>
            <a:r>
              <a:rPr lang="ru-RU" dirty="0">
                <a:solidFill>
                  <a:schemeClr val="tx1"/>
                </a:solidFill>
              </a:rPr>
              <a:t>и отношения предшествования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39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1B5A-67F6-488E-8912-CAE72293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предшествования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51B8D6-3249-4CA4-9C3C-F9FECDB25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2160589"/>
                <a:ext cx="8835090" cy="3880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	Работа </a:t>
                </a:r>
                <a:r>
                  <a:rPr lang="en-US" dirty="0"/>
                  <a:t>A</a:t>
                </a:r>
                <a:r>
                  <a:rPr lang="ru-RU" dirty="0"/>
                  <a:t> предшествует работе </a:t>
                </a:r>
                <a:r>
                  <a:rPr lang="en-US" dirty="0"/>
                  <a:t>B</a:t>
                </a:r>
                <a:r>
                  <a:rPr lang="ru-RU" dirty="0"/>
                  <a:t> ( </a:t>
                </a:r>
                <a:r>
                  <a:rPr lang="en-US" dirty="0"/>
                  <a:t>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работа</a:t>
                </a:r>
                <a:r>
                  <a:rPr lang="en-US" dirty="0"/>
                  <a:t> B</a:t>
                </a:r>
                <a:r>
                  <a:rPr lang="ru-RU" dirty="0"/>
                  <a:t> не может начаться до окончания работы </a:t>
                </a:r>
                <a:r>
                  <a:rPr lang="en-US" dirty="0"/>
                  <a:t>A.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sz="2400" dirty="0">
                    <a:solidFill>
                      <a:schemeClr val="accent1"/>
                    </a:solidFill>
                    <a:latin typeface="+mj-lt"/>
                  </a:rPr>
                  <a:t>Отношение предшествования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“</a:t>
                </a:r>
                <a:r>
                  <a:rPr lang="ru-RU" sz="2400" dirty="0">
                    <a:solidFill>
                      <a:schemeClr val="accent1"/>
                    </a:solidFill>
                    <a:latin typeface="+mj-lt"/>
                  </a:rPr>
                  <a:t>финиш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</a:t>
                </a:r>
                <a:r>
                  <a:rPr lang="ru-RU" sz="2400" dirty="0">
                    <a:solidFill>
                      <a:schemeClr val="accent1"/>
                    </a:solidFill>
                    <a:latin typeface="+mj-lt"/>
                  </a:rPr>
                  <a:t>-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</a:t>
                </a:r>
                <a:r>
                  <a:rPr lang="ru-RU" sz="2400" dirty="0">
                    <a:solidFill>
                      <a:schemeClr val="accent1"/>
                    </a:solidFill>
                    <a:latin typeface="+mj-lt"/>
                  </a:rPr>
                  <a:t>старт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”</a:t>
                </a:r>
                <a:r>
                  <a:rPr lang="ru-RU" sz="2400" dirty="0">
                    <a:solidFill>
                      <a:schemeClr val="accent1"/>
                    </a:solidFill>
                    <a:latin typeface="+mj-lt"/>
                  </a:rPr>
                  <a:t> с лагом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</a:t>
                </a:r>
                <a:endParaRPr lang="ru-RU" sz="2400" dirty="0">
                  <a:solidFill>
                    <a:schemeClr val="accent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/>
                  <a:t>	Отношением предшествования </a:t>
                </a:r>
                <a:r>
                  <a:rPr lang="en-US" dirty="0"/>
                  <a:t>“</a:t>
                </a:r>
                <a:r>
                  <a:rPr lang="ru-RU" dirty="0"/>
                  <a:t>финиш</a:t>
                </a:r>
                <a:r>
                  <a:rPr lang="en-US" dirty="0"/>
                  <a:t> </a:t>
                </a:r>
                <a:r>
                  <a:rPr lang="ru-RU" dirty="0"/>
                  <a:t>-</a:t>
                </a:r>
                <a:r>
                  <a:rPr lang="en-US" dirty="0"/>
                  <a:t> </a:t>
                </a:r>
                <a:r>
                  <a:rPr lang="ru-RU" dirty="0"/>
                  <a:t>старт</a:t>
                </a:r>
                <a:r>
                  <a:rPr lang="en-US" dirty="0"/>
                  <a:t>”</a:t>
                </a:r>
                <a:r>
                  <a:rPr lang="ru-RU" dirty="0"/>
                  <a:t> с лагом </a:t>
                </a:r>
                <a:r>
                  <a:rPr lang="en-US" dirty="0"/>
                  <a:t>“</a:t>
                </a:r>
                <a:r>
                  <a:rPr lang="ru-RU" dirty="0"/>
                  <a:t>+</a:t>
                </a:r>
                <a:r>
                  <a:rPr lang="en-US" dirty="0"/>
                  <a:t>d” (</a:t>
                </a:r>
                <a:r>
                  <a:rPr lang="en-US" dirty="0">
                    <a:solidFill>
                      <a:schemeClr val="accent1"/>
                    </a:solidFill>
                  </a:rPr>
                  <a:t>FS + 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) </a:t>
                </a:r>
                <a:r>
                  <a:rPr lang="ru-RU" dirty="0"/>
                  <a:t>называется ограничение на сроки выполнения работы </a:t>
                </a:r>
                <a:r>
                  <a:rPr lang="en-US" dirty="0"/>
                  <a:t>B</a:t>
                </a:r>
                <a:r>
                  <a:rPr lang="ru-RU" dirty="0"/>
                  <a:t>, согласно которому работа </a:t>
                </a:r>
                <a:r>
                  <a:rPr lang="en-US" dirty="0"/>
                  <a:t>B </a:t>
                </a:r>
                <a:r>
                  <a:rPr lang="ru-RU" dirty="0"/>
                  <a:t>может начаться только после того, как закончится работа А и пройдёт ещё </a:t>
                </a:r>
                <a:r>
                  <a:rPr lang="en-US" dirty="0"/>
                  <a:t>d </a:t>
                </a:r>
                <a:r>
                  <a:rPr lang="ru-RU" dirty="0"/>
                  <a:t>дней. </a:t>
                </a:r>
              </a:p>
              <a:p>
                <a:pPr marL="0" indent="0">
                  <a:buNone/>
                </a:pPr>
                <a:r>
                  <a:rPr lang="ru-RU" dirty="0"/>
                  <a:t>	Отношением предшествования</a:t>
                </a:r>
                <a:r>
                  <a:rPr lang="en-US" dirty="0"/>
                  <a:t> “</a:t>
                </a:r>
                <a:r>
                  <a:rPr lang="ru-RU" dirty="0"/>
                  <a:t>финиш</a:t>
                </a:r>
                <a:r>
                  <a:rPr lang="en-US" dirty="0"/>
                  <a:t> </a:t>
                </a:r>
                <a:r>
                  <a:rPr lang="ru-RU" dirty="0"/>
                  <a:t>-</a:t>
                </a:r>
                <a:r>
                  <a:rPr lang="en-US" dirty="0"/>
                  <a:t> </a:t>
                </a:r>
                <a:r>
                  <a:rPr lang="ru-RU" dirty="0"/>
                  <a:t>старт</a:t>
                </a:r>
                <a:r>
                  <a:rPr lang="en-US" dirty="0"/>
                  <a:t>”</a:t>
                </a:r>
                <a:r>
                  <a:rPr lang="ru-RU" dirty="0"/>
                  <a:t> с лагом </a:t>
                </a:r>
                <a:r>
                  <a:rPr lang="en-US" dirty="0"/>
                  <a:t>“-d”</a:t>
                </a:r>
                <a:r>
                  <a:rPr lang="ru-RU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FS </a:t>
                </a:r>
                <a:r>
                  <a:rPr lang="ru-RU" dirty="0">
                    <a:solidFill>
                      <a:schemeClr val="accent1"/>
                    </a:solidFill>
                  </a:rPr>
                  <a:t>-</a:t>
                </a:r>
                <a:r>
                  <a:rPr lang="en-US" dirty="0">
                    <a:solidFill>
                      <a:schemeClr val="accent1"/>
                    </a:solidFill>
                  </a:rPr>
                  <a:t> 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 называется ограничение на сроки выполнения работы </a:t>
                </a:r>
                <a:r>
                  <a:rPr lang="en-US" dirty="0"/>
                  <a:t>B</a:t>
                </a:r>
                <a:r>
                  <a:rPr lang="ru-RU" dirty="0"/>
                  <a:t>, согласно которому работа </a:t>
                </a:r>
                <a:r>
                  <a:rPr lang="en-US" dirty="0"/>
                  <a:t>B </a:t>
                </a:r>
                <a:r>
                  <a:rPr lang="ru-RU" dirty="0"/>
                  <a:t>может начаться только после того, как до окончания работы А останется</a:t>
                </a:r>
                <a:r>
                  <a:rPr lang="en-US" dirty="0"/>
                  <a:t> d </a:t>
                </a:r>
                <a:r>
                  <a:rPr lang="ru-RU" dirty="0"/>
                  <a:t>дней.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51B8D6-3249-4CA4-9C3C-F9FECDB25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2160589"/>
                <a:ext cx="8835090" cy="3880773"/>
              </a:xfrm>
              <a:blipFill>
                <a:blip r:embed="rId2"/>
                <a:stretch>
                  <a:fillRect l="-552" t="-942" r="-1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2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E318-CFEC-47A3-BCC1-4CFF7115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МКП предназначен для: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C159B-37D9-4B2A-8DC0-3565ABE6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Нахождения минимально возможной продолжительности выполнения проекта; </a:t>
            </a:r>
          </a:p>
          <a:p>
            <a:r>
              <a:rPr lang="ru-RU" dirty="0"/>
              <a:t>Ранжирования работ в каждый момент времени выполнения проекта по их значимости для выполнения всего проекта в минимально возможный срок; </a:t>
            </a:r>
          </a:p>
          <a:p>
            <a:r>
              <a:rPr lang="ru-RU" dirty="0"/>
              <a:t>Для концентрации усилий на тех работах, продолжительность которых напрямую влияет на продолжительность всего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93471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0A543-4DB4-4CB7-AAC5-DEBDA163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 МКП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3EFAA-8E06-4FC5-A8FB-EDAF6D70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1. </a:t>
            </a:r>
            <a:r>
              <a:rPr lang="ru-RU" dirty="0"/>
              <a:t>Прямой ход алгоритма. Вычисление самых ранних возможных сроков выполнения работ проекта (начиная с начальных работ и заканчивая конечными).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2. </a:t>
            </a:r>
            <a:r>
              <a:rPr lang="ru-RU" dirty="0"/>
              <a:t>Обратный ход алгоритма. Вычисление самых поздних возможных сроков выполнения работ проекта (начиная с конечных работ и заканчивая начальными).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3. </a:t>
            </a:r>
            <a:r>
              <a:rPr lang="ru-RU" dirty="0"/>
              <a:t>Вычисление резервов для всех работ.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4. 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/>
              <a:t>пределение критического пути (одного или нескольких) как самого длинного пути в сети.</a:t>
            </a:r>
          </a:p>
        </p:txBody>
      </p:sp>
    </p:spTree>
    <p:extLst>
      <p:ext uri="{BB962C8B-B14F-4D97-AF65-F5344CB8AC3E}">
        <p14:creationId xmlns:p14="http://schemas.microsoft.com/office/powerpoint/2010/main" val="416554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5EF0-5792-400A-BF41-5CED4CB4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с дискретным и непрерывным временем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A0BEC-2C42-4F80-9F20-39113C2B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Привязка моделей (и диаграмм) к календарю зависит от того, как представлено время в проекте. Выделяют модели с </a:t>
            </a:r>
            <a:r>
              <a:rPr lang="ru-RU" dirty="0">
                <a:solidFill>
                  <a:schemeClr val="accent1"/>
                </a:solidFill>
              </a:rPr>
              <a:t>дискретным</a:t>
            </a:r>
            <a:r>
              <a:rPr lang="ru-RU" dirty="0"/>
              <a:t> временем и с </a:t>
            </a:r>
            <a:r>
              <a:rPr lang="ru-RU" dirty="0">
                <a:solidFill>
                  <a:schemeClr val="accent1"/>
                </a:solidFill>
              </a:rPr>
              <a:t>непрерывным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моделях с </a:t>
            </a:r>
            <a:r>
              <a:rPr lang="ru-RU" dirty="0">
                <a:solidFill>
                  <a:schemeClr val="accent1"/>
                </a:solidFill>
              </a:rPr>
              <a:t>дискретным</a:t>
            </a:r>
            <a:r>
              <a:rPr lang="ru-RU" dirty="0"/>
              <a:t> временем существует некоторый неделимый шаг, например, день, и: а) весь проект состоит из целого количества таких шагов; б) продолжительность работ состоит из целого количества шагов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моделях с </a:t>
            </a:r>
            <a:r>
              <a:rPr lang="ru-RU" dirty="0">
                <a:solidFill>
                  <a:schemeClr val="accent1"/>
                </a:solidFill>
              </a:rPr>
              <a:t>непрерывным</a:t>
            </a:r>
            <a:r>
              <a:rPr lang="ru-RU" dirty="0"/>
              <a:t> временем</a:t>
            </a:r>
            <a:r>
              <a:rPr lang="en-US" dirty="0"/>
              <a:t> </a:t>
            </a:r>
            <a:r>
              <a:rPr lang="ru-RU" dirty="0"/>
              <a:t>продолжительность работ может быть любым действительным числом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6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5EF0-5792-400A-BF41-5CED4CB4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с дискретным и непрерывным временем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A0BEC-2C42-4F80-9F20-39113C2B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Модели с дискретным временем более наглядны и используются для привязки к календарю, а модели с непрерывным временем более абстрактны, но расчеты в таких моделях вести проще. </a:t>
            </a:r>
          </a:p>
          <a:p>
            <a:pPr marL="0" indent="0">
              <a:buNone/>
            </a:pPr>
            <a:r>
              <a:rPr lang="ru-RU" dirty="0"/>
              <a:t>	Поэтому далее используем именно такие модели. </a:t>
            </a:r>
          </a:p>
        </p:txBody>
      </p:sp>
    </p:spTree>
    <p:extLst>
      <p:ext uri="{BB962C8B-B14F-4D97-AF65-F5344CB8AC3E}">
        <p14:creationId xmlns:p14="http://schemas.microsoft.com/office/powerpoint/2010/main" val="378716996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2726</TotalTime>
  <Words>1073</Words>
  <Application>Microsoft Office PowerPoint</Application>
  <PresentationFormat>Широкоэкранный</PresentationFormat>
  <Paragraphs>110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Trebuchet MS</vt:lpstr>
      <vt:lpstr>Wingdings 3</vt:lpstr>
      <vt:lpstr>Аспект</vt:lpstr>
      <vt:lpstr>Метод критического пути </vt:lpstr>
      <vt:lpstr>Определения</vt:lpstr>
      <vt:lpstr>Определения</vt:lpstr>
      <vt:lpstr>Общая характеристика метода</vt:lpstr>
      <vt:lpstr>Отношение предшествования</vt:lpstr>
      <vt:lpstr>МКП предназначен для:  </vt:lpstr>
      <vt:lpstr>Общий алгоритм МКП</vt:lpstr>
      <vt:lpstr>Модели с дискретным и непрерывным временем </vt:lpstr>
      <vt:lpstr>Модели с дискретным и непрерывным временем </vt:lpstr>
      <vt:lpstr>Модели с непрерывным временем</vt:lpstr>
      <vt:lpstr>Вычисление ранних сроков  </vt:lpstr>
      <vt:lpstr>Вычисление поздних сроков </vt:lpstr>
      <vt:lpstr>Вычисление резервов</vt:lpstr>
      <vt:lpstr>Определение критического пути</vt:lpstr>
      <vt:lpstr>Выводы </vt:lpstr>
      <vt:lpstr>Алгоритм программной реализации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критического пути</dc:title>
  <dc:creator>Артур Василян</dc:creator>
  <cp:lastModifiedBy>Артур Василян</cp:lastModifiedBy>
  <cp:revision>70</cp:revision>
  <dcterms:created xsi:type="dcterms:W3CDTF">2021-03-10T14:09:30Z</dcterms:created>
  <dcterms:modified xsi:type="dcterms:W3CDTF">2021-06-06T15:21:43Z</dcterms:modified>
</cp:coreProperties>
</file>