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3" r:id="rId15"/>
    <p:sldId id="270" r:id="rId16"/>
    <p:sldId id="271" r:id="rId17"/>
    <p:sldId id="272" r:id="rId18"/>
    <p:sldId id="277" r:id="rId19"/>
    <p:sldId id="278" r:id="rId20"/>
    <p:sldId id="279" r:id="rId21"/>
    <p:sldId id="280" r:id="rId22"/>
    <p:sldId id="281" r:id="rId23"/>
    <p:sldId id="282" r:id="rId24"/>
    <p:sldId id="283" r:id="rId25"/>
    <p:sldId id="284" r:id="rId26"/>
    <p:sldId id="285" r:id="rId27"/>
    <p:sldId id="287" r:id="rId28"/>
    <p:sldId id="258" r:id="rId29"/>
    <p:sldId id="288" r:id="rId30"/>
    <p:sldId id="289" r:id="rId31"/>
  </p:sldIdLst>
  <p:sldSz cx="9144000" cy="5143500" type="screen16x9"/>
  <p:notesSz cx="6858000" cy="9144000"/>
  <p:embeddedFontLst>
    <p:embeddedFont>
      <p:font typeface="Montserrat" panose="00000500000000000000"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Roboto Slab"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dc7bde6e8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dc7bde6e8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dc7bde6e8_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dc7bde6e8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edc7bde6e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edc7bde6e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dc7bde6e8_3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dc7bde6e8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dc7bde6e8_3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dc7bde6e8_3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edc7bde6e8_3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edc7bde6e8_3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dc7bde6e8_3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dc7bde6e8_3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dc7bde6e8_3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dc7bde6e8_3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edc7bde6e8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edc7bde6e8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edc7bde6e8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edc7bde6e8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ecf952c5ce_0_2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ecf952c5ce_0_2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dc7bde6e8_3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dc7bde6e8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dc7bde6e8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dc7bde6e8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dc7bde6e8_2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dc7bde6e8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dc7bde6e8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dc7bde6e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edc7bde6e8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edc7bde6e8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edc7bde6e8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edc7bde6e8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edc7bde6e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edc7bde6e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f4aab0d52d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f4aab0d52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4aab0d5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4aab0d5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dc7bde6e8_2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dc7bde6e8_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cf952c5ce_0_2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cf952c5ce_0_2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dc7bde6e8_2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dc7bde6e8_2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cf952c5ce_0_2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cf952c5ce_0_2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cf952c5ce_0_2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cf952c5ce_0_2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dc7bde6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dc7bde6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dc7bde6e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dc7bde6e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dc7bde6e8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dc7bde6e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edc7bde6e8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edc7bde6e8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www.britannica.com/technology/central-processing-unit"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hyperlink" Target="https://www.britannica.com/technology/input-output-device" TargetMode="External"/><Relationship Id="rId4" Type="http://schemas.openxmlformats.org/officeDocument/2006/relationships/hyperlink" Target="https://www.britannica.com/technology/computer-memory"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s://www.tableau.com/learn/articles/data-visualization/glossary"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www.linkedin.com/in/ACoAAA8DYB4BQ5KKhm-6lj_iL0nVTyhvKTD-ACg"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hyperlink" Target="https://www.linkedin.com/in/ACoAADLpsK8Bt1NiSqap8cXIRrqsENEiEwKOTvQ"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searchsqlserver.techtarget.com/definition/informatio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2117900" y="293900"/>
            <a:ext cx="4158000" cy="1167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INTERNSHIP AT</a:t>
            </a:r>
            <a:endParaRPr/>
          </a:p>
        </p:txBody>
      </p:sp>
      <p:sp>
        <p:nvSpPr>
          <p:cNvPr id="64" name="Google Shape;64;p13"/>
          <p:cNvSpPr txBox="1">
            <a:spLocks noGrp="1"/>
          </p:cNvSpPr>
          <p:nvPr>
            <p:ph type="subTitle" idx="1"/>
          </p:nvPr>
        </p:nvSpPr>
        <p:spPr>
          <a:xfrm>
            <a:off x="1459950" y="3455750"/>
            <a:ext cx="62217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DISRUPTIVE GROUP (AI/ML/DS/App Dev)</a:t>
            </a:r>
            <a:endParaRPr/>
          </a:p>
        </p:txBody>
      </p:sp>
      <p:pic>
        <p:nvPicPr>
          <p:cNvPr id="65" name="Google Shape;65;p13"/>
          <p:cNvPicPr preferRelativeResize="0"/>
          <p:nvPr/>
        </p:nvPicPr>
        <p:blipFill>
          <a:blip r:embed="rId3">
            <a:alphaModFix/>
          </a:blip>
          <a:stretch>
            <a:fillRect/>
          </a:stretch>
        </p:blipFill>
        <p:spPr>
          <a:xfrm>
            <a:off x="1585225" y="1460900"/>
            <a:ext cx="5783400" cy="1901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600">
                <a:latin typeface="Times New Roman"/>
                <a:ea typeface="Times New Roman"/>
                <a:cs typeface="Times New Roman"/>
                <a:sym typeface="Times New Roman"/>
              </a:rPr>
              <a:t>Data Science</a:t>
            </a:r>
            <a:endParaRPr sz="2600">
              <a:latin typeface="Times New Roman"/>
              <a:ea typeface="Times New Roman"/>
              <a:cs typeface="Times New Roman"/>
              <a:sym typeface="Times New Roman"/>
            </a:endParaRPr>
          </a:p>
        </p:txBody>
      </p:sp>
      <p:sp>
        <p:nvSpPr>
          <p:cNvPr id="132" name="Google Shape;132;p23"/>
          <p:cNvSpPr txBox="1">
            <a:spLocks noGrp="1"/>
          </p:cNvSpPr>
          <p:nvPr>
            <p:ph type="body" idx="1"/>
          </p:nvPr>
        </p:nvSpPr>
        <p:spPr>
          <a:xfrm>
            <a:off x="387900" y="1357200"/>
            <a:ext cx="5265600" cy="3354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dirty="0">
                <a:latin typeface="Times New Roman"/>
                <a:ea typeface="Times New Roman"/>
                <a:cs typeface="Times New Roman"/>
                <a:sym typeface="Times New Roman"/>
              </a:rPr>
              <a:t>Data science combines multiple fields, including statistics, scientific methods, artificial intelligence (AI), and data analysis, to extract value from data. </a:t>
            </a:r>
          </a:p>
          <a:p>
            <a:pPr marL="0" lvl="0" indent="0" algn="l" rtl="0">
              <a:lnSpc>
                <a:spcPct val="115000"/>
              </a:lnSpc>
              <a:spcBef>
                <a:spcPts val="0"/>
              </a:spcBef>
              <a:spcAft>
                <a:spcPts val="0"/>
              </a:spcAft>
              <a:buNone/>
            </a:pPr>
            <a:endParaRPr sz="1400" dirty="0">
              <a:latin typeface="Times New Roman"/>
              <a:ea typeface="Times New Roman"/>
              <a:cs typeface="Times New Roman"/>
              <a:sym typeface="Times New Roman"/>
            </a:endParaRPr>
          </a:p>
          <a:p>
            <a:pPr marL="0" lvl="0" indent="0" algn="l" rtl="0">
              <a:lnSpc>
                <a:spcPct val="115000"/>
              </a:lnSpc>
              <a:spcBef>
                <a:spcPts val="0"/>
              </a:spcBef>
              <a:spcAft>
                <a:spcPts val="1200"/>
              </a:spcAft>
              <a:buNone/>
            </a:pPr>
            <a:r>
              <a:rPr lang="en" sz="1400" dirty="0">
                <a:latin typeface="Times New Roman"/>
                <a:ea typeface="Times New Roman"/>
                <a:cs typeface="Times New Roman"/>
                <a:sym typeface="Times New Roman"/>
              </a:rPr>
              <a:t>There are various industries like banking, finance, manufacturing, transport,e-commerce, education, etc. that use data science. As a result, there are several Data Science Applications related to it. </a:t>
            </a:r>
            <a:endParaRPr sz="1400" dirty="0">
              <a:latin typeface="Times New Roman"/>
              <a:ea typeface="Times New Roman"/>
              <a:cs typeface="Times New Roman"/>
              <a:sym typeface="Times New Roman"/>
            </a:endParaRPr>
          </a:p>
        </p:txBody>
      </p:sp>
      <p:pic>
        <p:nvPicPr>
          <p:cNvPr id="133" name="Google Shape;133;p23"/>
          <p:cNvPicPr preferRelativeResize="0"/>
          <p:nvPr/>
        </p:nvPicPr>
        <p:blipFill>
          <a:blip r:embed="rId3">
            <a:alphaModFix/>
          </a:blip>
          <a:stretch>
            <a:fillRect/>
          </a:stretch>
        </p:blipFill>
        <p:spPr>
          <a:xfrm>
            <a:off x="6133925" y="1751327"/>
            <a:ext cx="2496675" cy="2507800"/>
          </a:xfrm>
          <a:prstGeom prst="rect">
            <a:avLst/>
          </a:prstGeom>
          <a:noFill/>
          <a:ln w="28575" cap="flat" cmpd="sng">
            <a:solidFill>
              <a:srgbClr val="161513"/>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87900" y="555600"/>
            <a:ext cx="59745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600">
                <a:latin typeface="Times New Roman"/>
                <a:ea typeface="Times New Roman"/>
                <a:cs typeface="Times New Roman"/>
                <a:sym typeface="Times New Roman"/>
              </a:rPr>
              <a:t>Relationship between AI , ML and DL</a:t>
            </a:r>
            <a:endParaRPr sz="2600">
              <a:latin typeface="Times New Roman"/>
              <a:ea typeface="Times New Roman"/>
              <a:cs typeface="Times New Roman"/>
              <a:sym typeface="Times New Roman"/>
            </a:endParaRPr>
          </a:p>
        </p:txBody>
      </p:sp>
      <p:sp>
        <p:nvSpPr>
          <p:cNvPr id="139" name="Google Shape;139;p24"/>
          <p:cNvSpPr txBox="1">
            <a:spLocks noGrp="1"/>
          </p:cNvSpPr>
          <p:nvPr>
            <p:ph type="body" idx="1"/>
          </p:nvPr>
        </p:nvSpPr>
        <p:spPr>
          <a:xfrm>
            <a:off x="387900" y="1594025"/>
            <a:ext cx="4219800" cy="3108600"/>
          </a:xfrm>
          <a:prstGeom prst="rect">
            <a:avLst/>
          </a:prstGeom>
        </p:spPr>
        <p:txBody>
          <a:bodyPr spcFirstLastPara="1" wrap="square" lIns="91425" tIns="91425" rIns="91425" bIns="91425" anchor="t" anchorCtr="0">
            <a:normAutofit fontScale="92500" lnSpcReduction="10000"/>
          </a:bodyPr>
          <a:lstStyle/>
          <a:p>
            <a:pPr marL="457200" lvl="0" indent="-310832" algn="l" rtl="0">
              <a:lnSpc>
                <a:spcPct val="115000"/>
              </a:lnSpc>
              <a:spcBef>
                <a:spcPts val="0"/>
              </a:spcBef>
              <a:spcAft>
                <a:spcPts val="0"/>
              </a:spcAft>
              <a:buSzPct val="100000"/>
              <a:buFont typeface="Times New Roman"/>
              <a:buChar char="●"/>
            </a:pPr>
            <a:r>
              <a:rPr lang="en" sz="1400">
                <a:latin typeface="Times New Roman"/>
                <a:ea typeface="Times New Roman"/>
                <a:cs typeface="Times New Roman"/>
                <a:sym typeface="Times New Roman"/>
              </a:rPr>
              <a:t> AI is an umbrella discipline that covers everything </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             related to making machines smarter. Machine </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             Learning (ML) is commonly used along with </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             AI but it is a subset of AI.</a:t>
            </a:r>
            <a:endParaRPr sz="1400">
              <a:latin typeface="Times New Roman"/>
              <a:ea typeface="Times New Roman"/>
              <a:cs typeface="Times New Roman"/>
              <a:sym typeface="Times New Roman"/>
            </a:endParaRPr>
          </a:p>
          <a:p>
            <a:pPr marL="457200" lvl="0" indent="-310832" algn="l" rtl="0">
              <a:lnSpc>
                <a:spcPct val="115000"/>
              </a:lnSpc>
              <a:spcBef>
                <a:spcPts val="1200"/>
              </a:spcBef>
              <a:spcAft>
                <a:spcPts val="0"/>
              </a:spcAft>
              <a:buSzPct val="100000"/>
              <a:buFont typeface="Times New Roman"/>
              <a:buChar char="●"/>
            </a:pPr>
            <a:r>
              <a:rPr lang="en" sz="1400">
                <a:latin typeface="Times New Roman"/>
                <a:ea typeface="Times New Roman"/>
                <a:cs typeface="Times New Roman"/>
                <a:sym typeface="Times New Roman"/>
              </a:rPr>
              <a:t>ML refers to an AI system that can self-learn based </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             on the algorithm. </a:t>
            </a:r>
            <a:endParaRPr sz="1400">
              <a:latin typeface="Times New Roman"/>
              <a:ea typeface="Times New Roman"/>
              <a:cs typeface="Times New Roman"/>
              <a:sym typeface="Times New Roman"/>
            </a:endParaRPr>
          </a:p>
          <a:p>
            <a:pPr marL="457200" lvl="0" indent="-310832" algn="l" rtl="0">
              <a:lnSpc>
                <a:spcPct val="115000"/>
              </a:lnSpc>
              <a:spcBef>
                <a:spcPts val="1200"/>
              </a:spcBef>
              <a:spcAft>
                <a:spcPts val="0"/>
              </a:spcAft>
              <a:buSzPct val="100000"/>
              <a:buFont typeface="Times New Roman"/>
              <a:buChar char="●"/>
            </a:pPr>
            <a:r>
              <a:rPr lang="en" sz="1400">
                <a:latin typeface="Times New Roman"/>
                <a:ea typeface="Times New Roman"/>
                <a:cs typeface="Times New Roman"/>
                <a:sym typeface="Times New Roman"/>
              </a:rPr>
              <a:t>Deep Learning (DL) is a machine learning (ML) </a:t>
            </a:r>
            <a:endParaRPr sz="140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400">
                <a:latin typeface="Times New Roman"/>
                <a:ea typeface="Times New Roman"/>
                <a:cs typeface="Times New Roman"/>
                <a:sym typeface="Times New Roman"/>
              </a:rPr>
              <a:t>            applied to large data sets. </a:t>
            </a:r>
            <a:endParaRPr sz="2000">
              <a:latin typeface="Times New Roman"/>
              <a:ea typeface="Times New Roman"/>
              <a:cs typeface="Times New Roman"/>
              <a:sym typeface="Times New Roman"/>
            </a:endParaRPr>
          </a:p>
        </p:txBody>
      </p:sp>
      <p:pic>
        <p:nvPicPr>
          <p:cNvPr id="140" name="Google Shape;140;p24"/>
          <p:cNvPicPr preferRelativeResize="0"/>
          <p:nvPr/>
        </p:nvPicPr>
        <p:blipFill>
          <a:blip r:embed="rId3">
            <a:alphaModFix/>
          </a:blip>
          <a:stretch>
            <a:fillRect/>
          </a:stretch>
        </p:blipFill>
        <p:spPr>
          <a:xfrm>
            <a:off x="4728550" y="1144125"/>
            <a:ext cx="3940224" cy="371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Jupyter Notebook vs Google colab</a:t>
            </a:r>
            <a:endParaRPr>
              <a:latin typeface="Times New Roman"/>
              <a:ea typeface="Times New Roman"/>
              <a:cs typeface="Times New Roman"/>
              <a:sym typeface="Times New Roman"/>
            </a:endParaRPr>
          </a:p>
        </p:txBody>
      </p:sp>
      <p:sp>
        <p:nvSpPr>
          <p:cNvPr id="146" name="Google Shape;146;p25"/>
          <p:cNvSpPr txBox="1">
            <a:spLocks noGrp="1"/>
          </p:cNvSpPr>
          <p:nvPr>
            <p:ph type="body" idx="1"/>
          </p:nvPr>
        </p:nvSpPr>
        <p:spPr>
          <a:xfrm>
            <a:off x="387900" y="1489825"/>
            <a:ext cx="4132200" cy="341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35" u="sng">
                <a:latin typeface="Times New Roman"/>
                <a:ea typeface="Times New Roman"/>
                <a:cs typeface="Times New Roman"/>
                <a:sym typeface="Times New Roman"/>
              </a:rPr>
              <a:t>Jupyter Notebook:</a:t>
            </a:r>
            <a:endParaRPr sz="1835" u="sng">
              <a:latin typeface="Times New Roman"/>
              <a:ea typeface="Times New Roman"/>
              <a:cs typeface="Times New Roman"/>
              <a:sym typeface="Times New Roman"/>
            </a:endParaRPr>
          </a:p>
          <a:p>
            <a:pPr marL="457200" lvl="0" indent="-307975" algn="l" rtl="0">
              <a:spcBef>
                <a:spcPts val="1200"/>
              </a:spcBef>
              <a:spcAft>
                <a:spcPts val="0"/>
              </a:spcAft>
              <a:buSzPts val="1250"/>
              <a:buFont typeface="Times New Roman"/>
              <a:buAutoNum type="arabicPeriod"/>
            </a:pPr>
            <a:r>
              <a:rPr lang="en" sz="1250">
                <a:latin typeface="Times New Roman"/>
                <a:ea typeface="Times New Roman"/>
                <a:cs typeface="Times New Roman"/>
                <a:sym typeface="Times New Roman"/>
              </a:rPr>
              <a:t>IDE for writing, executing code. </a:t>
            </a:r>
            <a:endParaRPr sz="125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AutoNum type="arabicPeriod"/>
            </a:pPr>
            <a:r>
              <a:rPr lang="en" sz="1250">
                <a:latin typeface="Times New Roman"/>
                <a:ea typeface="Times New Roman"/>
                <a:cs typeface="Times New Roman"/>
                <a:sym typeface="Times New Roman"/>
              </a:rPr>
              <a:t>Needs to be installed in computer. </a:t>
            </a:r>
            <a:endParaRPr sz="125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AutoNum type="arabicPeriod"/>
            </a:pPr>
            <a:r>
              <a:rPr lang="en" sz="1250">
                <a:latin typeface="Times New Roman"/>
                <a:ea typeface="Times New Roman"/>
                <a:cs typeface="Times New Roman"/>
                <a:sym typeface="Times New Roman"/>
              </a:rPr>
              <a:t>It is not cloud based. It runs on local machine and files are saved on hard disk.</a:t>
            </a:r>
            <a:endParaRPr sz="125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AutoNum type="arabicPeriod"/>
            </a:pPr>
            <a:r>
              <a:rPr lang="en" sz="1250">
                <a:latin typeface="Times New Roman"/>
                <a:ea typeface="Times New Roman"/>
                <a:cs typeface="Times New Roman"/>
                <a:sym typeface="Times New Roman"/>
              </a:rPr>
              <a:t>Jupyter notebook requires high GPU, TPU.</a:t>
            </a:r>
            <a:endParaRPr sz="125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AutoNum type="arabicPeriod"/>
            </a:pPr>
            <a:r>
              <a:rPr lang="en" sz="1250">
                <a:latin typeface="Times New Roman"/>
                <a:ea typeface="Times New Roman"/>
                <a:cs typeface="Times New Roman"/>
                <a:sym typeface="Times New Roman"/>
              </a:rPr>
              <a:t>Required libraries need to be installed in local machine.</a:t>
            </a:r>
            <a:endParaRPr sz="125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AutoNum type="arabicPeriod"/>
            </a:pPr>
            <a:r>
              <a:rPr lang="en" sz="1250">
                <a:latin typeface="Times New Roman"/>
                <a:ea typeface="Times New Roman"/>
                <a:cs typeface="Times New Roman"/>
                <a:sym typeface="Times New Roman"/>
              </a:rPr>
              <a:t>Here, runtime depends on your system memory limit.</a:t>
            </a:r>
            <a:endParaRPr sz="125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AutoNum type="arabicPeriod"/>
            </a:pPr>
            <a:r>
              <a:rPr lang="en" sz="1250">
                <a:latin typeface="Times New Roman"/>
                <a:ea typeface="Times New Roman"/>
                <a:cs typeface="Times New Roman"/>
                <a:sym typeface="Times New Roman"/>
              </a:rPr>
              <a:t>Can’t be shared with others without downloading it.</a:t>
            </a:r>
            <a:endParaRPr sz="125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AutoNum type="arabicPeriod"/>
            </a:pPr>
            <a:r>
              <a:rPr lang="en" sz="1250">
                <a:latin typeface="Times New Roman"/>
                <a:ea typeface="Times New Roman"/>
                <a:cs typeface="Times New Roman"/>
                <a:sym typeface="Times New Roman"/>
              </a:rPr>
              <a:t>Jupyter is safer than Colab when it comes to data security.</a:t>
            </a:r>
            <a:endParaRPr sz="125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AutoNum type="arabicPeriod"/>
            </a:pPr>
            <a:r>
              <a:rPr lang="en" sz="1250">
                <a:latin typeface="Times New Roman"/>
                <a:ea typeface="Times New Roman"/>
                <a:cs typeface="Times New Roman"/>
                <a:sym typeface="Times New Roman"/>
              </a:rPr>
              <a:t>It is completely free.</a:t>
            </a:r>
            <a:endParaRPr sz="1250">
              <a:latin typeface="Times New Roman"/>
              <a:ea typeface="Times New Roman"/>
              <a:cs typeface="Times New Roman"/>
              <a:sym typeface="Times New Roman"/>
            </a:endParaRPr>
          </a:p>
        </p:txBody>
      </p:sp>
      <p:sp>
        <p:nvSpPr>
          <p:cNvPr id="147" name="Google Shape;147;p25"/>
          <p:cNvSpPr txBox="1">
            <a:spLocks noGrp="1"/>
          </p:cNvSpPr>
          <p:nvPr>
            <p:ph type="body" idx="2"/>
          </p:nvPr>
        </p:nvSpPr>
        <p:spPr>
          <a:xfrm>
            <a:off x="4756200" y="1489825"/>
            <a:ext cx="3999900" cy="348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u="sng">
                <a:latin typeface="Times New Roman"/>
                <a:ea typeface="Times New Roman"/>
                <a:cs typeface="Times New Roman"/>
                <a:sym typeface="Times New Roman"/>
              </a:rPr>
              <a:t>Google Colab:</a:t>
            </a:r>
            <a:endParaRPr sz="1800" u="sng">
              <a:latin typeface="Times New Roman"/>
              <a:ea typeface="Times New Roman"/>
              <a:cs typeface="Times New Roman"/>
              <a:sym typeface="Times New Roman"/>
            </a:endParaRPr>
          </a:p>
          <a:p>
            <a:pPr marL="457200" lvl="0" indent="-307975" algn="l" rtl="0">
              <a:spcBef>
                <a:spcPts val="1200"/>
              </a:spcBef>
              <a:spcAft>
                <a:spcPts val="0"/>
              </a:spcAft>
              <a:buSzPts val="1250"/>
              <a:buFont typeface="Times New Roman"/>
              <a:buAutoNum type="arabicPeriod"/>
            </a:pPr>
            <a:r>
              <a:rPr lang="en" sz="1250">
                <a:latin typeface="Times New Roman"/>
                <a:ea typeface="Times New Roman"/>
                <a:cs typeface="Times New Roman"/>
                <a:sym typeface="Times New Roman"/>
              </a:rPr>
              <a:t>It allows to write, execute code through browser. </a:t>
            </a:r>
            <a:endParaRPr sz="125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AutoNum type="arabicPeriod"/>
            </a:pPr>
            <a:r>
              <a:rPr lang="en" sz="1250">
                <a:latin typeface="Times New Roman"/>
                <a:ea typeface="Times New Roman"/>
                <a:cs typeface="Times New Roman"/>
                <a:sym typeface="Times New Roman"/>
              </a:rPr>
              <a:t>Work on any computers. No need of installation.</a:t>
            </a:r>
            <a:endParaRPr sz="125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AutoNum type="arabicPeriod"/>
            </a:pPr>
            <a:r>
              <a:rPr lang="en" sz="1250">
                <a:latin typeface="Times New Roman"/>
                <a:ea typeface="Times New Roman"/>
                <a:cs typeface="Times New Roman"/>
                <a:sym typeface="Times New Roman"/>
              </a:rPr>
              <a:t>It is cloud based Jupyter notebook environment and all notebooks are saved in google drives.</a:t>
            </a:r>
            <a:endParaRPr sz="125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AutoNum type="arabicPeriod"/>
            </a:pPr>
            <a:r>
              <a:rPr lang="en" sz="1250">
                <a:latin typeface="Times New Roman"/>
                <a:ea typeface="Times New Roman"/>
                <a:cs typeface="Times New Roman"/>
                <a:sym typeface="Times New Roman"/>
              </a:rPr>
              <a:t>Free GPU (and TPU as of 2018-09-29)</a:t>
            </a:r>
            <a:endParaRPr sz="125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AutoNum type="arabicPeriod"/>
            </a:pPr>
            <a:r>
              <a:rPr lang="en" sz="1250">
                <a:latin typeface="Times New Roman"/>
                <a:ea typeface="Times New Roman"/>
                <a:cs typeface="Times New Roman"/>
                <a:sym typeface="Times New Roman"/>
              </a:rPr>
              <a:t>Important libraries are pre-installed.</a:t>
            </a:r>
            <a:endParaRPr sz="125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AutoNum type="arabicPeriod"/>
            </a:pPr>
            <a:r>
              <a:rPr lang="en" sz="1250">
                <a:latin typeface="Times New Roman"/>
                <a:ea typeface="Times New Roman"/>
                <a:cs typeface="Times New Roman"/>
                <a:sym typeface="Times New Roman"/>
              </a:rPr>
              <a:t>In google colab there is a runtime limit of 12/24 hrs.</a:t>
            </a:r>
            <a:endParaRPr sz="125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AutoNum type="arabicPeriod"/>
            </a:pPr>
            <a:r>
              <a:rPr lang="en" sz="1250">
                <a:latin typeface="Times New Roman"/>
                <a:ea typeface="Times New Roman"/>
                <a:cs typeface="Times New Roman"/>
                <a:sym typeface="Times New Roman"/>
              </a:rPr>
              <a:t>Can be shared with other without downloading it.</a:t>
            </a:r>
            <a:endParaRPr sz="125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AutoNum type="arabicPeriod"/>
            </a:pPr>
            <a:r>
              <a:rPr lang="en" sz="1250">
                <a:latin typeface="Times New Roman"/>
                <a:ea typeface="Times New Roman"/>
                <a:cs typeface="Times New Roman"/>
                <a:sym typeface="Times New Roman"/>
              </a:rPr>
              <a:t>It is secure but not recommended for highly sensitive work.</a:t>
            </a:r>
            <a:endParaRPr sz="125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AutoNum type="arabicPeriod"/>
            </a:pPr>
            <a:r>
              <a:rPr lang="en" sz="1250">
                <a:latin typeface="Times New Roman"/>
                <a:ea typeface="Times New Roman"/>
                <a:cs typeface="Times New Roman"/>
                <a:sym typeface="Times New Roman"/>
              </a:rPr>
              <a:t>It is partially free we can take subscription for upgrading features.</a:t>
            </a:r>
            <a:endParaRPr sz="1250">
              <a:latin typeface="Times New Roman"/>
              <a:ea typeface="Times New Roman"/>
              <a:cs typeface="Times New Roman"/>
              <a:sym typeface="Times New Roman"/>
            </a:endParaRPr>
          </a:p>
        </p:txBody>
      </p:sp>
      <p:pic>
        <p:nvPicPr>
          <p:cNvPr id="148" name="Google Shape;148;p25"/>
          <p:cNvPicPr preferRelativeResize="0"/>
          <p:nvPr/>
        </p:nvPicPr>
        <p:blipFill rotWithShape="1">
          <a:blip r:embed="rId3">
            <a:alphaModFix/>
          </a:blip>
          <a:srcRect r="58837" b="14199"/>
          <a:stretch/>
        </p:blipFill>
        <p:spPr>
          <a:xfrm>
            <a:off x="2642350" y="1342425"/>
            <a:ext cx="894528" cy="570475"/>
          </a:xfrm>
          <a:prstGeom prst="rect">
            <a:avLst/>
          </a:prstGeom>
          <a:noFill/>
          <a:ln w="28575" cap="flat" cmpd="sng">
            <a:solidFill>
              <a:schemeClr val="dk1"/>
            </a:solidFill>
            <a:prstDash val="solid"/>
            <a:round/>
            <a:headEnd type="none" w="sm" len="sm"/>
            <a:tailEnd type="none" w="sm" len="sm"/>
          </a:ln>
        </p:spPr>
      </p:pic>
      <p:pic>
        <p:nvPicPr>
          <p:cNvPr id="149" name="Google Shape;149;p25"/>
          <p:cNvPicPr preferRelativeResize="0"/>
          <p:nvPr/>
        </p:nvPicPr>
        <p:blipFill rotWithShape="1">
          <a:blip r:embed="rId3">
            <a:alphaModFix/>
          </a:blip>
          <a:srcRect l="46146"/>
          <a:stretch/>
        </p:blipFill>
        <p:spPr>
          <a:xfrm>
            <a:off x="6740800" y="1369138"/>
            <a:ext cx="978300" cy="517048"/>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600">
                <a:latin typeface="Times New Roman"/>
                <a:ea typeface="Times New Roman"/>
                <a:cs typeface="Times New Roman"/>
                <a:sym typeface="Times New Roman"/>
              </a:rPr>
              <a:t>Types of Learning</a:t>
            </a:r>
            <a:endParaRPr sz="2600">
              <a:latin typeface="Times New Roman"/>
              <a:ea typeface="Times New Roman"/>
              <a:cs typeface="Times New Roman"/>
              <a:sym typeface="Times New Roman"/>
            </a:endParaRPr>
          </a:p>
        </p:txBody>
      </p:sp>
      <p:pic>
        <p:nvPicPr>
          <p:cNvPr id="155" name="Google Shape;155;p26"/>
          <p:cNvPicPr preferRelativeResize="0"/>
          <p:nvPr/>
        </p:nvPicPr>
        <p:blipFill>
          <a:blip r:embed="rId3">
            <a:alphaModFix/>
          </a:blip>
          <a:stretch>
            <a:fillRect/>
          </a:stretch>
        </p:blipFill>
        <p:spPr>
          <a:xfrm>
            <a:off x="387900" y="1326375"/>
            <a:ext cx="8368199" cy="3626625"/>
          </a:xfrm>
          <a:prstGeom prst="rect">
            <a:avLst/>
          </a:prstGeom>
          <a:noFill/>
          <a:ln w="28575" cap="flat" cmpd="sng">
            <a:solidFill>
              <a:srgbClr val="161513"/>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87900" y="3508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600">
                <a:latin typeface="Times New Roman"/>
                <a:ea typeface="Times New Roman"/>
                <a:cs typeface="Times New Roman"/>
                <a:sym typeface="Times New Roman"/>
              </a:rPr>
              <a:t>Supervised Learning</a:t>
            </a:r>
            <a:endParaRPr sz="2600">
              <a:latin typeface="Times New Roman"/>
              <a:ea typeface="Times New Roman"/>
              <a:cs typeface="Times New Roman"/>
              <a:sym typeface="Times New Roman"/>
            </a:endParaRPr>
          </a:p>
        </p:txBody>
      </p:sp>
      <p:sp>
        <p:nvSpPr>
          <p:cNvPr id="178" name="Google Shape;178;p30"/>
          <p:cNvSpPr txBox="1">
            <a:spLocks noGrp="1"/>
          </p:cNvSpPr>
          <p:nvPr>
            <p:ph type="body" idx="1"/>
          </p:nvPr>
        </p:nvSpPr>
        <p:spPr>
          <a:xfrm>
            <a:off x="387900" y="1370775"/>
            <a:ext cx="8434500" cy="3306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dirty="0">
                <a:latin typeface="Times New Roman"/>
                <a:ea typeface="Times New Roman"/>
                <a:cs typeface="Times New Roman"/>
                <a:sym typeface="Times New Roman"/>
              </a:rPr>
              <a:t>Supervised learning is the types of machine learning in which machines are trained using well "labelled" training data, and on basis of that data, machines predict the output. </a:t>
            </a:r>
            <a:endParaRPr dirty="0">
              <a:latin typeface="Times New Roman"/>
              <a:ea typeface="Times New Roman"/>
              <a:cs typeface="Times New Roman"/>
              <a:sym typeface="Times New Roman"/>
            </a:endParaRPr>
          </a:p>
          <a:p>
            <a:pPr marL="0" lvl="0" indent="0" algn="l" rtl="0">
              <a:lnSpc>
                <a:spcPct val="95000"/>
              </a:lnSpc>
              <a:spcBef>
                <a:spcPts val="1200"/>
              </a:spcBef>
              <a:spcAft>
                <a:spcPts val="0"/>
              </a:spcAft>
              <a:buNone/>
            </a:pPr>
            <a:endParaRPr dirty="0">
              <a:latin typeface="Times New Roman"/>
              <a:ea typeface="Times New Roman"/>
              <a:cs typeface="Times New Roman"/>
              <a:sym typeface="Times New Roman"/>
            </a:endParaRPr>
          </a:p>
          <a:p>
            <a:pPr marL="0" lvl="0" indent="0" algn="l" rtl="0">
              <a:lnSpc>
                <a:spcPct val="95000"/>
              </a:lnSpc>
              <a:spcBef>
                <a:spcPts val="1200"/>
              </a:spcBef>
              <a:spcAft>
                <a:spcPts val="0"/>
              </a:spcAft>
              <a:buNone/>
            </a:pPr>
            <a:endParaRPr dirty="0">
              <a:latin typeface="Times New Roman"/>
              <a:ea typeface="Times New Roman"/>
              <a:cs typeface="Times New Roman"/>
              <a:sym typeface="Times New Roman"/>
            </a:endParaRPr>
          </a:p>
          <a:p>
            <a:pPr marL="0" lvl="0" indent="0" algn="l" rtl="0">
              <a:lnSpc>
                <a:spcPct val="95000"/>
              </a:lnSpc>
              <a:spcBef>
                <a:spcPts val="1200"/>
              </a:spcBef>
              <a:spcAft>
                <a:spcPts val="0"/>
              </a:spcAft>
              <a:buNone/>
            </a:pPr>
            <a:endParaRPr dirty="0">
              <a:latin typeface="Times New Roman"/>
              <a:ea typeface="Times New Roman"/>
              <a:cs typeface="Times New Roman"/>
              <a:sym typeface="Times New Roman"/>
            </a:endParaRPr>
          </a:p>
          <a:p>
            <a:pPr marL="0" lvl="0" indent="0" algn="l" rtl="0">
              <a:lnSpc>
                <a:spcPct val="95000"/>
              </a:lnSpc>
              <a:spcBef>
                <a:spcPts val="1200"/>
              </a:spcBef>
              <a:spcAft>
                <a:spcPts val="0"/>
              </a:spcAft>
              <a:buNone/>
            </a:pPr>
            <a:endParaRPr dirty="0">
              <a:latin typeface="Times New Roman"/>
              <a:ea typeface="Times New Roman"/>
              <a:cs typeface="Times New Roman"/>
              <a:sym typeface="Times New Roman"/>
            </a:endParaRPr>
          </a:p>
          <a:p>
            <a:pPr marL="0" lvl="0" indent="0" algn="l" rtl="0">
              <a:lnSpc>
                <a:spcPct val="95000"/>
              </a:lnSpc>
              <a:spcBef>
                <a:spcPts val="1200"/>
              </a:spcBef>
              <a:spcAft>
                <a:spcPts val="0"/>
              </a:spcAft>
              <a:buNone/>
            </a:pPr>
            <a:endParaRPr lang="en" dirty="0">
              <a:latin typeface="Times New Roman"/>
              <a:ea typeface="Times New Roman"/>
              <a:cs typeface="Times New Roman"/>
              <a:sym typeface="Times New Roman"/>
            </a:endParaRPr>
          </a:p>
          <a:p>
            <a:pPr marL="0" lvl="0" indent="0" algn="l" rtl="0">
              <a:lnSpc>
                <a:spcPct val="95000"/>
              </a:lnSpc>
              <a:spcBef>
                <a:spcPts val="1200"/>
              </a:spcBef>
              <a:spcAft>
                <a:spcPts val="0"/>
              </a:spcAft>
              <a:buNone/>
            </a:pPr>
            <a:r>
              <a:rPr lang="en" dirty="0">
                <a:latin typeface="Times New Roman"/>
                <a:ea typeface="Times New Roman"/>
                <a:cs typeface="Times New Roman"/>
                <a:sym typeface="Times New Roman"/>
              </a:rPr>
              <a:t>Supervised learning is a process of providing input data as well as correct output data to the machine learning model. </a:t>
            </a:r>
            <a:endParaRPr dirty="0">
              <a:latin typeface="Times New Roman"/>
              <a:ea typeface="Times New Roman"/>
              <a:cs typeface="Times New Roman"/>
              <a:sym typeface="Times New Roman"/>
            </a:endParaRPr>
          </a:p>
        </p:txBody>
      </p:sp>
      <p:pic>
        <p:nvPicPr>
          <p:cNvPr id="179" name="Google Shape;179;p30"/>
          <p:cNvPicPr preferRelativeResize="0"/>
          <p:nvPr/>
        </p:nvPicPr>
        <p:blipFill>
          <a:blip r:embed="rId3">
            <a:alphaModFix/>
          </a:blip>
          <a:stretch>
            <a:fillRect/>
          </a:stretch>
        </p:blipFill>
        <p:spPr>
          <a:xfrm>
            <a:off x="2335825" y="1952483"/>
            <a:ext cx="5293650" cy="1776825"/>
          </a:xfrm>
          <a:prstGeom prst="rect">
            <a:avLst/>
          </a:prstGeom>
          <a:noFill/>
          <a:ln w="28575" cap="flat" cmpd="sng">
            <a:solidFill>
              <a:srgbClr val="161513"/>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p:nvPr/>
        </p:nvSpPr>
        <p:spPr>
          <a:xfrm>
            <a:off x="297600" y="166675"/>
            <a:ext cx="8548800" cy="47223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800" b="1">
                <a:solidFill>
                  <a:schemeClr val="dk1"/>
                </a:solidFill>
                <a:latin typeface="Times New Roman"/>
                <a:ea typeface="Times New Roman"/>
                <a:cs typeface="Times New Roman"/>
                <a:sym typeface="Times New Roman"/>
              </a:rPr>
              <a:t>Types of Supervised Learning</a:t>
            </a:r>
            <a:endParaRPr sz="1800" b="1">
              <a:solidFill>
                <a:schemeClr val="dk1"/>
              </a:solidFill>
              <a:latin typeface="Times New Roman"/>
              <a:ea typeface="Times New Roman"/>
              <a:cs typeface="Times New Roman"/>
              <a:sym typeface="Times New Roman"/>
            </a:endParaRPr>
          </a:p>
          <a:p>
            <a:pPr marL="0" lvl="0" indent="0" algn="l" rtl="0">
              <a:lnSpc>
                <a:spcPct val="120000"/>
              </a:lnSpc>
              <a:spcBef>
                <a:spcPts val="0"/>
              </a:spcBef>
              <a:spcAft>
                <a:spcPts val="0"/>
              </a:spcAft>
              <a:buNone/>
            </a:pPr>
            <a:r>
              <a:rPr lang="en" sz="1600">
                <a:solidFill>
                  <a:schemeClr val="dk1"/>
                </a:solidFill>
                <a:latin typeface="Times New Roman"/>
                <a:ea typeface="Times New Roman"/>
                <a:cs typeface="Times New Roman"/>
                <a:sym typeface="Times New Roman"/>
              </a:rPr>
              <a:t>There are two types of Supervised Learning</a:t>
            </a:r>
            <a:endParaRPr sz="1600">
              <a:solidFill>
                <a:schemeClr val="dk1"/>
              </a:solidFill>
              <a:latin typeface="Times New Roman"/>
              <a:ea typeface="Times New Roman"/>
              <a:cs typeface="Times New Roman"/>
              <a:sym typeface="Times New Roman"/>
            </a:endParaRPr>
          </a:p>
          <a:p>
            <a:pPr marL="457200" lvl="0" indent="-317500" algn="l" rtl="0">
              <a:lnSpc>
                <a:spcPct val="120000"/>
              </a:lnSpc>
              <a:spcBef>
                <a:spcPts val="0"/>
              </a:spcBef>
              <a:spcAft>
                <a:spcPts val="0"/>
              </a:spcAft>
              <a:buClr>
                <a:schemeClr val="dk1"/>
              </a:buClr>
              <a:buSzPts val="1400"/>
              <a:buFont typeface="Times New Roman"/>
              <a:buAutoNum type="arabicPeriod"/>
            </a:pPr>
            <a:r>
              <a:rPr lang="en" sz="1600" b="1">
                <a:solidFill>
                  <a:schemeClr val="dk1"/>
                </a:solidFill>
                <a:latin typeface="Times New Roman"/>
                <a:ea typeface="Times New Roman"/>
                <a:cs typeface="Times New Roman"/>
                <a:sym typeface="Times New Roman"/>
              </a:rPr>
              <a:t>Regression: </a:t>
            </a:r>
            <a:r>
              <a:rPr lang="en">
                <a:solidFill>
                  <a:schemeClr val="dk1"/>
                </a:solidFill>
                <a:latin typeface="Times New Roman"/>
                <a:ea typeface="Times New Roman"/>
                <a:cs typeface="Times New Roman"/>
                <a:sym typeface="Times New Roman"/>
              </a:rPr>
              <a:t>Regression algorithms are used if there is a relationship between the input variable and the output variable. It is used for the prediction of continuous variables, such as Weather forecasting, Market Trends, etc. </a:t>
            </a:r>
            <a:endParaRPr>
              <a:solidFill>
                <a:schemeClr val="dk1"/>
              </a:solidFill>
              <a:latin typeface="Times New Roman"/>
              <a:ea typeface="Times New Roman"/>
              <a:cs typeface="Times New Roman"/>
              <a:sym typeface="Times New Roman"/>
            </a:endParaRPr>
          </a:p>
          <a:p>
            <a:pPr marL="0" lvl="0" indent="457200" algn="l" rtl="0">
              <a:lnSpc>
                <a:spcPct val="120000"/>
              </a:lnSpc>
              <a:spcBef>
                <a:spcPts val="0"/>
              </a:spcBef>
              <a:spcAft>
                <a:spcPts val="0"/>
              </a:spcAft>
              <a:buNone/>
            </a:pPr>
            <a:r>
              <a:rPr lang="en">
                <a:solidFill>
                  <a:schemeClr val="dk1"/>
                </a:solidFill>
                <a:latin typeface="Times New Roman"/>
                <a:ea typeface="Times New Roman"/>
                <a:cs typeface="Times New Roman"/>
                <a:sym typeface="Times New Roman"/>
              </a:rPr>
              <a:t>Below are some popular Regression algorithms which come under supervised learning:</a:t>
            </a:r>
            <a:endParaRPr>
              <a:solidFill>
                <a:schemeClr val="dk1"/>
              </a:solidFill>
              <a:latin typeface="Times New Roman"/>
              <a:ea typeface="Times New Roman"/>
              <a:cs typeface="Times New Roman"/>
              <a:sym typeface="Times New Roman"/>
            </a:endParaRPr>
          </a:p>
          <a:p>
            <a:pPr marL="457200" marR="25400" lvl="0" indent="-317500" algn="l" rtl="0">
              <a:lnSpc>
                <a:spcPct val="12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Linear Regression</a:t>
            </a:r>
            <a:endParaRPr>
              <a:solidFill>
                <a:schemeClr val="dk1"/>
              </a:solidFill>
              <a:latin typeface="Times New Roman"/>
              <a:ea typeface="Times New Roman"/>
              <a:cs typeface="Times New Roman"/>
              <a:sym typeface="Times New Roman"/>
            </a:endParaRPr>
          </a:p>
          <a:p>
            <a:pPr marL="457200" marR="25400" lvl="0" indent="-317500" algn="l" rtl="0">
              <a:lnSpc>
                <a:spcPct val="12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Regression Trees</a:t>
            </a:r>
            <a:endParaRPr>
              <a:solidFill>
                <a:schemeClr val="dk1"/>
              </a:solidFill>
              <a:latin typeface="Times New Roman"/>
              <a:ea typeface="Times New Roman"/>
              <a:cs typeface="Times New Roman"/>
              <a:sym typeface="Times New Roman"/>
            </a:endParaRPr>
          </a:p>
          <a:p>
            <a:pPr marL="457200" marR="25400" lvl="0" indent="-317500" algn="l" rtl="0">
              <a:lnSpc>
                <a:spcPct val="12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Non-Linear Regression</a:t>
            </a:r>
            <a:endParaRPr>
              <a:solidFill>
                <a:schemeClr val="dk1"/>
              </a:solidFill>
              <a:latin typeface="Times New Roman"/>
              <a:ea typeface="Times New Roman"/>
              <a:cs typeface="Times New Roman"/>
              <a:sym typeface="Times New Roman"/>
            </a:endParaRPr>
          </a:p>
          <a:p>
            <a:pPr marL="457200" marR="25400" lvl="0" indent="-317500" algn="l" rtl="0">
              <a:lnSpc>
                <a:spcPct val="12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Bayesian Linear Regression</a:t>
            </a:r>
            <a:endParaRPr>
              <a:solidFill>
                <a:schemeClr val="dk1"/>
              </a:solidFill>
              <a:latin typeface="Times New Roman"/>
              <a:ea typeface="Times New Roman"/>
              <a:cs typeface="Times New Roman"/>
              <a:sym typeface="Times New Roman"/>
            </a:endParaRPr>
          </a:p>
          <a:p>
            <a:pPr marL="457200" marR="25400" lvl="0" indent="-317500" algn="l" rtl="0">
              <a:lnSpc>
                <a:spcPct val="12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Polynomial Regression</a:t>
            </a:r>
            <a:endParaRPr>
              <a:solidFill>
                <a:schemeClr val="dk1"/>
              </a:solidFill>
              <a:latin typeface="Times New Roman"/>
              <a:ea typeface="Times New Roman"/>
              <a:cs typeface="Times New Roman"/>
              <a:sym typeface="Times New Roman"/>
            </a:endParaRPr>
          </a:p>
          <a:p>
            <a:pPr marL="457200" lvl="0" indent="-317500" algn="l" rtl="0">
              <a:lnSpc>
                <a:spcPct val="120000"/>
              </a:lnSpc>
              <a:spcBef>
                <a:spcPts val="0"/>
              </a:spcBef>
              <a:spcAft>
                <a:spcPts val="0"/>
              </a:spcAft>
              <a:buClr>
                <a:schemeClr val="dk1"/>
              </a:buClr>
              <a:buSzPts val="1400"/>
              <a:buFont typeface="Times New Roman"/>
              <a:buAutoNum type="arabicPeriod"/>
            </a:pPr>
            <a:r>
              <a:rPr lang="en" sz="1600" b="1">
                <a:solidFill>
                  <a:schemeClr val="dk1"/>
                </a:solidFill>
                <a:latin typeface="Times New Roman"/>
                <a:ea typeface="Times New Roman"/>
                <a:cs typeface="Times New Roman"/>
                <a:sym typeface="Times New Roman"/>
              </a:rPr>
              <a:t>Classification: </a:t>
            </a:r>
            <a:r>
              <a:rPr lang="en">
                <a:solidFill>
                  <a:schemeClr val="dk1"/>
                </a:solidFill>
                <a:latin typeface="Times New Roman"/>
                <a:ea typeface="Times New Roman"/>
                <a:cs typeface="Times New Roman"/>
                <a:sym typeface="Times New Roman"/>
              </a:rPr>
              <a:t>Classification algorithms are used when the output variable is categorical, which means there are two classes such as Yes-No, Male-Female, True-false, etc.</a:t>
            </a:r>
            <a:endParaRPr>
              <a:solidFill>
                <a:schemeClr val="dk1"/>
              </a:solidFill>
              <a:latin typeface="Times New Roman"/>
              <a:ea typeface="Times New Roman"/>
              <a:cs typeface="Times New Roman"/>
              <a:sym typeface="Times New Roman"/>
            </a:endParaRPr>
          </a:p>
          <a:p>
            <a:pPr marL="457200" marR="25400" lvl="0" indent="-317500" algn="l" rtl="0">
              <a:lnSpc>
                <a:spcPct val="12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Random Forest</a:t>
            </a:r>
            <a:endParaRPr>
              <a:solidFill>
                <a:schemeClr val="dk1"/>
              </a:solidFill>
              <a:latin typeface="Times New Roman"/>
              <a:ea typeface="Times New Roman"/>
              <a:cs typeface="Times New Roman"/>
              <a:sym typeface="Times New Roman"/>
            </a:endParaRPr>
          </a:p>
          <a:p>
            <a:pPr marL="457200" marR="25400" lvl="0" indent="-317500" algn="l" rtl="0">
              <a:lnSpc>
                <a:spcPct val="12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Decision Trees</a:t>
            </a:r>
            <a:endParaRPr>
              <a:solidFill>
                <a:schemeClr val="dk1"/>
              </a:solidFill>
              <a:latin typeface="Times New Roman"/>
              <a:ea typeface="Times New Roman"/>
              <a:cs typeface="Times New Roman"/>
              <a:sym typeface="Times New Roman"/>
            </a:endParaRPr>
          </a:p>
          <a:p>
            <a:pPr marL="457200" marR="25400" lvl="0" indent="-317500" algn="l" rtl="0">
              <a:lnSpc>
                <a:spcPct val="12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Logistic Regression</a:t>
            </a:r>
            <a:endParaRPr>
              <a:solidFill>
                <a:schemeClr val="dk1"/>
              </a:solidFill>
              <a:latin typeface="Times New Roman"/>
              <a:ea typeface="Times New Roman"/>
              <a:cs typeface="Times New Roman"/>
              <a:sym typeface="Times New Roman"/>
            </a:endParaRPr>
          </a:p>
          <a:p>
            <a:pPr marL="457200" marR="25400" lvl="0" indent="-317500" algn="l" rtl="0">
              <a:lnSpc>
                <a:spcPct val="12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Support vector Machines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87900" y="3865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600">
                <a:latin typeface="Times New Roman"/>
                <a:ea typeface="Times New Roman"/>
                <a:cs typeface="Times New Roman"/>
                <a:sym typeface="Times New Roman"/>
              </a:rPr>
              <a:t>Unsupervised Learning</a:t>
            </a:r>
            <a:endParaRPr sz="2600">
              <a:latin typeface="Times New Roman"/>
              <a:ea typeface="Times New Roman"/>
              <a:cs typeface="Times New Roman"/>
              <a:sym typeface="Times New Roman"/>
            </a:endParaRPr>
          </a:p>
        </p:txBody>
      </p:sp>
      <p:sp>
        <p:nvSpPr>
          <p:cNvPr id="166" name="Google Shape;166;p28"/>
          <p:cNvSpPr txBox="1">
            <a:spLocks noGrp="1"/>
          </p:cNvSpPr>
          <p:nvPr>
            <p:ph type="body" idx="1"/>
          </p:nvPr>
        </p:nvSpPr>
        <p:spPr>
          <a:xfrm>
            <a:off x="387900" y="1205725"/>
            <a:ext cx="8368200" cy="3767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400" dirty="0">
                <a:latin typeface="Times New Roman"/>
                <a:ea typeface="Times New Roman"/>
                <a:cs typeface="Times New Roman"/>
                <a:sym typeface="Times New Roman"/>
              </a:rPr>
              <a:t>Unsupervised learning is a machine learning technique in which models are not supervised using training dataset. Instead, models itself find the hidden patterns and insights from the given data. It can be compared to learning which takes place in the human brain while learning new things.</a:t>
            </a:r>
            <a:endParaRPr sz="1400" dirty="0">
              <a:latin typeface="Times New Roman"/>
              <a:ea typeface="Times New Roman"/>
              <a:cs typeface="Times New Roman"/>
              <a:sym typeface="Times New Roman"/>
            </a:endParaRPr>
          </a:p>
          <a:p>
            <a:pPr marL="0" lvl="0" indent="0" algn="l" rtl="0">
              <a:lnSpc>
                <a:spcPct val="95000"/>
              </a:lnSpc>
              <a:spcBef>
                <a:spcPts val="1200"/>
              </a:spcBef>
              <a:spcAft>
                <a:spcPts val="0"/>
              </a:spcAft>
              <a:buNone/>
            </a:pPr>
            <a:endParaRPr sz="1400" dirty="0">
              <a:latin typeface="Times New Roman"/>
              <a:ea typeface="Times New Roman"/>
              <a:cs typeface="Times New Roman"/>
              <a:sym typeface="Times New Roman"/>
            </a:endParaRPr>
          </a:p>
          <a:p>
            <a:pPr marL="0" lvl="0" indent="0" algn="l" rtl="0">
              <a:lnSpc>
                <a:spcPct val="95000"/>
              </a:lnSpc>
              <a:spcBef>
                <a:spcPts val="1200"/>
              </a:spcBef>
              <a:spcAft>
                <a:spcPts val="0"/>
              </a:spcAft>
              <a:buNone/>
            </a:pPr>
            <a:endParaRPr sz="1400" dirty="0">
              <a:latin typeface="Times New Roman"/>
              <a:ea typeface="Times New Roman"/>
              <a:cs typeface="Times New Roman"/>
              <a:sym typeface="Times New Roman"/>
            </a:endParaRPr>
          </a:p>
          <a:p>
            <a:pPr marL="0" lvl="0" indent="0" algn="l" rtl="0">
              <a:lnSpc>
                <a:spcPct val="95000"/>
              </a:lnSpc>
              <a:spcBef>
                <a:spcPts val="1200"/>
              </a:spcBef>
              <a:spcAft>
                <a:spcPts val="0"/>
              </a:spcAft>
              <a:buNone/>
            </a:pPr>
            <a:endParaRPr sz="1400" dirty="0">
              <a:latin typeface="Times New Roman"/>
              <a:ea typeface="Times New Roman"/>
              <a:cs typeface="Times New Roman"/>
              <a:sym typeface="Times New Roman"/>
            </a:endParaRPr>
          </a:p>
          <a:p>
            <a:pPr marL="0" lvl="0" indent="0" algn="l" rtl="0">
              <a:lnSpc>
                <a:spcPct val="95000"/>
              </a:lnSpc>
              <a:spcBef>
                <a:spcPts val="1200"/>
              </a:spcBef>
              <a:spcAft>
                <a:spcPts val="0"/>
              </a:spcAft>
              <a:buNone/>
            </a:pPr>
            <a:endParaRPr sz="1400" dirty="0">
              <a:latin typeface="Times New Roman"/>
              <a:ea typeface="Times New Roman"/>
              <a:cs typeface="Times New Roman"/>
              <a:sym typeface="Times New Roman"/>
            </a:endParaRPr>
          </a:p>
          <a:p>
            <a:pPr marL="0" lvl="0" indent="0" algn="l" rtl="0">
              <a:lnSpc>
                <a:spcPct val="95000"/>
              </a:lnSpc>
              <a:spcBef>
                <a:spcPts val="1200"/>
              </a:spcBef>
              <a:spcAft>
                <a:spcPts val="0"/>
              </a:spcAft>
              <a:buNone/>
            </a:pPr>
            <a:endParaRPr sz="1400" dirty="0">
              <a:latin typeface="Times New Roman"/>
              <a:ea typeface="Times New Roman"/>
              <a:cs typeface="Times New Roman"/>
              <a:sym typeface="Times New Roman"/>
            </a:endParaRPr>
          </a:p>
          <a:p>
            <a:pPr marL="0" lvl="0" indent="0" algn="l" rtl="0">
              <a:lnSpc>
                <a:spcPct val="95000"/>
              </a:lnSpc>
              <a:spcBef>
                <a:spcPts val="1200"/>
              </a:spcBef>
              <a:spcAft>
                <a:spcPts val="0"/>
              </a:spcAft>
              <a:buNone/>
            </a:pPr>
            <a:endParaRPr sz="1400" dirty="0">
              <a:latin typeface="Times New Roman"/>
              <a:ea typeface="Times New Roman"/>
              <a:cs typeface="Times New Roman"/>
              <a:sym typeface="Times New Roman"/>
            </a:endParaRPr>
          </a:p>
          <a:p>
            <a:pPr marL="0" lvl="0" indent="0" algn="l" rtl="0">
              <a:lnSpc>
                <a:spcPct val="95000"/>
              </a:lnSpc>
              <a:spcBef>
                <a:spcPts val="1200"/>
              </a:spcBef>
              <a:spcAft>
                <a:spcPts val="1200"/>
              </a:spcAft>
              <a:buNone/>
            </a:pPr>
            <a:r>
              <a:rPr lang="en" sz="1400" dirty="0">
                <a:latin typeface="Times New Roman"/>
                <a:ea typeface="Times New Roman"/>
                <a:cs typeface="Times New Roman"/>
                <a:sym typeface="Times New Roman"/>
              </a:rPr>
              <a:t>Unsupervised learning cannot be directly applied to a regression or classification problem because unlike supervised learning, we have the input data but no corresponding output data. </a:t>
            </a:r>
            <a:endParaRPr sz="1400" dirty="0">
              <a:latin typeface="Times New Roman"/>
              <a:ea typeface="Times New Roman"/>
              <a:cs typeface="Times New Roman"/>
              <a:sym typeface="Times New Roman"/>
            </a:endParaRPr>
          </a:p>
        </p:txBody>
      </p:sp>
      <p:pic>
        <p:nvPicPr>
          <p:cNvPr id="167" name="Google Shape;167;p28"/>
          <p:cNvPicPr preferRelativeResize="0"/>
          <p:nvPr/>
        </p:nvPicPr>
        <p:blipFill>
          <a:blip r:embed="rId3">
            <a:alphaModFix/>
          </a:blip>
          <a:stretch>
            <a:fillRect/>
          </a:stretch>
        </p:blipFill>
        <p:spPr>
          <a:xfrm>
            <a:off x="2097425" y="2037938"/>
            <a:ext cx="5320201" cy="2033625"/>
          </a:xfrm>
          <a:prstGeom prst="rect">
            <a:avLst/>
          </a:prstGeom>
          <a:noFill/>
          <a:ln w="28575" cap="flat" cmpd="sng">
            <a:solidFill>
              <a:srgbClr val="161513"/>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p:nvPr/>
        </p:nvSpPr>
        <p:spPr>
          <a:xfrm>
            <a:off x="142900" y="190525"/>
            <a:ext cx="8524800" cy="4450419"/>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800" b="1" dirty="0">
                <a:solidFill>
                  <a:schemeClr val="dk1"/>
                </a:solidFill>
                <a:latin typeface="Times New Roman"/>
                <a:ea typeface="Times New Roman"/>
                <a:cs typeface="Times New Roman"/>
                <a:sym typeface="Times New Roman"/>
              </a:rPr>
              <a:t>Types of Unsupervised Learning</a:t>
            </a:r>
            <a:endParaRPr sz="1800" b="1" dirty="0">
              <a:solidFill>
                <a:schemeClr val="dk1"/>
              </a:solidFill>
              <a:latin typeface="Times New Roman"/>
              <a:ea typeface="Times New Roman"/>
              <a:cs typeface="Times New Roman"/>
              <a:sym typeface="Times New Roman"/>
            </a:endParaRPr>
          </a:p>
          <a:p>
            <a:pPr marL="0" lvl="0" indent="0" algn="l" rtl="0">
              <a:lnSpc>
                <a:spcPct val="120000"/>
              </a:lnSpc>
              <a:spcBef>
                <a:spcPts val="0"/>
              </a:spcBef>
              <a:spcAft>
                <a:spcPts val="0"/>
              </a:spcAft>
              <a:buNone/>
            </a:pPr>
            <a:r>
              <a:rPr lang="en" sz="1600" dirty="0">
                <a:solidFill>
                  <a:schemeClr val="dk1"/>
                </a:solidFill>
                <a:latin typeface="Times New Roman"/>
                <a:ea typeface="Times New Roman"/>
                <a:cs typeface="Times New Roman"/>
                <a:sym typeface="Times New Roman"/>
              </a:rPr>
              <a:t>There are two types of Unsupervised Learning</a:t>
            </a:r>
            <a:endParaRPr sz="1600" dirty="0">
              <a:solidFill>
                <a:schemeClr val="dk1"/>
              </a:solidFill>
              <a:latin typeface="Times New Roman"/>
              <a:ea typeface="Times New Roman"/>
              <a:cs typeface="Times New Roman"/>
              <a:sym typeface="Times New Roman"/>
            </a:endParaRPr>
          </a:p>
          <a:p>
            <a:pPr marL="457200" lvl="0" indent="-323850" algn="l" rtl="0">
              <a:lnSpc>
                <a:spcPct val="120000"/>
              </a:lnSpc>
              <a:spcBef>
                <a:spcPts val="0"/>
              </a:spcBef>
              <a:spcAft>
                <a:spcPts val="0"/>
              </a:spcAft>
              <a:buClr>
                <a:schemeClr val="dk1"/>
              </a:buClr>
              <a:buSzPts val="1500"/>
              <a:buFont typeface="Times New Roman"/>
              <a:buAutoNum type="arabicPeriod"/>
            </a:pPr>
            <a:r>
              <a:rPr lang="en" sz="1600" b="1" dirty="0">
                <a:solidFill>
                  <a:schemeClr val="dk1"/>
                </a:solidFill>
                <a:latin typeface="Times New Roman"/>
                <a:ea typeface="Times New Roman"/>
                <a:cs typeface="Times New Roman"/>
                <a:sym typeface="Times New Roman"/>
              </a:rPr>
              <a:t>Clustering:</a:t>
            </a:r>
            <a:r>
              <a:rPr lang="en" sz="1500" dirty="0">
                <a:solidFill>
                  <a:schemeClr val="dk1"/>
                </a:solidFill>
                <a:latin typeface="Times New Roman"/>
                <a:ea typeface="Times New Roman"/>
                <a:cs typeface="Times New Roman"/>
                <a:sym typeface="Times New Roman"/>
              </a:rPr>
              <a:t>Clustering is a method of grouping the objects into clusters such that objects with most similarities remains into a group and has less or no similarities with the objects of another group. </a:t>
            </a:r>
          </a:p>
          <a:p>
            <a:pPr marL="457200" lvl="0" indent="-323850" algn="l" rtl="0">
              <a:lnSpc>
                <a:spcPct val="120000"/>
              </a:lnSpc>
              <a:spcBef>
                <a:spcPts val="0"/>
              </a:spcBef>
              <a:spcAft>
                <a:spcPts val="0"/>
              </a:spcAft>
              <a:buClr>
                <a:schemeClr val="dk1"/>
              </a:buClr>
              <a:buSzPts val="1500"/>
              <a:buFont typeface="Times New Roman"/>
              <a:buAutoNum type="arabicPeriod"/>
            </a:pPr>
            <a:endParaRPr lang="en" sz="1500" dirty="0">
              <a:solidFill>
                <a:schemeClr val="dk1"/>
              </a:solidFill>
              <a:latin typeface="Times New Roman"/>
              <a:ea typeface="Times New Roman"/>
              <a:cs typeface="Times New Roman"/>
              <a:sym typeface="Times New Roman"/>
            </a:endParaRPr>
          </a:p>
          <a:p>
            <a:pPr marL="457200" lvl="0" indent="-323850" algn="l" rtl="0">
              <a:lnSpc>
                <a:spcPct val="120000"/>
              </a:lnSpc>
              <a:spcBef>
                <a:spcPts val="0"/>
              </a:spcBef>
              <a:spcAft>
                <a:spcPts val="0"/>
              </a:spcAft>
              <a:buClr>
                <a:schemeClr val="dk1"/>
              </a:buClr>
              <a:buSzPts val="1500"/>
              <a:buFont typeface="Times New Roman"/>
              <a:buAutoNum type="arabicPeriod"/>
            </a:pPr>
            <a:r>
              <a:rPr lang="en" sz="1600" b="1" dirty="0">
                <a:solidFill>
                  <a:schemeClr val="dk1"/>
                </a:solidFill>
                <a:latin typeface="Times New Roman"/>
                <a:ea typeface="Times New Roman"/>
                <a:cs typeface="Times New Roman"/>
                <a:sym typeface="Times New Roman"/>
              </a:rPr>
              <a:t>Association: </a:t>
            </a:r>
            <a:r>
              <a:rPr lang="en" dirty="0">
                <a:solidFill>
                  <a:schemeClr val="dk1"/>
                </a:solidFill>
                <a:latin typeface="Times New Roman"/>
                <a:ea typeface="Times New Roman"/>
                <a:cs typeface="Times New Roman"/>
                <a:sym typeface="Times New Roman"/>
              </a:rPr>
              <a:t>An association rule is an unsupervised learning method which is used for finding the relationships between variables in the large database. It determines the set of items that occurs together in the dataset. </a:t>
            </a:r>
          </a:p>
          <a:p>
            <a:pPr marL="457200" lvl="0" indent="-323850" algn="l" rtl="0">
              <a:lnSpc>
                <a:spcPct val="120000"/>
              </a:lnSpc>
              <a:spcBef>
                <a:spcPts val="0"/>
              </a:spcBef>
              <a:spcAft>
                <a:spcPts val="0"/>
              </a:spcAft>
              <a:buClr>
                <a:schemeClr val="dk1"/>
              </a:buClr>
              <a:buSzPts val="1500"/>
              <a:buFont typeface="Times New Roman"/>
              <a:buAutoNum type="arabicPeriod"/>
            </a:pPr>
            <a:endParaRPr lang="en" dirty="0">
              <a:solidFill>
                <a:schemeClr val="dk1"/>
              </a:solidFill>
              <a:latin typeface="Times New Roman"/>
              <a:ea typeface="Times New Roman"/>
              <a:cs typeface="Times New Roman"/>
              <a:sym typeface="Times New Roman"/>
            </a:endParaRPr>
          </a:p>
          <a:p>
            <a:pPr marL="457200" lvl="0" indent="-323850" algn="l" rtl="0">
              <a:lnSpc>
                <a:spcPct val="120000"/>
              </a:lnSpc>
              <a:spcBef>
                <a:spcPts val="0"/>
              </a:spcBef>
              <a:spcAft>
                <a:spcPts val="0"/>
              </a:spcAft>
              <a:buClr>
                <a:schemeClr val="dk1"/>
              </a:buClr>
              <a:buSzPts val="1500"/>
              <a:buFont typeface="Times New Roman"/>
              <a:buAutoNum type="arabicPeriod"/>
            </a:pPr>
            <a:endParaRPr lang="en" dirty="0">
              <a:solidFill>
                <a:schemeClr val="dk1"/>
              </a:solidFill>
              <a:latin typeface="Times New Roman"/>
              <a:ea typeface="Times New Roman"/>
              <a:cs typeface="Times New Roman"/>
              <a:sym typeface="Times New Roman"/>
            </a:endParaRPr>
          </a:p>
          <a:p>
            <a:pPr marL="114300" lvl="0" algn="l" rtl="0">
              <a:lnSpc>
                <a:spcPct val="120000"/>
              </a:lnSpc>
              <a:spcBef>
                <a:spcPts val="0"/>
              </a:spcBef>
              <a:spcAft>
                <a:spcPts val="0"/>
              </a:spcAft>
              <a:buClr>
                <a:schemeClr val="dk1"/>
              </a:buClr>
              <a:buSzPts val="1800"/>
            </a:pPr>
            <a:r>
              <a:rPr lang="en" dirty="0">
                <a:solidFill>
                  <a:schemeClr val="dk1"/>
                </a:solidFill>
                <a:latin typeface="Times New Roman"/>
                <a:ea typeface="Times New Roman"/>
                <a:cs typeface="Times New Roman"/>
                <a:sym typeface="Times New Roman"/>
              </a:rPr>
              <a:t>Examples:</a:t>
            </a:r>
            <a:endParaRPr dirty="0">
              <a:solidFill>
                <a:schemeClr val="dk1"/>
              </a:solidFill>
              <a:latin typeface="Times New Roman"/>
              <a:ea typeface="Times New Roman"/>
              <a:cs typeface="Times New Roman"/>
              <a:sym typeface="Times New Roman"/>
            </a:endParaRPr>
          </a:p>
          <a:p>
            <a:pPr marL="457200" lvl="0" indent="-311150" algn="l" rtl="0">
              <a:lnSpc>
                <a:spcPct val="120000"/>
              </a:lnSpc>
              <a:spcBef>
                <a:spcPts val="0"/>
              </a:spcBef>
              <a:spcAft>
                <a:spcPts val="0"/>
              </a:spcAft>
              <a:buClr>
                <a:schemeClr val="dk1"/>
              </a:buClr>
              <a:buSzPts val="1300"/>
              <a:buFont typeface="Times New Roman"/>
              <a:buChar char="●"/>
            </a:pPr>
            <a:r>
              <a:rPr lang="en" sz="1300" dirty="0">
                <a:solidFill>
                  <a:schemeClr val="dk1"/>
                </a:solidFill>
                <a:latin typeface="Times New Roman"/>
                <a:ea typeface="Times New Roman"/>
                <a:cs typeface="Times New Roman"/>
                <a:sym typeface="Times New Roman"/>
              </a:rPr>
              <a:t>K-means clustering</a:t>
            </a:r>
            <a:endParaRPr sz="1300" dirty="0">
              <a:solidFill>
                <a:schemeClr val="dk1"/>
              </a:solidFill>
              <a:latin typeface="Times New Roman"/>
              <a:ea typeface="Times New Roman"/>
              <a:cs typeface="Times New Roman"/>
              <a:sym typeface="Times New Roman"/>
            </a:endParaRPr>
          </a:p>
          <a:p>
            <a:pPr marL="457200" lvl="0" indent="-311150" algn="l" rtl="0">
              <a:lnSpc>
                <a:spcPct val="120000"/>
              </a:lnSpc>
              <a:spcBef>
                <a:spcPts val="0"/>
              </a:spcBef>
              <a:spcAft>
                <a:spcPts val="0"/>
              </a:spcAft>
              <a:buClr>
                <a:schemeClr val="dk1"/>
              </a:buClr>
              <a:buSzPts val="1300"/>
              <a:buFont typeface="Times New Roman"/>
              <a:buChar char="●"/>
            </a:pPr>
            <a:r>
              <a:rPr lang="en" sz="1300" dirty="0">
                <a:solidFill>
                  <a:schemeClr val="dk1"/>
                </a:solidFill>
                <a:latin typeface="Times New Roman"/>
                <a:ea typeface="Times New Roman"/>
                <a:cs typeface="Times New Roman"/>
                <a:sym typeface="Times New Roman"/>
              </a:rPr>
              <a:t>KNN (k-nearest neighbors)</a:t>
            </a:r>
            <a:endParaRPr sz="1300" dirty="0">
              <a:solidFill>
                <a:schemeClr val="dk1"/>
              </a:solidFill>
              <a:latin typeface="Times New Roman"/>
              <a:ea typeface="Times New Roman"/>
              <a:cs typeface="Times New Roman"/>
              <a:sym typeface="Times New Roman"/>
            </a:endParaRPr>
          </a:p>
          <a:p>
            <a:pPr marL="457200" lvl="0" indent="-311150" algn="l" rtl="0">
              <a:lnSpc>
                <a:spcPct val="120000"/>
              </a:lnSpc>
              <a:spcBef>
                <a:spcPts val="0"/>
              </a:spcBef>
              <a:spcAft>
                <a:spcPts val="0"/>
              </a:spcAft>
              <a:buClr>
                <a:schemeClr val="dk1"/>
              </a:buClr>
              <a:buSzPts val="1300"/>
              <a:buFont typeface="Times New Roman"/>
              <a:buChar char="●"/>
            </a:pPr>
            <a:r>
              <a:rPr lang="en" sz="1300" dirty="0">
                <a:solidFill>
                  <a:schemeClr val="dk1"/>
                </a:solidFill>
                <a:latin typeface="Times New Roman"/>
                <a:ea typeface="Times New Roman"/>
                <a:cs typeface="Times New Roman"/>
                <a:sym typeface="Times New Roman"/>
              </a:rPr>
              <a:t>Hierarchical clustering</a:t>
            </a:r>
            <a:endParaRPr sz="1300" dirty="0">
              <a:solidFill>
                <a:schemeClr val="dk1"/>
              </a:solidFill>
              <a:latin typeface="Times New Roman"/>
              <a:ea typeface="Times New Roman"/>
              <a:cs typeface="Times New Roman"/>
              <a:sym typeface="Times New Roman"/>
            </a:endParaRPr>
          </a:p>
          <a:p>
            <a:pPr marL="457200" lvl="0" indent="-311150" algn="l" rtl="0">
              <a:lnSpc>
                <a:spcPct val="120000"/>
              </a:lnSpc>
              <a:spcBef>
                <a:spcPts val="0"/>
              </a:spcBef>
              <a:spcAft>
                <a:spcPts val="0"/>
              </a:spcAft>
              <a:buClr>
                <a:schemeClr val="dk1"/>
              </a:buClr>
              <a:buSzPts val="1300"/>
              <a:buFont typeface="Times New Roman"/>
              <a:buChar char="●"/>
            </a:pPr>
            <a:r>
              <a:rPr lang="en" sz="1300" dirty="0">
                <a:solidFill>
                  <a:schemeClr val="dk1"/>
                </a:solidFill>
                <a:latin typeface="Times New Roman"/>
                <a:ea typeface="Times New Roman"/>
                <a:cs typeface="Times New Roman"/>
                <a:sym typeface="Times New Roman"/>
              </a:rPr>
              <a:t>Anomaly detection</a:t>
            </a:r>
            <a:endParaRPr sz="1300" dirty="0">
              <a:solidFill>
                <a:schemeClr val="dk1"/>
              </a:solidFill>
              <a:latin typeface="Times New Roman"/>
              <a:ea typeface="Times New Roman"/>
              <a:cs typeface="Times New Roman"/>
              <a:sym typeface="Times New Roman"/>
            </a:endParaRPr>
          </a:p>
          <a:p>
            <a:pPr marL="457200" lvl="0" indent="-311150" algn="l" rtl="0">
              <a:lnSpc>
                <a:spcPct val="120000"/>
              </a:lnSpc>
              <a:spcBef>
                <a:spcPts val="0"/>
              </a:spcBef>
              <a:spcAft>
                <a:spcPts val="0"/>
              </a:spcAft>
              <a:buClr>
                <a:schemeClr val="dk1"/>
              </a:buClr>
              <a:buSzPts val="1300"/>
              <a:buFont typeface="Times New Roman"/>
              <a:buChar char="●"/>
            </a:pPr>
            <a:r>
              <a:rPr lang="en" sz="1300" dirty="0">
                <a:solidFill>
                  <a:schemeClr val="dk1"/>
                </a:solidFill>
                <a:latin typeface="Times New Roman"/>
                <a:ea typeface="Times New Roman"/>
                <a:cs typeface="Times New Roman"/>
                <a:sym typeface="Times New Roman"/>
              </a:rPr>
              <a:t>Neural Networks</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idx="4294967295"/>
          </p:nvPr>
        </p:nvSpPr>
        <p:spPr>
          <a:xfrm>
            <a:off x="387900" y="2794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600">
                <a:latin typeface="Times New Roman"/>
                <a:ea typeface="Times New Roman"/>
                <a:cs typeface="Times New Roman"/>
                <a:sym typeface="Times New Roman"/>
              </a:rPr>
              <a:t>DATA PROCESSING</a:t>
            </a:r>
            <a:endParaRPr sz="2600">
              <a:latin typeface="Times New Roman"/>
              <a:ea typeface="Times New Roman"/>
              <a:cs typeface="Times New Roman"/>
              <a:sym typeface="Times New Roman"/>
            </a:endParaRPr>
          </a:p>
        </p:txBody>
      </p:sp>
      <p:sp>
        <p:nvSpPr>
          <p:cNvPr id="206" name="Google Shape;206;p34"/>
          <p:cNvSpPr txBox="1">
            <a:spLocks noGrp="1"/>
          </p:cNvSpPr>
          <p:nvPr>
            <p:ph type="body" idx="4294967295"/>
          </p:nvPr>
        </p:nvSpPr>
        <p:spPr>
          <a:xfrm>
            <a:off x="387900" y="1032300"/>
            <a:ext cx="8563200" cy="37914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Data processing is the collection and manipulation of items of data to produce meaningful information.</a:t>
            </a:r>
            <a:endParaRPr sz="160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It includes the conversion of raw data to machine-readable form, flow of data through the </a:t>
            </a:r>
            <a:r>
              <a:rPr lang="en" sz="1600">
                <a:uFill>
                  <a:noFill/>
                </a:uFill>
                <a:latin typeface="Times New Roman"/>
                <a:ea typeface="Times New Roman"/>
                <a:cs typeface="Times New Roman"/>
                <a:sym typeface="Times New Roman"/>
                <a:hlinkClick r:id="rId3"/>
              </a:rPr>
              <a:t>CPU</a:t>
            </a:r>
            <a:r>
              <a:rPr lang="en" sz="1600">
                <a:latin typeface="Times New Roman"/>
                <a:ea typeface="Times New Roman"/>
                <a:cs typeface="Times New Roman"/>
                <a:sym typeface="Times New Roman"/>
              </a:rPr>
              <a:t> and </a:t>
            </a:r>
            <a:r>
              <a:rPr lang="en" sz="1600">
                <a:uFill>
                  <a:noFill/>
                </a:uFill>
                <a:latin typeface="Times New Roman"/>
                <a:ea typeface="Times New Roman"/>
                <a:cs typeface="Times New Roman"/>
                <a:sym typeface="Times New Roman"/>
                <a:hlinkClick r:id="rId4"/>
              </a:rPr>
              <a:t>memory</a:t>
            </a:r>
            <a:r>
              <a:rPr lang="en" sz="1600">
                <a:latin typeface="Times New Roman"/>
                <a:ea typeface="Times New Roman"/>
                <a:cs typeface="Times New Roman"/>
                <a:sym typeface="Times New Roman"/>
              </a:rPr>
              <a:t> to </a:t>
            </a:r>
            <a:r>
              <a:rPr lang="en" sz="1600">
                <a:uFill>
                  <a:noFill/>
                </a:uFill>
                <a:latin typeface="Times New Roman"/>
                <a:ea typeface="Times New Roman"/>
                <a:cs typeface="Times New Roman"/>
                <a:sym typeface="Times New Roman"/>
                <a:hlinkClick r:id="rId5"/>
              </a:rPr>
              <a:t>output devices</a:t>
            </a:r>
            <a:r>
              <a:rPr lang="en" sz="1600">
                <a:latin typeface="Times New Roman"/>
                <a:ea typeface="Times New Roman"/>
                <a:cs typeface="Times New Roman"/>
                <a:sym typeface="Times New Roman"/>
              </a:rPr>
              <a:t>, and formatting or transformation of output.</a:t>
            </a:r>
            <a:endParaRPr sz="160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It translates huge amounts of collected data into a desirable form used by commoners to analyze and interpret the meaning of data processed.</a:t>
            </a:r>
            <a:endParaRPr sz="160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There are five stages of Data Processing:</a:t>
            </a:r>
            <a:endParaRPr sz="1600">
              <a:latin typeface="Times New Roman"/>
              <a:ea typeface="Times New Roman"/>
              <a:cs typeface="Times New Roman"/>
              <a:sym typeface="Times New Roman"/>
            </a:endParaRPr>
          </a:p>
          <a:p>
            <a:pPr marL="914400" lvl="1" indent="-330200" algn="l" rtl="0">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Data collection</a:t>
            </a:r>
            <a:endParaRPr sz="1600">
              <a:latin typeface="Times New Roman"/>
              <a:ea typeface="Times New Roman"/>
              <a:cs typeface="Times New Roman"/>
              <a:sym typeface="Times New Roman"/>
            </a:endParaRPr>
          </a:p>
          <a:p>
            <a:pPr marL="914400" lvl="1" indent="-330200" algn="l" rtl="0">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Data preparation</a:t>
            </a:r>
            <a:endParaRPr sz="1600">
              <a:latin typeface="Times New Roman"/>
              <a:ea typeface="Times New Roman"/>
              <a:cs typeface="Times New Roman"/>
              <a:sym typeface="Times New Roman"/>
            </a:endParaRPr>
          </a:p>
          <a:p>
            <a:pPr marL="914400" lvl="1" indent="-330200" algn="l" rtl="0">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Data input</a:t>
            </a:r>
            <a:endParaRPr sz="1600">
              <a:latin typeface="Times New Roman"/>
              <a:ea typeface="Times New Roman"/>
              <a:cs typeface="Times New Roman"/>
              <a:sym typeface="Times New Roman"/>
            </a:endParaRPr>
          </a:p>
          <a:p>
            <a:pPr marL="914400" lvl="1" indent="-330200" algn="l" rtl="0">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Data processing</a:t>
            </a:r>
            <a:endParaRPr sz="1600">
              <a:latin typeface="Times New Roman"/>
              <a:ea typeface="Times New Roman"/>
              <a:cs typeface="Times New Roman"/>
              <a:sym typeface="Times New Roman"/>
            </a:endParaRPr>
          </a:p>
          <a:p>
            <a:pPr marL="914400" lvl="1" indent="-330200" algn="l" rtl="0">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Data output and storage</a:t>
            </a:r>
            <a:endParaRPr sz="1600">
              <a:latin typeface="Times New Roman"/>
              <a:ea typeface="Times New Roman"/>
              <a:cs typeface="Times New Roman"/>
              <a:sym typeface="Times New Roman"/>
            </a:endParaRPr>
          </a:p>
          <a:p>
            <a:pPr marL="0" lvl="0" indent="0" algn="l" rtl="0">
              <a:spcBef>
                <a:spcPts val="1200"/>
              </a:spcBef>
              <a:spcAft>
                <a:spcPts val="0"/>
              </a:spcAft>
              <a:buNone/>
            </a:pPr>
            <a:endParaRPr sz="1600">
              <a:latin typeface="Times New Roman"/>
              <a:ea typeface="Times New Roman"/>
              <a:cs typeface="Times New Roman"/>
              <a:sym typeface="Times New Roman"/>
            </a:endParaRPr>
          </a:p>
          <a:p>
            <a:pPr marL="0" lvl="0" indent="0" algn="l" rtl="0">
              <a:spcBef>
                <a:spcPts val="1200"/>
              </a:spcBef>
              <a:spcAft>
                <a:spcPts val="1200"/>
              </a:spcAft>
              <a:buNone/>
            </a:pPr>
            <a:endParaRPr sz="1600"/>
          </a:p>
        </p:txBody>
      </p:sp>
      <p:pic>
        <p:nvPicPr>
          <p:cNvPr id="207" name="Google Shape;207;p34"/>
          <p:cNvPicPr preferRelativeResize="0"/>
          <p:nvPr/>
        </p:nvPicPr>
        <p:blipFill>
          <a:blip r:embed="rId6">
            <a:alphaModFix/>
          </a:blip>
          <a:stretch>
            <a:fillRect/>
          </a:stretch>
        </p:blipFill>
        <p:spPr>
          <a:xfrm>
            <a:off x="4934200" y="2637300"/>
            <a:ext cx="2698726" cy="2024050"/>
          </a:xfrm>
          <a:prstGeom prst="rect">
            <a:avLst/>
          </a:prstGeom>
          <a:noFill/>
          <a:ln w="28575" cap="flat" cmpd="sng">
            <a:solidFill>
              <a:srgbClr val="20212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p:nvPr/>
        </p:nvSpPr>
        <p:spPr>
          <a:xfrm>
            <a:off x="119050" y="404825"/>
            <a:ext cx="8846400" cy="433961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dirty="0">
                <a:solidFill>
                  <a:schemeClr val="dk1"/>
                </a:solidFill>
                <a:latin typeface="Times New Roman"/>
                <a:ea typeface="Times New Roman"/>
                <a:cs typeface="Times New Roman"/>
                <a:sym typeface="Times New Roman"/>
              </a:rPr>
              <a:t>1.Data Collection:</a:t>
            </a:r>
            <a:endParaRPr sz="16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dirty="0">
                <a:solidFill>
                  <a:schemeClr val="dk1"/>
                </a:solidFill>
                <a:latin typeface="Times New Roman"/>
                <a:ea typeface="Times New Roman"/>
                <a:cs typeface="Times New Roman"/>
                <a:sym typeface="Times New Roman"/>
              </a:rPr>
              <a:t>	The collection of raw data is the first step of the data processing cycle. The type of raw data collected has a huge impact on the output produced. </a:t>
            </a:r>
          </a:p>
          <a:p>
            <a:pPr marL="0" lvl="0" indent="0" algn="l" rtl="0">
              <a:lnSpc>
                <a:spcPct val="150000"/>
              </a:lnSpc>
              <a:spcBef>
                <a:spcPts val="0"/>
              </a:spcBef>
              <a:spcAft>
                <a:spcPts val="0"/>
              </a:spcAft>
              <a:buNone/>
            </a:pPr>
            <a:endParaRPr lang="en" sz="16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600" dirty="0">
                <a:solidFill>
                  <a:schemeClr val="dk1"/>
                </a:solidFill>
                <a:latin typeface="Times New Roman"/>
                <a:ea typeface="Times New Roman"/>
                <a:cs typeface="Times New Roman"/>
                <a:sym typeface="Times New Roman"/>
              </a:rPr>
              <a:t>2. Data Preparation:</a:t>
            </a:r>
            <a:endParaRPr sz="16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dirty="0">
                <a:solidFill>
                  <a:schemeClr val="dk1"/>
                </a:solidFill>
                <a:latin typeface="Times New Roman"/>
                <a:ea typeface="Times New Roman"/>
                <a:cs typeface="Times New Roman"/>
                <a:sym typeface="Times New Roman"/>
              </a:rPr>
              <a:t>	Data preparation or data cleaning is the process of sorting and filtering the raw data to remove unnecessary and inaccurate data. </a:t>
            </a:r>
          </a:p>
          <a:p>
            <a:pPr marL="0" lvl="0" indent="0" algn="l" rtl="0">
              <a:lnSpc>
                <a:spcPct val="150000"/>
              </a:lnSpc>
              <a:spcBef>
                <a:spcPts val="0"/>
              </a:spcBef>
              <a:spcAft>
                <a:spcPts val="0"/>
              </a:spcAft>
              <a:buNone/>
            </a:pPr>
            <a:endParaRPr lang="en" sz="16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lang="en" sz="16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600" dirty="0">
                <a:solidFill>
                  <a:schemeClr val="dk1"/>
                </a:solidFill>
                <a:latin typeface="Times New Roman"/>
                <a:ea typeface="Times New Roman"/>
                <a:cs typeface="Times New Roman"/>
                <a:sym typeface="Times New Roman"/>
              </a:rPr>
              <a:t>3. Data Input:</a:t>
            </a:r>
            <a:endParaRPr sz="16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dirty="0">
                <a:solidFill>
                  <a:schemeClr val="dk1"/>
                </a:solidFill>
                <a:latin typeface="Times New Roman"/>
                <a:ea typeface="Times New Roman"/>
                <a:cs typeface="Times New Roman"/>
                <a:sym typeface="Times New Roman"/>
              </a:rPr>
              <a:t>	In this step, the raw data is converted into machine readable form and fed into the processing unit. This can be in the form of data entry through a keyboard, scanner or any other input source. </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Essential Skills for a well rounded programmer</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Understanding AI, ML, DL, DS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Relationship amongst them</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Jupyter Notebook vs Google Colab</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Data Processing</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Data Visualisation</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Types of learning</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Neural Networks</a:t>
            </a:r>
            <a:endParaRPr>
              <a:latin typeface="Times New Roman"/>
              <a:ea typeface="Times New Roman"/>
              <a:cs typeface="Times New Roman"/>
              <a:sym typeface="Times New Roman"/>
            </a:endParaRPr>
          </a:p>
        </p:txBody>
      </p:sp>
      <p:sp>
        <p:nvSpPr>
          <p:cNvPr id="71" name="Google Shape;71;p14"/>
          <p:cNvSpPr txBox="1"/>
          <p:nvPr/>
        </p:nvSpPr>
        <p:spPr>
          <a:xfrm>
            <a:off x="387900" y="568000"/>
            <a:ext cx="8368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a:solidFill>
                  <a:schemeClr val="dk1"/>
                </a:solidFill>
                <a:latin typeface="Times New Roman"/>
                <a:ea typeface="Times New Roman"/>
                <a:cs typeface="Times New Roman"/>
                <a:sym typeface="Times New Roman"/>
              </a:rPr>
              <a:t>INDEX</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p:nvPr/>
        </p:nvSpPr>
        <p:spPr>
          <a:xfrm>
            <a:off x="214325" y="273850"/>
            <a:ext cx="8703600" cy="3877954"/>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dirty="0">
                <a:solidFill>
                  <a:schemeClr val="dk1"/>
                </a:solidFill>
                <a:latin typeface="Times New Roman"/>
                <a:ea typeface="Times New Roman"/>
                <a:cs typeface="Times New Roman"/>
                <a:sym typeface="Times New Roman"/>
              </a:rPr>
              <a:t>4. Data Processing:</a:t>
            </a:r>
            <a:endParaRPr sz="16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dirty="0">
                <a:solidFill>
                  <a:schemeClr val="dk1"/>
                </a:solidFill>
                <a:latin typeface="Times New Roman"/>
                <a:ea typeface="Times New Roman"/>
                <a:cs typeface="Times New Roman"/>
                <a:sym typeface="Times New Roman"/>
              </a:rPr>
              <a:t>	In this step, the raw data is subjected to various data processing methods using machine learning and artificial intelligence algorithms to generate a desirable output. </a:t>
            </a:r>
          </a:p>
          <a:p>
            <a:pPr marL="0" lvl="0" indent="0" algn="l" rtl="0">
              <a:lnSpc>
                <a:spcPct val="150000"/>
              </a:lnSpc>
              <a:spcBef>
                <a:spcPts val="0"/>
              </a:spcBef>
              <a:spcAft>
                <a:spcPts val="0"/>
              </a:spcAft>
              <a:buNone/>
            </a:pPr>
            <a:endParaRPr lang="en" sz="16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600" dirty="0">
                <a:solidFill>
                  <a:schemeClr val="dk1"/>
                </a:solidFill>
                <a:latin typeface="Times New Roman"/>
                <a:ea typeface="Times New Roman"/>
                <a:cs typeface="Times New Roman"/>
                <a:sym typeface="Times New Roman"/>
              </a:rPr>
              <a:t>5. Data Output and Storage</a:t>
            </a:r>
            <a:endParaRPr sz="16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dirty="0">
                <a:solidFill>
                  <a:schemeClr val="dk1"/>
                </a:solidFill>
                <a:latin typeface="Times New Roman"/>
                <a:ea typeface="Times New Roman"/>
                <a:cs typeface="Times New Roman"/>
                <a:sym typeface="Times New Roman"/>
              </a:rPr>
              <a:t>	The data is finally transmitted and displayed to the user in a readable form like graphs, tables, vector files, audio, video, documents, etc. This output can be stored and further processed in the next data processing cycle. </a:t>
            </a:r>
            <a:endParaRPr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lang="en"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dirty="0">
                <a:solidFill>
                  <a:schemeClr val="dk1"/>
                </a:solidFill>
                <a:latin typeface="Times New Roman"/>
                <a:ea typeface="Times New Roman"/>
                <a:cs typeface="Times New Roman"/>
                <a:sym typeface="Times New Roman"/>
              </a:rPr>
              <a:t>	The last step of the data processing cycle is storage, where data and metadata are stored for further use. This allows for quick access and retrieval of information whenever needed, and also allows it to be used as input in the next data processing cycle directly.</a:t>
            </a:r>
            <a:endParaRPr dirty="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600">
                <a:latin typeface="Times New Roman"/>
                <a:ea typeface="Times New Roman"/>
                <a:cs typeface="Times New Roman"/>
                <a:sym typeface="Times New Roman"/>
              </a:rPr>
              <a:t>Data Visualization : </a:t>
            </a:r>
            <a:endParaRPr sz="2600">
              <a:latin typeface="Times New Roman"/>
              <a:ea typeface="Times New Roman"/>
              <a:cs typeface="Times New Roman"/>
              <a:sym typeface="Times New Roman"/>
            </a:endParaRPr>
          </a:p>
        </p:txBody>
      </p:sp>
      <p:sp>
        <p:nvSpPr>
          <p:cNvPr id="223" name="Google Shape;223;p37"/>
          <p:cNvSpPr txBox="1">
            <a:spLocks noGrp="1"/>
          </p:cNvSpPr>
          <p:nvPr>
            <p:ph type="body" idx="1"/>
          </p:nvPr>
        </p:nvSpPr>
        <p:spPr>
          <a:xfrm>
            <a:off x="387900" y="1350825"/>
            <a:ext cx="5465700" cy="35313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400" dirty="0">
                <a:latin typeface="Times New Roman"/>
                <a:ea typeface="Times New Roman"/>
                <a:cs typeface="Times New Roman"/>
                <a:sym typeface="Times New Roman"/>
              </a:rPr>
              <a:t>Data visualization is the graphical representation of information and data. By using </a:t>
            </a:r>
            <a:r>
              <a:rPr lang="en" sz="1400" dirty="0">
                <a:uFill>
                  <a:noFill/>
                </a:uFill>
                <a:latin typeface="Times New Roman"/>
                <a:ea typeface="Times New Roman"/>
                <a:cs typeface="Times New Roman"/>
                <a:sym typeface="Times New Roman"/>
                <a:hlinkClick r:id="rId3"/>
              </a:rPr>
              <a:t>visual elements like charts, graphs, and maps</a:t>
            </a:r>
            <a:r>
              <a:rPr lang="en" sz="1400" dirty="0">
                <a:latin typeface="Times New Roman"/>
                <a:ea typeface="Times New Roman"/>
                <a:cs typeface="Times New Roman"/>
                <a:sym typeface="Times New Roman"/>
              </a:rPr>
              <a:t>, data visualization tools provide an accessible way to see and understand trends, outliers, and patterns in data.</a:t>
            </a:r>
            <a:endParaRPr sz="14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lang="en" sz="14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latin typeface="Times New Roman"/>
                <a:ea typeface="Times New Roman"/>
                <a:cs typeface="Times New Roman"/>
                <a:sym typeface="Times New Roman"/>
              </a:rPr>
              <a:t>It  is the process of turning your data into graphical representations that communicate logical relationships and lead to more informed decision-making.</a:t>
            </a:r>
            <a:endParaRPr sz="1400" dirty="0">
              <a:latin typeface="Times New Roman"/>
              <a:ea typeface="Times New Roman"/>
              <a:cs typeface="Times New Roman"/>
              <a:sym typeface="Times New Roman"/>
            </a:endParaRPr>
          </a:p>
        </p:txBody>
      </p:sp>
      <p:pic>
        <p:nvPicPr>
          <p:cNvPr id="224" name="Google Shape;224;p37"/>
          <p:cNvPicPr preferRelativeResize="0"/>
          <p:nvPr/>
        </p:nvPicPr>
        <p:blipFill>
          <a:blip r:embed="rId4">
            <a:alphaModFix/>
          </a:blip>
          <a:stretch>
            <a:fillRect/>
          </a:stretch>
        </p:blipFill>
        <p:spPr>
          <a:xfrm>
            <a:off x="5853600" y="1591575"/>
            <a:ext cx="3055325" cy="3154025"/>
          </a:xfrm>
          <a:prstGeom prst="rect">
            <a:avLst/>
          </a:prstGeom>
          <a:noFill/>
          <a:ln w="28575" cap="flat" cmpd="sng">
            <a:solidFill>
              <a:srgbClr val="161513"/>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p:nvPr/>
        </p:nvSpPr>
        <p:spPr>
          <a:xfrm>
            <a:off x="351600" y="317325"/>
            <a:ext cx="3998400" cy="4596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Some of the most common types of data visualization chart and graph formats include:</a:t>
            </a:r>
            <a:endParaRPr>
              <a:solidFill>
                <a:schemeClr val="dk1"/>
              </a:solidFill>
              <a:latin typeface="Times New Roman"/>
              <a:ea typeface="Times New Roman"/>
              <a:cs typeface="Times New Roman"/>
              <a:sym typeface="Times New Roman"/>
            </a:endParaRPr>
          </a:p>
          <a:p>
            <a:pPr marL="939800" lvl="0" indent="-317500" algn="l" rtl="0">
              <a:lnSpc>
                <a:spcPct val="115000"/>
              </a:lnSpc>
              <a:spcBef>
                <a:spcPts val="18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Column Chart</a:t>
            </a:r>
            <a:endParaRPr>
              <a:solidFill>
                <a:schemeClr val="dk1"/>
              </a:solidFill>
              <a:latin typeface="Times New Roman"/>
              <a:ea typeface="Times New Roman"/>
              <a:cs typeface="Times New Roman"/>
              <a:sym typeface="Times New Roman"/>
            </a:endParaRPr>
          </a:p>
          <a:p>
            <a:pPr marL="9398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Bar Graph</a:t>
            </a:r>
            <a:endParaRPr>
              <a:solidFill>
                <a:schemeClr val="dk1"/>
              </a:solidFill>
              <a:latin typeface="Times New Roman"/>
              <a:ea typeface="Times New Roman"/>
              <a:cs typeface="Times New Roman"/>
              <a:sym typeface="Times New Roman"/>
            </a:endParaRPr>
          </a:p>
          <a:p>
            <a:pPr marL="9398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Stacked Bar Graph</a:t>
            </a:r>
            <a:endParaRPr>
              <a:solidFill>
                <a:schemeClr val="dk1"/>
              </a:solidFill>
              <a:latin typeface="Times New Roman"/>
              <a:ea typeface="Times New Roman"/>
              <a:cs typeface="Times New Roman"/>
              <a:sym typeface="Times New Roman"/>
            </a:endParaRPr>
          </a:p>
          <a:p>
            <a:pPr marL="9398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Stacked Column Chart</a:t>
            </a:r>
            <a:endParaRPr>
              <a:solidFill>
                <a:schemeClr val="dk1"/>
              </a:solidFill>
              <a:latin typeface="Times New Roman"/>
              <a:ea typeface="Times New Roman"/>
              <a:cs typeface="Times New Roman"/>
              <a:sym typeface="Times New Roman"/>
            </a:endParaRPr>
          </a:p>
          <a:p>
            <a:pPr marL="9398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Area Chart</a:t>
            </a:r>
            <a:endParaRPr>
              <a:solidFill>
                <a:schemeClr val="dk1"/>
              </a:solidFill>
              <a:latin typeface="Times New Roman"/>
              <a:ea typeface="Times New Roman"/>
              <a:cs typeface="Times New Roman"/>
              <a:sym typeface="Times New Roman"/>
            </a:endParaRPr>
          </a:p>
          <a:p>
            <a:pPr marL="9398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Dual Axis Chart</a:t>
            </a:r>
            <a:endParaRPr>
              <a:solidFill>
                <a:schemeClr val="dk1"/>
              </a:solidFill>
              <a:latin typeface="Times New Roman"/>
              <a:ea typeface="Times New Roman"/>
              <a:cs typeface="Times New Roman"/>
              <a:sym typeface="Times New Roman"/>
            </a:endParaRPr>
          </a:p>
          <a:p>
            <a:pPr marL="9398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Line Graph</a:t>
            </a:r>
            <a:endParaRPr>
              <a:solidFill>
                <a:schemeClr val="dk1"/>
              </a:solidFill>
              <a:latin typeface="Times New Roman"/>
              <a:ea typeface="Times New Roman"/>
              <a:cs typeface="Times New Roman"/>
              <a:sym typeface="Times New Roman"/>
            </a:endParaRPr>
          </a:p>
          <a:p>
            <a:pPr marL="9398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Mekko Chart</a:t>
            </a:r>
            <a:endParaRPr>
              <a:solidFill>
                <a:schemeClr val="dk1"/>
              </a:solidFill>
              <a:latin typeface="Times New Roman"/>
              <a:ea typeface="Times New Roman"/>
              <a:cs typeface="Times New Roman"/>
              <a:sym typeface="Times New Roman"/>
            </a:endParaRPr>
          </a:p>
          <a:p>
            <a:pPr marL="9398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Pie Chart</a:t>
            </a:r>
            <a:endParaRPr>
              <a:solidFill>
                <a:schemeClr val="dk1"/>
              </a:solidFill>
              <a:latin typeface="Times New Roman"/>
              <a:ea typeface="Times New Roman"/>
              <a:cs typeface="Times New Roman"/>
              <a:sym typeface="Times New Roman"/>
            </a:endParaRPr>
          </a:p>
          <a:p>
            <a:pPr marL="9398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Waterfall Chart</a:t>
            </a:r>
            <a:endParaRPr>
              <a:solidFill>
                <a:schemeClr val="dk1"/>
              </a:solidFill>
              <a:latin typeface="Times New Roman"/>
              <a:ea typeface="Times New Roman"/>
              <a:cs typeface="Times New Roman"/>
              <a:sym typeface="Times New Roman"/>
            </a:endParaRPr>
          </a:p>
          <a:p>
            <a:pPr marL="9398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Bubble Chart</a:t>
            </a:r>
            <a:endParaRPr>
              <a:solidFill>
                <a:schemeClr val="dk1"/>
              </a:solidFill>
              <a:latin typeface="Times New Roman"/>
              <a:ea typeface="Times New Roman"/>
              <a:cs typeface="Times New Roman"/>
              <a:sym typeface="Times New Roman"/>
            </a:endParaRPr>
          </a:p>
          <a:p>
            <a:pPr marL="9398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Scatter Plot Chart</a:t>
            </a:r>
            <a:endParaRPr>
              <a:solidFill>
                <a:schemeClr val="dk1"/>
              </a:solidFill>
              <a:latin typeface="Times New Roman"/>
              <a:ea typeface="Times New Roman"/>
              <a:cs typeface="Times New Roman"/>
              <a:sym typeface="Times New Roman"/>
            </a:endParaRPr>
          </a:p>
          <a:p>
            <a:pPr marL="9398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Bullet Graph</a:t>
            </a:r>
            <a:endParaRPr>
              <a:solidFill>
                <a:schemeClr val="dk1"/>
              </a:solidFill>
              <a:latin typeface="Times New Roman"/>
              <a:ea typeface="Times New Roman"/>
              <a:cs typeface="Times New Roman"/>
              <a:sym typeface="Times New Roman"/>
            </a:endParaRPr>
          </a:p>
          <a:p>
            <a:pPr marL="9398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Funnel Chart</a:t>
            </a:r>
            <a:endParaRPr>
              <a:solidFill>
                <a:schemeClr val="dk1"/>
              </a:solidFill>
              <a:latin typeface="Times New Roman"/>
              <a:ea typeface="Times New Roman"/>
              <a:cs typeface="Times New Roman"/>
              <a:sym typeface="Times New Roman"/>
            </a:endParaRPr>
          </a:p>
          <a:p>
            <a:pPr marL="9398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Heat Map</a:t>
            </a:r>
            <a:endParaRPr>
              <a:solidFill>
                <a:schemeClr val="dk1"/>
              </a:solidFill>
              <a:latin typeface="Times New Roman"/>
              <a:ea typeface="Times New Roman"/>
              <a:cs typeface="Times New Roman"/>
              <a:sym typeface="Times New Roman"/>
            </a:endParaRPr>
          </a:p>
        </p:txBody>
      </p:sp>
      <p:pic>
        <p:nvPicPr>
          <p:cNvPr id="230" name="Google Shape;230;p38"/>
          <p:cNvPicPr preferRelativeResize="0"/>
          <p:nvPr/>
        </p:nvPicPr>
        <p:blipFill>
          <a:blip r:embed="rId3">
            <a:alphaModFix/>
          </a:blip>
          <a:stretch>
            <a:fillRect/>
          </a:stretch>
        </p:blipFill>
        <p:spPr>
          <a:xfrm>
            <a:off x="4049325" y="1079150"/>
            <a:ext cx="4489200" cy="3399955"/>
          </a:xfrm>
          <a:prstGeom prst="rect">
            <a:avLst/>
          </a:prstGeom>
          <a:noFill/>
          <a:ln w="28575" cap="flat" cmpd="sng">
            <a:solidFill>
              <a:srgbClr val="161513"/>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600">
                <a:latin typeface="Times New Roman"/>
                <a:ea typeface="Times New Roman"/>
                <a:cs typeface="Times New Roman"/>
                <a:sym typeface="Times New Roman"/>
              </a:rPr>
              <a:t>Types of graphs :</a:t>
            </a:r>
            <a:endParaRPr sz="2600">
              <a:latin typeface="Times New Roman"/>
              <a:ea typeface="Times New Roman"/>
              <a:cs typeface="Times New Roman"/>
              <a:sym typeface="Times New Roman"/>
            </a:endParaRPr>
          </a:p>
        </p:txBody>
      </p:sp>
      <p:sp>
        <p:nvSpPr>
          <p:cNvPr id="236" name="Google Shape;236;p39"/>
          <p:cNvSpPr txBox="1">
            <a:spLocks noGrp="1"/>
          </p:cNvSpPr>
          <p:nvPr>
            <p:ph type="body" idx="1"/>
          </p:nvPr>
        </p:nvSpPr>
        <p:spPr>
          <a:xfrm>
            <a:off x="387900" y="1489825"/>
            <a:ext cx="3999900" cy="32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Times New Roman"/>
                <a:ea typeface="Times New Roman"/>
                <a:cs typeface="Times New Roman"/>
                <a:sym typeface="Times New Roman"/>
              </a:rPr>
              <a:t>Column chart :</a:t>
            </a:r>
            <a:r>
              <a:rPr lang="en" b="1" dirty="0">
                <a:latin typeface="Times New Roman"/>
                <a:ea typeface="Times New Roman"/>
                <a:cs typeface="Times New Roman"/>
                <a:sym typeface="Times New Roman"/>
              </a:rPr>
              <a:t> </a:t>
            </a:r>
            <a:r>
              <a:rPr lang="en" dirty="0">
                <a:latin typeface="Times New Roman"/>
                <a:ea typeface="Times New Roman"/>
                <a:cs typeface="Times New Roman"/>
                <a:sym typeface="Times New Roman"/>
              </a:rPr>
              <a:t>A column chart will include data labels along the horizontal (X) axis with measured metrics or values presented on the vertical (Y) axis, also known as the left side of the chart. </a:t>
            </a:r>
          </a:p>
          <a:p>
            <a:pPr marL="0" lvl="0" indent="0" algn="l" rtl="0">
              <a:spcBef>
                <a:spcPts val="0"/>
              </a:spcBef>
              <a:spcAft>
                <a:spcPts val="0"/>
              </a:spcAft>
              <a:buNone/>
            </a:pPr>
            <a:endParaRPr lang="en" sz="1600" b="1" dirty="0">
              <a:latin typeface="Times New Roman"/>
              <a:ea typeface="Times New Roman"/>
              <a:cs typeface="Times New Roman"/>
              <a:sym typeface="Times New Roman"/>
            </a:endParaRPr>
          </a:p>
          <a:p>
            <a:pPr marL="0" lvl="0" indent="0" algn="l" rtl="0">
              <a:spcBef>
                <a:spcPts val="0"/>
              </a:spcBef>
              <a:spcAft>
                <a:spcPts val="0"/>
              </a:spcAft>
              <a:buNone/>
            </a:pPr>
            <a:r>
              <a:rPr lang="en" sz="1600" b="1" dirty="0">
                <a:latin typeface="Times New Roman"/>
                <a:ea typeface="Times New Roman"/>
                <a:cs typeface="Times New Roman"/>
                <a:sym typeface="Times New Roman"/>
              </a:rPr>
              <a:t>Pie chart</a:t>
            </a:r>
            <a:r>
              <a:rPr lang="en" sz="1600" dirty="0">
                <a:latin typeface="Times New Roman"/>
                <a:ea typeface="Times New Roman"/>
                <a:cs typeface="Times New Roman"/>
                <a:sym typeface="Times New Roman"/>
              </a:rPr>
              <a:t> : </a:t>
            </a:r>
            <a:r>
              <a:rPr lang="en" dirty="0">
                <a:latin typeface="Times New Roman"/>
                <a:ea typeface="Times New Roman"/>
                <a:cs typeface="Times New Roman"/>
                <a:sym typeface="Times New Roman"/>
              </a:rPr>
              <a:t>A pie chart represents one static number, divided into categories that constitute its individual portions. </a:t>
            </a:r>
            <a:endParaRPr dirty="0">
              <a:latin typeface="Times New Roman"/>
              <a:ea typeface="Times New Roman"/>
              <a:cs typeface="Times New Roman"/>
              <a:sym typeface="Times New Roman"/>
            </a:endParaRPr>
          </a:p>
        </p:txBody>
      </p:sp>
      <p:pic>
        <p:nvPicPr>
          <p:cNvPr id="237" name="Google Shape;237;p39"/>
          <p:cNvPicPr preferRelativeResize="0"/>
          <p:nvPr/>
        </p:nvPicPr>
        <p:blipFill>
          <a:blip r:embed="rId3">
            <a:alphaModFix/>
          </a:blip>
          <a:stretch>
            <a:fillRect/>
          </a:stretch>
        </p:blipFill>
        <p:spPr>
          <a:xfrm>
            <a:off x="4732175" y="273225"/>
            <a:ext cx="2571750" cy="2571750"/>
          </a:xfrm>
          <a:prstGeom prst="rect">
            <a:avLst/>
          </a:prstGeom>
          <a:noFill/>
          <a:ln>
            <a:noFill/>
          </a:ln>
        </p:spPr>
      </p:pic>
      <p:pic>
        <p:nvPicPr>
          <p:cNvPr id="238" name="Google Shape;238;p39"/>
          <p:cNvPicPr preferRelativeResize="0"/>
          <p:nvPr/>
        </p:nvPicPr>
        <p:blipFill>
          <a:blip r:embed="rId4">
            <a:alphaModFix/>
          </a:blip>
          <a:stretch>
            <a:fillRect/>
          </a:stretch>
        </p:blipFill>
        <p:spPr>
          <a:xfrm>
            <a:off x="5340800" y="3210650"/>
            <a:ext cx="1534474" cy="1534474"/>
          </a:xfrm>
          <a:prstGeom prst="rect">
            <a:avLst/>
          </a:prstGeom>
          <a:noFill/>
          <a:ln>
            <a:noFill/>
          </a:ln>
        </p:spPr>
      </p:pic>
      <p:sp>
        <p:nvSpPr>
          <p:cNvPr id="239" name="Google Shape;239;p39"/>
          <p:cNvSpPr txBox="1"/>
          <p:nvPr/>
        </p:nvSpPr>
        <p:spPr>
          <a:xfrm>
            <a:off x="5221425" y="2371650"/>
            <a:ext cx="145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Column Chart</a:t>
            </a:r>
            <a:endParaRPr>
              <a:latin typeface="Times New Roman"/>
              <a:ea typeface="Times New Roman"/>
              <a:cs typeface="Times New Roman"/>
              <a:sym typeface="Times New Roman"/>
            </a:endParaRPr>
          </a:p>
        </p:txBody>
      </p:sp>
      <p:sp>
        <p:nvSpPr>
          <p:cNvPr id="240" name="Google Shape;240;p39"/>
          <p:cNvSpPr txBox="1"/>
          <p:nvPr/>
        </p:nvSpPr>
        <p:spPr>
          <a:xfrm>
            <a:off x="5628225" y="4623950"/>
            <a:ext cx="104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Pie Chart</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p:nvPr/>
        </p:nvSpPr>
        <p:spPr>
          <a:xfrm>
            <a:off x="182525" y="610350"/>
            <a:ext cx="5001300" cy="357364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dirty="0">
                <a:solidFill>
                  <a:schemeClr val="dk1"/>
                </a:solidFill>
                <a:latin typeface="Times New Roman"/>
                <a:ea typeface="Times New Roman"/>
                <a:cs typeface="Times New Roman"/>
                <a:sym typeface="Times New Roman"/>
              </a:rPr>
              <a:t>Bar Graph</a:t>
            </a:r>
            <a:r>
              <a:rPr lang="en" sz="1600" dirty="0">
                <a:solidFill>
                  <a:schemeClr val="dk1"/>
                </a:solidFill>
                <a:latin typeface="Times New Roman"/>
                <a:ea typeface="Times New Roman"/>
                <a:cs typeface="Times New Roman"/>
                <a:sym typeface="Times New Roman"/>
              </a:rPr>
              <a:t>:</a:t>
            </a:r>
            <a:r>
              <a:rPr lang="en" dirty="0">
                <a:solidFill>
                  <a:schemeClr val="dk1"/>
                </a:solidFill>
                <a:latin typeface="Times New Roman"/>
                <a:ea typeface="Times New Roman"/>
                <a:cs typeface="Times New Roman"/>
                <a:sym typeface="Times New Roman"/>
              </a:rPr>
              <a:t> It is also called Bar Chart and  is a graphical display of data using bars of different heights.</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dirty="0">
                <a:solidFill>
                  <a:schemeClr val="dk1"/>
                </a:solidFill>
                <a:latin typeface="Times New Roman"/>
                <a:ea typeface="Times New Roman"/>
                <a:cs typeface="Times New Roman"/>
                <a:sym typeface="Times New Roman"/>
              </a:rPr>
              <a:t>We can use bar graphs to show the relative sizes of many things.</a:t>
            </a:r>
            <a:endParaRPr sz="115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15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15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15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15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lang="en-US" sz="115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lang="en-US" sz="115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lang="en-US" sz="115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lang="en-US" sz="115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15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b="1" dirty="0">
                <a:solidFill>
                  <a:schemeClr val="dk1"/>
                </a:solidFill>
                <a:latin typeface="Times New Roman"/>
                <a:ea typeface="Times New Roman"/>
                <a:cs typeface="Times New Roman"/>
                <a:sym typeface="Times New Roman"/>
              </a:rPr>
              <a:t>Line graph: </a:t>
            </a:r>
            <a:r>
              <a:rPr lang="en" dirty="0">
                <a:solidFill>
                  <a:schemeClr val="dk1"/>
                </a:solidFill>
                <a:latin typeface="Times New Roman"/>
                <a:ea typeface="Times New Roman"/>
                <a:cs typeface="Times New Roman"/>
                <a:sym typeface="Times New Roman"/>
              </a:rPr>
              <a:t>Line graphs, also called line charts, are used to represent quantitative data collected over a specific subject and a specific time interval. </a:t>
            </a:r>
            <a:endParaRPr dirty="0">
              <a:solidFill>
                <a:schemeClr val="dk1"/>
              </a:solidFill>
              <a:latin typeface="Times New Roman"/>
              <a:ea typeface="Times New Roman"/>
              <a:cs typeface="Times New Roman"/>
              <a:sym typeface="Times New Roman"/>
            </a:endParaRPr>
          </a:p>
        </p:txBody>
      </p:sp>
      <p:pic>
        <p:nvPicPr>
          <p:cNvPr id="246" name="Google Shape;246;p40"/>
          <p:cNvPicPr preferRelativeResize="0"/>
          <p:nvPr/>
        </p:nvPicPr>
        <p:blipFill>
          <a:blip r:embed="rId3">
            <a:alphaModFix/>
          </a:blip>
          <a:stretch>
            <a:fillRect/>
          </a:stretch>
        </p:blipFill>
        <p:spPr>
          <a:xfrm>
            <a:off x="5525250" y="733325"/>
            <a:ext cx="2338325" cy="1541325"/>
          </a:xfrm>
          <a:prstGeom prst="rect">
            <a:avLst/>
          </a:prstGeom>
          <a:noFill/>
          <a:ln>
            <a:noFill/>
          </a:ln>
        </p:spPr>
      </p:pic>
      <p:pic>
        <p:nvPicPr>
          <p:cNvPr id="247" name="Google Shape;247;p40"/>
          <p:cNvPicPr preferRelativeResize="0"/>
          <p:nvPr/>
        </p:nvPicPr>
        <p:blipFill rotWithShape="1">
          <a:blip r:embed="rId4">
            <a:alphaModFix/>
          </a:blip>
          <a:srcRect t="14244"/>
          <a:stretch/>
        </p:blipFill>
        <p:spPr>
          <a:xfrm>
            <a:off x="5367725" y="2874825"/>
            <a:ext cx="2653374" cy="1824951"/>
          </a:xfrm>
          <a:prstGeom prst="rect">
            <a:avLst/>
          </a:prstGeom>
          <a:noFill/>
          <a:ln>
            <a:noFill/>
          </a:ln>
        </p:spPr>
      </p:pic>
      <p:sp>
        <p:nvSpPr>
          <p:cNvPr id="248" name="Google Shape;248;p40"/>
          <p:cNvSpPr txBox="1"/>
          <p:nvPr/>
        </p:nvSpPr>
        <p:spPr>
          <a:xfrm>
            <a:off x="6243200" y="2329300"/>
            <a:ext cx="157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Bar Graph</a:t>
            </a:r>
            <a:endParaRPr>
              <a:latin typeface="Times New Roman"/>
              <a:ea typeface="Times New Roman"/>
              <a:cs typeface="Times New Roman"/>
              <a:sym typeface="Times New Roman"/>
            </a:endParaRPr>
          </a:p>
        </p:txBody>
      </p:sp>
      <p:sp>
        <p:nvSpPr>
          <p:cNvPr id="249" name="Google Shape;249;p40"/>
          <p:cNvSpPr txBox="1"/>
          <p:nvPr/>
        </p:nvSpPr>
        <p:spPr>
          <a:xfrm>
            <a:off x="6243200" y="4736525"/>
            <a:ext cx="109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Line Graph</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p:nvPr/>
        </p:nvSpPr>
        <p:spPr>
          <a:xfrm>
            <a:off x="3295075" y="277100"/>
            <a:ext cx="5655900" cy="38779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Times New Roman"/>
                <a:ea typeface="Times New Roman"/>
                <a:cs typeface="Times New Roman"/>
                <a:sym typeface="Times New Roman"/>
              </a:rPr>
              <a:t>Scatter plot:</a:t>
            </a:r>
            <a:r>
              <a:rPr lang="en" sz="1200" b="1" dirty="0">
                <a:solidFill>
                  <a:schemeClr val="dk1"/>
                </a:solidFill>
                <a:latin typeface="Times New Roman"/>
                <a:ea typeface="Times New Roman"/>
                <a:cs typeface="Times New Roman"/>
                <a:sym typeface="Times New Roman"/>
              </a:rPr>
              <a:t> </a:t>
            </a:r>
            <a:r>
              <a:rPr lang="en" dirty="0">
                <a:solidFill>
                  <a:schemeClr val="dk1"/>
                </a:solidFill>
                <a:latin typeface="Times New Roman"/>
                <a:ea typeface="Times New Roman"/>
                <a:cs typeface="Times New Roman"/>
                <a:sym typeface="Times New Roman"/>
              </a:rPr>
              <a:t>A scatter plot is a chart type that is normally used to observe and visually display the relationship between variables. The values of the variables are represented by dots.</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 </a:t>
            </a:r>
          </a:p>
          <a:p>
            <a:pPr marL="0" lvl="0" indent="0" algn="l" rtl="0">
              <a:spcBef>
                <a:spcPts val="0"/>
              </a:spcBef>
              <a:spcAft>
                <a:spcPts val="0"/>
              </a:spcAft>
              <a:buNone/>
            </a:pPr>
            <a:endParaRPr lang="en"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6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600" b="1" dirty="0">
                <a:solidFill>
                  <a:schemeClr val="dk1"/>
                </a:solidFill>
                <a:latin typeface="Times New Roman"/>
                <a:ea typeface="Times New Roman"/>
                <a:cs typeface="Times New Roman"/>
                <a:sym typeface="Times New Roman"/>
              </a:rPr>
              <a:t>Heat map:</a:t>
            </a:r>
            <a:r>
              <a:rPr lang="en" sz="1200" b="1" dirty="0">
                <a:solidFill>
                  <a:schemeClr val="dk1"/>
                </a:solidFill>
                <a:latin typeface="Times New Roman"/>
                <a:ea typeface="Times New Roman"/>
                <a:cs typeface="Times New Roman"/>
                <a:sym typeface="Times New Roman"/>
              </a:rPr>
              <a:t>  </a:t>
            </a:r>
            <a:r>
              <a:rPr lang="en" dirty="0">
                <a:solidFill>
                  <a:schemeClr val="dk1"/>
                </a:solidFill>
                <a:latin typeface="Times New Roman"/>
                <a:ea typeface="Times New Roman"/>
                <a:cs typeface="Times New Roman"/>
                <a:sym typeface="Times New Roman"/>
              </a:rPr>
              <a:t>Heat Map Chart, or Heatmap is </a:t>
            </a:r>
            <a:r>
              <a:rPr lang="en" b="1" dirty="0">
                <a:solidFill>
                  <a:schemeClr val="dk1"/>
                </a:solidFill>
                <a:latin typeface="Times New Roman"/>
                <a:ea typeface="Times New Roman"/>
                <a:cs typeface="Times New Roman"/>
                <a:sym typeface="Times New Roman"/>
              </a:rPr>
              <a:t>a two-dimensional visual representation of data</a:t>
            </a:r>
            <a:r>
              <a:rPr lang="en" dirty="0">
                <a:solidFill>
                  <a:schemeClr val="dk1"/>
                </a:solidFill>
                <a:latin typeface="Times New Roman"/>
                <a:ea typeface="Times New Roman"/>
                <a:cs typeface="Times New Roman"/>
                <a:sym typeface="Times New Roman"/>
              </a:rPr>
              <a:t>, where values are encoded in colors, delivering a convenient, insightful view of information. </a:t>
            </a:r>
          </a:p>
          <a:p>
            <a:pPr marL="0" lvl="0" indent="0" algn="l" rtl="0">
              <a:spcBef>
                <a:spcPts val="0"/>
              </a:spcBef>
              <a:spcAft>
                <a:spcPts val="0"/>
              </a:spcAft>
              <a:buNone/>
            </a:pPr>
            <a:endParaRPr b="1" dirty="0">
              <a:solidFill>
                <a:schemeClr val="dk1"/>
              </a:solidFill>
              <a:latin typeface="Times New Roman"/>
              <a:ea typeface="Times New Roman"/>
              <a:cs typeface="Times New Roman"/>
              <a:sym typeface="Times New Roman"/>
            </a:endParaRPr>
          </a:p>
        </p:txBody>
      </p:sp>
      <p:pic>
        <p:nvPicPr>
          <p:cNvPr id="255" name="Google Shape;255;p41"/>
          <p:cNvPicPr preferRelativeResize="0"/>
          <p:nvPr/>
        </p:nvPicPr>
        <p:blipFill>
          <a:blip r:embed="rId3">
            <a:alphaModFix/>
          </a:blip>
          <a:stretch>
            <a:fillRect/>
          </a:stretch>
        </p:blipFill>
        <p:spPr>
          <a:xfrm>
            <a:off x="182550" y="3095851"/>
            <a:ext cx="2867025" cy="1590675"/>
          </a:xfrm>
          <a:prstGeom prst="rect">
            <a:avLst/>
          </a:prstGeom>
          <a:noFill/>
          <a:ln w="28575" cap="flat" cmpd="sng">
            <a:solidFill>
              <a:srgbClr val="161513"/>
            </a:solidFill>
            <a:prstDash val="solid"/>
            <a:round/>
            <a:headEnd type="none" w="sm" len="sm"/>
            <a:tailEnd type="none" w="sm" len="sm"/>
          </a:ln>
        </p:spPr>
      </p:pic>
      <p:pic>
        <p:nvPicPr>
          <p:cNvPr id="256" name="Google Shape;256;p41"/>
          <p:cNvPicPr preferRelativeResize="0"/>
          <p:nvPr/>
        </p:nvPicPr>
        <p:blipFill rotWithShape="1">
          <a:blip r:embed="rId4">
            <a:alphaModFix/>
          </a:blip>
          <a:srcRect/>
          <a:stretch/>
        </p:blipFill>
        <p:spPr>
          <a:xfrm>
            <a:off x="182550" y="441625"/>
            <a:ext cx="2867025" cy="1809750"/>
          </a:xfrm>
          <a:prstGeom prst="rect">
            <a:avLst/>
          </a:prstGeom>
          <a:noFill/>
          <a:ln w="28575" cap="flat" cmpd="sng">
            <a:solidFill>
              <a:srgbClr val="161513"/>
            </a:solidFill>
            <a:prstDash val="solid"/>
            <a:round/>
            <a:headEnd type="none" w="sm" len="sm"/>
            <a:tailEnd type="none" w="sm" len="sm"/>
          </a:ln>
        </p:spPr>
      </p:pic>
      <p:sp>
        <p:nvSpPr>
          <p:cNvPr id="257" name="Google Shape;257;p41"/>
          <p:cNvSpPr txBox="1"/>
          <p:nvPr/>
        </p:nvSpPr>
        <p:spPr>
          <a:xfrm>
            <a:off x="727375" y="2337950"/>
            <a:ext cx="161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Scatter plot</a:t>
            </a:r>
            <a:endParaRPr>
              <a:latin typeface="Times New Roman"/>
              <a:ea typeface="Times New Roman"/>
              <a:cs typeface="Times New Roman"/>
              <a:sym typeface="Times New Roman"/>
            </a:endParaRPr>
          </a:p>
        </p:txBody>
      </p:sp>
      <p:sp>
        <p:nvSpPr>
          <p:cNvPr id="258" name="Google Shape;258;p41"/>
          <p:cNvSpPr txBox="1"/>
          <p:nvPr/>
        </p:nvSpPr>
        <p:spPr>
          <a:xfrm>
            <a:off x="818425" y="4686525"/>
            <a:ext cx="143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Heat map</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600">
                <a:latin typeface="Times New Roman"/>
                <a:ea typeface="Times New Roman"/>
                <a:cs typeface="Times New Roman"/>
                <a:sym typeface="Times New Roman"/>
              </a:rPr>
              <a:t>Neural Network:</a:t>
            </a:r>
            <a:endParaRPr sz="2600">
              <a:latin typeface="Times New Roman"/>
              <a:ea typeface="Times New Roman"/>
              <a:cs typeface="Times New Roman"/>
              <a:sym typeface="Times New Roman"/>
            </a:endParaRPr>
          </a:p>
        </p:txBody>
      </p:sp>
      <p:sp>
        <p:nvSpPr>
          <p:cNvPr id="264" name="Google Shape;264;p42"/>
          <p:cNvSpPr txBox="1">
            <a:spLocks noGrp="1"/>
          </p:cNvSpPr>
          <p:nvPr>
            <p:ph type="body" idx="1"/>
          </p:nvPr>
        </p:nvSpPr>
        <p:spPr>
          <a:xfrm>
            <a:off x="387900" y="1489825"/>
            <a:ext cx="4513500" cy="30789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Times New Roman"/>
              <a:buChar char="●"/>
            </a:pPr>
            <a:r>
              <a:rPr lang="en" sz="1400" dirty="0">
                <a:latin typeface="Times New Roman"/>
                <a:ea typeface="Times New Roman"/>
                <a:cs typeface="Times New Roman"/>
                <a:sym typeface="Times New Roman"/>
              </a:rPr>
              <a:t>A neural network is a series of algorithms that endeavors to recognize underlying relationships in a set of data through a process that mimics the way the human brain operates.</a:t>
            </a:r>
            <a:endParaRPr sz="1400"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endParaRPr lang="en" sz="1400"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endParaRPr lang="en" sz="1400"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dirty="0">
                <a:latin typeface="Times New Roman"/>
                <a:ea typeface="Times New Roman"/>
                <a:cs typeface="Times New Roman"/>
                <a:sym typeface="Times New Roman"/>
              </a:rPr>
              <a:t>It is </a:t>
            </a:r>
            <a:r>
              <a:rPr lang="en" sz="1200" dirty="0">
                <a:latin typeface="Arial"/>
                <a:ea typeface="Arial"/>
                <a:cs typeface="Arial"/>
                <a:sym typeface="Arial"/>
              </a:rPr>
              <a:t>used to solve computational problems by imitating the way neurons are fired or activated in the brain.</a:t>
            </a:r>
            <a:endParaRPr sz="1400" dirty="0">
              <a:latin typeface="Times New Roman"/>
              <a:ea typeface="Times New Roman"/>
              <a:cs typeface="Times New Roman"/>
              <a:sym typeface="Times New Roman"/>
            </a:endParaRPr>
          </a:p>
        </p:txBody>
      </p:sp>
      <p:pic>
        <p:nvPicPr>
          <p:cNvPr id="265" name="Google Shape;265;p42"/>
          <p:cNvPicPr preferRelativeResize="0"/>
          <p:nvPr/>
        </p:nvPicPr>
        <p:blipFill>
          <a:blip r:embed="rId3">
            <a:alphaModFix/>
          </a:blip>
          <a:stretch>
            <a:fillRect/>
          </a:stretch>
        </p:blipFill>
        <p:spPr>
          <a:xfrm>
            <a:off x="5201625" y="1656375"/>
            <a:ext cx="3485350" cy="2750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387900" y="3032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600">
                <a:latin typeface="Times New Roman"/>
                <a:ea typeface="Times New Roman"/>
                <a:cs typeface="Times New Roman"/>
                <a:sym typeface="Times New Roman"/>
              </a:rPr>
              <a:t>CONVOLUTIONAL NEURAL NETWORK</a:t>
            </a:r>
            <a:endParaRPr sz="2600">
              <a:latin typeface="Times New Roman"/>
              <a:ea typeface="Times New Roman"/>
              <a:cs typeface="Times New Roman"/>
              <a:sym typeface="Times New Roman"/>
            </a:endParaRPr>
          </a:p>
        </p:txBody>
      </p:sp>
      <p:sp>
        <p:nvSpPr>
          <p:cNvPr id="277" name="Google Shape;277;p44"/>
          <p:cNvSpPr txBox="1">
            <a:spLocks noGrp="1"/>
          </p:cNvSpPr>
          <p:nvPr>
            <p:ph type="body" idx="1"/>
          </p:nvPr>
        </p:nvSpPr>
        <p:spPr>
          <a:xfrm>
            <a:off x="387900" y="1139275"/>
            <a:ext cx="8368200" cy="35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770"/>
              <a:buNone/>
            </a:pPr>
            <a:r>
              <a:rPr lang="en" sz="1245" dirty="0">
                <a:highlight>
                  <a:schemeClr val="lt1"/>
                </a:highlight>
                <a:latin typeface="Times New Roman"/>
                <a:ea typeface="Times New Roman"/>
                <a:cs typeface="Times New Roman"/>
                <a:sym typeface="Times New Roman"/>
              </a:rPr>
              <a:t>In the past few decades, Deep Learning has proved to be a very powerful tool because of its ability to handle large amounts of data. The interest to use hidden layers has surpassed traditional techniques, especially in pattern recognition. One of the most popular deep neural networks is Convolutional Neural Networks.</a:t>
            </a:r>
            <a:endParaRPr sz="1245" dirty="0">
              <a:highlight>
                <a:schemeClr val="lt1"/>
              </a:highlight>
              <a:latin typeface="Times New Roman"/>
              <a:ea typeface="Times New Roman"/>
              <a:cs typeface="Times New Roman"/>
              <a:sym typeface="Times New Roman"/>
            </a:endParaRPr>
          </a:p>
          <a:p>
            <a:pPr marL="0" lvl="0" indent="0" algn="l" rtl="0">
              <a:spcBef>
                <a:spcPts val="1200"/>
              </a:spcBef>
              <a:spcAft>
                <a:spcPts val="0"/>
              </a:spcAft>
              <a:buSzPts val="770"/>
              <a:buNone/>
            </a:pPr>
            <a:endParaRPr sz="1245" dirty="0">
              <a:highlight>
                <a:schemeClr val="lt1"/>
              </a:highlight>
              <a:latin typeface="Times New Roman"/>
              <a:ea typeface="Times New Roman"/>
              <a:cs typeface="Times New Roman"/>
              <a:sym typeface="Times New Roman"/>
            </a:endParaRPr>
          </a:p>
          <a:p>
            <a:pPr marL="0" lvl="0" indent="0" algn="l" rtl="0">
              <a:spcBef>
                <a:spcPts val="1200"/>
              </a:spcBef>
              <a:spcAft>
                <a:spcPts val="0"/>
              </a:spcAft>
              <a:buSzPts val="770"/>
              <a:buNone/>
            </a:pPr>
            <a:endParaRPr sz="1245" dirty="0">
              <a:highlight>
                <a:schemeClr val="lt1"/>
              </a:highlight>
              <a:latin typeface="Times New Roman"/>
              <a:ea typeface="Times New Roman"/>
              <a:cs typeface="Times New Roman"/>
              <a:sym typeface="Times New Roman"/>
            </a:endParaRPr>
          </a:p>
          <a:p>
            <a:pPr marL="0" lvl="0" indent="0" algn="l" rtl="0">
              <a:spcBef>
                <a:spcPts val="1200"/>
              </a:spcBef>
              <a:spcAft>
                <a:spcPts val="0"/>
              </a:spcAft>
              <a:buSzPts val="770"/>
              <a:buNone/>
            </a:pPr>
            <a:endParaRPr sz="1245" dirty="0">
              <a:highlight>
                <a:schemeClr val="lt1"/>
              </a:highlight>
              <a:latin typeface="Times New Roman"/>
              <a:ea typeface="Times New Roman"/>
              <a:cs typeface="Times New Roman"/>
              <a:sym typeface="Times New Roman"/>
            </a:endParaRPr>
          </a:p>
          <a:p>
            <a:pPr marL="0" lvl="0" indent="0" algn="l" rtl="0">
              <a:spcBef>
                <a:spcPts val="1200"/>
              </a:spcBef>
              <a:spcAft>
                <a:spcPts val="0"/>
              </a:spcAft>
              <a:buSzPts val="770"/>
              <a:buNone/>
            </a:pPr>
            <a:endParaRPr sz="1245" dirty="0">
              <a:highlight>
                <a:schemeClr val="lt1"/>
              </a:highlight>
              <a:latin typeface="Times New Roman"/>
              <a:ea typeface="Times New Roman"/>
              <a:cs typeface="Times New Roman"/>
              <a:sym typeface="Times New Roman"/>
            </a:endParaRPr>
          </a:p>
          <a:p>
            <a:pPr marL="0" lvl="0" indent="0" algn="l" rtl="0">
              <a:spcBef>
                <a:spcPts val="1200"/>
              </a:spcBef>
              <a:spcAft>
                <a:spcPts val="0"/>
              </a:spcAft>
              <a:buSzPts val="770"/>
              <a:buNone/>
            </a:pPr>
            <a:endParaRPr sz="1245" dirty="0">
              <a:highlight>
                <a:schemeClr val="lt1"/>
              </a:highlight>
              <a:latin typeface="Times New Roman"/>
              <a:ea typeface="Times New Roman"/>
              <a:cs typeface="Times New Roman"/>
              <a:sym typeface="Times New Roman"/>
            </a:endParaRPr>
          </a:p>
          <a:p>
            <a:pPr marL="0" lvl="0" indent="0" algn="just" rtl="0">
              <a:lnSpc>
                <a:spcPct val="150000"/>
              </a:lnSpc>
              <a:spcBef>
                <a:spcPts val="1200"/>
              </a:spcBef>
              <a:spcAft>
                <a:spcPts val="0"/>
              </a:spcAft>
              <a:buSzPts val="770"/>
              <a:buNone/>
            </a:pPr>
            <a:r>
              <a:rPr lang="en" sz="1280" dirty="0">
                <a:highlight>
                  <a:schemeClr val="lt1"/>
                </a:highlight>
                <a:latin typeface="Times New Roman"/>
                <a:ea typeface="Times New Roman"/>
                <a:cs typeface="Times New Roman"/>
                <a:sym typeface="Times New Roman"/>
              </a:rPr>
              <a:t>In deep learning, a convolutional neural network (CNN/ConvNet) is a class of deep neural networks, most commonly applied to analyze visual imagery. </a:t>
            </a:r>
            <a:endParaRPr sz="1245" dirty="0">
              <a:highlight>
                <a:schemeClr val="lt1"/>
              </a:highlight>
              <a:latin typeface="Times New Roman"/>
              <a:ea typeface="Times New Roman"/>
              <a:cs typeface="Times New Roman"/>
              <a:sym typeface="Times New Roman"/>
            </a:endParaRPr>
          </a:p>
          <a:p>
            <a:pPr marL="0" lvl="0" indent="0" algn="l" rtl="0">
              <a:spcBef>
                <a:spcPts val="1200"/>
              </a:spcBef>
              <a:spcAft>
                <a:spcPts val="1200"/>
              </a:spcAft>
              <a:buSzPts val="770"/>
              <a:buNone/>
            </a:pPr>
            <a:endParaRPr sz="1245" dirty="0">
              <a:highlight>
                <a:schemeClr val="lt1"/>
              </a:highlight>
              <a:latin typeface="Times New Roman"/>
              <a:ea typeface="Times New Roman"/>
              <a:cs typeface="Times New Roman"/>
              <a:sym typeface="Times New Roman"/>
            </a:endParaRPr>
          </a:p>
        </p:txBody>
      </p:sp>
      <p:pic>
        <p:nvPicPr>
          <p:cNvPr id="278" name="Google Shape;278;p44"/>
          <p:cNvPicPr preferRelativeResize="0"/>
          <p:nvPr/>
        </p:nvPicPr>
        <p:blipFill>
          <a:blip r:embed="rId3">
            <a:alphaModFix/>
          </a:blip>
          <a:stretch>
            <a:fillRect/>
          </a:stretch>
        </p:blipFill>
        <p:spPr>
          <a:xfrm>
            <a:off x="2534950" y="2143375"/>
            <a:ext cx="4449275" cy="1676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SzPts val="990"/>
              <a:buNone/>
            </a:pPr>
            <a:r>
              <a:rPr lang="en" sz="2600">
                <a:latin typeface="Times New Roman"/>
                <a:ea typeface="Times New Roman"/>
                <a:cs typeface="Times New Roman"/>
                <a:sym typeface="Times New Roman"/>
              </a:rPr>
              <a:t>ABOUT PROJECT - MALARIA CELL DETECTION </a:t>
            </a:r>
            <a:endParaRPr sz="2600">
              <a:latin typeface="Times New Roman"/>
              <a:ea typeface="Times New Roman"/>
              <a:cs typeface="Times New Roman"/>
              <a:sym typeface="Times New Roman"/>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2700"/>
              </a:spcBef>
              <a:spcAft>
                <a:spcPts val="0"/>
              </a:spcAft>
              <a:buNone/>
            </a:pPr>
            <a:r>
              <a:rPr lang="en" sz="1300" dirty="0">
                <a:latin typeface="Times New Roman"/>
                <a:ea typeface="Times New Roman"/>
                <a:cs typeface="Times New Roman"/>
                <a:sym typeface="Times New Roman"/>
              </a:rPr>
              <a:t>Malaria has been one of the major causes of death in Africa, and being able to classify malaria-infected cell images using convolutional neural networks is pivotal to the quick diagnosis of Malaria. Images were gathered for the development of a deep learning model that can accurately predict the cell that is infected with malaria and the one that is not infected with malaria. </a:t>
            </a:r>
            <a:endParaRPr sz="1300" dirty="0">
              <a:latin typeface="Times New Roman"/>
              <a:ea typeface="Times New Roman"/>
              <a:cs typeface="Times New Roman"/>
              <a:sym typeface="Times New Roman"/>
            </a:endParaRPr>
          </a:p>
          <a:p>
            <a:pPr marL="0" lvl="0" indent="0" algn="l" rtl="0">
              <a:lnSpc>
                <a:spcPct val="100000"/>
              </a:lnSpc>
              <a:spcBef>
                <a:spcPts val="2700"/>
              </a:spcBef>
              <a:spcAft>
                <a:spcPts val="0"/>
              </a:spcAft>
              <a:buNone/>
            </a:pPr>
            <a:r>
              <a:rPr lang="en" sz="1300" dirty="0">
                <a:latin typeface="Times New Roman"/>
                <a:ea typeface="Times New Roman"/>
                <a:cs typeface="Times New Roman"/>
                <a:sym typeface="Times New Roman"/>
              </a:rPr>
              <a:t>The main aim of project is  to predict whether the given image of a cell is uninfected or parasitized.</a:t>
            </a:r>
            <a:endParaRPr sz="1300" dirty="0">
              <a:latin typeface="Times New Roman"/>
              <a:ea typeface="Times New Roman"/>
              <a:cs typeface="Times New Roman"/>
              <a:sym typeface="Times New Roman"/>
            </a:endParaRPr>
          </a:p>
          <a:p>
            <a:pPr marL="0" lvl="0" indent="0" algn="l" rtl="0">
              <a:lnSpc>
                <a:spcPct val="100000"/>
              </a:lnSpc>
              <a:spcBef>
                <a:spcPts val="2700"/>
              </a:spcBef>
              <a:spcAft>
                <a:spcPts val="0"/>
              </a:spcAft>
              <a:buNone/>
            </a:pPr>
            <a:r>
              <a:rPr lang="en" sz="1300" dirty="0">
                <a:latin typeface="Times New Roman"/>
                <a:ea typeface="Times New Roman"/>
                <a:cs typeface="Times New Roman"/>
                <a:sym typeface="Times New Roman"/>
              </a:rPr>
              <a:t>We do this in the following steps:</a:t>
            </a:r>
            <a:endParaRPr sz="1300" dirty="0">
              <a:latin typeface="Times New Roman"/>
              <a:ea typeface="Times New Roman"/>
              <a:cs typeface="Times New Roman"/>
              <a:sym typeface="Times New Roman"/>
            </a:endParaRPr>
          </a:p>
          <a:p>
            <a:pPr marL="457200" lvl="0" indent="-311150" algn="l" rtl="0">
              <a:lnSpc>
                <a:spcPct val="100000"/>
              </a:lnSpc>
              <a:spcBef>
                <a:spcPts val="2700"/>
              </a:spcBef>
              <a:spcAft>
                <a:spcPts val="0"/>
              </a:spcAft>
              <a:buClr>
                <a:schemeClr val="dk1"/>
              </a:buClr>
              <a:buSzPts val="1300"/>
              <a:buFont typeface="Times New Roman"/>
              <a:buAutoNum type="arabicPeriod"/>
            </a:pPr>
            <a:r>
              <a:rPr lang="en" sz="1300" dirty="0">
                <a:latin typeface="Times New Roman"/>
                <a:ea typeface="Times New Roman"/>
                <a:cs typeface="Times New Roman"/>
                <a:sym typeface="Times New Roman"/>
              </a:rPr>
              <a:t>Basic Summary of Model to be displayed</a:t>
            </a:r>
            <a:endParaRPr sz="1300" dirty="0">
              <a:latin typeface="Times New Roman"/>
              <a:ea typeface="Times New Roman"/>
              <a:cs typeface="Times New Roman"/>
              <a:sym typeface="Times New Roman"/>
            </a:endParaRPr>
          </a:p>
          <a:p>
            <a:pPr marL="457200" lvl="0" indent="-311150" algn="l" rtl="0">
              <a:lnSpc>
                <a:spcPct val="100000"/>
              </a:lnSpc>
              <a:spcBef>
                <a:spcPts val="0"/>
              </a:spcBef>
              <a:spcAft>
                <a:spcPts val="0"/>
              </a:spcAft>
              <a:buClr>
                <a:schemeClr val="dk1"/>
              </a:buClr>
              <a:buSzPts val="1300"/>
              <a:buFont typeface="Times New Roman"/>
              <a:buAutoNum type="arabicPeriod"/>
            </a:pPr>
            <a:r>
              <a:rPr lang="en" sz="1300" dirty="0">
                <a:latin typeface="Times New Roman"/>
                <a:ea typeface="Times New Roman"/>
                <a:cs typeface="Times New Roman"/>
                <a:sym typeface="Times New Roman"/>
              </a:rPr>
              <a:t>Predictions by the Model on the test data</a:t>
            </a:r>
            <a:endParaRPr sz="1300" dirty="0">
              <a:latin typeface="Times New Roman"/>
              <a:ea typeface="Times New Roman"/>
              <a:cs typeface="Times New Roman"/>
              <a:sym typeface="Times New Roman"/>
            </a:endParaRPr>
          </a:p>
          <a:p>
            <a:pPr marL="457200" lvl="0" indent="-311150" algn="l" rtl="0">
              <a:lnSpc>
                <a:spcPct val="100000"/>
              </a:lnSpc>
              <a:spcBef>
                <a:spcPts val="0"/>
              </a:spcBef>
              <a:spcAft>
                <a:spcPts val="0"/>
              </a:spcAft>
              <a:buClr>
                <a:schemeClr val="dk1"/>
              </a:buClr>
              <a:buSzPts val="1300"/>
              <a:buFont typeface="Times New Roman"/>
              <a:buAutoNum type="arabicPeriod"/>
            </a:pPr>
            <a:r>
              <a:rPr lang="en" sz="1300" dirty="0">
                <a:latin typeface="Times New Roman"/>
                <a:ea typeface="Times New Roman"/>
                <a:cs typeface="Times New Roman"/>
                <a:sym typeface="Times New Roman"/>
              </a:rPr>
              <a:t>Take a random image from the dataset and display the predictions</a:t>
            </a:r>
            <a:endParaRPr sz="1300" dirty="0">
              <a:latin typeface="Times New Roman"/>
              <a:ea typeface="Times New Roman"/>
              <a:cs typeface="Times New Roman"/>
              <a:sym typeface="Times New Roman"/>
            </a:endParaRPr>
          </a:p>
          <a:p>
            <a:pPr marL="0" lvl="0" indent="0" algn="l" rtl="0">
              <a:spcBef>
                <a:spcPts val="2700"/>
              </a:spcBef>
              <a:spcAft>
                <a:spcPts val="1200"/>
              </a:spcAft>
              <a:buNone/>
            </a:pPr>
            <a:endParaRPr sz="1300" dirty="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latin typeface="Times New Roman"/>
                <a:ea typeface="Times New Roman"/>
                <a:cs typeface="Times New Roman"/>
                <a:sym typeface="Times New Roman"/>
              </a:rPr>
              <a:t>Conclusion</a:t>
            </a:r>
            <a:endParaRPr sz="2800">
              <a:latin typeface="Times New Roman"/>
              <a:ea typeface="Times New Roman"/>
              <a:cs typeface="Times New Roman"/>
              <a:sym typeface="Times New Roman"/>
            </a:endParaRPr>
          </a:p>
        </p:txBody>
      </p:sp>
      <p:sp>
        <p:nvSpPr>
          <p:cNvPr id="284" name="Google Shape;284;p45"/>
          <p:cNvSpPr txBox="1">
            <a:spLocks noGrp="1"/>
          </p:cNvSpPr>
          <p:nvPr>
            <p:ph type="body" idx="1"/>
          </p:nvPr>
        </p:nvSpPr>
        <p:spPr>
          <a:xfrm>
            <a:off x="387900" y="1509924"/>
            <a:ext cx="8368200" cy="3078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400">
                <a:latin typeface="Times New Roman"/>
                <a:ea typeface="Times New Roman"/>
                <a:cs typeface="Times New Roman"/>
                <a:sym typeface="Times New Roman"/>
              </a:rPr>
              <a:t>We would like to thank Cureya for providing this wonderful opportunity to us for learning and exploring more in the advanced technologies.</a:t>
            </a:r>
            <a:endParaRPr sz="1400">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 sz="1400">
                <a:latin typeface="Times New Roman"/>
                <a:ea typeface="Times New Roman"/>
                <a:cs typeface="Times New Roman"/>
                <a:sym typeface="Times New Roman"/>
              </a:rPr>
              <a:t>The valuable skill about AI,ML,DL has boosted my skills to a higher level and have prepared me well in this field</a:t>
            </a:r>
            <a:endParaRPr sz="1400">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 sz="1400">
                <a:latin typeface="Times New Roman"/>
                <a:ea typeface="Times New Roman"/>
                <a:cs typeface="Times New Roman"/>
                <a:sym typeface="Times New Roman"/>
              </a:rPr>
              <a:t>This has been an excellent and rewarding internship period.It was a great learning experience.</a:t>
            </a:r>
            <a:endParaRPr sz="1400">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 sz="1400">
                <a:latin typeface="Times New Roman"/>
                <a:ea typeface="Times New Roman"/>
                <a:cs typeface="Times New Roman"/>
                <a:sym typeface="Times New Roman"/>
              </a:rPr>
              <a:t>I would like to thank </a:t>
            </a:r>
            <a:r>
              <a:rPr lang="en" sz="1400" u="sng">
                <a:latin typeface="Times New Roman"/>
                <a:ea typeface="Times New Roman"/>
                <a:cs typeface="Times New Roman"/>
                <a:sym typeface="Times New Roman"/>
                <a:hlinkClick r:id="rId3"/>
              </a:rPr>
              <a:t>DR. BAJARANG MISHRA</a:t>
            </a:r>
            <a:r>
              <a:rPr lang="en" sz="1400">
                <a:latin typeface="Times New Roman"/>
                <a:ea typeface="Times New Roman"/>
                <a:cs typeface="Times New Roman"/>
                <a:sym typeface="Times New Roman"/>
              </a:rPr>
              <a:t> and Shivani Mishra. I would also like to thank my mentor </a:t>
            </a:r>
            <a:r>
              <a:rPr lang="en" sz="1400" u="sng">
                <a:latin typeface="Times New Roman"/>
                <a:ea typeface="Times New Roman"/>
                <a:cs typeface="Times New Roman"/>
                <a:sym typeface="Times New Roman"/>
                <a:hlinkClick r:id="rId4"/>
              </a:rPr>
              <a:t>Archi Agrawal</a:t>
            </a:r>
            <a:r>
              <a:rPr lang="en" sz="1400">
                <a:latin typeface="Times New Roman"/>
                <a:ea typeface="Times New Roman"/>
                <a:cs typeface="Times New Roman"/>
                <a:sym typeface="Times New Roman"/>
              </a:rPr>
              <a:t> for her guidance and support.</a:t>
            </a:r>
            <a:endParaRPr sz="1400">
              <a:latin typeface="Times New Roman"/>
              <a:ea typeface="Times New Roman"/>
              <a:cs typeface="Times New Roman"/>
              <a:sym typeface="Times New Roman"/>
            </a:endParaRPr>
          </a:p>
          <a:p>
            <a:pPr marL="0" lvl="0" indent="0" algn="l" rtl="0">
              <a:lnSpc>
                <a:spcPct val="95000"/>
              </a:lnSpc>
              <a:spcBef>
                <a:spcPts val="1200"/>
              </a:spcBef>
              <a:spcAft>
                <a:spcPts val="1200"/>
              </a:spcAft>
              <a:buSzPts val="1018"/>
              <a:buNone/>
            </a:pP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83050"/>
            <a:ext cx="8520600" cy="9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600">
                <a:latin typeface="Times New Roman"/>
                <a:ea typeface="Times New Roman"/>
                <a:cs typeface="Times New Roman"/>
                <a:sym typeface="Times New Roman"/>
              </a:rPr>
              <a:t>5 ESSENTIAL SKILL FOR WELL ROUNDED PROGRAMMER</a:t>
            </a:r>
            <a:endParaRPr sz="2600">
              <a:latin typeface="Times New Roman"/>
              <a:ea typeface="Times New Roman"/>
              <a:cs typeface="Times New Roman"/>
              <a:sym typeface="Times New Roman"/>
            </a:endParaRPr>
          </a:p>
        </p:txBody>
      </p:sp>
      <p:sp>
        <p:nvSpPr>
          <p:cNvPr id="83" name="Google Shape;83;p16"/>
          <p:cNvSpPr txBox="1">
            <a:spLocks noGrp="1"/>
          </p:cNvSpPr>
          <p:nvPr>
            <p:ph type="body" idx="1"/>
          </p:nvPr>
        </p:nvSpPr>
        <p:spPr>
          <a:xfrm>
            <a:off x="387900" y="1489825"/>
            <a:ext cx="5550900" cy="3078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dirty="0">
                <a:latin typeface="Times New Roman"/>
                <a:ea typeface="Times New Roman"/>
                <a:cs typeface="Times New Roman"/>
                <a:sym typeface="Times New Roman"/>
              </a:rPr>
              <a:t>1.1.	Version Control(GIT): </a:t>
            </a:r>
            <a:endParaRPr dirty="0">
              <a:latin typeface="Times New Roman"/>
              <a:ea typeface="Times New Roman"/>
              <a:cs typeface="Times New Roman"/>
              <a:sym typeface="Times New Roman"/>
            </a:endParaRPr>
          </a:p>
          <a:p>
            <a:pPr marL="457200" lvl="0" indent="-317500" algn="l" rtl="0">
              <a:lnSpc>
                <a:spcPct val="150000"/>
              </a:lnSpc>
              <a:spcBef>
                <a:spcPts val="1200"/>
              </a:spcBef>
              <a:spcAft>
                <a:spcPts val="0"/>
              </a:spcAft>
              <a:buSzPts val="1400"/>
              <a:buFont typeface="Times New Roman"/>
              <a:buChar char="●"/>
            </a:pPr>
            <a:r>
              <a:rPr lang="en" sz="1400" dirty="0">
                <a:latin typeface="Times New Roman"/>
                <a:ea typeface="Times New Roman"/>
                <a:cs typeface="Times New Roman"/>
                <a:sym typeface="Times New Roman"/>
              </a:rPr>
              <a:t>Version control is a system that records changes to a file or set of files over time so that you can recall specific versions later. </a:t>
            </a:r>
            <a:endParaRPr sz="1400" dirty="0">
              <a:latin typeface="Times New Roman"/>
              <a:ea typeface="Times New Roman"/>
              <a:cs typeface="Times New Roman"/>
              <a:sym typeface="Times New Roman"/>
            </a:endParaRPr>
          </a:p>
        </p:txBody>
      </p:sp>
      <p:pic>
        <p:nvPicPr>
          <p:cNvPr id="84" name="Google Shape;84;p16"/>
          <p:cNvPicPr preferRelativeResize="0"/>
          <p:nvPr/>
        </p:nvPicPr>
        <p:blipFill>
          <a:blip r:embed="rId3">
            <a:alphaModFix/>
          </a:blip>
          <a:stretch>
            <a:fillRect/>
          </a:stretch>
        </p:blipFill>
        <p:spPr>
          <a:xfrm>
            <a:off x="5370903" y="2884398"/>
            <a:ext cx="3019425" cy="1514475"/>
          </a:xfrm>
          <a:prstGeom prst="rect">
            <a:avLst/>
          </a:prstGeom>
          <a:noFill/>
          <a:ln w="28575" cap="flat" cmpd="sng">
            <a:solidFill>
              <a:srgbClr val="161513"/>
            </a:solidFill>
            <a:prstDash val="solid"/>
            <a:round/>
            <a:headEnd type="none" w="sm" len="sm"/>
            <a:tailEnd type="none" w="sm" len="sm"/>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46"/>
          <p:cNvPicPr preferRelativeResize="0"/>
          <p:nvPr/>
        </p:nvPicPr>
        <p:blipFill>
          <a:blip r:embed="rId3">
            <a:alphaModFix/>
          </a:blip>
          <a:stretch>
            <a:fillRect/>
          </a:stretch>
        </p:blipFill>
        <p:spPr>
          <a:xfrm>
            <a:off x="140650" y="200925"/>
            <a:ext cx="8770050" cy="478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87900" y="414800"/>
            <a:ext cx="8368200" cy="6861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1200"/>
              </a:spcAft>
              <a:buNone/>
            </a:pPr>
            <a:r>
              <a:rPr lang="en" sz="1800">
                <a:latin typeface="Times New Roman"/>
                <a:ea typeface="Times New Roman"/>
                <a:cs typeface="Times New Roman"/>
                <a:sym typeface="Times New Roman"/>
              </a:rPr>
              <a:t>1.2. Database (SQL)</a:t>
            </a:r>
            <a:endParaRPr/>
          </a:p>
        </p:txBody>
      </p:sp>
      <p:sp>
        <p:nvSpPr>
          <p:cNvPr id="90" name="Google Shape;90;p17"/>
          <p:cNvSpPr txBox="1">
            <a:spLocks noGrp="1"/>
          </p:cNvSpPr>
          <p:nvPr>
            <p:ph type="body" idx="1"/>
          </p:nvPr>
        </p:nvSpPr>
        <p:spPr>
          <a:xfrm>
            <a:off x="387900" y="1489825"/>
            <a:ext cx="5049600" cy="30789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Font typeface="Times New Roman"/>
              <a:buChar char="●"/>
            </a:pPr>
            <a:r>
              <a:rPr lang="en" sz="1400" dirty="0">
                <a:latin typeface="Times New Roman"/>
                <a:ea typeface="Times New Roman"/>
                <a:cs typeface="Times New Roman"/>
                <a:sym typeface="Times New Roman"/>
              </a:rPr>
              <a:t>A database is a collection of </a:t>
            </a:r>
            <a:r>
              <a:rPr lang="en" sz="1400" dirty="0">
                <a:uFill>
                  <a:noFill/>
                </a:uFill>
                <a:latin typeface="Times New Roman"/>
                <a:ea typeface="Times New Roman"/>
                <a:cs typeface="Times New Roman"/>
                <a:sym typeface="Times New Roman"/>
                <a:hlinkClick r:id="rId3"/>
              </a:rPr>
              <a:t>information</a:t>
            </a:r>
            <a:r>
              <a:rPr lang="en" sz="1400" dirty="0">
                <a:latin typeface="Times New Roman"/>
                <a:ea typeface="Times New Roman"/>
                <a:cs typeface="Times New Roman"/>
                <a:sym typeface="Times New Roman"/>
              </a:rPr>
              <a:t> that is organized so that it can be easily accessed, managed and updated. </a:t>
            </a:r>
            <a:endParaRPr sz="14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sz="1400" dirty="0">
                <a:latin typeface="Times New Roman"/>
                <a:ea typeface="Times New Roman"/>
                <a:cs typeface="Times New Roman"/>
                <a:sym typeface="Times New Roman"/>
              </a:rPr>
              <a:t>SQL stands for Structured Query Language.</a:t>
            </a:r>
            <a:endParaRPr sz="1400" dirty="0">
              <a:latin typeface="Times New Roman"/>
              <a:ea typeface="Times New Roman"/>
              <a:cs typeface="Times New Roman"/>
              <a:sym typeface="Times New Roman"/>
            </a:endParaRPr>
          </a:p>
        </p:txBody>
      </p:sp>
      <p:pic>
        <p:nvPicPr>
          <p:cNvPr id="91" name="Google Shape;91;p17"/>
          <p:cNvPicPr preferRelativeResize="0"/>
          <p:nvPr/>
        </p:nvPicPr>
        <p:blipFill>
          <a:blip r:embed="rId4">
            <a:alphaModFix/>
          </a:blip>
          <a:stretch>
            <a:fillRect/>
          </a:stretch>
        </p:blipFill>
        <p:spPr>
          <a:xfrm>
            <a:off x="4959165" y="2372585"/>
            <a:ext cx="3557425" cy="1988875"/>
          </a:xfrm>
          <a:prstGeom prst="rect">
            <a:avLst/>
          </a:prstGeom>
          <a:noFill/>
          <a:ln w="28575" cap="flat" cmpd="sng">
            <a:solidFill>
              <a:srgbClr val="161513"/>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1800">
                <a:latin typeface="Times New Roman"/>
                <a:ea typeface="Times New Roman"/>
                <a:cs typeface="Times New Roman"/>
                <a:sym typeface="Times New Roman"/>
              </a:rPr>
              <a:t>1.3. Command Line (Terminal)</a:t>
            </a:r>
            <a:endParaRPr sz="1800">
              <a:latin typeface="Times New Roman"/>
              <a:ea typeface="Times New Roman"/>
              <a:cs typeface="Times New Roman"/>
              <a:sym typeface="Times New Roman"/>
            </a:endParaRPr>
          </a:p>
        </p:txBody>
      </p:sp>
      <p:sp>
        <p:nvSpPr>
          <p:cNvPr id="97" name="Google Shape;97;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Font typeface="Times New Roman"/>
              <a:buChar char="●"/>
            </a:pPr>
            <a:r>
              <a:rPr lang="en" sz="1400" dirty="0">
                <a:latin typeface="Times New Roman"/>
                <a:ea typeface="Times New Roman"/>
                <a:cs typeface="Times New Roman"/>
                <a:sym typeface="Times New Roman"/>
              </a:rPr>
              <a:t>Command line is a text-based interface through which one can navigate, create, execute, and act on a computer's files and directories with precision. </a:t>
            </a:r>
            <a:endParaRPr sz="14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sz="1400" dirty="0">
                <a:latin typeface="Times New Roman"/>
                <a:ea typeface="Times New Roman"/>
                <a:cs typeface="Times New Roman"/>
                <a:sym typeface="Times New Roman"/>
              </a:rPr>
              <a:t>The program which handles the interface is called a command-line interpreter or command-line processor.</a:t>
            </a:r>
            <a:endParaRPr sz="1400" dirty="0">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 dirty="0">
                <a:latin typeface="Times New Roman"/>
                <a:ea typeface="Times New Roman"/>
                <a:cs typeface="Times New Roman"/>
                <a:sym typeface="Times New Roman"/>
              </a:rPr>
              <a:t>1.4. Unit Testing(Continuous Integration/Delivery)</a:t>
            </a:r>
            <a:endParaRPr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9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sz="1400" dirty="0">
                <a:latin typeface="Times New Roman"/>
                <a:ea typeface="Times New Roman"/>
                <a:cs typeface="Times New Roman"/>
                <a:sym typeface="Times New Roman"/>
              </a:rPr>
              <a:t>Unit testing is a type of software testing where individual units or components of a software are tested.</a:t>
            </a:r>
            <a:endParaRPr sz="14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sz="1400" dirty="0">
                <a:latin typeface="Times New Roman"/>
                <a:ea typeface="Times New Roman"/>
                <a:cs typeface="Times New Roman"/>
                <a:sym typeface="Times New Roman"/>
              </a:rPr>
              <a:t>It saves time and money, and helps developers write better code, more efficiently.</a:t>
            </a:r>
            <a:endParaRPr sz="14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1800">
                <a:latin typeface="Times New Roman"/>
                <a:ea typeface="Times New Roman"/>
                <a:cs typeface="Times New Roman"/>
                <a:sym typeface="Times New Roman"/>
              </a:rPr>
              <a:t>1.5. </a:t>
            </a:r>
            <a:r>
              <a:rPr lang="en" sz="2600">
                <a:latin typeface="Times New Roman"/>
                <a:ea typeface="Times New Roman"/>
                <a:cs typeface="Times New Roman"/>
                <a:sym typeface="Times New Roman"/>
              </a:rPr>
              <a:t>Learn Multiple Programming Languages</a:t>
            </a:r>
            <a:endParaRPr sz="2600">
              <a:latin typeface="Times New Roman"/>
              <a:ea typeface="Times New Roman"/>
              <a:cs typeface="Times New Roman"/>
              <a:sym typeface="Times New Roman"/>
            </a:endParaRPr>
          </a:p>
        </p:txBody>
      </p:sp>
      <p:sp>
        <p:nvSpPr>
          <p:cNvPr id="103" name="Google Shape;103;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SzPts val="1600"/>
              <a:buFont typeface="Times New Roman"/>
              <a:buChar char="●"/>
            </a:pPr>
            <a:r>
              <a:rPr lang="en" sz="1400" dirty="0">
                <a:latin typeface="Times New Roman"/>
                <a:ea typeface="Times New Roman"/>
                <a:cs typeface="Times New Roman"/>
                <a:sym typeface="Times New Roman"/>
              </a:rPr>
              <a:t>Knowing multiple programming languages makes it easier for the programmer to learn new programming languages.</a:t>
            </a:r>
            <a:endParaRPr sz="1400" dirty="0">
              <a:latin typeface="Times New Roman"/>
              <a:ea typeface="Times New Roman"/>
              <a:cs typeface="Times New Roman"/>
              <a:sym typeface="Times New Roman"/>
            </a:endParaRPr>
          </a:p>
          <a:p>
            <a:pPr marL="0" lvl="0" indent="0" algn="l" rtl="0">
              <a:lnSpc>
                <a:spcPct val="150000"/>
              </a:lnSpc>
              <a:spcBef>
                <a:spcPts val="1200"/>
              </a:spcBef>
              <a:spcAft>
                <a:spcPts val="1200"/>
              </a:spcAft>
              <a:buNone/>
            </a:pPr>
            <a:endParaRPr sz="1400" dirty="0">
              <a:latin typeface="Times New Roman"/>
              <a:ea typeface="Times New Roman"/>
              <a:cs typeface="Times New Roman"/>
              <a:sym typeface="Times New Roman"/>
            </a:endParaRPr>
          </a:p>
        </p:txBody>
      </p:sp>
      <p:pic>
        <p:nvPicPr>
          <p:cNvPr id="104" name="Google Shape;104;p19"/>
          <p:cNvPicPr preferRelativeResize="0"/>
          <p:nvPr/>
        </p:nvPicPr>
        <p:blipFill>
          <a:blip r:embed="rId3">
            <a:alphaModFix/>
          </a:blip>
          <a:stretch>
            <a:fillRect/>
          </a:stretch>
        </p:blipFill>
        <p:spPr>
          <a:xfrm>
            <a:off x="3706275" y="2470095"/>
            <a:ext cx="2869176" cy="1763350"/>
          </a:xfrm>
          <a:prstGeom prst="rect">
            <a:avLst/>
          </a:prstGeom>
          <a:noFill/>
          <a:ln w="28575" cap="flat" cmpd="sng">
            <a:solidFill>
              <a:srgbClr val="161513"/>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latin typeface="Times New Roman"/>
                <a:ea typeface="Times New Roman"/>
                <a:cs typeface="Times New Roman"/>
                <a:sym typeface="Times New Roman"/>
              </a:rPr>
              <a:t>Understanding AI, ML, Deep Learning and Data Science</a:t>
            </a:r>
            <a:endParaRPr sz="2600">
              <a:latin typeface="Times New Roman"/>
              <a:ea typeface="Times New Roman"/>
              <a:cs typeface="Times New Roman"/>
              <a:sym typeface="Times New Roman"/>
            </a:endParaRPr>
          </a:p>
        </p:txBody>
      </p:sp>
      <p:sp>
        <p:nvSpPr>
          <p:cNvPr id="110" name="Google Shape;110;p20"/>
          <p:cNvSpPr txBox="1">
            <a:spLocks noGrp="1"/>
          </p:cNvSpPr>
          <p:nvPr>
            <p:ph type="body" idx="1"/>
          </p:nvPr>
        </p:nvSpPr>
        <p:spPr>
          <a:xfrm>
            <a:off x="259325" y="1256425"/>
            <a:ext cx="8496900" cy="3774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300">
                <a:latin typeface="Times New Roman"/>
                <a:ea typeface="Times New Roman"/>
                <a:cs typeface="Times New Roman"/>
                <a:sym typeface="Times New Roman"/>
              </a:rPr>
              <a:t>Artificial intelligence (AI) is a wide-ranging branch of computer science concerned with building smart machines capable of performing tasks that typically require human intelligence.</a:t>
            </a:r>
            <a:endParaRPr sz="1300">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 sz="1300">
                <a:latin typeface="Times New Roman"/>
                <a:ea typeface="Times New Roman"/>
                <a:cs typeface="Times New Roman"/>
                <a:sym typeface="Times New Roman"/>
              </a:rPr>
              <a:t>There are four types of Artificial intelligence:</a:t>
            </a:r>
            <a:endParaRPr sz="1300">
              <a:latin typeface="Times New Roman"/>
              <a:ea typeface="Times New Roman"/>
              <a:cs typeface="Times New Roman"/>
              <a:sym typeface="Times New Roman"/>
            </a:endParaRPr>
          </a:p>
          <a:p>
            <a:pPr marL="457200" lvl="0" indent="-311150" algn="l" rtl="0">
              <a:lnSpc>
                <a:spcPct val="150000"/>
              </a:lnSpc>
              <a:spcBef>
                <a:spcPts val="1200"/>
              </a:spcBef>
              <a:spcAft>
                <a:spcPts val="0"/>
              </a:spcAft>
              <a:buSzPts val="1300"/>
              <a:buFont typeface="Times New Roman"/>
              <a:buChar char="●"/>
            </a:pPr>
            <a:r>
              <a:rPr lang="en" sz="1300">
                <a:latin typeface="Times New Roman"/>
                <a:ea typeface="Times New Roman"/>
                <a:cs typeface="Times New Roman"/>
                <a:sym typeface="Times New Roman"/>
              </a:rPr>
              <a:t>Reactive Machines</a:t>
            </a:r>
            <a:endParaRPr sz="1300">
              <a:latin typeface="Times New Roman"/>
              <a:ea typeface="Times New Roman"/>
              <a:cs typeface="Times New Roman"/>
              <a:sym typeface="Times New Roman"/>
            </a:endParaRPr>
          </a:p>
          <a:p>
            <a:pPr marL="457200" lvl="0" indent="-311150" algn="l" rtl="0">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Limited Memory</a:t>
            </a:r>
            <a:endParaRPr sz="1300">
              <a:latin typeface="Times New Roman"/>
              <a:ea typeface="Times New Roman"/>
              <a:cs typeface="Times New Roman"/>
              <a:sym typeface="Times New Roman"/>
            </a:endParaRPr>
          </a:p>
          <a:p>
            <a:pPr marL="457200" lvl="0" indent="-311150" algn="l" rtl="0">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Theory of Mind</a:t>
            </a:r>
            <a:endParaRPr sz="1300">
              <a:latin typeface="Times New Roman"/>
              <a:ea typeface="Times New Roman"/>
              <a:cs typeface="Times New Roman"/>
              <a:sym typeface="Times New Roman"/>
            </a:endParaRPr>
          </a:p>
          <a:p>
            <a:pPr marL="457200" lvl="0" indent="-311150" algn="l" rtl="0">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Self-Awareness</a:t>
            </a:r>
            <a:endParaRPr sz="1300">
              <a:latin typeface="Times New Roman"/>
              <a:ea typeface="Times New Roman"/>
              <a:cs typeface="Times New Roman"/>
              <a:sym typeface="Times New Roman"/>
            </a:endParaRPr>
          </a:p>
          <a:p>
            <a:pPr marL="0" lvl="0" indent="0" algn="l" rtl="0">
              <a:lnSpc>
                <a:spcPct val="150000"/>
              </a:lnSpc>
              <a:spcBef>
                <a:spcPts val="300"/>
              </a:spcBef>
              <a:spcAft>
                <a:spcPts val="0"/>
              </a:spcAft>
              <a:buNone/>
            </a:pPr>
            <a:endParaRPr sz="1300">
              <a:latin typeface="Times New Roman"/>
              <a:ea typeface="Times New Roman"/>
              <a:cs typeface="Times New Roman"/>
              <a:sym typeface="Times New Roman"/>
            </a:endParaRPr>
          </a:p>
          <a:p>
            <a:pPr marL="0" lvl="0" indent="0" algn="l" rtl="0">
              <a:lnSpc>
                <a:spcPct val="150000"/>
              </a:lnSpc>
              <a:spcBef>
                <a:spcPts val="500"/>
              </a:spcBef>
              <a:spcAft>
                <a:spcPts val="0"/>
              </a:spcAft>
              <a:buNone/>
            </a:pPr>
            <a:endParaRPr sz="1300">
              <a:latin typeface="Times New Roman"/>
              <a:ea typeface="Times New Roman"/>
              <a:cs typeface="Times New Roman"/>
              <a:sym typeface="Times New Roman"/>
            </a:endParaRPr>
          </a:p>
          <a:p>
            <a:pPr marL="0" lvl="0" indent="0" algn="l" rtl="0">
              <a:lnSpc>
                <a:spcPct val="150000"/>
              </a:lnSpc>
              <a:spcBef>
                <a:spcPts val="500"/>
              </a:spcBef>
              <a:spcAft>
                <a:spcPts val="0"/>
              </a:spcAft>
              <a:buNone/>
            </a:pPr>
            <a:r>
              <a:rPr lang="en" sz="1300">
                <a:latin typeface="Times New Roman"/>
                <a:ea typeface="Times New Roman"/>
                <a:cs typeface="Times New Roman"/>
                <a:sym typeface="Times New Roman"/>
              </a:rPr>
              <a:t>Examples of Artificial Intelligence are Siri, Alexa and other smart assistants, Self-driving cars, Robo-advisors.</a:t>
            </a:r>
            <a:endParaRPr sz="1300" b="1">
              <a:solidFill>
                <a:srgbClr val="EB38A6"/>
              </a:solidFill>
              <a:highlight>
                <a:srgbClr val="F9FAFF"/>
              </a:highlight>
              <a:latin typeface="Montserrat"/>
              <a:ea typeface="Montserrat"/>
              <a:cs typeface="Montserrat"/>
              <a:sym typeface="Montserrat"/>
            </a:endParaRPr>
          </a:p>
          <a:p>
            <a:pPr marL="0" lvl="0" indent="0" algn="l" rtl="0">
              <a:lnSpc>
                <a:spcPct val="150000"/>
              </a:lnSpc>
              <a:spcBef>
                <a:spcPts val="500"/>
              </a:spcBef>
              <a:spcAft>
                <a:spcPts val="1200"/>
              </a:spcAft>
              <a:buNone/>
            </a:pPr>
            <a:endParaRPr sz="1300">
              <a:solidFill>
                <a:srgbClr val="3A3B41"/>
              </a:solidFill>
              <a:highlight>
                <a:srgbClr val="F9FAFF"/>
              </a:highlight>
              <a:latin typeface="Montserrat"/>
              <a:ea typeface="Montserrat"/>
              <a:cs typeface="Montserrat"/>
              <a:sym typeface="Montserrat"/>
            </a:endParaRPr>
          </a:p>
        </p:txBody>
      </p:sp>
      <p:pic>
        <p:nvPicPr>
          <p:cNvPr id="111" name="Google Shape;111;p20"/>
          <p:cNvPicPr preferRelativeResize="0"/>
          <p:nvPr/>
        </p:nvPicPr>
        <p:blipFill>
          <a:blip r:embed="rId3">
            <a:alphaModFix/>
          </a:blip>
          <a:stretch>
            <a:fillRect/>
          </a:stretch>
        </p:blipFill>
        <p:spPr>
          <a:xfrm>
            <a:off x="4122175" y="2182625"/>
            <a:ext cx="2133600" cy="2133600"/>
          </a:xfrm>
          <a:prstGeom prst="rect">
            <a:avLst/>
          </a:prstGeom>
          <a:noFill/>
          <a:ln w="28575" cap="flat" cmpd="sng">
            <a:solidFill>
              <a:srgbClr val="161513"/>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29775" y="2158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600">
                <a:latin typeface="Times New Roman"/>
                <a:ea typeface="Times New Roman"/>
                <a:cs typeface="Times New Roman"/>
                <a:sym typeface="Times New Roman"/>
              </a:rPr>
              <a:t>Machine Learning</a:t>
            </a:r>
            <a:endParaRPr sz="2600">
              <a:latin typeface="Times New Roman"/>
              <a:ea typeface="Times New Roman"/>
              <a:cs typeface="Times New Roman"/>
              <a:sym typeface="Times New Roman"/>
            </a:endParaRPr>
          </a:p>
        </p:txBody>
      </p:sp>
      <p:sp>
        <p:nvSpPr>
          <p:cNvPr id="117" name="Google Shape;117;p21"/>
          <p:cNvSpPr txBox="1">
            <a:spLocks noGrp="1"/>
          </p:cNvSpPr>
          <p:nvPr>
            <p:ph type="body" idx="1"/>
          </p:nvPr>
        </p:nvSpPr>
        <p:spPr>
          <a:xfrm>
            <a:off x="387900" y="1268925"/>
            <a:ext cx="7841700" cy="3632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935"/>
              <a:buNone/>
            </a:pPr>
            <a:r>
              <a:rPr lang="en" sz="1400" dirty="0">
                <a:latin typeface="Times New Roman"/>
                <a:ea typeface="Times New Roman"/>
                <a:cs typeface="Times New Roman"/>
                <a:sym typeface="Times New Roman"/>
              </a:rPr>
              <a:t>Machine learning (ML) is the study of computer </a:t>
            </a:r>
            <a:r>
              <a:rPr lang="en" sz="1400" dirty="0">
                <a:uFill>
                  <a:noFill/>
                </a:uFill>
                <a:latin typeface="Times New Roman"/>
                <a:ea typeface="Times New Roman"/>
                <a:cs typeface="Times New Roman"/>
                <a:sym typeface="Times New Roman"/>
                <a:hlinkClick r:id="rId3"/>
              </a:rPr>
              <a:t>algorithms</a:t>
            </a:r>
            <a:r>
              <a:rPr lang="en" sz="1400" dirty="0">
                <a:latin typeface="Times New Roman"/>
                <a:ea typeface="Times New Roman"/>
                <a:cs typeface="Times New Roman"/>
                <a:sym typeface="Times New Roman"/>
              </a:rPr>
              <a:t> that can improve automatically through experience and by the use of data. It is the study of making machines more human-like in their behaviour and decisions by giving them the ability to learn and develop their own programs.</a:t>
            </a:r>
            <a:endParaRPr sz="1400" dirty="0">
              <a:latin typeface="Times New Roman"/>
              <a:ea typeface="Times New Roman"/>
              <a:cs typeface="Times New Roman"/>
              <a:sym typeface="Times New Roman"/>
            </a:endParaRPr>
          </a:p>
          <a:p>
            <a:pPr marL="0" lvl="0" indent="0" algn="l" rtl="0">
              <a:lnSpc>
                <a:spcPct val="150000"/>
              </a:lnSpc>
              <a:spcBef>
                <a:spcPts val="1200"/>
              </a:spcBef>
              <a:spcAft>
                <a:spcPts val="0"/>
              </a:spcAft>
              <a:buSzPts val="935"/>
              <a:buNone/>
            </a:pPr>
            <a:r>
              <a:rPr lang="en" sz="1400" dirty="0">
                <a:latin typeface="Times New Roman"/>
                <a:ea typeface="Times New Roman"/>
                <a:cs typeface="Times New Roman"/>
                <a:sym typeface="Times New Roman"/>
              </a:rPr>
              <a:t>These are three types of machine learning: </a:t>
            </a:r>
            <a:endParaRPr sz="1400" dirty="0">
              <a:latin typeface="Times New Roman"/>
              <a:ea typeface="Times New Roman"/>
              <a:cs typeface="Times New Roman"/>
              <a:sym typeface="Times New Roman"/>
            </a:endParaRPr>
          </a:p>
          <a:p>
            <a:pPr marL="457200" lvl="0" indent="-317500" algn="l" rtl="0">
              <a:lnSpc>
                <a:spcPct val="150000"/>
              </a:lnSpc>
              <a:spcBef>
                <a:spcPts val="1200"/>
              </a:spcBef>
              <a:spcAft>
                <a:spcPts val="0"/>
              </a:spcAft>
              <a:buSzPts val="1400"/>
              <a:buFont typeface="Times New Roman"/>
              <a:buChar char="●"/>
            </a:pPr>
            <a:r>
              <a:rPr lang="en" sz="1400" dirty="0">
                <a:latin typeface="Times New Roman"/>
                <a:ea typeface="Times New Roman"/>
                <a:cs typeface="Times New Roman"/>
                <a:sym typeface="Times New Roman"/>
              </a:rPr>
              <a:t>supervised learning</a:t>
            </a:r>
            <a:endParaRPr sz="14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sz="1400" dirty="0">
                <a:latin typeface="Times New Roman"/>
                <a:ea typeface="Times New Roman"/>
                <a:cs typeface="Times New Roman"/>
                <a:sym typeface="Times New Roman"/>
              </a:rPr>
              <a:t>unsupervised learning</a:t>
            </a:r>
            <a:endParaRPr sz="14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sz="1400" dirty="0">
                <a:latin typeface="Times New Roman"/>
                <a:ea typeface="Times New Roman"/>
                <a:cs typeface="Times New Roman"/>
                <a:sym typeface="Times New Roman"/>
              </a:rPr>
              <a:t>reinforcement learning.</a:t>
            </a:r>
            <a:endParaRPr sz="1400" dirty="0">
              <a:latin typeface="Times New Roman"/>
              <a:ea typeface="Times New Roman"/>
              <a:cs typeface="Times New Roman"/>
              <a:sym typeface="Times New Roman"/>
            </a:endParaRPr>
          </a:p>
          <a:p>
            <a:pPr marL="0" lvl="0" indent="0" algn="l" rtl="0">
              <a:lnSpc>
                <a:spcPct val="150000"/>
              </a:lnSpc>
              <a:spcBef>
                <a:spcPts val="1200"/>
              </a:spcBef>
              <a:spcAft>
                <a:spcPts val="1200"/>
              </a:spcAft>
              <a:buSzPts val="935"/>
              <a:buNone/>
            </a:pPr>
            <a:r>
              <a:rPr lang="en" sz="1400" dirty="0">
                <a:latin typeface="Times New Roman"/>
                <a:ea typeface="Times New Roman"/>
                <a:cs typeface="Times New Roman"/>
                <a:sym typeface="Times New Roman"/>
              </a:rPr>
              <a:t> For Example, when you shop from any website it’s shows related search like:- People who bought also saw this.</a:t>
            </a:r>
            <a:endParaRPr sz="1400" dirty="0">
              <a:solidFill>
                <a:srgbClr val="000000"/>
              </a:solidFill>
              <a:highlight>
                <a:srgbClr val="FFFFFF"/>
              </a:highlight>
              <a:latin typeface="Times New Roman"/>
              <a:ea typeface="Times New Roman"/>
              <a:cs typeface="Times New Roman"/>
              <a:sym typeface="Times New Roman"/>
            </a:endParaRPr>
          </a:p>
        </p:txBody>
      </p:sp>
      <p:pic>
        <p:nvPicPr>
          <p:cNvPr id="118" name="Google Shape;118;p21"/>
          <p:cNvPicPr preferRelativeResize="0"/>
          <p:nvPr/>
        </p:nvPicPr>
        <p:blipFill>
          <a:blip r:embed="rId4">
            <a:alphaModFix/>
          </a:blip>
          <a:stretch>
            <a:fillRect/>
          </a:stretch>
        </p:blipFill>
        <p:spPr>
          <a:xfrm>
            <a:off x="4780335" y="2358140"/>
            <a:ext cx="2932325" cy="1787725"/>
          </a:xfrm>
          <a:prstGeom prst="rect">
            <a:avLst/>
          </a:prstGeom>
          <a:noFill/>
          <a:ln w="28575" cap="flat" cmpd="sng">
            <a:solidFill>
              <a:srgbClr val="161513"/>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600">
                <a:latin typeface="Times New Roman"/>
                <a:ea typeface="Times New Roman"/>
                <a:cs typeface="Times New Roman"/>
                <a:sym typeface="Times New Roman"/>
              </a:rPr>
              <a:t>Deep Learning</a:t>
            </a:r>
            <a:endParaRPr sz="2600">
              <a:latin typeface="Times New Roman"/>
              <a:ea typeface="Times New Roman"/>
              <a:cs typeface="Times New Roman"/>
              <a:sym typeface="Times New Roman"/>
            </a:endParaRPr>
          </a:p>
        </p:txBody>
      </p:sp>
      <p:sp>
        <p:nvSpPr>
          <p:cNvPr id="124" name="Google Shape;124;p22"/>
          <p:cNvSpPr txBox="1">
            <a:spLocks noGrp="1"/>
          </p:cNvSpPr>
          <p:nvPr>
            <p:ph type="body" idx="1"/>
          </p:nvPr>
        </p:nvSpPr>
        <p:spPr>
          <a:xfrm>
            <a:off x="387900" y="2485900"/>
            <a:ext cx="4530900" cy="2319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latin typeface="Times New Roman"/>
                <a:ea typeface="Times New Roman"/>
                <a:cs typeface="Times New Roman"/>
                <a:sym typeface="Times New Roman"/>
              </a:rPr>
              <a:t>Supervised Models:</a:t>
            </a:r>
            <a:endParaRPr sz="1100">
              <a:latin typeface="Times New Roman"/>
              <a:ea typeface="Times New Roman"/>
              <a:cs typeface="Times New Roman"/>
              <a:sym typeface="Times New Roman"/>
            </a:endParaRPr>
          </a:p>
          <a:p>
            <a:pPr marL="749300" lvl="0" indent="-298450" algn="l" rtl="0">
              <a:lnSpc>
                <a:spcPct val="150000"/>
              </a:lnSpc>
              <a:spcBef>
                <a:spcPts val="1400"/>
              </a:spcBef>
              <a:spcAft>
                <a:spcPts val="0"/>
              </a:spcAft>
              <a:buClr>
                <a:schemeClr val="dk1"/>
              </a:buClr>
              <a:buSzPts val="1100"/>
              <a:buFont typeface="Times New Roman"/>
              <a:buChar char="●"/>
            </a:pPr>
            <a:r>
              <a:rPr lang="en" sz="1100">
                <a:latin typeface="Times New Roman"/>
                <a:ea typeface="Times New Roman"/>
                <a:cs typeface="Times New Roman"/>
                <a:sym typeface="Times New Roman"/>
              </a:rPr>
              <a:t>Classic Neural Networks (Multilayer Perceptrons)</a:t>
            </a:r>
            <a:endParaRPr sz="1100">
              <a:latin typeface="Times New Roman"/>
              <a:ea typeface="Times New Roman"/>
              <a:cs typeface="Times New Roman"/>
              <a:sym typeface="Times New Roman"/>
            </a:endParaRPr>
          </a:p>
          <a:p>
            <a:pPr marL="749300" lvl="0" indent="-298450" algn="l" rtl="0">
              <a:lnSpc>
                <a:spcPct val="150000"/>
              </a:lnSpc>
              <a:spcBef>
                <a:spcPts val="0"/>
              </a:spcBef>
              <a:spcAft>
                <a:spcPts val="0"/>
              </a:spcAft>
              <a:buClr>
                <a:schemeClr val="dk1"/>
              </a:buClr>
              <a:buSzPts val="1100"/>
              <a:buFont typeface="Times New Roman"/>
              <a:buChar char="●"/>
            </a:pPr>
            <a:r>
              <a:rPr lang="en" sz="1100">
                <a:latin typeface="Times New Roman"/>
                <a:ea typeface="Times New Roman"/>
                <a:cs typeface="Times New Roman"/>
                <a:sym typeface="Times New Roman"/>
              </a:rPr>
              <a:t>Convolutional Neural Networks (CNNs)</a:t>
            </a:r>
            <a:endParaRPr sz="1100">
              <a:latin typeface="Times New Roman"/>
              <a:ea typeface="Times New Roman"/>
              <a:cs typeface="Times New Roman"/>
              <a:sym typeface="Times New Roman"/>
            </a:endParaRPr>
          </a:p>
          <a:p>
            <a:pPr marL="749300" lvl="0" indent="-298450" algn="l" rtl="0">
              <a:lnSpc>
                <a:spcPct val="150000"/>
              </a:lnSpc>
              <a:spcBef>
                <a:spcPts val="0"/>
              </a:spcBef>
              <a:spcAft>
                <a:spcPts val="0"/>
              </a:spcAft>
              <a:buClr>
                <a:schemeClr val="dk1"/>
              </a:buClr>
              <a:buSzPts val="1100"/>
              <a:buFont typeface="Times New Roman"/>
              <a:buChar char="●"/>
            </a:pPr>
            <a:r>
              <a:rPr lang="en" sz="1100">
                <a:latin typeface="Times New Roman"/>
                <a:ea typeface="Times New Roman"/>
                <a:cs typeface="Times New Roman"/>
                <a:sym typeface="Times New Roman"/>
              </a:rPr>
              <a:t>Recurrent Neural Networks (RNNs)</a:t>
            </a:r>
            <a:endParaRPr sz="1100">
              <a:latin typeface="Times New Roman"/>
              <a:ea typeface="Times New Roman"/>
              <a:cs typeface="Times New Roman"/>
              <a:sym typeface="Times New Roman"/>
            </a:endParaRPr>
          </a:p>
          <a:p>
            <a:pPr marL="0" lvl="0" indent="0" algn="l" rtl="0">
              <a:lnSpc>
                <a:spcPct val="150000"/>
              </a:lnSpc>
              <a:spcBef>
                <a:spcPts val="1700"/>
              </a:spcBef>
              <a:spcAft>
                <a:spcPts val="0"/>
              </a:spcAft>
              <a:buNone/>
            </a:pPr>
            <a:r>
              <a:rPr lang="en" sz="1100">
                <a:latin typeface="Times New Roman"/>
                <a:ea typeface="Times New Roman"/>
                <a:cs typeface="Times New Roman"/>
                <a:sym typeface="Times New Roman"/>
              </a:rPr>
              <a:t>Unsupervised Models:</a:t>
            </a:r>
            <a:endParaRPr sz="1100">
              <a:latin typeface="Times New Roman"/>
              <a:ea typeface="Times New Roman"/>
              <a:cs typeface="Times New Roman"/>
              <a:sym typeface="Times New Roman"/>
            </a:endParaRPr>
          </a:p>
          <a:p>
            <a:pPr marL="749300" lvl="0" indent="-298450" algn="l" rtl="0">
              <a:lnSpc>
                <a:spcPct val="150000"/>
              </a:lnSpc>
              <a:spcBef>
                <a:spcPts val="1400"/>
              </a:spcBef>
              <a:spcAft>
                <a:spcPts val="0"/>
              </a:spcAft>
              <a:buClr>
                <a:schemeClr val="dk1"/>
              </a:buClr>
              <a:buSzPts val="1100"/>
              <a:buFont typeface="Times New Roman"/>
              <a:buChar char="●"/>
            </a:pPr>
            <a:r>
              <a:rPr lang="en" sz="1100">
                <a:latin typeface="Times New Roman"/>
                <a:ea typeface="Times New Roman"/>
                <a:cs typeface="Times New Roman"/>
                <a:sym typeface="Times New Roman"/>
              </a:rPr>
              <a:t>Self-Organizing Maps (SOMs)</a:t>
            </a:r>
            <a:endParaRPr sz="1100">
              <a:latin typeface="Times New Roman"/>
              <a:ea typeface="Times New Roman"/>
              <a:cs typeface="Times New Roman"/>
              <a:sym typeface="Times New Roman"/>
            </a:endParaRPr>
          </a:p>
          <a:p>
            <a:pPr marL="749300" lvl="0" indent="-298450" algn="l" rtl="0">
              <a:lnSpc>
                <a:spcPct val="150000"/>
              </a:lnSpc>
              <a:spcBef>
                <a:spcPts val="0"/>
              </a:spcBef>
              <a:spcAft>
                <a:spcPts val="0"/>
              </a:spcAft>
              <a:buClr>
                <a:schemeClr val="dk1"/>
              </a:buClr>
              <a:buSzPts val="1100"/>
              <a:buFont typeface="Times New Roman"/>
              <a:buChar char="●"/>
            </a:pPr>
            <a:r>
              <a:rPr lang="en" sz="1100">
                <a:latin typeface="Times New Roman"/>
                <a:ea typeface="Times New Roman"/>
                <a:cs typeface="Times New Roman"/>
                <a:sym typeface="Times New Roman"/>
              </a:rPr>
              <a:t>Boltzmann Machines</a:t>
            </a:r>
            <a:endParaRPr sz="1100">
              <a:latin typeface="Times New Roman"/>
              <a:ea typeface="Times New Roman"/>
              <a:cs typeface="Times New Roman"/>
              <a:sym typeface="Times New Roman"/>
            </a:endParaRPr>
          </a:p>
          <a:p>
            <a:pPr marL="749300" lvl="0" indent="-298450" algn="l" rtl="0">
              <a:lnSpc>
                <a:spcPct val="150000"/>
              </a:lnSpc>
              <a:spcBef>
                <a:spcPts val="0"/>
              </a:spcBef>
              <a:spcAft>
                <a:spcPts val="0"/>
              </a:spcAft>
              <a:buClr>
                <a:schemeClr val="dk1"/>
              </a:buClr>
              <a:buSzPts val="1100"/>
              <a:buFont typeface="Times New Roman"/>
              <a:buChar char="●"/>
            </a:pPr>
            <a:r>
              <a:rPr lang="en" sz="1100">
                <a:latin typeface="Times New Roman"/>
                <a:ea typeface="Times New Roman"/>
                <a:cs typeface="Times New Roman"/>
                <a:sym typeface="Times New Roman"/>
              </a:rPr>
              <a:t>AutoEncoders.</a:t>
            </a:r>
            <a:endParaRPr sz="1100">
              <a:latin typeface="Times New Roman"/>
              <a:ea typeface="Times New Roman"/>
              <a:cs typeface="Times New Roman"/>
              <a:sym typeface="Times New Roman"/>
            </a:endParaRPr>
          </a:p>
          <a:p>
            <a:pPr marL="0" lvl="0" indent="0" algn="l" rtl="0">
              <a:lnSpc>
                <a:spcPct val="150000"/>
              </a:lnSpc>
              <a:spcBef>
                <a:spcPts val="0"/>
              </a:spcBef>
              <a:spcAft>
                <a:spcPts val="1200"/>
              </a:spcAft>
              <a:buNone/>
            </a:pPr>
            <a:endParaRPr sz="1100">
              <a:latin typeface="Times New Roman"/>
              <a:ea typeface="Times New Roman"/>
              <a:cs typeface="Times New Roman"/>
              <a:sym typeface="Times New Roman"/>
            </a:endParaRPr>
          </a:p>
        </p:txBody>
      </p:sp>
      <p:pic>
        <p:nvPicPr>
          <p:cNvPr id="125" name="Google Shape;125;p22"/>
          <p:cNvPicPr preferRelativeResize="0"/>
          <p:nvPr/>
        </p:nvPicPr>
        <p:blipFill>
          <a:blip r:embed="rId3">
            <a:alphaModFix/>
          </a:blip>
          <a:stretch>
            <a:fillRect/>
          </a:stretch>
        </p:blipFill>
        <p:spPr>
          <a:xfrm>
            <a:off x="4502450" y="2690425"/>
            <a:ext cx="2305050" cy="1981200"/>
          </a:xfrm>
          <a:prstGeom prst="rect">
            <a:avLst/>
          </a:prstGeom>
          <a:noFill/>
          <a:ln w="28575" cap="flat" cmpd="sng">
            <a:solidFill>
              <a:srgbClr val="161513"/>
            </a:solidFill>
            <a:prstDash val="solid"/>
            <a:round/>
            <a:headEnd type="none" w="sm" len="sm"/>
            <a:tailEnd type="none" w="sm" len="sm"/>
          </a:ln>
        </p:spPr>
      </p:pic>
      <p:sp>
        <p:nvSpPr>
          <p:cNvPr id="126" name="Google Shape;126;p22"/>
          <p:cNvSpPr txBox="1"/>
          <p:nvPr/>
        </p:nvSpPr>
        <p:spPr>
          <a:xfrm>
            <a:off x="389000" y="1216000"/>
            <a:ext cx="8523600" cy="1269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100">
                <a:solidFill>
                  <a:schemeClr val="dk1"/>
                </a:solidFill>
                <a:latin typeface="Times New Roman"/>
                <a:ea typeface="Times New Roman"/>
                <a:cs typeface="Times New Roman"/>
                <a:sym typeface="Times New Roman"/>
              </a:rPr>
              <a:t>Deep learning can be considered as a subset of machine learning. It is a field that is based on learning and improving on its own by examining computer algorithms. While machine learning uses simpler concepts, deep learning works with artificial neural networks, which are designed to imitate how humans think and learn.</a:t>
            </a:r>
            <a:endParaRPr sz="1100">
              <a:solidFill>
                <a:schemeClr val="dk1"/>
              </a:solidFill>
              <a:latin typeface="Times New Roman"/>
              <a:ea typeface="Times New Roman"/>
              <a:cs typeface="Times New Roman"/>
              <a:sym typeface="Times New Roman"/>
            </a:endParaRPr>
          </a:p>
          <a:p>
            <a:pPr marL="0" lvl="0" indent="0" algn="l" rtl="0">
              <a:lnSpc>
                <a:spcPct val="150000"/>
              </a:lnSpc>
              <a:spcBef>
                <a:spcPts val="1200"/>
              </a:spcBef>
              <a:spcAft>
                <a:spcPts val="1200"/>
              </a:spcAft>
              <a:buNone/>
            </a:pPr>
            <a:r>
              <a:rPr lang="en" sz="1100">
                <a:solidFill>
                  <a:schemeClr val="dk1"/>
                </a:solidFill>
                <a:latin typeface="Times New Roman"/>
                <a:ea typeface="Times New Roman"/>
                <a:cs typeface="Times New Roman"/>
                <a:sym typeface="Times New Roman"/>
              </a:rPr>
              <a:t>Practical examples of deep learning are Virtual assistants, vision for driverless cars, money laundering, face recognition and many more.</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FCFCF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2230</Words>
  <Application>Microsoft Office PowerPoint</Application>
  <PresentationFormat>On-screen Show (16:9)</PresentationFormat>
  <Paragraphs>239</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Times New Roman</vt:lpstr>
      <vt:lpstr>Arial</vt:lpstr>
      <vt:lpstr>Montserrat</vt:lpstr>
      <vt:lpstr>Roboto Slab</vt:lpstr>
      <vt:lpstr>Roboto</vt:lpstr>
      <vt:lpstr>Marina</vt:lpstr>
      <vt:lpstr>INTERNSHIP AT</vt:lpstr>
      <vt:lpstr>PowerPoint Presentation</vt:lpstr>
      <vt:lpstr>5 ESSENTIAL SKILL FOR WELL ROUNDED PROGRAMMER</vt:lpstr>
      <vt:lpstr>1.2. Database (SQL)</vt:lpstr>
      <vt:lpstr>1.3. Command Line (Terminal)</vt:lpstr>
      <vt:lpstr>1.5. Learn Multiple Programming Languages</vt:lpstr>
      <vt:lpstr>Understanding AI, ML, Deep Learning and Data Science</vt:lpstr>
      <vt:lpstr>Machine Learning</vt:lpstr>
      <vt:lpstr>Deep Learning</vt:lpstr>
      <vt:lpstr>Data Science</vt:lpstr>
      <vt:lpstr>Relationship between AI , ML and DL</vt:lpstr>
      <vt:lpstr>Jupyter Notebook vs Google colab</vt:lpstr>
      <vt:lpstr>Types of Learning</vt:lpstr>
      <vt:lpstr>Supervised Learning</vt:lpstr>
      <vt:lpstr>PowerPoint Presentation</vt:lpstr>
      <vt:lpstr>Unsupervised Learning</vt:lpstr>
      <vt:lpstr>PowerPoint Presentation</vt:lpstr>
      <vt:lpstr>DATA PROCESSING</vt:lpstr>
      <vt:lpstr>PowerPoint Presentation</vt:lpstr>
      <vt:lpstr>PowerPoint Presentation</vt:lpstr>
      <vt:lpstr>Data Visualization : </vt:lpstr>
      <vt:lpstr>PowerPoint Presentation</vt:lpstr>
      <vt:lpstr>Types of graphs :</vt:lpstr>
      <vt:lpstr>PowerPoint Presentation</vt:lpstr>
      <vt:lpstr>PowerPoint Presentation</vt:lpstr>
      <vt:lpstr>Neural Network:</vt:lpstr>
      <vt:lpstr>CONVOLUTIONAL NEURAL NETWORK</vt:lpstr>
      <vt:lpstr>ABOUT PROJECT - MALARIA CELL DETECTION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AT</dc:title>
  <cp:lastModifiedBy>suchithra giri</cp:lastModifiedBy>
  <cp:revision>2</cp:revision>
  <dcterms:modified xsi:type="dcterms:W3CDTF">2021-09-29T13:56:57Z</dcterms:modified>
</cp:coreProperties>
</file>