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3"/>
  </p:notesMasterIdLst>
  <p:sldIdLst>
    <p:sldId id="256" r:id="rId2"/>
    <p:sldId id="257" r:id="rId3"/>
    <p:sldId id="266" r:id="rId4"/>
    <p:sldId id="259" r:id="rId5"/>
    <p:sldId id="260" r:id="rId6"/>
    <p:sldId id="261" r:id="rId7"/>
    <p:sldId id="268" r:id="rId8"/>
    <p:sldId id="262" r:id="rId9"/>
    <p:sldId id="267" r:id="rId10"/>
    <p:sldId id="264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6EC61-B5BB-415C-AA79-3B3400920D5C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B6762-D584-4D9D-9309-03FA2E9E9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000"/>
            <a:ext cx="914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latin typeface="Georgia" pitchFamily="18" charset="0"/>
              </a:rPr>
              <a:t>Dr. Akhilesh Das Gupta Institute of Information Technology and Management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95400"/>
            <a:ext cx="2743200" cy="24381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0" y="4114800"/>
            <a:ext cx="9144000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Baskerville Old Face" pitchFamily="18" charset="0"/>
              </a:rPr>
              <a:t>INDUSTRIAL TRAINING</a:t>
            </a:r>
            <a:endParaRPr lang="en-US" sz="1400" b="1" dirty="0">
              <a:latin typeface="Baskerville Old Fac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4724400"/>
            <a:ext cx="563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Georgia" pitchFamily="18" charset="0"/>
              </a:rPr>
              <a:t>MACHINE LEARNING</a:t>
            </a:r>
          </a:p>
          <a:p>
            <a:pPr algn="ctr"/>
            <a:endParaRPr lang="en-US" sz="1400" dirty="0" smtClean="0">
              <a:latin typeface="Georgia" pitchFamily="18" charset="0"/>
            </a:endParaRPr>
          </a:p>
          <a:p>
            <a:pPr algn="ctr"/>
            <a:r>
              <a:rPr lang="en-US" sz="1400" dirty="0" smtClean="0">
                <a:latin typeface="Georgia" pitchFamily="18" charset="0"/>
              </a:rPr>
              <a:t>Authorized by STANFORD UNIVERSITY</a:t>
            </a:r>
          </a:p>
          <a:p>
            <a:pPr algn="ctr"/>
            <a:r>
              <a:rPr lang="en-US" sz="1400" dirty="0" smtClean="0">
                <a:latin typeface="Georgia" pitchFamily="18" charset="0"/>
              </a:rPr>
              <a:t>Offered through COURSERA</a:t>
            </a:r>
          </a:p>
          <a:p>
            <a:pPr algn="ctr"/>
            <a:endParaRPr lang="en-US" sz="1400" dirty="0" smtClean="0">
              <a:latin typeface="Georgia" pitchFamily="18" charset="0"/>
            </a:endParaRPr>
          </a:p>
          <a:p>
            <a:pPr algn="ctr"/>
            <a:r>
              <a:rPr lang="en-US" sz="2000" dirty="0" smtClean="0">
                <a:latin typeface="Georgia" pitchFamily="18" charset="0"/>
              </a:rPr>
              <a:t>Project: </a:t>
            </a:r>
            <a:r>
              <a:rPr lang="en-US" sz="2000" b="1" dirty="0" smtClean="0">
                <a:latin typeface="Georgia" pitchFamily="18" charset="0"/>
              </a:rPr>
              <a:t>Malaria Cell Detection</a:t>
            </a:r>
            <a:endParaRPr lang="en-US" b="1" dirty="0">
              <a:latin typeface="Georgia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14400"/>
            <a:ext cx="8229600" cy="914400"/>
          </a:xfrm>
        </p:spPr>
        <p:txBody>
          <a:bodyPr/>
          <a:lstStyle/>
          <a:p>
            <a:r>
              <a:rPr lang="en-US" dirty="0" smtClean="0">
                <a:latin typeface="Georgia" pitchFamily="18" charset="0"/>
              </a:rPr>
              <a:t>Conclusion</a:t>
            </a:r>
            <a:br>
              <a:rPr lang="en-US" dirty="0" smtClean="0">
                <a:latin typeface="Georgia" pitchFamily="18" charset="0"/>
              </a:rPr>
            </a:br>
            <a:endParaRPr lang="en-US" dirty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057400"/>
            <a:ext cx="693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Concepts of Machine Learning and Neural Networks can be extended to the development of similar models in the healthcare sector for classification and further identification of various diseases.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For example, Pneumonia detection, tomato leaf disease, Parkinson’s disease, et cetera.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657600"/>
            <a:ext cx="3810000" cy="19050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Archi 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grawal</a:t>
            </a:r>
            <a:b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03815603119</a:t>
            </a:r>
            <a:b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</a:br>
            <a:r>
              <a:rPr lang="en-US" sz="2400" dirty="0" err="1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B.Tech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. (IT)</a:t>
            </a:r>
            <a:b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Semester- V</a:t>
            </a:r>
            <a:endParaRPr lang="en-US" sz="24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by: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90000"/>
                  </a:schemeClr>
                </a:solidFill>
                <a:latin typeface="Cambria" pitchFamily="18" charset="0"/>
                <a:ea typeface="Cambria" pitchFamily="18" charset="0"/>
              </a:rPr>
              <a:t>Department of Information Technology</a:t>
            </a:r>
          </a:p>
          <a:p>
            <a:pPr algn="ctr"/>
            <a:r>
              <a:rPr lang="en-US" sz="2800" b="1" dirty="0" smtClean="0">
                <a:solidFill>
                  <a:schemeClr val="tx2">
                    <a:lumMod val="90000"/>
                  </a:schemeClr>
                </a:solidFill>
                <a:latin typeface="Cambria" pitchFamily="18" charset="0"/>
                <a:ea typeface="Cambria" pitchFamily="18" charset="0"/>
              </a:rPr>
              <a:t>Industrial Training (11 Weeks)</a:t>
            </a:r>
            <a:endParaRPr lang="en-US" sz="2800" b="1" dirty="0">
              <a:solidFill>
                <a:schemeClr val="tx2">
                  <a:lumMod val="9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ursera_N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7534836" cy="574617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Georgia" pitchFamily="18" charset="0"/>
              </a:rPr>
              <a:t>Certificate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Learning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676400"/>
            <a:ext cx="411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Linear Regression with One Variable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Linear Algebra Review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Linear Regression with Multiple Variables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Logistic Regression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Regularization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Neural Networks: Representation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Neural Networks: Learning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Machine Learning System Design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Support Vector Machines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Unsupervised Learning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Dimensionality Reduction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Anomaly Detection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Recommender Systems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Large Scale Machine Learning</a:t>
            </a:r>
            <a:endParaRPr lang="en-US" dirty="0"/>
          </a:p>
        </p:txBody>
      </p:sp>
      <p:pic>
        <p:nvPicPr>
          <p:cNvPr id="8194" name="Picture 2" descr="An Introduction to Machine Learning | DigitalOce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828800"/>
            <a:ext cx="3028950" cy="4114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772400" cy="1295400"/>
          </a:xfrm>
        </p:spPr>
        <p:txBody>
          <a:bodyPr/>
          <a:lstStyle/>
          <a:p>
            <a:r>
              <a:rPr lang="en-US" dirty="0" smtClean="0">
                <a:latin typeface="Georgia" pitchFamily="18" charset="0"/>
              </a:rPr>
              <a:t>Malaria Cell Detection</a:t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 </a:t>
            </a:r>
            <a:r>
              <a:rPr lang="en-US" sz="2800" dirty="0" smtClean="0">
                <a:latin typeface="Georgia" pitchFamily="18" charset="0"/>
              </a:rPr>
              <a:t>Introduction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7162800" cy="3962400"/>
          </a:xfrm>
        </p:spPr>
        <p:txBody>
          <a:bodyPr>
            <a:normAutofit/>
          </a:bodyPr>
          <a:lstStyle/>
          <a:p>
            <a:pPr lvl="0"/>
            <a:r>
              <a:rPr lang="en" sz="2000" dirty="0" smtClean="0">
                <a:ea typeface="Times New Roman"/>
                <a:cs typeface="Times New Roman"/>
                <a:sym typeface="Times New Roman"/>
              </a:rPr>
              <a:t>Malaria has been one of the major causes of death in Africa, and being able to classify malaria-infected cell images </a:t>
            </a:r>
            <a:r>
              <a:rPr lang="en-US" sz="2000" dirty="0" smtClean="0">
                <a:ea typeface="Times New Roman"/>
                <a:cs typeface="Times New Roman"/>
                <a:sym typeface="Times New Roman"/>
              </a:rPr>
              <a:t>is pivotal to the quick diagnosis of Malaria.</a:t>
            </a:r>
            <a:endParaRPr lang="en-US" sz="2000" dirty="0" smtClean="0"/>
          </a:p>
          <a:p>
            <a:pPr>
              <a:buNone/>
            </a:pPr>
            <a:endParaRPr lang="en-US" sz="2300" dirty="0" smtClean="0"/>
          </a:p>
          <a:p>
            <a:r>
              <a:rPr lang="en-US" sz="2000" dirty="0" smtClean="0"/>
              <a:t>The project ‘Malaria Cell Detection’ is based on the concept of transfer learning and Convolution Neural Networks (CNN), which is a subset of Machine Learning.</a:t>
            </a:r>
          </a:p>
          <a:p>
            <a:endParaRPr lang="en-US" sz="2000" dirty="0" smtClean="0"/>
          </a:p>
          <a:p>
            <a:r>
              <a:rPr lang="en-US" sz="2000" dirty="0" smtClean="0"/>
              <a:t>It predicts whether the given image of the cell of a human being is parasitized or uninfected.</a:t>
            </a:r>
          </a:p>
          <a:p>
            <a:endParaRPr lang="en-US" sz="22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Georgia" pitchFamily="18" charset="0"/>
              </a:rPr>
              <a:t>Images of Cells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11" name="Content Placeholder 10" descr="C100P61ThinF_IMG_20150918_145422_cell_16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14600" y="4876800"/>
            <a:ext cx="1209675" cy="1266825"/>
          </a:xfrm>
          <a:ln>
            <a:solidFill>
              <a:schemeClr val="tx1"/>
            </a:solidFill>
          </a:ln>
        </p:spPr>
      </p:pic>
      <p:pic>
        <p:nvPicPr>
          <p:cNvPr id="12" name="Content Placeholder 11" descr="C100P61ThinF_IMG_20150918_144823_cell_161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14600" y="2971800"/>
            <a:ext cx="1209675" cy="1381125"/>
          </a:xfrm>
          <a:ln>
            <a:solidFill>
              <a:schemeClr val="tx1"/>
            </a:solidFill>
          </a:ln>
        </p:spPr>
      </p:pic>
      <p:pic>
        <p:nvPicPr>
          <p:cNvPr id="13" name="Picture 12" descr="C100P61ThinF_IMG_20150918_144348_cell_1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876800"/>
            <a:ext cx="1609725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C100P61ThinF_IMG_20150918_144104_cell_16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2667000"/>
            <a:ext cx="140970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295400" y="17526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Parasitized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9800" y="17526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Uninfected</a:t>
            </a:r>
            <a:endParaRPr lang="en-US" sz="2800" dirty="0"/>
          </a:p>
        </p:txBody>
      </p:sp>
      <p:pic>
        <p:nvPicPr>
          <p:cNvPr id="17" name="Picture 16" descr="C100P61ThinF_IMG_20150918_144104_cell_12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2743200"/>
            <a:ext cx="15240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C100P61ThinF_IMG_20150918_144348_cell_10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000" y="2743200"/>
            <a:ext cx="1381125" cy="1638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 descr="C100P61ThinF_IMG_20150918_145042_cell_16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0200" y="4495800"/>
            <a:ext cx="1581150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 descr="C100P61ThinF_IMG_20150918_144823_cell_13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9000" y="4648200"/>
            <a:ext cx="1438275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Straight Connector 21"/>
          <p:cNvCxnSpPr/>
          <p:nvPr/>
        </p:nvCxnSpPr>
        <p:spPr>
          <a:xfrm rot="5400000">
            <a:off x="2820194" y="4190206"/>
            <a:ext cx="3505200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554736"/>
          </a:xfrm>
        </p:spPr>
        <p:txBody>
          <a:bodyPr/>
          <a:lstStyle/>
          <a:p>
            <a:r>
              <a:rPr lang="en" dirty="0" smtClean="0">
                <a:latin typeface="Georgia" pitchFamily="18" charset="0"/>
                <a:ea typeface="Times New Roman"/>
                <a:cs typeface="Times New Roman"/>
                <a:sym typeface="Times New Roman"/>
              </a:rPr>
              <a:t>Convolutional Neural Network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7" name="image1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2743200"/>
            <a:ext cx="7239000" cy="2547334"/>
          </a:xfrm>
          <a:prstGeom prst="rect">
            <a:avLst/>
          </a:prstGeom>
          <a:ln/>
        </p:spPr>
      </p:pic>
      <p:sp>
        <p:nvSpPr>
          <p:cNvPr id="11" name="TextBox 10"/>
          <p:cNvSpPr txBox="1"/>
          <p:nvPr/>
        </p:nvSpPr>
        <p:spPr>
          <a:xfrm>
            <a:off x="914400" y="1752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A Convolutional Neural Network (CNN) is a class of deep neural networks, most commonly applied to analyze visual imagery. 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57150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Takes in an input image, assigns importance (learnable weights and biases) to various aspects/objects in the image and differentiate them.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Transfer learning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4907760"/>
          </a:xfrm>
        </p:spPr>
        <p:txBody>
          <a:bodyPr/>
          <a:lstStyle/>
          <a:p>
            <a:pPr fontAlgn="base"/>
            <a:r>
              <a:rPr lang="en-US" sz="2000" dirty="0" smtClean="0"/>
              <a:t>Deep CNN models may take days or even weeks to train on very large datasets.</a:t>
            </a:r>
          </a:p>
          <a:p>
            <a:pPr fontAlgn="base"/>
            <a:r>
              <a:rPr lang="en-US" sz="2000" dirty="0" smtClean="0"/>
              <a:t>A way to short-cut this process is to re-use the model weights from pre-trained models that were developed for standard computer vision benchmark datasets, such as the ImageNet image recognition tasks. </a:t>
            </a:r>
            <a:endParaRPr lang="en-US" sz="2000" dirty="0"/>
          </a:p>
        </p:txBody>
      </p:sp>
      <p:sp>
        <p:nvSpPr>
          <p:cNvPr id="4098" name="AutoShape 2" descr="Automated Deep Transfer Learning-Based Approach for Detection of COVID-19  Infection in Chest X-rays - ScienceDir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 descr="Automated Deep Transfer Learning-Based Approach for Detection of COVID-19  Infection in Chest X-rays - ScienceDire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352800"/>
            <a:ext cx="7674270" cy="321945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 l="5748" t="62069" r="51386" b="19540"/>
          <a:stretch>
            <a:fillRect/>
          </a:stretch>
        </p:blipFill>
        <p:spPr bwMode="auto">
          <a:xfrm>
            <a:off x="1828800" y="4572000"/>
            <a:ext cx="6324600" cy="18130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621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Georgia" pitchFamily="18" charset="0"/>
              </a:rPr>
              <a:t>Working of the Project</a:t>
            </a:r>
            <a:br>
              <a:rPr lang="en-US" dirty="0" smtClean="0">
                <a:latin typeface="Georgia" pitchFamily="18" charset="0"/>
              </a:rPr>
            </a:br>
            <a:r>
              <a:rPr lang="en-US" sz="2800" dirty="0" smtClean="0">
                <a:latin typeface="Georgia" pitchFamily="18" charset="0"/>
              </a:rPr>
              <a:t>Model Development</a:t>
            </a:r>
            <a:endParaRPr lang="en-US" sz="2800" dirty="0">
              <a:latin typeface="Georgia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6612" t="29752" r="48309" b="50413"/>
          <a:stretch>
            <a:fillRect/>
          </a:stretch>
        </p:blipFill>
        <p:spPr bwMode="auto">
          <a:xfrm>
            <a:off x="1828800" y="2133600"/>
            <a:ext cx="6373091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2133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495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621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Georgia" pitchFamily="18" charset="0"/>
              </a:rPr>
              <a:t>Working of the Project</a:t>
            </a:r>
            <a:br>
              <a:rPr lang="en-US" dirty="0" smtClean="0">
                <a:latin typeface="Georgia" pitchFamily="18" charset="0"/>
              </a:rPr>
            </a:br>
            <a:r>
              <a:rPr lang="en-US" sz="2800" dirty="0" smtClean="0">
                <a:latin typeface="Georgia" pitchFamily="18" charset="0"/>
              </a:rPr>
              <a:t>Model Prediction</a:t>
            </a:r>
            <a:endParaRPr lang="en-US" sz="2800" dirty="0">
              <a:latin typeface="Georgia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306" t="63471" r="58377" b="12727"/>
          <a:stretch>
            <a:fillRect/>
          </a:stretch>
        </p:blipFill>
        <p:spPr bwMode="auto">
          <a:xfrm>
            <a:off x="2286000" y="3581400"/>
            <a:ext cx="6477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3000" y="24384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Output finally predicts whether the new input image is parasitized or uninfected, as a result of learning from model training.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354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Slide 1</vt:lpstr>
      <vt:lpstr>Certificate</vt:lpstr>
      <vt:lpstr>Learning</vt:lpstr>
      <vt:lpstr>Malaria Cell Detection  Introduction</vt:lpstr>
      <vt:lpstr>Images of Cells</vt:lpstr>
      <vt:lpstr>Convolutional Neural Network</vt:lpstr>
      <vt:lpstr>Transfer learning</vt:lpstr>
      <vt:lpstr>Working of the Project Model Development</vt:lpstr>
      <vt:lpstr>Working of the Project Model Prediction</vt:lpstr>
      <vt:lpstr>Conclusion </vt:lpstr>
      <vt:lpstr>Archi Agrawal 03815603119 B.Tech. (IT) Semester- V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ARCHI</dc:creator>
  <cp:lastModifiedBy>ARCHI</cp:lastModifiedBy>
  <cp:revision>41</cp:revision>
  <dcterms:created xsi:type="dcterms:W3CDTF">2006-08-16T00:00:00Z</dcterms:created>
  <dcterms:modified xsi:type="dcterms:W3CDTF">2021-12-13T14:16:38Z</dcterms:modified>
</cp:coreProperties>
</file>