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5"/>
  </p:notesMasterIdLst>
  <p:sldIdLst>
    <p:sldId id="256" r:id="rId2"/>
    <p:sldId id="260" r:id="rId3"/>
    <p:sldId id="266" r:id="rId4"/>
    <p:sldId id="261" r:id="rId5"/>
    <p:sldId id="267" r:id="rId6"/>
    <p:sldId id="268" r:id="rId7"/>
    <p:sldId id="269" r:id="rId8"/>
    <p:sldId id="270" r:id="rId9"/>
    <p:sldId id="271" r:id="rId10"/>
    <p:sldId id="272" r:id="rId11"/>
    <p:sldId id="273" r:id="rId12"/>
    <p:sldId id="274"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13"/>
    <p:restoredTop sz="94694"/>
  </p:normalViewPr>
  <p:slideViewPr>
    <p:cSldViewPr snapToGrid="0">
      <p:cViewPr varScale="1">
        <p:scale>
          <a:sx n="100" d="100"/>
          <a:sy n="100" d="100"/>
        </p:scale>
        <p:origin x="168"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C2EFE6-098E-9E44-AC58-9FACF669780A}" type="datetimeFigureOut">
              <a:rPr lang="en-US" smtClean="0"/>
              <a:t>8/27/24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9436D7-6EDF-EA45-AD6C-3A20CEB5B3E4}" type="slidenum">
              <a:rPr lang="en-US" smtClean="0"/>
              <a:t>‹#›</a:t>
            </a:fld>
            <a:endParaRPr lang="en-US"/>
          </a:p>
        </p:txBody>
      </p:sp>
    </p:spTree>
    <p:extLst>
      <p:ext uri="{BB962C8B-B14F-4D97-AF65-F5344CB8AC3E}">
        <p14:creationId xmlns:p14="http://schemas.microsoft.com/office/powerpoint/2010/main" val="2266899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79D90-A952-1465-58C0-0EACDFD7A5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5A020A-A719-E160-E767-2258BF50EA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505A18-5A58-CD60-CB5B-C45D226B1EF7}"/>
              </a:ext>
            </a:extLst>
          </p:cNvPr>
          <p:cNvSpPr>
            <a:spLocks noGrp="1"/>
          </p:cNvSpPr>
          <p:nvPr>
            <p:ph type="dt" sz="half" idx="10"/>
          </p:nvPr>
        </p:nvSpPr>
        <p:spPr/>
        <p:txBody>
          <a:bodyPr/>
          <a:lstStyle/>
          <a:p>
            <a:fld id="{F486A94C-A22E-5746-A531-842F7DD6D4AA}" type="datetime1">
              <a:rPr lang="en-US" smtClean="0"/>
              <a:t>8/27/24</a:t>
            </a:fld>
            <a:endParaRPr lang="en-US"/>
          </a:p>
        </p:txBody>
      </p:sp>
      <p:sp>
        <p:nvSpPr>
          <p:cNvPr id="5" name="Footer Placeholder 4">
            <a:extLst>
              <a:ext uri="{FF2B5EF4-FFF2-40B4-BE49-F238E27FC236}">
                <a16:creationId xmlns:a16="http://schemas.microsoft.com/office/drawing/2014/main" id="{21BD9A28-59ED-AA72-7B29-A888907F91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6EC4DD-BCC8-678C-B9E0-EDD1A69328C3}"/>
              </a:ext>
            </a:extLst>
          </p:cNvPr>
          <p:cNvSpPr>
            <a:spLocks noGrp="1"/>
          </p:cNvSpPr>
          <p:nvPr>
            <p:ph type="sldNum" sz="quarter" idx="12"/>
          </p:nvPr>
        </p:nvSpPr>
        <p:spPr/>
        <p:txBody>
          <a:bodyPr/>
          <a:lstStyle/>
          <a:p>
            <a:fld id="{69F80367-717A-CA4F-9631-9059826EE0EF}" type="slidenum">
              <a:rPr lang="en-US" smtClean="0"/>
              <a:t>‹#›</a:t>
            </a:fld>
            <a:endParaRPr lang="en-US"/>
          </a:p>
        </p:txBody>
      </p:sp>
    </p:spTree>
    <p:extLst>
      <p:ext uri="{BB962C8B-B14F-4D97-AF65-F5344CB8AC3E}">
        <p14:creationId xmlns:p14="http://schemas.microsoft.com/office/powerpoint/2010/main" val="3495864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70999-B5CF-9656-E862-2ED09D51C7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66B46D-FEF6-210B-D43B-44FE4B7AFB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50958F-DB9C-4D7A-3896-DFA59DA4E78B}"/>
              </a:ext>
            </a:extLst>
          </p:cNvPr>
          <p:cNvSpPr>
            <a:spLocks noGrp="1"/>
          </p:cNvSpPr>
          <p:nvPr>
            <p:ph type="dt" sz="half" idx="10"/>
          </p:nvPr>
        </p:nvSpPr>
        <p:spPr/>
        <p:txBody>
          <a:bodyPr/>
          <a:lstStyle/>
          <a:p>
            <a:fld id="{CB591E98-4A5A-A342-9C39-ED6F430DFDBC}" type="datetime1">
              <a:rPr lang="en-US" smtClean="0"/>
              <a:t>8/27/24</a:t>
            </a:fld>
            <a:endParaRPr lang="en-US"/>
          </a:p>
        </p:txBody>
      </p:sp>
      <p:sp>
        <p:nvSpPr>
          <p:cNvPr id="5" name="Footer Placeholder 4">
            <a:extLst>
              <a:ext uri="{FF2B5EF4-FFF2-40B4-BE49-F238E27FC236}">
                <a16:creationId xmlns:a16="http://schemas.microsoft.com/office/drawing/2014/main" id="{31D1CA24-A2F8-9E48-258A-73C9E85980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BC74D7-A9FC-CBFC-A148-08C33A5EDB7B}"/>
              </a:ext>
            </a:extLst>
          </p:cNvPr>
          <p:cNvSpPr>
            <a:spLocks noGrp="1"/>
          </p:cNvSpPr>
          <p:nvPr>
            <p:ph type="sldNum" sz="quarter" idx="12"/>
          </p:nvPr>
        </p:nvSpPr>
        <p:spPr/>
        <p:txBody>
          <a:bodyPr/>
          <a:lstStyle/>
          <a:p>
            <a:fld id="{69F80367-717A-CA4F-9631-9059826EE0EF}" type="slidenum">
              <a:rPr lang="en-US" smtClean="0"/>
              <a:t>‹#›</a:t>
            </a:fld>
            <a:endParaRPr lang="en-US"/>
          </a:p>
        </p:txBody>
      </p:sp>
    </p:spTree>
    <p:extLst>
      <p:ext uri="{BB962C8B-B14F-4D97-AF65-F5344CB8AC3E}">
        <p14:creationId xmlns:p14="http://schemas.microsoft.com/office/powerpoint/2010/main" val="1811047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AA1005-078B-B77F-7F6A-78EE29CAEE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A5CA72-A691-A9A1-A635-0282E9F0DA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478520-AEA4-8B49-CA5D-DAFADA4FBCB8}"/>
              </a:ext>
            </a:extLst>
          </p:cNvPr>
          <p:cNvSpPr>
            <a:spLocks noGrp="1"/>
          </p:cNvSpPr>
          <p:nvPr>
            <p:ph type="dt" sz="half" idx="10"/>
          </p:nvPr>
        </p:nvSpPr>
        <p:spPr/>
        <p:txBody>
          <a:bodyPr/>
          <a:lstStyle/>
          <a:p>
            <a:fld id="{F0ED57DA-E1A5-1B4A-9712-3DEC72B9C25F}" type="datetime1">
              <a:rPr lang="en-US" smtClean="0"/>
              <a:t>8/27/24</a:t>
            </a:fld>
            <a:endParaRPr lang="en-US"/>
          </a:p>
        </p:txBody>
      </p:sp>
      <p:sp>
        <p:nvSpPr>
          <p:cNvPr id="5" name="Footer Placeholder 4">
            <a:extLst>
              <a:ext uri="{FF2B5EF4-FFF2-40B4-BE49-F238E27FC236}">
                <a16:creationId xmlns:a16="http://schemas.microsoft.com/office/drawing/2014/main" id="{4BC1CBEE-0B0E-128F-9536-D8E841E6D5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A2C4FF-C0EF-9694-B771-D08E375745BE}"/>
              </a:ext>
            </a:extLst>
          </p:cNvPr>
          <p:cNvSpPr>
            <a:spLocks noGrp="1"/>
          </p:cNvSpPr>
          <p:nvPr>
            <p:ph type="sldNum" sz="quarter" idx="12"/>
          </p:nvPr>
        </p:nvSpPr>
        <p:spPr/>
        <p:txBody>
          <a:bodyPr/>
          <a:lstStyle/>
          <a:p>
            <a:fld id="{69F80367-717A-CA4F-9631-9059826EE0EF}" type="slidenum">
              <a:rPr lang="en-US" smtClean="0"/>
              <a:t>‹#›</a:t>
            </a:fld>
            <a:endParaRPr lang="en-US"/>
          </a:p>
        </p:txBody>
      </p:sp>
    </p:spTree>
    <p:extLst>
      <p:ext uri="{BB962C8B-B14F-4D97-AF65-F5344CB8AC3E}">
        <p14:creationId xmlns:p14="http://schemas.microsoft.com/office/powerpoint/2010/main" val="1514196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7F8D3-A903-38E4-16DC-EE0108AC9364}"/>
              </a:ext>
            </a:extLst>
          </p:cNvPr>
          <p:cNvSpPr>
            <a:spLocks noGrp="1"/>
          </p:cNvSpPr>
          <p:nvPr>
            <p:ph type="title"/>
          </p:nvPr>
        </p:nvSpPr>
        <p:spPr>
          <a:xfrm>
            <a:off x="169952" y="-231009"/>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098A0F7-CD0B-B337-3D71-C675AF1BAE92}"/>
              </a:ext>
            </a:extLst>
          </p:cNvPr>
          <p:cNvSpPr>
            <a:spLocks noGrp="1"/>
          </p:cNvSpPr>
          <p:nvPr>
            <p:ph idx="1"/>
          </p:nvPr>
        </p:nvSpPr>
        <p:spPr>
          <a:xfrm>
            <a:off x="211048" y="1253331"/>
            <a:ext cx="11811000" cy="49522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DBD321-6344-5EC5-370D-F35642A5D369}"/>
              </a:ext>
            </a:extLst>
          </p:cNvPr>
          <p:cNvSpPr>
            <a:spLocks noGrp="1"/>
          </p:cNvSpPr>
          <p:nvPr>
            <p:ph type="dt" sz="half" idx="10"/>
          </p:nvPr>
        </p:nvSpPr>
        <p:spPr/>
        <p:txBody>
          <a:bodyPr/>
          <a:lstStyle/>
          <a:p>
            <a:fld id="{4D20734C-850C-F04D-8AF3-F5E290DBC42D}" type="datetime1">
              <a:rPr lang="en-US" smtClean="0"/>
              <a:t>8/27/24</a:t>
            </a:fld>
            <a:endParaRPr lang="en-US"/>
          </a:p>
        </p:txBody>
      </p:sp>
      <p:sp>
        <p:nvSpPr>
          <p:cNvPr id="5" name="Footer Placeholder 4">
            <a:extLst>
              <a:ext uri="{FF2B5EF4-FFF2-40B4-BE49-F238E27FC236}">
                <a16:creationId xmlns:a16="http://schemas.microsoft.com/office/drawing/2014/main" id="{92261297-3CE6-8769-3BD1-701BEC2280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D0DDF1-F014-189F-8E29-1062EC9D81BA}"/>
              </a:ext>
            </a:extLst>
          </p:cNvPr>
          <p:cNvSpPr>
            <a:spLocks noGrp="1"/>
          </p:cNvSpPr>
          <p:nvPr>
            <p:ph type="sldNum" sz="quarter" idx="12"/>
          </p:nvPr>
        </p:nvSpPr>
        <p:spPr>
          <a:xfrm>
            <a:off x="9278848" y="6364368"/>
            <a:ext cx="2743200" cy="365125"/>
          </a:xfrm>
        </p:spPr>
        <p:txBody>
          <a:bodyPr/>
          <a:lstStyle/>
          <a:p>
            <a:fld id="{69F80367-717A-CA4F-9631-9059826EE0EF}" type="slidenum">
              <a:rPr lang="en-US" smtClean="0"/>
              <a:t>‹#›</a:t>
            </a:fld>
            <a:endParaRPr lang="en-US"/>
          </a:p>
        </p:txBody>
      </p:sp>
      <p:pic>
        <p:nvPicPr>
          <p:cNvPr id="8" name="Graphic 7">
            <a:extLst>
              <a:ext uri="{FF2B5EF4-FFF2-40B4-BE49-F238E27FC236}">
                <a16:creationId xmlns:a16="http://schemas.microsoft.com/office/drawing/2014/main" id="{48A32F7C-4CBF-27F2-7E02-B5210D8423A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726648" y="136525"/>
            <a:ext cx="1295400" cy="952500"/>
          </a:xfrm>
          <a:prstGeom prst="rect">
            <a:avLst/>
          </a:prstGeom>
        </p:spPr>
      </p:pic>
    </p:spTree>
    <p:extLst>
      <p:ext uri="{BB962C8B-B14F-4D97-AF65-F5344CB8AC3E}">
        <p14:creationId xmlns:p14="http://schemas.microsoft.com/office/powerpoint/2010/main" val="106756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1F9BA-59E6-14FA-0DBF-202231294A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A49169-1E03-3997-C3AE-61146D7B946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0A993A-08DB-0138-3A1F-B3EED7F53FFA}"/>
              </a:ext>
            </a:extLst>
          </p:cNvPr>
          <p:cNvSpPr>
            <a:spLocks noGrp="1"/>
          </p:cNvSpPr>
          <p:nvPr>
            <p:ph type="dt" sz="half" idx="10"/>
          </p:nvPr>
        </p:nvSpPr>
        <p:spPr/>
        <p:txBody>
          <a:bodyPr/>
          <a:lstStyle/>
          <a:p>
            <a:fld id="{6E06191F-6881-B342-A970-DA60F7907DFE}" type="datetime1">
              <a:rPr lang="en-US" smtClean="0"/>
              <a:t>8/27/24</a:t>
            </a:fld>
            <a:endParaRPr lang="en-US"/>
          </a:p>
        </p:txBody>
      </p:sp>
      <p:sp>
        <p:nvSpPr>
          <p:cNvPr id="5" name="Footer Placeholder 4">
            <a:extLst>
              <a:ext uri="{FF2B5EF4-FFF2-40B4-BE49-F238E27FC236}">
                <a16:creationId xmlns:a16="http://schemas.microsoft.com/office/drawing/2014/main" id="{775CA783-6557-5955-82C0-1ADE7748C1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5158B5-2CBB-63D2-0F77-9B3B09B2177A}"/>
              </a:ext>
            </a:extLst>
          </p:cNvPr>
          <p:cNvSpPr>
            <a:spLocks noGrp="1"/>
          </p:cNvSpPr>
          <p:nvPr>
            <p:ph type="sldNum" sz="quarter" idx="12"/>
          </p:nvPr>
        </p:nvSpPr>
        <p:spPr/>
        <p:txBody>
          <a:bodyPr/>
          <a:lstStyle/>
          <a:p>
            <a:fld id="{69F80367-717A-CA4F-9631-9059826EE0EF}" type="slidenum">
              <a:rPr lang="en-US" smtClean="0"/>
              <a:t>‹#›</a:t>
            </a:fld>
            <a:endParaRPr lang="en-US"/>
          </a:p>
        </p:txBody>
      </p:sp>
    </p:spTree>
    <p:extLst>
      <p:ext uri="{BB962C8B-B14F-4D97-AF65-F5344CB8AC3E}">
        <p14:creationId xmlns:p14="http://schemas.microsoft.com/office/powerpoint/2010/main" val="1193297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93822-D8F3-20C7-B130-E32077B321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AAF08E-FDC4-9B89-AB2B-DA81164A2A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853105-A2FB-2B1C-1002-448798368E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9E7417-83E4-6A18-A4A2-CFFDB17E3A7A}"/>
              </a:ext>
            </a:extLst>
          </p:cNvPr>
          <p:cNvSpPr>
            <a:spLocks noGrp="1"/>
          </p:cNvSpPr>
          <p:nvPr>
            <p:ph type="dt" sz="half" idx="10"/>
          </p:nvPr>
        </p:nvSpPr>
        <p:spPr/>
        <p:txBody>
          <a:bodyPr/>
          <a:lstStyle/>
          <a:p>
            <a:fld id="{1F6C45B4-BC72-9241-8870-235964AC8A79}" type="datetime1">
              <a:rPr lang="en-US" smtClean="0"/>
              <a:t>8/27/24</a:t>
            </a:fld>
            <a:endParaRPr lang="en-US"/>
          </a:p>
        </p:txBody>
      </p:sp>
      <p:sp>
        <p:nvSpPr>
          <p:cNvPr id="6" name="Footer Placeholder 5">
            <a:extLst>
              <a:ext uri="{FF2B5EF4-FFF2-40B4-BE49-F238E27FC236}">
                <a16:creationId xmlns:a16="http://schemas.microsoft.com/office/drawing/2014/main" id="{B0C7B5A0-FA4C-5B33-D194-7BCC5CE8CE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C386BF-48D0-E855-9A80-F804A041CA36}"/>
              </a:ext>
            </a:extLst>
          </p:cNvPr>
          <p:cNvSpPr>
            <a:spLocks noGrp="1"/>
          </p:cNvSpPr>
          <p:nvPr>
            <p:ph type="sldNum" sz="quarter" idx="12"/>
          </p:nvPr>
        </p:nvSpPr>
        <p:spPr/>
        <p:txBody>
          <a:bodyPr/>
          <a:lstStyle/>
          <a:p>
            <a:fld id="{69F80367-717A-CA4F-9631-9059826EE0EF}" type="slidenum">
              <a:rPr lang="en-US" smtClean="0"/>
              <a:t>‹#›</a:t>
            </a:fld>
            <a:endParaRPr lang="en-US"/>
          </a:p>
        </p:txBody>
      </p:sp>
    </p:spTree>
    <p:extLst>
      <p:ext uri="{BB962C8B-B14F-4D97-AF65-F5344CB8AC3E}">
        <p14:creationId xmlns:p14="http://schemas.microsoft.com/office/powerpoint/2010/main" val="70289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B6385-37D5-5C96-E267-01F42E35BC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7C0BFF-D057-622F-87EF-300A3F0B32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25A3B2-6446-9A4A-D399-9B1E2273D0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B5D74A-D7F7-E901-8303-FDEA7DF61B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80E876-829B-F9C4-0232-BE2A1C5BF1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BAA7C7-B88F-F5D2-6837-3B12400B40EE}"/>
              </a:ext>
            </a:extLst>
          </p:cNvPr>
          <p:cNvSpPr>
            <a:spLocks noGrp="1"/>
          </p:cNvSpPr>
          <p:nvPr>
            <p:ph type="dt" sz="half" idx="10"/>
          </p:nvPr>
        </p:nvSpPr>
        <p:spPr/>
        <p:txBody>
          <a:bodyPr/>
          <a:lstStyle/>
          <a:p>
            <a:fld id="{37E51D32-3B79-BC4B-A876-5A30C457B3DB}" type="datetime1">
              <a:rPr lang="en-US" smtClean="0"/>
              <a:t>8/27/24</a:t>
            </a:fld>
            <a:endParaRPr lang="en-US"/>
          </a:p>
        </p:txBody>
      </p:sp>
      <p:sp>
        <p:nvSpPr>
          <p:cNvPr id="8" name="Footer Placeholder 7">
            <a:extLst>
              <a:ext uri="{FF2B5EF4-FFF2-40B4-BE49-F238E27FC236}">
                <a16:creationId xmlns:a16="http://schemas.microsoft.com/office/drawing/2014/main" id="{DEA342D8-37F1-5AB9-D181-4A10C17EC4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1DACF7-DDA5-4D51-2938-142483F7B438}"/>
              </a:ext>
            </a:extLst>
          </p:cNvPr>
          <p:cNvSpPr>
            <a:spLocks noGrp="1"/>
          </p:cNvSpPr>
          <p:nvPr>
            <p:ph type="sldNum" sz="quarter" idx="12"/>
          </p:nvPr>
        </p:nvSpPr>
        <p:spPr/>
        <p:txBody>
          <a:bodyPr/>
          <a:lstStyle/>
          <a:p>
            <a:fld id="{69F80367-717A-CA4F-9631-9059826EE0EF}" type="slidenum">
              <a:rPr lang="en-US" smtClean="0"/>
              <a:t>‹#›</a:t>
            </a:fld>
            <a:endParaRPr lang="en-US"/>
          </a:p>
        </p:txBody>
      </p:sp>
    </p:spTree>
    <p:extLst>
      <p:ext uri="{BB962C8B-B14F-4D97-AF65-F5344CB8AC3E}">
        <p14:creationId xmlns:p14="http://schemas.microsoft.com/office/powerpoint/2010/main" val="2114477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D2099-F7AB-8950-5CC2-5117DA2319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35FC90-7AB9-A46D-7E6F-3B27C351CD6A}"/>
              </a:ext>
            </a:extLst>
          </p:cNvPr>
          <p:cNvSpPr>
            <a:spLocks noGrp="1"/>
          </p:cNvSpPr>
          <p:nvPr>
            <p:ph type="dt" sz="half" idx="10"/>
          </p:nvPr>
        </p:nvSpPr>
        <p:spPr/>
        <p:txBody>
          <a:bodyPr/>
          <a:lstStyle/>
          <a:p>
            <a:fld id="{917DBC30-367A-4345-BDBC-154058AF8E5D}" type="datetime1">
              <a:rPr lang="en-US" smtClean="0"/>
              <a:t>8/27/24</a:t>
            </a:fld>
            <a:endParaRPr lang="en-US"/>
          </a:p>
        </p:txBody>
      </p:sp>
      <p:sp>
        <p:nvSpPr>
          <p:cNvPr id="4" name="Footer Placeholder 3">
            <a:extLst>
              <a:ext uri="{FF2B5EF4-FFF2-40B4-BE49-F238E27FC236}">
                <a16:creationId xmlns:a16="http://schemas.microsoft.com/office/drawing/2014/main" id="{9DDF8967-8A56-5A92-75DB-8B0B419AE9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EA3E1D-21A1-36C9-932E-63912233A74D}"/>
              </a:ext>
            </a:extLst>
          </p:cNvPr>
          <p:cNvSpPr>
            <a:spLocks noGrp="1"/>
          </p:cNvSpPr>
          <p:nvPr>
            <p:ph type="sldNum" sz="quarter" idx="12"/>
          </p:nvPr>
        </p:nvSpPr>
        <p:spPr/>
        <p:txBody>
          <a:bodyPr/>
          <a:lstStyle/>
          <a:p>
            <a:fld id="{69F80367-717A-CA4F-9631-9059826EE0EF}" type="slidenum">
              <a:rPr lang="en-US" smtClean="0"/>
              <a:t>‹#›</a:t>
            </a:fld>
            <a:endParaRPr lang="en-US"/>
          </a:p>
        </p:txBody>
      </p:sp>
    </p:spTree>
    <p:extLst>
      <p:ext uri="{BB962C8B-B14F-4D97-AF65-F5344CB8AC3E}">
        <p14:creationId xmlns:p14="http://schemas.microsoft.com/office/powerpoint/2010/main" val="3428575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771672-AE8F-315B-36ED-67356474E0C3}"/>
              </a:ext>
            </a:extLst>
          </p:cNvPr>
          <p:cNvSpPr>
            <a:spLocks noGrp="1"/>
          </p:cNvSpPr>
          <p:nvPr>
            <p:ph type="dt" sz="half" idx="10"/>
          </p:nvPr>
        </p:nvSpPr>
        <p:spPr/>
        <p:txBody>
          <a:bodyPr/>
          <a:lstStyle/>
          <a:p>
            <a:fld id="{58A04D2D-2AE7-2048-8069-40B8C5EE0ADD}" type="datetime1">
              <a:rPr lang="en-US" smtClean="0"/>
              <a:t>8/27/24</a:t>
            </a:fld>
            <a:endParaRPr lang="en-US"/>
          </a:p>
        </p:txBody>
      </p:sp>
      <p:sp>
        <p:nvSpPr>
          <p:cNvPr id="3" name="Footer Placeholder 2">
            <a:extLst>
              <a:ext uri="{FF2B5EF4-FFF2-40B4-BE49-F238E27FC236}">
                <a16:creationId xmlns:a16="http://schemas.microsoft.com/office/drawing/2014/main" id="{57C65EF4-E250-60EC-A6D6-73CD8499CF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A53750-6D86-E9D1-BB05-0C2782E4EC21}"/>
              </a:ext>
            </a:extLst>
          </p:cNvPr>
          <p:cNvSpPr>
            <a:spLocks noGrp="1"/>
          </p:cNvSpPr>
          <p:nvPr>
            <p:ph type="sldNum" sz="quarter" idx="12"/>
          </p:nvPr>
        </p:nvSpPr>
        <p:spPr/>
        <p:txBody>
          <a:bodyPr/>
          <a:lstStyle/>
          <a:p>
            <a:fld id="{69F80367-717A-CA4F-9631-9059826EE0EF}" type="slidenum">
              <a:rPr lang="en-US" smtClean="0"/>
              <a:t>‹#›</a:t>
            </a:fld>
            <a:endParaRPr lang="en-US"/>
          </a:p>
        </p:txBody>
      </p:sp>
    </p:spTree>
    <p:extLst>
      <p:ext uri="{BB962C8B-B14F-4D97-AF65-F5344CB8AC3E}">
        <p14:creationId xmlns:p14="http://schemas.microsoft.com/office/powerpoint/2010/main" val="797971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6A61D-746B-FA9C-E252-A9E98539FC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20A491-A654-884E-909C-2E86ADB6EC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79B40A-CC77-942E-46F8-707A4799CC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CD7BBE-B073-6B41-FEE0-699DA6C6C3CE}"/>
              </a:ext>
            </a:extLst>
          </p:cNvPr>
          <p:cNvSpPr>
            <a:spLocks noGrp="1"/>
          </p:cNvSpPr>
          <p:nvPr>
            <p:ph type="dt" sz="half" idx="10"/>
          </p:nvPr>
        </p:nvSpPr>
        <p:spPr/>
        <p:txBody>
          <a:bodyPr/>
          <a:lstStyle/>
          <a:p>
            <a:fld id="{82BB279B-113F-A34C-A495-18F5627B4578}" type="datetime1">
              <a:rPr lang="en-US" smtClean="0"/>
              <a:t>8/27/24</a:t>
            </a:fld>
            <a:endParaRPr lang="en-US"/>
          </a:p>
        </p:txBody>
      </p:sp>
      <p:sp>
        <p:nvSpPr>
          <p:cNvPr id="6" name="Footer Placeholder 5">
            <a:extLst>
              <a:ext uri="{FF2B5EF4-FFF2-40B4-BE49-F238E27FC236}">
                <a16:creationId xmlns:a16="http://schemas.microsoft.com/office/drawing/2014/main" id="{C0413ED8-E5A9-DCE7-B62B-2B03BE4E5C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DC5869-62E4-29B2-016F-D8402389044C}"/>
              </a:ext>
            </a:extLst>
          </p:cNvPr>
          <p:cNvSpPr>
            <a:spLocks noGrp="1"/>
          </p:cNvSpPr>
          <p:nvPr>
            <p:ph type="sldNum" sz="quarter" idx="12"/>
          </p:nvPr>
        </p:nvSpPr>
        <p:spPr/>
        <p:txBody>
          <a:bodyPr/>
          <a:lstStyle/>
          <a:p>
            <a:fld id="{69F80367-717A-CA4F-9631-9059826EE0EF}" type="slidenum">
              <a:rPr lang="en-US" smtClean="0"/>
              <a:t>‹#›</a:t>
            </a:fld>
            <a:endParaRPr lang="en-US"/>
          </a:p>
        </p:txBody>
      </p:sp>
    </p:spTree>
    <p:extLst>
      <p:ext uri="{BB962C8B-B14F-4D97-AF65-F5344CB8AC3E}">
        <p14:creationId xmlns:p14="http://schemas.microsoft.com/office/powerpoint/2010/main" val="157406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9A353-9C7A-9BE0-2F9D-E7503DA548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E4289E-E0F0-7EB2-F6E0-C80CD9FE7C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D4B71F-3A84-43E9-B43E-E1E1CEB350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FCDDFC-B6AF-3D32-B52E-FB1D605CC8E6}"/>
              </a:ext>
            </a:extLst>
          </p:cNvPr>
          <p:cNvSpPr>
            <a:spLocks noGrp="1"/>
          </p:cNvSpPr>
          <p:nvPr>
            <p:ph type="dt" sz="half" idx="10"/>
          </p:nvPr>
        </p:nvSpPr>
        <p:spPr/>
        <p:txBody>
          <a:bodyPr/>
          <a:lstStyle/>
          <a:p>
            <a:fld id="{7D40E119-CE63-164A-87C9-36926B114332}" type="datetime1">
              <a:rPr lang="en-US" smtClean="0"/>
              <a:t>8/27/24</a:t>
            </a:fld>
            <a:endParaRPr lang="en-US"/>
          </a:p>
        </p:txBody>
      </p:sp>
      <p:sp>
        <p:nvSpPr>
          <p:cNvPr id="6" name="Footer Placeholder 5">
            <a:extLst>
              <a:ext uri="{FF2B5EF4-FFF2-40B4-BE49-F238E27FC236}">
                <a16:creationId xmlns:a16="http://schemas.microsoft.com/office/drawing/2014/main" id="{AA018C41-AC8C-85DF-BF2B-BDA44B869C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6F6A6C-4E34-26E8-2E8F-4927BE7C6217}"/>
              </a:ext>
            </a:extLst>
          </p:cNvPr>
          <p:cNvSpPr>
            <a:spLocks noGrp="1"/>
          </p:cNvSpPr>
          <p:nvPr>
            <p:ph type="sldNum" sz="quarter" idx="12"/>
          </p:nvPr>
        </p:nvSpPr>
        <p:spPr/>
        <p:txBody>
          <a:bodyPr/>
          <a:lstStyle/>
          <a:p>
            <a:fld id="{69F80367-717A-CA4F-9631-9059826EE0EF}" type="slidenum">
              <a:rPr lang="en-US" smtClean="0"/>
              <a:t>‹#›</a:t>
            </a:fld>
            <a:endParaRPr lang="en-US"/>
          </a:p>
        </p:txBody>
      </p:sp>
    </p:spTree>
    <p:extLst>
      <p:ext uri="{BB962C8B-B14F-4D97-AF65-F5344CB8AC3E}">
        <p14:creationId xmlns:p14="http://schemas.microsoft.com/office/powerpoint/2010/main" val="4140746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015E5F-4D6C-3087-7342-6B05E48A1B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61529D-9B09-1B78-94D6-39EF17656E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1E9288-0E40-DE9B-0692-3640F1B4F3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66F695B-E0DE-7F4F-B531-21EEEA4BF9FC}" type="datetime1">
              <a:rPr lang="en-US" smtClean="0"/>
              <a:t>8/27/24</a:t>
            </a:fld>
            <a:endParaRPr lang="en-US"/>
          </a:p>
        </p:txBody>
      </p:sp>
      <p:sp>
        <p:nvSpPr>
          <p:cNvPr id="5" name="Footer Placeholder 4">
            <a:extLst>
              <a:ext uri="{FF2B5EF4-FFF2-40B4-BE49-F238E27FC236}">
                <a16:creationId xmlns:a16="http://schemas.microsoft.com/office/drawing/2014/main" id="{5D0791C8-5735-6CCE-7A3F-FF28387B77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C75E504-6BF1-D631-20B6-B48E1D800E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9F80367-717A-CA4F-9631-9059826EE0EF}" type="slidenum">
              <a:rPr lang="en-US" smtClean="0"/>
              <a:t>‹#›</a:t>
            </a:fld>
            <a:endParaRPr lang="en-US"/>
          </a:p>
        </p:txBody>
      </p:sp>
    </p:spTree>
    <p:extLst>
      <p:ext uri="{BB962C8B-B14F-4D97-AF65-F5344CB8AC3E}">
        <p14:creationId xmlns:p14="http://schemas.microsoft.com/office/powerpoint/2010/main" val="3594626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leopold.Beuken@Colorado.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rogerdudler.github.io/git-guide/" TargetMode="External"/><Relationship Id="rId7" Type="http://schemas.openxmlformats.org/officeDocument/2006/relationships/hyperlink" Target="https://learngitbranching.js.org/" TargetMode="External"/><Relationship Id="rId2" Type="http://schemas.openxmlformats.org/officeDocument/2006/relationships/hyperlink" Target="https://speakerdeck.com/alicebartlett/git-for-humans?slide=86" TargetMode="External"/><Relationship Id="rId1" Type="http://schemas.openxmlformats.org/officeDocument/2006/relationships/slideLayout" Target="../slideLayouts/slideLayout2.xml"/><Relationship Id="rId6" Type="http://schemas.openxmlformats.org/officeDocument/2006/relationships/hyperlink" Target="https://www.dataschool.io/git-and-github-videos-for-beginners/" TargetMode="External"/><Relationship Id="rId5" Type="http://schemas.openxmlformats.org/officeDocument/2006/relationships/hyperlink" Target="https://docs.github.com/en/get-started/start-your-journey/hello-world" TargetMode="External"/><Relationship Id="rId4" Type="http://schemas.openxmlformats.org/officeDocument/2006/relationships/hyperlink" Target="https://ohmygit.org/"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piazza.com/colorado/fall2024/coen583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B0273-770C-E465-E0F5-C4488563E9E4}"/>
              </a:ext>
            </a:extLst>
          </p:cNvPr>
          <p:cNvSpPr>
            <a:spLocks noGrp="1"/>
          </p:cNvSpPr>
          <p:nvPr>
            <p:ph type="ctrTitle"/>
          </p:nvPr>
        </p:nvSpPr>
        <p:spPr>
          <a:xfrm>
            <a:off x="1524000" y="163895"/>
            <a:ext cx="9144000" cy="2387600"/>
          </a:xfrm>
        </p:spPr>
        <p:txBody>
          <a:bodyPr>
            <a:normAutofit/>
          </a:bodyPr>
          <a:lstStyle/>
          <a:p>
            <a:r>
              <a:rPr lang="en-US" sz="4400" dirty="0"/>
              <a:t>COEN 5830, Fall 2024</a:t>
            </a:r>
            <a:br>
              <a:rPr lang="en-US" sz="4400" dirty="0"/>
            </a:br>
            <a:r>
              <a:rPr lang="en-US" sz="4400" dirty="0"/>
              <a:t>Introduction to Robotics</a:t>
            </a:r>
          </a:p>
        </p:txBody>
      </p:sp>
      <p:sp>
        <p:nvSpPr>
          <p:cNvPr id="3" name="Subtitle 2">
            <a:extLst>
              <a:ext uri="{FF2B5EF4-FFF2-40B4-BE49-F238E27FC236}">
                <a16:creationId xmlns:a16="http://schemas.microsoft.com/office/drawing/2014/main" id="{40D2AF91-DB9D-194A-4C2F-0760F234BA49}"/>
              </a:ext>
            </a:extLst>
          </p:cNvPr>
          <p:cNvSpPr>
            <a:spLocks noGrp="1"/>
          </p:cNvSpPr>
          <p:nvPr>
            <p:ph type="subTitle" idx="1"/>
          </p:nvPr>
        </p:nvSpPr>
        <p:spPr>
          <a:xfrm>
            <a:off x="1524000" y="3066322"/>
            <a:ext cx="9144000" cy="2387599"/>
          </a:xfrm>
        </p:spPr>
        <p:txBody>
          <a:bodyPr>
            <a:normAutofit fontScale="92500" lnSpcReduction="20000"/>
          </a:bodyPr>
          <a:lstStyle/>
          <a:p>
            <a:r>
              <a:rPr lang="en-US" sz="3900" dirty="0">
                <a:solidFill>
                  <a:srgbClr val="00B050"/>
                </a:solidFill>
              </a:rPr>
              <a:t>Lecture 2</a:t>
            </a:r>
          </a:p>
          <a:p>
            <a:r>
              <a:rPr lang="en-US" sz="3900" dirty="0">
                <a:solidFill>
                  <a:srgbClr val="00B050"/>
                </a:solidFill>
              </a:rPr>
              <a:t>Git/</a:t>
            </a:r>
            <a:r>
              <a:rPr lang="en-US" sz="3900" dirty="0" err="1">
                <a:solidFill>
                  <a:srgbClr val="00B050"/>
                </a:solidFill>
              </a:rPr>
              <a:t>Github</a:t>
            </a:r>
            <a:r>
              <a:rPr lang="en-US" sz="3900" dirty="0">
                <a:solidFill>
                  <a:srgbClr val="00B050"/>
                </a:solidFill>
              </a:rPr>
              <a:t> &amp; Python</a:t>
            </a:r>
          </a:p>
          <a:p>
            <a:endParaRPr lang="en-US" sz="2800" dirty="0"/>
          </a:p>
          <a:p>
            <a:r>
              <a:rPr lang="en-US" sz="2800" dirty="0"/>
              <a:t>Leopold Beuken (</a:t>
            </a:r>
            <a:r>
              <a:rPr lang="en-US" sz="2800" dirty="0">
                <a:hlinkClick r:id="rId2"/>
              </a:rPr>
              <a:t>leopold.Beuken@Colorado.edu</a:t>
            </a:r>
            <a:r>
              <a:rPr lang="en-US" sz="2800" dirty="0"/>
              <a:t>)</a:t>
            </a:r>
          </a:p>
          <a:p>
            <a:r>
              <a:rPr lang="en-US" sz="2800"/>
              <a:t>Thursday, 8/29/2024</a:t>
            </a:r>
            <a:endParaRPr lang="en-US" sz="2800" dirty="0"/>
          </a:p>
          <a:p>
            <a:endParaRPr lang="en-US" sz="2800" dirty="0"/>
          </a:p>
        </p:txBody>
      </p:sp>
    </p:spTree>
    <p:extLst>
      <p:ext uri="{BB962C8B-B14F-4D97-AF65-F5344CB8AC3E}">
        <p14:creationId xmlns:p14="http://schemas.microsoft.com/office/powerpoint/2010/main" val="3326787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DA47B-F640-21A6-8763-C26DC8276557}"/>
              </a:ext>
            </a:extLst>
          </p:cNvPr>
          <p:cNvSpPr>
            <a:spLocks noGrp="1"/>
          </p:cNvSpPr>
          <p:nvPr>
            <p:ph type="title"/>
          </p:nvPr>
        </p:nvSpPr>
        <p:spPr>
          <a:xfrm>
            <a:off x="169952" y="-231009"/>
            <a:ext cx="11171148" cy="1325563"/>
          </a:xfrm>
        </p:spPr>
        <p:txBody>
          <a:bodyPr/>
          <a:lstStyle/>
          <a:p>
            <a:r>
              <a:rPr lang="en-US" dirty="0"/>
              <a:t>Basic </a:t>
            </a:r>
            <a:r>
              <a:rPr lang="en-US" dirty="0" err="1"/>
              <a:t>Github</a:t>
            </a:r>
            <a:r>
              <a:rPr lang="en-US" dirty="0"/>
              <a:t> Tasks – </a:t>
            </a:r>
            <a:r>
              <a:rPr lang="en-US" b="1" dirty="0"/>
              <a:t>Connecting to a Remote</a:t>
            </a:r>
          </a:p>
        </p:txBody>
      </p:sp>
      <p:sp>
        <p:nvSpPr>
          <p:cNvPr id="3" name="Content Placeholder 2">
            <a:extLst>
              <a:ext uri="{FF2B5EF4-FFF2-40B4-BE49-F238E27FC236}">
                <a16:creationId xmlns:a16="http://schemas.microsoft.com/office/drawing/2014/main" id="{5C3BD6BE-F5EF-CC7E-959D-8CCB4F4DF502}"/>
              </a:ext>
            </a:extLst>
          </p:cNvPr>
          <p:cNvSpPr>
            <a:spLocks noGrp="1"/>
          </p:cNvSpPr>
          <p:nvPr>
            <p:ph idx="1"/>
          </p:nvPr>
        </p:nvSpPr>
        <p:spPr/>
        <p:txBody>
          <a:bodyPr/>
          <a:lstStyle/>
          <a:p>
            <a:r>
              <a:rPr lang="en-US" dirty="0"/>
              <a:t>So far we have only dealt with the </a:t>
            </a:r>
            <a:r>
              <a:rPr lang="en-US" b="1" dirty="0"/>
              <a:t>local</a:t>
            </a:r>
            <a:r>
              <a:rPr lang="en-US" dirty="0"/>
              <a:t> version control software – </a:t>
            </a:r>
            <a:r>
              <a:rPr lang="en-US" b="1" dirty="0"/>
              <a:t>Git</a:t>
            </a:r>
          </a:p>
          <a:p>
            <a:r>
              <a:rPr lang="en-US" b="1" dirty="0" err="1"/>
              <a:t>Github</a:t>
            </a:r>
            <a:r>
              <a:rPr lang="en-US" dirty="0"/>
              <a:t> allows you to store code/files at </a:t>
            </a:r>
            <a:r>
              <a:rPr lang="en-US" b="1" dirty="0"/>
              <a:t>a remote location</a:t>
            </a:r>
            <a:r>
              <a:rPr lang="en-US" dirty="0"/>
              <a:t>. These files may then be accessible to others that </a:t>
            </a:r>
            <a:r>
              <a:rPr lang="en-US" b="1" dirty="0"/>
              <a:t>collaborate</a:t>
            </a:r>
            <a:r>
              <a:rPr lang="en-US" dirty="0"/>
              <a:t> on your project.</a:t>
            </a:r>
          </a:p>
          <a:p>
            <a:r>
              <a:rPr lang="en-US" dirty="0"/>
              <a:t>The remote connection is automatically added when a </a:t>
            </a:r>
            <a:r>
              <a:rPr lang="en-US" dirty="0" err="1"/>
              <a:t>Github</a:t>
            </a:r>
            <a:r>
              <a:rPr lang="en-US" dirty="0"/>
              <a:t> repo is </a:t>
            </a:r>
            <a:r>
              <a:rPr lang="en-US" b="1" dirty="0"/>
              <a:t>cloned</a:t>
            </a:r>
            <a:r>
              <a:rPr lang="en-US" dirty="0"/>
              <a:t> to your device: </a:t>
            </a:r>
            <a:r>
              <a:rPr lang="en-US" b="1" i="1" dirty="0"/>
              <a:t>git clone </a:t>
            </a:r>
            <a:r>
              <a:rPr lang="en-US" b="1" i="1" dirty="0" err="1"/>
              <a:t>remote_url</a:t>
            </a:r>
            <a:endParaRPr lang="en-US" b="1" i="1" dirty="0"/>
          </a:p>
          <a:p>
            <a:r>
              <a:rPr lang="en-US" dirty="0"/>
              <a:t>To connect your </a:t>
            </a:r>
            <a:r>
              <a:rPr lang="en-US" b="1" dirty="0"/>
              <a:t>local repo </a:t>
            </a:r>
            <a:r>
              <a:rPr lang="en-US" dirty="0"/>
              <a:t>to a remote (</a:t>
            </a:r>
            <a:r>
              <a:rPr lang="en-US" dirty="0" err="1"/>
              <a:t>Github</a:t>
            </a:r>
            <a:r>
              <a:rPr lang="en-US" dirty="0"/>
              <a:t>): </a:t>
            </a:r>
            <a:r>
              <a:rPr lang="en-US" b="1" i="1" dirty="0"/>
              <a:t>git remote add </a:t>
            </a:r>
            <a:r>
              <a:rPr lang="en-US" b="1" i="1" dirty="0" err="1"/>
              <a:t>name_of_remote</a:t>
            </a:r>
            <a:r>
              <a:rPr lang="en-US" b="1" i="1" dirty="0"/>
              <a:t> </a:t>
            </a:r>
            <a:r>
              <a:rPr lang="en-US" b="1" i="1" dirty="0" err="1"/>
              <a:t>remote_url</a:t>
            </a:r>
            <a:r>
              <a:rPr lang="en-US" i="1" dirty="0"/>
              <a:t>. </a:t>
            </a:r>
            <a:r>
              <a:rPr lang="en-US" dirty="0"/>
              <a:t> The </a:t>
            </a:r>
            <a:r>
              <a:rPr lang="en-US" i="1" dirty="0" err="1"/>
              <a:t>remote_url</a:t>
            </a:r>
            <a:r>
              <a:rPr lang="en-US" i="1" dirty="0"/>
              <a:t> </a:t>
            </a:r>
            <a:r>
              <a:rPr lang="en-US" dirty="0"/>
              <a:t> above needs to be created and retrieved ahead of time on the </a:t>
            </a:r>
            <a:r>
              <a:rPr lang="en-US" dirty="0" err="1"/>
              <a:t>Github</a:t>
            </a:r>
            <a:r>
              <a:rPr lang="en-US" dirty="0"/>
              <a:t> site where the </a:t>
            </a:r>
            <a:r>
              <a:rPr lang="en-US" b="1" i="1" dirty="0" err="1"/>
              <a:t>name_of_remote</a:t>
            </a:r>
            <a:r>
              <a:rPr lang="en-US" b="1" i="1" dirty="0"/>
              <a:t> </a:t>
            </a:r>
            <a:r>
              <a:rPr lang="en-US" dirty="0"/>
              <a:t>is created.</a:t>
            </a:r>
            <a:endParaRPr lang="en-US" i="1" dirty="0"/>
          </a:p>
          <a:p>
            <a:endParaRPr lang="en-US" i="1" dirty="0"/>
          </a:p>
          <a:p>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D21A54BD-EF9B-6A3E-2832-2CD9F5598C60}"/>
              </a:ext>
            </a:extLst>
          </p:cNvPr>
          <p:cNvSpPr>
            <a:spLocks noGrp="1"/>
          </p:cNvSpPr>
          <p:nvPr>
            <p:ph type="sldNum" sz="quarter" idx="12"/>
          </p:nvPr>
        </p:nvSpPr>
        <p:spPr/>
        <p:txBody>
          <a:bodyPr/>
          <a:lstStyle/>
          <a:p>
            <a:fld id="{69F80367-717A-CA4F-9631-9059826EE0EF}" type="slidenum">
              <a:rPr lang="en-US" smtClean="0"/>
              <a:t>10</a:t>
            </a:fld>
            <a:endParaRPr lang="en-US"/>
          </a:p>
        </p:txBody>
      </p:sp>
    </p:spTree>
    <p:extLst>
      <p:ext uri="{BB962C8B-B14F-4D97-AF65-F5344CB8AC3E}">
        <p14:creationId xmlns:p14="http://schemas.microsoft.com/office/powerpoint/2010/main" val="2149570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DA47B-F640-21A6-8763-C26DC8276557}"/>
              </a:ext>
            </a:extLst>
          </p:cNvPr>
          <p:cNvSpPr>
            <a:spLocks noGrp="1"/>
          </p:cNvSpPr>
          <p:nvPr>
            <p:ph type="title"/>
          </p:nvPr>
        </p:nvSpPr>
        <p:spPr>
          <a:xfrm>
            <a:off x="169952" y="-231009"/>
            <a:ext cx="11171148" cy="1325563"/>
          </a:xfrm>
        </p:spPr>
        <p:txBody>
          <a:bodyPr/>
          <a:lstStyle/>
          <a:p>
            <a:r>
              <a:rPr lang="en-US" dirty="0"/>
              <a:t>Basic </a:t>
            </a:r>
            <a:r>
              <a:rPr lang="en-US" dirty="0" err="1"/>
              <a:t>Github</a:t>
            </a:r>
            <a:r>
              <a:rPr lang="en-US" dirty="0"/>
              <a:t> Tasks – </a:t>
            </a:r>
            <a:r>
              <a:rPr lang="en-US" b="1" dirty="0"/>
              <a:t>fetch/pull</a:t>
            </a:r>
          </a:p>
        </p:txBody>
      </p:sp>
      <p:sp>
        <p:nvSpPr>
          <p:cNvPr id="3" name="Content Placeholder 2">
            <a:extLst>
              <a:ext uri="{FF2B5EF4-FFF2-40B4-BE49-F238E27FC236}">
                <a16:creationId xmlns:a16="http://schemas.microsoft.com/office/drawing/2014/main" id="{5C3BD6BE-F5EF-CC7E-959D-8CCB4F4DF502}"/>
              </a:ext>
            </a:extLst>
          </p:cNvPr>
          <p:cNvSpPr>
            <a:spLocks noGrp="1"/>
          </p:cNvSpPr>
          <p:nvPr>
            <p:ph idx="1"/>
          </p:nvPr>
        </p:nvSpPr>
        <p:spPr/>
        <p:txBody>
          <a:bodyPr/>
          <a:lstStyle/>
          <a:p>
            <a:r>
              <a:rPr lang="en-US" dirty="0"/>
              <a:t>The remote repo may not match the local repo on your device. You can </a:t>
            </a:r>
            <a:r>
              <a:rPr lang="en-US" b="1" dirty="0"/>
              <a:t>fetch </a:t>
            </a:r>
            <a:r>
              <a:rPr lang="en-US" dirty="0"/>
              <a:t>the remote repo and </a:t>
            </a:r>
            <a:r>
              <a:rPr lang="en-US" b="1" dirty="0"/>
              <a:t>merge </a:t>
            </a:r>
            <a:r>
              <a:rPr lang="en-US" dirty="0"/>
              <a:t>it into your local repo:</a:t>
            </a:r>
          </a:p>
          <a:p>
            <a:pPr marL="0" indent="0">
              <a:buNone/>
            </a:pPr>
            <a:r>
              <a:rPr lang="en-US" b="1" i="1" dirty="0"/>
              <a:t>git fetch </a:t>
            </a:r>
            <a:r>
              <a:rPr lang="en-US" b="1" i="1" dirty="0" err="1"/>
              <a:t>remote_name</a:t>
            </a:r>
            <a:endParaRPr lang="en-US" b="1" i="1" dirty="0"/>
          </a:p>
          <a:p>
            <a:pPr marL="0" indent="0">
              <a:buNone/>
            </a:pPr>
            <a:r>
              <a:rPr lang="en-US" b="1" i="1" dirty="0"/>
              <a:t>git merge </a:t>
            </a:r>
            <a:r>
              <a:rPr lang="en-US" b="1" i="1" dirty="0" err="1"/>
              <a:t>branch_to_merge</a:t>
            </a:r>
            <a:endParaRPr lang="en-US" b="1" i="1" dirty="0"/>
          </a:p>
          <a:p>
            <a:pPr marL="0" indent="0">
              <a:buNone/>
            </a:pPr>
            <a:endParaRPr lang="en-US" i="1" dirty="0"/>
          </a:p>
          <a:p>
            <a:r>
              <a:rPr lang="en-US" dirty="0"/>
              <a:t>This two-step process can also be merged into a single step using the </a:t>
            </a:r>
            <a:r>
              <a:rPr lang="en-US" b="1" dirty="0"/>
              <a:t>pull</a:t>
            </a:r>
            <a:r>
              <a:rPr lang="en-US" dirty="0"/>
              <a:t> command: </a:t>
            </a:r>
            <a:r>
              <a:rPr lang="en-US" i="1" dirty="0"/>
              <a:t> </a:t>
            </a:r>
            <a:r>
              <a:rPr lang="en-US" b="1" i="1" dirty="0"/>
              <a:t>git pull </a:t>
            </a:r>
            <a:r>
              <a:rPr lang="en-US" b="1" i="1" dirty="0" err="1"/>
              <a:t>remote_name</a:t>
            </a:r>
            <a:r>
              <a:rPr lang="en-US" b="1" i="1" dirty="0"/>
              <a:t> </a:t>
            </a:r>
            <a:r>
              <a:rPr lang="en-US" b="1" i="1" dirty="0" err="1"/>
              <a:t>branch_to_merge</a:t>
            </a:r>
            <a:endParaRPr lang="en-US" b="1" dirty="0"/>
          </a:p>
          <a:p>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D21A54BD-EF9B-6A3E-2832-2CD9F5598C60}"/>
              </a:ext>
            </a:extLst>
          </p:cNvPr>
          <p:cNvSpPr>
            <a:spLocks noGrp="1"/>
          </p:cNvSpPr>
          <p:nvPr>
            <p:ph type="sldNum" sz="quarter" idx="12"/>
          </p:nvPr>
        </p:nvSpPr>
        <p:spPr/>
        <p:txBody>
          <a:bodyPr/>
          <a:lstStyle/>
          <a:p>
            <a:fld id="{69F80367-717A-CA4F-9631-9059826EE0EF}" type="slidenum">
              <a:rPr lang="en-US" smtClean="0"/>
              <a:t>11</a:t>
            </a:fld>
            <a:endParaRPr lang="en-US"/>
          </a:p>
        </p:txBody>
      </p:sp>
    </p:spTree>
    <p:extLst>
      <p:ext uri="{BB962C8B-B14F-4D97-AF65-F5344CB8AC3E}">
        <p14:creationId xmlns:p14="http://schemas.microsoft.com/office/powerpoint/2010/main" val="2654497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DA47B-F640-21A6-8763-C26DC8276557}"/>
              </a:ext>
            </a:extLst>
          </p:cNvPr>
          <p:cNvSpPr>
            <a:spLocks noGrp="1"/>
          </p:cNvSpPr>
          <p:nvPr>
            <p:ph type="title"/>
          </p:nvPr>
        </p:nvSpPr>
        <p:spPr>
          <a:xfrm>
            <a:off x="169952" y="-231009"/>
            <a:ext cx="11171148" cy="1325563"/>
          </a:xfrm>
        </p:spPr>
        <p:txBody>
          <a:bodyPr/>
          <a:lstStyle/>
          <a:p>
            <a:r>
              <a:rPr lang="en-US" dirty="0"/>
              <a:t>Basic </a:t>
            </a:r>
            <a:r>
              <a:rPr lang="en-US" dirty="0" err="1"/>
              <a:t>Github</a:t>
            </a:r>
            <a:r>
              <a:rPr lang="en-US" dirty="0"/>
              <a:t> Tasks – </a:t>
            </a:r>
            <a:r>
              <a:rPr lang="en-US" b="1" dirty="0"/>
              <a:t>push</a:t>
            </a:r>
          </a:p>
        </p:txBody>
      </p:sp>
      <p:sp>
        <p:nvSpPr>
          <p:cNvPr id="3" name="Content Placeholder 2">
            <a:extLst>
              <a:ext uri="{FF2B5EF4-FFF2-40B4-BE49-F238E27FC236}">
                <a16:creationId xmlns:a16="http://schemas.microsoft.com/office/drawing/2014/main" id="{5C3BD6BE-F5EF-CC7E-959D-8CCB4F4DF502}"/>
              </a:ext>
            </a:extLst>
          </p:cNvPr>
          <p:cNvSpPr>
            <a:spLocks noGrp="1"/>
          </p:cNvSpPr>
          <p:nvPr>
            <p:ph idx="1"/>
          </p:nvPr>
        </p:nvSpPr>
        <p:spPr/>
        <p:txBody>
          <a:bodyPr/>
          <a:lstStyle/>
          <a:p>
            <a:r>
              <a:rPr lang="en-US" dirty="0"/>
              <a:t>When your local repo is different to the remote and you’d like others to access your updated version, you can </a:t>
            </a:r>
            <a:r>
              <a:rPr lang="en-US" b="1" dirty="0"/>
              <a:t>push</a:t>
            </a:r>
            <a:r>
              <a:rPr lang="en-US" dirty="0"/>
              <a:t> your repo to the remote:</a:t>
            </a:r>
          </a:p>
          <a:p>
            <a:pPr marL="0" indent="0">
              <a:buNone/>
            </a:pPr>
            <a:r>
              <a:rPr lang="en-US" b="1" i="1" dirty="0"/>
              <a:t>git push &lt;remote&gt; &lt;branch&gt;</a:t>
            </a:r>
          </a:p>
          <a:p>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D21A54BD-EF9B-6A3E-2832-2CD9F5598C60}"/>
              </a:ext>
            </a:extLst>
          </p:cNvPr>
          <p:cNvSpPr>
            <a:spLocks noGrp="1"/>
          </p:cNvSpPr>
          <p:nvPr>
            <p:ph type="sldNum" sz="quarter" idx="12"/>
          </p:nvPr>
        </p:nvSpPr>
        <p:spPr/>
        <p:txBody>
          <a:bodyPr/>
          <a:lstStyle/>
          <a:p>
            <a:fld id="{69F80367-717A-CA4F-9631-9059826EE0EF}" type="slidenum">
              <a:rPr lang="en-US" smtClean="0"/>
              <a:t>12</a:t>
            </a:fld>
            <a:endParaRPr lang="en-US"/>
          </a:p>
        </p:txBody>
      </p:sp>
    </p:spTree>
    <p:extLst>
      <p:ext uri="{BB962C8B-B14F-4D97-AF65-F5344CB8AC3E}">
        <p14:creationId xmlns:p14="http://schemas.microsoft.com/office/powerpoint/2010/main" val="1532510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C5593-84A1-FF48-C56B-D9CCFB8667A3}"/>
              </a:ext>
            </a:extLst>
          </p:cNvPr>
          <p:cNvSpPr>
            <a:spLocks noGrp="1"/>
          </p:cNvSpPr>
          <p:nvPr>
            <p:ph type="title"/>
          </p:nvPr>
        </p:nvSpPr>
        <p:spPr/>
        <p:txBody>
          <a:bodyPr/>
          <a:lstStyle/>
          <a:p>
            <a:r>
              <a:rPr lang="en-US" dirty="0"/>
              <a:t>Git/</a:t>
            </a:r>
            <a:r>
              <a:rPr lang="en-US" dirty="0" err="1"/>
              <a:t>Github</a:t>
            </a:r>
            <a:r>
              <a:rPr lang="en-US" dirty="0"/>
              <a:t> Resources</a:t>
            </a:r>
          </a:p>
        </p:txBody>
      </p:sp>
      <p:sp>
        <p:nvSpPr>
          <p:cNvPr id="3" name="Content Placeholder 2">
            <a:extLst>
              <a:ext uri="{FF2B5EF4-FFF2-40B4-BE49-F238E27FC236}">
                <a16:creationId xmlns:a16="http://schemas.microsoft.com/office/drawing/2014/main" id="{14732A9C-9366-5B7A-BA4C-C7ADD5A2DE3A}"/>
              </a:ext>
            </a:extLst>
          </p:cNvPr>
          <p:cNvSpPr>
            <a:spLocks noGrp="1"/>
          </p:cNvSpPr>
          <p:nvPr>
            <p:ph idx="1"/>
          </p:nvPr>
        </p:nvSpPr>
        <p:spPr/>
        <p:txBody>
          <a:bodyPr/>
          <a:lstStyle/>
          <a:p>
            <a:r>
              <a:rPr lang="en-US" dirty="0"/>
              <a:t>These slides serve as a simple, high-level introduction to Git/</a:t>
            </a:r>
            <a:r>
              <a:rPr lang="en-US" dirty="0" err="1"/>
              <a:t>Github</a:t>
            </a:r>
            <a:r>
              <a:rPr lang="en-US" dirty="0"/>
              <a:t>. You are strongly encouraged to check out the following resources. The use of Git isn’t strictly required for this course, but it is an essential skill for any roboticist (you will be using other people’s repos, a lot!)</a:t>
            </a:r>
          </a:p>
          <a:p>
            <a:r>
              <a:rPr lang="en-US" dirty="0">
                <a:hlinkClick r:id="rId2"/>
              </a:rPr>
              <a:t>https://speakerdeck.com/alicebartlett/git-for-humans?slide=86</a:t>
            </a:r>
            <a:endParaRPr lang="en-US" dirty="0"/>
          </a:p>
          <a:p>
            <a:r>
              <a:rPr lang="en-US" dirty="0">
                <a:hlinkClick r:id="rId3"/>
              </a:rPr>
              <a:t>https://rogerdudler.github.io/git-guide/</a:t>
            </a:r>
            <a:endParaRPr lang="en-US" dirty="0"/>
          </a:p>
          <a:p>
            <a:r>
              <a:rPr lang="en-US" dirty="0">
                <a:hlinkClick r:id="rId4"/>
              </a:rPr>
              <a:t>https://ohmygit.org</a:t>
            </a:r>
            <a:endParaRPr lang="en-US" dirty="0"/>
          </a:p>
          <a:p>
            <a:r>
              <a:rPr lang="en-US" dirty="0">
                <a:hlinkClick r:id="rId5"/>
              </a:rPr>
              <a:t>https://docs.github.com/en/get-started/start-your-journey/hello-world</a:t>
            </a:r>
            <a:endParaRPr lang="en-US" dirty="0"/>
          </a:p>
          <a:p>
            <a:r>
              <a:rPr lang="en-US" dirty="0">
                <a:hlinkClick r:id="rId6"/>
              </a:rPr>
              <a:t>https://www.dataschool.io/git-and-github-videos-for-beginners/</a:t>
            </a:r>
            <a:endParaRPr lang="en-US" dirty="0"/>
          </a:p>
          <a:p>
            <a:r>
              <a:rPr lang="en-US" dirty="0">
                <a:hlinkClick r:id="rId7"/>
              </a:rPr>
              <a:t>https://learngitbranching.js.org</a:t>
            </a:r>
            <a:endParaRPr lang="en-US" dirty="0"/>
          </a:p>
          <a:p>
            <a:endParaRPr lang="en-US" dirty="0"/>
          </a:p>
        </p:txBody>
      </p:sp>
      <p:sp>
        <p:nvSpPr>
          <p:cNvPr id="4" name="Slide Number Placeholder 3">
            <a:extLst>
              <a:ext uri="{FF2B5EF4-FFF2-40B4-BE49-F238E27FC236}">
                <a16:creationId xmlns:a16="http://schemas.microsoft.com/office/drawing/2014/main" id="{4C7DF77F-4170-2187-277D-28FF887CCD06}"/>
              </a:ext>
            </a:extLst>
          </p:cNvPr>
          <p:cNvSpPr>
            <a:spLocks noGrp="1"/>
          </p:cNvSpPr>
          <p:nvPr>
            <p:ph type="sldNum" sz="quarter" idx="12"/>
          </p:nvPr>
        </p:nvSpPr>
        <p:spPr/>
        <p:txBody>
          <a:bodyPr/>
          <a:lstStyle/>
          <a:p>
            <a:fld id="{69F80367-717A-CA4F-9631-9059826EE0EF}" type="slidenum">
              <a:rPr lang="en-US" smtClean="0"/>
              <a:t>13</a:t>
            </a:fld>
            <a:endParaRPr lang="en-US"/>
          </a:p>
        </p:txBody>
      </p:sp>
    </p:spTree>
    <p:extLst>
      <p:ext uri="{BB962C8B-B14F-4D97-AF65-F5344CB8AC3E}">
        <p14:creationId xmlns:p14="http://schemas.microsoft.com/office/powerpoint/2010/main" val="3668929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B339-7D2A-9174-6CDA-3A151A511253}"/>
              </a:ext>
            </a:extLst>
          </p:cNvPr>
          <p:cNvSpPr>
            <a:spLocks noGrp="1"/>
          </p:cNvSpPr>
          <p:nvPr>
            <p:ph type="title"/>
          </p:nvPr>
        </p:nvSpPr>
        <p:spPr/>
        <p:txBody>
          <a:bodyPr/>
          <a:lstStyle/>
          <a:p>
            <a:r>
              <a:rPr lang="en-US" dirty="0"/>
              <a:t>Notifications</a:t>
            </a:r>
          </a:p>
        </p:txBody>
      </p:sp>
      <p:sp>
        <p:nvSpPr>
          <p:cNvPr id="3" name="Content Placeholder 2">
            <a:extLst>
              <a:ext uri="{FF2B5EF4-FFF2-40B4-BE49-F238E27FC236}">
                <a16:creationId xmlns:a16="http://schemas.microsoft.com/office/drawing/2014/main" id="{518A2FBC-B642-1973-610E-EA47513D64CA}"/>
              </a:ext>
            </a:extLst>
          </p:cNvPr>
          <p:cNvSpPr>
            <a:spLocks noGrp="1"/>
          </p:cNvSpPr>
          <p:nvPr>
            <p:ph idx="1"/>
          </p:nvPr>
        </p:nvSpPr>
        <p:spPr/>
        <p:txBody>
          <a:bodyPr/>
          <a:lstStyle/>
          <a:p>
            <a:r>
              <a:rPr lang="en-US" dirty="0"/>
              <a:t>Remember to sign up for </a:t>
            </a:r>
            <a:r>
              <a:rPr lang="en-US" b="1" dirty="0"/>
              <a:t>Piazza</a:t>
            </a:r>
            <a:r>
              <a:rPr lang="en-US" dirty="0"/>
              <a:t> page!</a:t>
            </a:r>
          </a:p>
          <a:p>
            <a:pPr marL="0" indent="0">
              <a:buNone/>
            </a:pPr>
            <a:r>
              <a:rPr lang="en-US" b="0" i="0" u="none" strike="noStrike" dirty="0">
                <a:solidFill>
                  <a:srgbClr val="000000"/>
                </a:solidFill>
                <a:effectLst/>
                <a:latin typeface="Helvetica Neue" panose="02000503000000020004" pitchFamily="2" charset="0"/>
                <a:hlinkClick r:id="rId2"/>
              </a:rPr>
              <a:t>https://piazza.com/colorado/fall2024/coen5830</a:t>
            </a:r>
            <a:r>
              <a:rPr lang="en-US" b="0" i="0" u="none" strike="noStrike" dirty="0">
                <a:solidFill>
                  <a:srgbClr val="000000"/>
                </a:solidFill>
                <a:effectLst/>
                <a:latin typeface="Helvetica Neue" panose="02000503000000020004" pitchFamily="2" charset="0"/>
              </a:rPr>
              <a:t> Access code: </a:t>
            </a:r>
            <a:r>
              <a:rPr lang="en-US" b="0" i="0" u="none" strike="noStrike" dirty="0" err="1">
                <a:solidFill>
                  <a:srgbClr val="000000"/>
                </a:solidFill>
                <a:effectLst/>
                <a:latin typeface="Helvetica Neue" panose="02000503000000020004" pitchFamily="2" charset="0"/>
              </a:rPr>
              <a:t>grohl</a:t>
            </a:r>
            <a:endParaRPr lang="en-US" b="0" i="0" u="none" strike="noStrike" dirty="0">
              <a:solidFill>
                <a:srgbClr val="000000"/>
              </a:solidFill>
              <a:effectLst/>
              <a:latin typeface="Helvetica Neue" panose="02000503000000020004" pitchFamily="2" charset="0"/>
            </a:endParaRPr>
          </a:p>
          <a:p>
            <a:pPr marL="0" indent="0">
              <a:buNone/>
            </a:pPr>
            <a:endParaRPr lang="en-US" dirty="0"/>
          </a:p>
          <a:p>
            <a:r>
              <a:rPr lang="en-US" dirty="0"/>
              <a:t>Syllabus posted on Canvas, please give it a read!</a:t>
            </a:r>
          </a:p>
        </p:txBody>
      </p:sp>
      <p:sp>
        <p:nvSpPr>
          <p:cNvPr id="4" name="Slide Number Placeholder 3">
            <a:extLst>
              <a:ext uri="{FF2B5EF4-FFF2-40B4-BE49-F238E27FC236}">
                <a16:creationId xmlns:a16="http://schemas.microsoft.com/office/drawing/2014/main" id="{2FA59F28-419A-F790-5E16-0A066F48FB2F}"/>
              </a:ext>
            </a:extLst>
          </p:cNvPr>
          <p:cNvSpPr>
            <a:spLocks noGrp="1"/>
          </p:cNvSpPr>
          <p:nvPr>
            <p:ph type="sldNum" sz="quarter" idx="12"/>
          </p:nvPr>
        </p:nvSpPr>
        <p:spPr/>
        <p:txBody>
          <a:bodyPr/>
          <a:lstStyle/>
          <a:p>
            <a:fld id="{69F80367-717A-CA4F-9631-9059826EE0EF}" type="slidenum">
              <a:rPr lang="en-US" smtClean="0"/>
              <a:t>2</a:t>
            </a:fld>
            <a:endParaRPr lang="en-US"/>
          </a:p>
        </p:txBody>
      </p:sp>
    </p:spTree>
    <p:extLst>
      <p:ext uri="{BB962C8B-B14F-4D97-AF65-F5344CB8AC3E}">
        <p14:creationId xmlns:p14="http://schemas.microsoft.com/office/powerpoint/2010/main" val="42367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4C82A-F2C0-1006-EC3D-03382EE0CD4A}"/>
              </a:ext>
            </a:extLst>
          </p:cNvPr>
          <p:cNvSpPr>
            <a:spLocks noGrp="1"/>
          </p:cNvSpPr>
          <p:nvPr>
            <p:ph type="title"/>
          </p:nvPr>
        </p:nvSpPr>
        <p:spPr/>
        <p:txBody>
          <a:bodyPr/>
          <a:lstStyle/>
          <a:p>
            <a:r>
              <a:rPr lang="en-US" dirty="0"/>
              <a:t>What is Git? Why use it? </a:t>
            </a:r>
          </a:p>
        </p:txBody>
      </p:sp>
      <p:sp>
        <p:nvSpPr>
          <p:cNvPr id="3" name="Content Placeholder 2">
            <a:extLst>
              <a:ext uri="{FF2B5EF4-FFF2-40B4-BE49-F238E27FC236}">
                <a16:creationId xmlns:a16="http://schemas.microsoft.com/office/drawing/2014/main" id="{FA768F55-21A3-DD9C-F1AC-96D0B2017EBF}"/>
              </a:ext>
            </a:extLst>
          </p:cNvPr>
          <p:cNvSpPr>
            <a:spLocks noGrp="1"/>
          </p:cNvSpPr>
          <p:nvPr>
            <p:ph idx="1"/>
          </p:nvPr>
        </p:nvSpPr>
        <p:spPr/>
        <p:txBody>
          <a:bodyPr>
            <a:normAutofit lnSpcReduction="10000"/>
          </a:bodyPr>
          <a:lstStyle/>
          <a:p>
            <a:r>
              <a:rPr lang="en-US" dirty="0"/>
              <a:t>Git is a </a:t>
            </a:r>
            <a:r>
              <a:rPr lang="en-US" b="1" dirty="0"/>
              <a:t>version control system </a:t>
            </a:r>
            <a:r>
              <a:rPr lang="en-US" dirty="0"/>
              <a:t>and manages the </a:t>
            </a:r>
            <a:r>
              <a:rPr lang="en-US" b="1" dirty="0"/>
              <a:t>evolution of a set of files </a:t>
            </a:r>
            <a:r>
              <a:rPr lang="en-US" dirty="0"/>
              <a:t>called a </a:t>
            </a:r>
            <a:r>
              <a:rPr lang="en-US" b="1" dirty="0"/>
              <a:t>repository</a:t>
            </a:r>
            <a:r>
              <a:rPr lang="en-US" dirty="0"/>
              <a:t> (repo)</a:t>
            </a:r>
          </a:p>
          <a:p>
            <a:r>
              <a:rPr lang="en-US" dirty="0"/>
              <a:t>Git is </a:t>
            </a:r>
            <a:r>
              <a:rPr lang="en-US" b="1" dirty="0"/>
              <a:t>highly structured </a:t>
            </a:r>
            <a:r>
              <a:rPr lang="en-US" dirty="0"/>
              <a:t>and stops your directories from looking like this:</a:t>
            </a:r>
          </a:p>
          <a:p>
            <a:endParaRPr lang="en-US" dirty="0"/>
          </a:p>
          <a:p>
            <a:endParaRPr lang="en-US" dirty="0"/>
          </a:p>
          <a:p>
            <a:endParaRPr lang="en-US" dirty="0"/>
          </a:p>
          <a:p>
            <a:endParaRPr lang="en-US" dirty="0"/>
          </a:p>
          <a:p>
            <a:r>
              <a:rPr lang="en-US" dirty="0"/>
              <a:t>Git helps you keep track of your files and becomes especially useful for </a:t>
            </a:r>
            <a:r>
              <a:rPr lang="en-US" b="1" dirty="0"/>
              <a:t>large, complex projects </a:t>
            </a:r>
            <a:r>
              <a:rPr lang="en-US" dirty="0"/>
              <a:t>with many files</a:t>
            </a:r>
          </a:p>
          <a:p>
            <a:r>
              <a:rPr lang="en-US" dirty="0"/>
              <a:t>Git is immensely powerful when coupled with a </a:t>
            </a:r>
            <a:r>
              <a:rPr lang="en-US" b="1" dirty="0"/>
              <a:t>hosting service </a:t>
            </a:r>
            <a:r>
              <a:rPr lang="en-US" dirty="0"/>
              <a:t>such as </a:t>
            </a:r>
            <a:r>
              <a:rPr lang="en-US" b="1" dirty="0"/>
              <a:t>GitHub</a:t>
            </a:r>
            <a:r>
              <a:rPr lang="en-US" dirty="0"/>
              <a:t> when </a:t>
            </a:r>
            <a:r>
              <a:rPr lang="en-US" b="1" dirty="0"/>
              <a:t>collaborating</a:t>
            </a:r>
            <a:r>
              <a:rPr lang="en-US" dirty="0"/>
              <a:t> on projects</a:t>
            </a:r>
          </a:p>
        </p:txBody>
      </p:sp>
      <p:sp>
        <p:nvSpPr>
          <p:cNvPr id="4" name="Slide Number Placeholder 3">
            <a:extLst>
              <a:ext uri="{FF2B5EF4-FFF2-40B4-BE49-F238E27FC236}">
                <a16:creationId xmlns:a16="http://schemas.microsoft.com/office/drawing/2014/main" id="{9C950AC6-D055-E8F5-2428-9867304D52FE}"/>
              </a:ext>
            </a:extLst>
          </p:cNvPr>
          <p:cNvSpPr>
            <a:spLocks noGrp="1"/>
          </p:cNvSpPr>
          <p:nvPr>
            <p:ph type="sldNum" sz="quarter" idx="12"/>
          </p:nvPr>
        </p:nvSpPr>
        <p:spPr/>
        <p:txBody>
          <a:bodyPr/>
          <a:lstStyle/>
          <a:p>
            <a:fld id="{69F80367-717A-CA4F-9631-9059826EE0EF}" type="slidenum">
              <a:rPr lang="en-US" smtClean="0"/>
              <a:t>3</a:t>
            </a:fld>
            <a:endParaRPr lang="en-US"/>
          </a:p>
        </p:txBody>
      </p:sp>
      <p:pic>
        <p:nvPicPr>
          <p:cNvPr id="5" name="Picture 4">
            <a:extLst>
              <a:ext uri="{FF2B5EF4-FFF2-40B4-BE49-F238E27FC236}">
                <a16:creationId xmlns:a16="http://schemas.microsoft.com/office/drawing/2014/main" id="{6421B9D7-E95A-584B-DB0B-4FCCD1858D76}"/>
              </a:ext>
            </a:extLst>
          </p:cNvPr>
          <p:cNvPicPr>
            <a:picLocks noChangeAspect="1"/>
          </p:cNvPicPr>
          <p:nvPr/>
        </p:nvPicPr>
        <p:blipFill>
          <a:blip r:embed="rId2"/>
          <a:stretch>
            <a:fillRect/>
          </a:stretch>
        </p:blipFill>
        <p:spPr>
          <a:xfrm>
            <a:off x="4948256" y="2659962"/>
            <a:ext cx="2124573" cy="1717740"/>
          </a:xfrm>
          <a:prstGeom prst="rect">
            <a:avLst/>
          </a:prstGeom>
        </p:spPr>
      </p:pic>
    </p:spTree>
    <p:extLst>
      <p:ext uri="{BB962C8B-B14F-4D97-AF65-F5344CB8AC3E}">
        <p14:creationId xmlns:p14="http://schemas.microsoft.com/office/powerpoint/2010/main" val="3752142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EC88A-D1DB-64C0-0A75-FADA9483D30F}"/>
              </a:ext>
            </a:extLst>
          </p:cNvPr>
          <p:cNvSpPr>
            <a:spLocks noGrp="1"/>
          </p:cNvSpPr>
          <p:nvPr>
            <p:ph type="title"/>
          </p:nvPr>
        </p:nvSpPr>
        <p:spPr/>
        <p:txBody>
          <a:bodyPr/>
          <a:lstStyle/>
          <a:p>
            <a:r>
              <a:rPr lang="en-US" dirty="0"/>
              <a:t>Git vs. </a:t>
            </a:r>
            <a:r>
              <a:rPr lang="en-US" dirty="0" err="1"/>
              <a:t>Github</a:t>
            </a:r>
            <a:endParaRPr lang="en-US" dirty="0"/>
          </a:p>
        </p:txBody>
      </p:sp>
      <p:sp>
        <p:nvSpPr>
          <p:cNvPr id="4" name="Slide Number Placeholder 3">
            <a:extLst>
              <a:ext uri="{FF2B5EF4-FFF2-40B4-BE49-F238E27FC236}">
                <a16:creationId xmlns:a16="http://schemas.microsoft.com/office/drawing/2014/main" id="{2B1A7DC0-0D30-514E-7E18-DFD5778F48EF}"/>
              </a:ext>
            </a:extLst>
          </p:cNvPr>
          <p:cNvSpPr>
            <a:spLocks noGrp="1"/>
          </p:cNvSpPr>
          <p:nvPr>
            <p:ph type="sldNum" sz="quarter" idx="12"/>
          </p:nvPr>
        </p:nvSpPr>
        <p:spPr/>
        <p:txBody>
          <a:bodyPr/>
          <a:lstStyle/>
          <a:p>
            <a:fld id="{69F80367-717A-CA4F-9631-9059826EE0EF}" type="slidenum">
              <a:rPr lang="en-US" smtClean="0"/>
              <a:t>4</a:t>
            </a:fld>
            <a:endParaRPr lang="en-US"/>
          </a:p>
        </p:txBody>
      </p:sp>
      <p:sp>
        <p:nvSpPr>
          <p:cNvPr id="34" name="TextBox 33">
            <a:extLst>
              <a:ext uri="{FF2B5EF4-FFF2-40B4-BE49-F238E27FC236}">
                <a16:creationId xmlns:a16="http://schemas.microsoft.com/office/drawing/2014/main" id="{095784F2-FBCB-8A80-0E14-95795C60673F}"/>
              </a:ext>
            </a:extLst>
          </p:cNvPr>
          <p:cNvSpPr txBox="1"/>
          <p:nvPr/>
        </p:nvSpPr>
        <p:spPr>
          <a:xfrm>
            <a:off x="2725824" y="1094552"/>
            <a:ext cx="771365" cy="646331"/>
          </a:xfrm>
          <a:prstGeom prst="rect">
            <a:avLst/>
          </a:prstGeom>
          <a:noFill/>
        </p:spPr>
        <p:txBody>
          <a:bodyPr wrap="none" rtlCol="0">
            <a:spAutoFit/>
          </a:bodyPr>
          <a:lstStyle/>
          <a:p>
            <a:r>
              <a:rPr lang="en-US" sz="3600" dirty="0"/>
              <a:t>Git</a:t>
            </a:r>
            <a:endParaRPr lang="en-US" dirty="0"/>
          </a:p>
        </p:txBody>
      </p:sp>
      <p:sp>
        <p:nvSpPr>
          <p:cNvPr id="35" name="TextBox 34">
            <a:extLst>
              <a:ext uri="{FF2B5EF4-FFF2-40B4-BE49-F238E27FC236}">
                <a16:creationId xmlns:a16="http://schemas.microsoft.com/office/drawing/2014/main" id="{83E923CC-A8BD-87A1-5B0A-6FB6D8B63555}"/>
              </a:ext>
            </a:extLst>
          </p:cNvPr>
          <p:cNvSpPr txBox="1"/>
          <p:nvPr/>
        </p:nvSpPr>
        <p:spPr>
          <a:xfrm>
            <a:off x="8302036" y="1094553"/>
            <a:ext cx="1544012" cy="646331"/>
          </a:xfrm>
          <a:prstGeom prst="rect">
            <a:avLst/>
          </a:prstGeom>
          <a:noFill/>
        </p:spPr>
        <p:txBody>
          <a:bodyPr wrap="none" rtlCol="0">
            <a:spAutoFit/>
          </a:bodyPr>
          <a:lstStyle/>
          <a:p>
            <a:r>
              <a:rPr lang="en-US" sz="3600" dirty="0" err="1"/>
              <a:t>Github</a:t>
            </a:r>
            <a:endParaRPr lang="en-US" sz="3600" dirty="0"/>
          </a:p>
        </p:txBody>
      </p:sp>
      <p:cxnSp>
        <p:nvCxnSpPr>
          <p:cNvPr id="37" name="Straight Connector 36">
            <a:extLst>
              <a:ext uri="{FF2B5EF4-FFF2-40B4-BE49-F238E27FC236}">
                <a16:creationId xmlns:a16="http://schemas.microsoft.com/office/drawing/2014/main" id="{0C6A1D86-8115-3816-DBD8-414F2F45E3FE}"/>
              </a:ext>
            </a:extLst>
          </p:cNvPr>
          <p:cNvCxnSpPr>
            <a:cxnSpLocks/>
          </p:cNvCxnSpPr>
          <p:nvPr/>
        </p:nvCxnSpPr>
        <p:spPr>
          <a:xfrm>
            <a:off x="6151084" y="1094552"/>
            <a:ext cx="0" cy="3345246"/>
          </a:xfrm>
          <a:prstGeom prst="line">
            <a:avLst/>
          </a:prstGeom>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07560BCE-1D7F-7A9A-2A7E-1BD2B43E46DD}"/>
              </a:ext>
            </a:extLst>
          </p:cNvPr>
          <p:cNvSpPr txBox="1"/>
          <p:nvPr/>
        </p:nvSpPr>
        <p:spPr>
          <a:xfrm>
            <a:off x="463347" y="2690336"/>
            <a:ext cx="5296323" cy="1477328"/>
          </a:xfrm>
          <a:prstGeom prst="rect">
            <a:avLst/>
          </a:prstGeom>
          <a:noFill/>
        </p:spPr>
        <p:txBody>
          <a:bodyPr wrap="none" rtlCol="0">
            <a:spAutoFit/>
          </a:bodyPr>
          <a:lstStyle/>
          <a:p>
            <a:pPr algn="ctr"/>
            <a:r>
              <a:rPr lang="en-US" dirty="0"/>
              <a:t>Is a software</a:t>
            </a:r>
          </a:p>
          <a:p>
            <a:pPr algn="ctr"/>
            <a:endParaRPr lang="en-US" dirty="0"/>
          </a:p>
          <a:p>
            <a:pPr algn="ctr"/>
            <a:r>
              <a:rPr lang="en-US" dirty="0"/>
              <a:t>Installed locally on system</a:t>
            </a:r>
          </a:p>
          <a:p>
            <a:pPr algn="ctr"/>
            <a:endParaRPr lang="en-US" dirty="0"/>
          </a:p>
          <a:p>
            <a:pPr algn="ctr"/>
            <a:r>
              <a:rPr lang="en-US" b="1" dirty="0"/>
              <a:t>Version control system to manage project history</a:t>
            </a:r>
          </a:p>
        </p:txBody>
      </p:sp>
      <p:sp>
        <p:nvSpPr>
          <p:cNvPr id="40" name="TextBox 39">
            <a:extLst>
              <a:ext uri="{FF2B5EF4-FFF2-40B4-BE49-F238E27FC236}">
                <a16:creationId xmlns:a16="http://schemas.microsoft.com/office/drawing/2014/main" id="{1E00479E-1A7C-EFDE-C280-C9C952643FA7}"/>
              </a:ext>
            </a:extLst>
          </p:cNvPr>
          <p:cNvSpPr txBox="1"/>
          <p:nvPr/>
        </p:nvSpPr>
        <p:spPr>
          <a:xfrm>
            <a:off x="7169941" y="2321004"/>
            <a:ext cx="3821110" cy="2031325"/>
          </a:xfrm>
          <a:prstGeom prst="rect">
            <a:avLst/>
          </a:prstGeom>
          <a:noFill/>
        </p:spPr>
        <p:txBody>
          <a:bodyPr wrap="none" rtlCol="0">
            <a:spAutoFit/>
          </a:bodyPr>
          <a:lstStyle/>
          <a:p>
            <a:pPr algn="ctr"/>
            <a:r>
              <a:rPr lang="en-US" dirty="0"/>
              <a:t>Is an online service</a:t>
            </a:r>
          </a:p>
          <a:p>
            <a:pPr algn="ctr"/>
            <a:endParaRPr lang="en-US" dirty="0"/>
          </a:p>
          <a:p>
            <a:pPr algn="ctr"/>
            <a:r>
              <a:rPr lang="en-US" dirty="0"/>
              <a:t>Hosted on the web</a:t>
            </a:r>
          </a:p>
          <a:p>
            <a:pPr algn="ctr"/>
            <a:endParaRPr lang="en-US" dirty="0"/>
          </a:p>
          <a:p>
            <a:pPr algn="ctr"/>
            <a:r>
              <a:rPr lang="en-US" b="1" dirty="0"/>
              <a:t>Hosting service for Git repositories</a:t>
            </a:r>
          </a:p>
          <a:p>
            <a:pPr algn="ctr"/>
            <a:endParaRPr lang="en-US" b="1" dirty="0"/>
          </a:p>
          <a:p>
            <a:pPr algn="ctr"/>
            <a:r>
              <a:rPr lang="en-US" dirty="0"/>
              <a:t>“Dropbox, but much better”</a:t>
            </a:r>
          </a:p>
        </p:txBody>
      </p:sp>
      <p:sp>
        <p:nvSpPr>
          <p:cNvPr id="43" name="TextBox 42">
            <a:extLst>
              <a:ext uri="{FF2B5EF4-FFF2-40B4-BE49-F238E27FC236}">
                <a16:creationId xmlns:a16="http://schemas.microsoft.com/office/drawing/2014/main" id="{DD16583D-0D97-1DB7-3BED-9411A5DADF84}"/>
              </a:ext>
            </a:extLst>
          </p:cNvPr>
          <p:cNvSpPr txBox="1"/>
          <p:nvPr/>
        </p:nvSpPr>
        <p:spPr>
          <a:xfrm>
            <a:off x="3859398" y="5394114"/>
            <a:ext cx="4583371" cy="369332"/>
          </a:xfrm>
          <a:prstGeom prst="rect">
            <a:avLst/>
          </a:prstGeom>
          <a:noFill/>
        </p:spPr>
        <p:txBody>
          <a:bodyPr wrap="none" rtlCol="0">
            <a:spAutoFit/>
          </a:bodyPr>
          <a:lstStyle/>
          <a:p>
            <a:r>
              <a:rPr lang="en-US" dirty="0"/>
              <a:t>“</a:t>
            </a:r>
            <a:r>
              <a:rPr lang="en-US" dirty="0" err="1"/>
              <a:t>Github</a:t>
            </a:r>
            <a:r>
              <a:rPr lang="en-US" dirty="0"/>
              <a:t> is to Git what Steam is to PC games”</a:t>
            </a:r>
          </a:p>
        </p:txBody>
      </p:sp>
    </p:spTree>
    <p:extLst>
      <p:ext uri="{BB962C8B-B14F-4D97-AF65-F5344CB8AC3E}">
        <p14:creationId xmlns:p14="http://schemas.microsoft.com/office/powerpoint/2010/main" val="160532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3912F-80B4-DEE7-8526-C325CE90BF6A}"/>
              </a:ext>
            </a:extLst>
          </p:cNvPr>
          <p:cNvSpPr>
            <a:spLocks noGrp="1"/>
          </p:cNvSpPr>
          <p:nvPr>
            <p:ph type="title"/>
          </p:nvPr>
        </p:nvSpPr>
        <p:spPr/>
        <p:txBody>
          <a:bodyPr/>
          <a:lstStyle/>
          <a:p>
            <a:r>
              <a:rPr lang="en-US" dirty="0"/>
              <a:t>Basic Git (local) Tasks – </a:t>
            </a:r>
            <a:r>
              <a:rPr lang="en-US" b="1" dirty="0"/>
              <a:t>Creating a Repo</a:t>
            </a:r>
          </a:p>
        </p:txBody>
      </p:sp>
      <p:sp>
        <p:nvSpPr>
          <p:cNvPr id="3" name="Content Placeholder 2">
            <a:extLst>
              <a:ext uri="{FF2B5EF4-FFF2-40B4-BE49-F238E27FC236}">
                <a16:creationId xmlns:a16="http://schemas.microsoft.com/office/drawing/2014/main" id="{8423FA43-0050-B1BB-82BC-F33ECC8764DC}"/>
              </a:ext>
            </a:extLst>
          </p:cNvPr>
          <p:cNvSpPr>
            <a:spLocks noGrp="1"/>
          </p:cNvSpPr>
          <p:nvPr>
            <p:ph idx="1"/>
          </p:nvPr>
        </p:nvSpPr>
        <p:spPr>
          <a:xfrm>
            <a:off x="211048" y="1346570"/>
            <a:ext cx="11811000" cy="4952260"/>
          </a:xfrm>
        </p:spPr>
        <p:txBody>
          <a:bodyPr>
            <a:normAutofit lnSpcReduction="10000"/>
          </a:bodyPr>
          <a:lstStyle/>
          <a:p>
            <a:r>
              <a:rPr lang="en-US" dirty="0"/>
              <a:t>Git is a </a:t>
            </a:r>
            <a:r>
              <a:rPr lang="en-US" b="1" dirty="0"/>
              <a:t>Version control system </a:t>
            </a:r>
            <a:r>
              <a:rPr lang="en-US" dirty="0"/>
              <a:t>that manages the </a:t>
            </a:r>
            <a:r>
              <a:rPr lang="en-US" b="1" dirty="0"/>
              <a:t>evolution</a:t>
            </a:r>
            <a:r>
              <a:rPr lang="en-US" dirty="0"/>
              <a:t> of a set of files </a:t>
            </a:r>
          </a:p>
          <a:p>
            <a:endParaRPr lang="en-US" dirty="0"/>
          </a:p>
          <a:p>
            <a:r>
              <a:rPr lang="en-US" dirty="0"/>
              <a:t>Setup happens once per project (or any later point!)</a:t>
            </a:r>
          </a:p>
          <a:p>
            <a:r>
              <a:rPr lang="en-US" dirty="0"/>
              <a:t>A </a:t>
            </a:r>
            <a:r>
              <a:rPr lang="en-US" b="1" dirty="0"/>
              <a:t>repository (repo) </a:t>
            </a:r>
            <a:r>
              <a:rPr lang="en-US" dirty="0"/>
              <a:t>is just a </a:t>
            </a:r>
            <a:r>
              <a:rPr lang="en-US" b="1" dirty="0"/>
              <a:t>directory</a:t>
            </a:r>
            <a:r>
              <a:rPr lang="en-US" dirty="0"/>
              <a:t> of files that Git manages</a:t>
            </a:r>
          </a:p>
          <a:p>
            <a:endParaRPr lang="en-US" dirty="0"/>
          </a:p>
          <a:p>
            <a:pPr marL="514350" indent="-514350">
              <a:buAutoNum type="arabicPeriod"/>
            </a:pPr>
            <a:r>
              <a:rPr lang="en-US" dirty="0"/>
              <a:t>In your terminal, navigate to the directory of the project you want Git to manage (</a:t>
            </a:r>
            <a:r>
              <a:rPr lang="en-US" b="1" i="1" dirty="0" err="1"/>
              <a:t>mkdir</a:t>
            </a:r>
            <a:r>
              <a:rPr lang="en-US" b="1" dirty="0"/>
              <a:t>, </a:t>
            </a:r>
            <a:r>
              <a:rPr lang="en-US" b="1" i="1" dirty="0"/>
              <a:t>cd</a:t>
            </a:r>
            <a:r>
              <a:rPr lang="en-US" b="1" dirty="0"/>
              <a:t>, </a:t>
            </a:r>
            <a:r>
              <a:rPr lang="en-US" b="1" i="1" dirty="0"/>
              <a:t>ls</a:t>
            </a:r>
            <a:r>
              <a:rPr lang="en-US" dirty="0"/>
              <a:t> are all useful command line tools)</a:t>
            </a:r>
          </a:p>
          <a:p>
            <a:pPr marL="514350" indent="-514350">
              <a:buAutoNum type="arabicPeriod"/>
            </a:pPr>
            <a:r>
              <a:rPr lang="en-US" dirty="0"/>
              <a:t>Type: </a:t>
            </a:r>
            <a:r>
              <a:rPr lang="en-US" b="1" i="1" dirty="0"/>
              <a:t>git </a:t>
            </a:r>
            <a:r>
              <a:rPr lang="en-US" b="1" i="1" dirty="0" err="1"/>
              <a:t>init</a:t>
            </a:r>
            <a:endParaRPr lang="en-US" b="1" i="1" dirty="0"/>
          </a:p>
          <a:p>
            <a:pPr marL="514350" indent="-514350">
              <a:buAutoNum type="arabicPeriod"/>
            </a:pPr>
            <a:endParaRPr lang="en-US" i="1" dirty="0"/>
          </a:p>
          <a:p>
            <a:r>
              <a:rPr lang="en-US" dirty="0"/>
              <a:t>Git now creates a hidden folder that it uses to manage this repo for you. </a:t>
            </a:r>
          </a:p>
        </p:txBody>
      </p:sp>
      <p:sp>
        <p:nvSpPr>
          <p:cNvPr id="4" name="Slide Number Placeholder 3">
            <a:extLst>
              <a:ext uri="{FF2B5EF4-FFF2-40B4-BE49-F238E27FC236}">
                <a16:creationId xmlns:a16="http://schemas.microsoft.com/office/drawing/2014/main" id="{9DDE277A-CC4E-A9AA-3460-28A77DE9BF3A}"/>
              </a:ext>
            </a:extLst>
          </p:cNvPr>
          <p:cNvSpPr>
            <a:spLocks noGrp="1"/>
          </p:cNvSpPr>
          <p:nvPr>
            <p:ph type="sldNum" sz="quarter" idx="12"/>
          </p:nvPr>
        </p:nvSpPr>
        <p:spPr/>
        <p:txBody>
          <a:bodyPr/>
          <a:lstStyle/>
          <a:p>
            <a:fld id="{69F80367-717A-CA4F-9631-9059826EE0EF}" type="slidenum">
              <a:rPr lang="en-US" smtClean="0"/>
              <a:t>5</a:t>
            </a:fld>
            <a:endParaRPr lang="en-US"/>
          </a:p>
        </p:txBody>
      </p:sp>
    </p:spTree>
    <p:extLst>
      <p:ext uri="{BB962C8B-B14F-4D97-AF65-F5344CB8AC3E}">
        <p14:creationId xmlns:p14="http://schemas.microsoft.com/office/powerpoint/2010/main" val="995136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3912F-80B4-DEE7-8526-C325CE90BF6A}"/>
              </a:ext>
            </a:extLst>
          </p:cNvPr>
          <p:cNvSpPr>
            <a:spLocks noGrp="1"/>
          </p:cNvSpPr>
          <p:nvPr>
            <p:ph type="title"/>
          </p:nvPr>
        </p:nvSpPr>
        <p:spPr/>
        <p:txBody>
          <a:bodyPr/>
          <a:lstStyle/>
          <a:p>
            <a:r>
              <a:rPr lang="en-US" dirty="0"/>
              <a:t>Basic Git (local) Tasks – </a:t>
            </a:r>
            <a:r>
              <a:rPr lang="en-US" b="1" dirty="0"/>
              <a:t>Adding commits</a:t>
            </a:r>
          </a:p>
        </p:txBody>
      </p:sp>
      <p:sp>
        <p:nvSpPr>
          <p:cNvPr id="3" name="Content Placeholder 2">
            <a:extLst>
              <a:ext uri="{FF2B5EF4-FFF2-40B4-BE49-F238E27FC236}">
                <a16:creationId xmlns:a16="http://schemas.microsoft.com/office/drawing/2014/main" id="{8423FA43-0050-B1BB-82BC-F33ECC8764DC}"/>
              </a:ext>
            </a:extLst>
          </p:cNvPr>
          <p:cNvSpPr>
            <a:spLocks noGrp="1"/>
          </p:cNvSpPr>
          <p:nvPr>
            <p:ph idx="1"/>
          </p:nvPr>
        </p:nvSpPr>
        <p:spPr>
          <a:xfrm>
            <a:off x="211048" y="856722"/>
            <a:ext cx="11811000" cy="5742381"/>
          </a:xfrm>
        </p:spPr>
        <p:txBody>
          <a:bodyPr>
            <a:normAutofit lnSpcReduction="10000"/>
          </a:bodyPr>
          <a:lstStyle/>
          <a:p>
            <a:r>
              <a:rPr lang="en-US" dirty="0"/>
              <a:t>A </a:t>
            </a:r>
            <a:r>
              <a:rPr lang="en-US" b="1" dirty="0"/>
              <a:t>commit</a:t>
            </a:r>
            <a:r>
              <a:rPr lang="en-US" dirty="0"/>
              <a:t> is a </a:t>
            </a:r>
            <a:r>
              <a:rPr lang="en-US" b="1" dirty="0"/>
              <a:t>snapshot</a:t>
            </a:r>
            <a:r>
              <a:rPr lang="en-US" dirty="0"/>
              <a:t> of the current state of your project </a:t>
            </a:r>
          </a:p>
          <a:p>
            <a:r>
              <a:rPr lang="en-US" dirty="0"/>
              <a:t>Git tracks the changes between commits – each commit is </a:t>
            </a:r>
            <a:r>
              <a:rPr lang="en-US" b="1" dirty="0"/>
              <a:t>labeled</a:t>
            </a:r>
            <a:r>
              <a:rPr lang="en-US" dirty="0"/>
              <a:t> and you can easily </a:t>
            </a:r>
            <a:r>
              <a:rPr lang="en-US" b="1" dirty="0"/>
              <a:t>revert</a:t>
            </a:r>
            <a:r>
              <a:rPr lang="en-US" dirty="0"/>
              <a:t> your project back to an old commit</a:t>
            </a:r>
          </a:p>
          <a:p>
            <a:endParaRPr lang="en-US" dirty="0"/>
          </a:p>
          <a:p>
            <a:pPr marL="514350" indent="-514350">
              <a:buAutoNum type="arabicPeriod"/>
            </a:pPr>
            <a:r>
              <a:rPr lang="en-US" dirty="0"/>
              <a:t>First you need to </a:t>
            </a:r>
            <a:r>
              <a:rPr lang="en-US" b="1" dirty="0"/>
              <a:t>add </a:t>
            </a:r>
            <a:r>
              <a:rPr lang="en-US" dirty="0"/>
              <a:t>the files you intend to include in the current commit – this is called </a:t>
            </a:r>
            <a:r>
              <a:rPr lang="en-US" b="1" dirty="0"/>
              <a:t>staging</a:t>
            </a:r>
            <a:r>
              <a:rPr lang="en-US" dirty="0"/>
              <a:t>. </a:t>
            </a:r>
            <a:r>
              <a:rPr lang="en-US" b="1" i="1" dirty="0"/>
              <a:t>git add -filename</a:t>
            </a:r>
            <a:endParaRPr lang="en-US" b="1" dirty="0"/>
          </a:p>
          <a:p>
            <a:pPr marL="514350" indent="-514350">
              <a:buAutoNum type="arabicPeriod"/>
            </a:pPr>
            <a:r>
              <a:rPr lang="en-US" dirty="0"/>
              <a:t>Now that changed files are staged, they are ready to be committed. It is handy to add a commit message to remind yourself of what was changed in this commit. </a:t>
            </a:r>
            <a:r>
              <a:rPr lang="en-US" b="1" i="1" dirty="0"/>
              <a:t>git commit –m ”fixed the big bug”</a:t>
            </a:r>
          </a:p>
          <a:p>
            <a:pPr marL="514350" indent="-514350">
              <a:buAutoNum type="arabicPeriod"/>
            </a:pPr>
            <a:r>
              <a:rPr lang="en-US" dirty="0"/>
              <a:t>You can also commit all of your changes without staging. </a:t>
            </a:r>
            <a:r>
              <a:rPr lang="en-US" b="1" i="1" dirty="0"/>
              <a:t>git commit –a</a:t>
            </a:r>
          </a:p>
          <a:p>
            <a:pPr marL="514350" indent="-514350">
              <a:buAutoNum type="arabicPeriod"/>
            </a:pPr>
            <a:endParaRPr lang="en-US" b="1" i="1" dirty="0"/>
          </a:p>
          <a:p>
            <a:r>
              <a:rPr lang="en-US" dirty="0"/>
              <a:t>How often to commit? </a:t>
            </a:r>
            <a:r>
              <a:rPr lang="en-US" b="1" dirty="0"/>
              <a:t>Often</a:t>
            </a:r>
            <a:r>
              <a:rPr lang="en-US" dirty="0"/>
              <a:t> – bug fixes, features added, </a:t>
            </a:r>
            <a:r>
              <a:rPr lang="en-US" dirty="0" err="1"/>
              <a:t>subfeatures</a:t>
            </a:r>
            <a:r>
              <a:rPr lang="en-US" dirty="0"/>
              <a:t> added, etc.</a:t>
            </a:r>
          </a:p>
          <a:p>
            <a:pPr marL="0" indent="0">
              <a:buNone/>
            </a:pPr>
            <a:endParaRPr lang="en-US" i="1" dirty="0"/>
          </a:p>
        </p:txBody>
      </p:sp>
      <p:sp>
        <p:nvSpPr>
          <p:cNvPr id="4" name="Slide Number Placeholder 3">
            <a:extLst>
              <a:ext uri="{FF2B5EF4-FFF2-40B4-BE49-F238E27FC236}">
                <a16:creationId xmlns:a16="http://schemas.microsoft.com/office/drawing/2014/main" id="{9DDE277A-CC4E-A9AA-3460-28A77DE9BF3A}"/>
              </a:ext>
            </a:extLst>
          </p:cNvPr>
          <p:cNvSpPr>
            <a:spLocks noGrp="1"/>
          </p:cNvSpPr>
          <p:nvPr>
            <p:ph type="sldNum" sz="quarter" idx="12"/>
          </p:nvPr>
        </p:nvSpPr>
        <p:spPr/>
        <p:txBody>
          <a:bodyPr/>
          <a:lstStyle/>
          <a:p>
            <a:fld id="{69F80367-717A-CA4F-9631-9059826EE0EF}" type="slidenum">
              <a:rPr lang="en-US" smtClean="0"/>
              <a:t>6</a:t>
            </a:fld>
            <a:endParaRPr lang="en-US"/>
          </a:p>
        </p:txBody>
      </p:sp>
    </p:spTree>
    <p:extLst>
      <p:ext uri="{BB962C8B-B14F-4D97-AF65-F5344CB8AC3E}">
        <p14:creationId xmlns:p14="http://schemas.microsoft.com/office/powerpoint/2010/main" val="3954232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3912F-80B4-DEE7-8526-C325CE90BF6A}"/>
              </a:ext>
            </a:extLst>
          </p:cNvPr>
          <p:cNvSpPr>
            <a:spLocks noGrp="1"/>
          </p:cNvSpPr>
          <p:nvPr>
            <p:ph type="title"/>
          </p:nvPr>
        </p:nvSpPr>
        <p:spPr/>
        <p:txBody>
          <a:bodyPr/>
          <a:lstStyle/>
          <a:p>
            <a:r>
              <a:rPr lang="en-US" dirty="0"/>
              <a:t>Basic Git (local) Tasks – </a:t>
            </a:r>
            <a:r>
              <a:rPr lang="en-US" b="1" dirty="0"/>
              <a:t>Branching</a:t>
            </a:r>
          </a:p>
        </p:txBody>
      </p:sp>
      <p:sp>
        <p:nvSpPr>
          <p:cNvPr id="3" name="Content Placeholder 2">
            <a:extLst>
              <a:ext uri="{FF2B5EF4-FFF2-40B4-BE49-F238E27FC236}">
                <a16:creationId xmlns:a16="http://schemas.microsoft.com/office/drawing/2014/main" id="{8423FA43-0050-B1BB-82BC-F33ECC8764DC}"/>
              </a:ext>
            </a:extLst>
          </p:cNvPr>
          <p:cNvSpPr>
            <a:spLocks noGrp="1"/>
          </p:cNvSpPr>
          <p:nvPr>
            <p:ph idx="1"/>
          </p:nvPr>
        </p:nvSpPr>
        <p:spPr>
          <a:xfrm>
            <a:off x="211048" y="856722"/>
            <a:ext cx="11811000" cy="5742381"/>
          </a:xfrm>
        </p:spPr>
        <p:txBody>
          <a:bodyPr>
            <a:normAutofit/>
          </a:bodyPr>
          <a:lstStyle/>
          <a:p>
            <a:r>
              <a:rPr lang="en-US" dirty="0"/>
              <a:t>So far we have only committed files, which is almost like “saving” them.</a:t>
            </a:r>
          </a:p>
          <a:p>
            <a:endParaRPr lang="en-US" dirty="0"/>
          </a:p>
          <a:p>
            <a:endParaRPr lang="en-US" dirty="0"/>
          </a:p>
          <a:p>
            <a:r>
              <a:rPr lang="en-US" dirty="0"/>
              <a:t>We can also “</a:t>
            </a:r>
            <a:r>
              <a:rPr lang="en-US" b="1" dirty="0"/>
              <a:t>branch</a:t>
            </a:r>
            <a:r>
              <a:rPr lang="en-US" dirty="0"/>
              <a:t>” our file history. This is useful when we want to add a new feature, but worried it may affect the existing functionality of the code. We can add a new branch, develop and test the feature there and when satisfied, we can </a:t>
            </a:r>
            <a:r>
              <a:rPr lang="en-US" b="1" dirty="0"/>
              <a:t>merge</a:t>
            </a:r>
            <a:r>
              <a:rPr lang="en-US" dirty="0"/>
              <a:t> the new branch back into the main branch.</a:t>
            </a:r>
          </a:p>
          <a:p>
            <a:pPr marL="0" indent="0">
              <a:buNone/>
            </a:pPr>
            <a:r>
              <a:rPr lang="en-US" dirty="0"/>
              <a:t>   </a:t>
            </a:r>
            <a:r>
              <a:rPr lang="en-US" b="1" i="1" dirty="0"/>
              <a:t>git branch </a:t>
            </a:r>
            <a:r>
              <a:rPr lang="en-US" b="1" i="1" dirty="0" err="1"/>
              <a:t>new_branch</a:t>
            </a:r>
            <a:endParaRPr lang="en-US" b="1" dirty="0"/>
          </a:p>
          <a:p>
            <a:pPr marL="0" indent="0">
              <a:buNone/>
            </a:pPr>
            <a:endParaRPr lang="en-US" i="1" dirty="0"/>
          </a:p>
        </p:txBody>
      </p:sp>
      <p:sp>
        <p:nvSpPr>
          <p:cNvPr id="4" name="Slide Number Placeholder 3">
            <a:extLst>
              <a:ext uri="{FF2B5EF4-FFF2-40B4-BE49-F238E27FC236}">
                <a16:creationId xmlns:a16="http://schemas.microsoft.com/office/drawing/2014/main" id="{9DDE277A-CC4E-A9AA-3460-28A77DE9BF3A}"/>
              </a:ext>
            </a:extLst>
          </p:cNvPr>
          <p:cNvSpPr>
            <a:spLocks noGrp="1"/>
          </p:cNvSpPr>
          <p:nvPr>
            <p:ph type="sldNum" sz="quarter" idx="12"/>
          </p:nvPr>
        </p:nvSpPr>
        <p:spPr/>
        <p:txBody>
          <a:bodyPr/>
          <a:lstStyle/>
          <a:p>
            <a:fld id="{69F80367-717A-CA4F-9631-9059826EE0EF}" type="slidenum">
              <a:rPr lang="en-US" smtClean="0"/>
              <a:t>7</a:t>
            </a:fld>
            <a:endParaRPr lang="en-US"/>
          </a:p>
        </p:txBody>
      </p:sp>
      <p:grpSp>
        <p:nvGrpSpPr>
          <p:cNvPr id="9" name="Group 8">
            <a:extLst>
              <a:ext uri="{FF2B5EF4-FFF2-40B4-BE49-F238E27FC236}">
                <a16:creationId xmlns:a16="http://schemas.microsoft.com/office/drawing/2014/main" id="{823F6FFB-3F8F-5E96-1A95-1E5428D62961}"/>
              </a:ext>
            </a:extLst>
          </p:cNvPr>
          <p:cNvGrpSpPr/>
          <p:nvPr/>
        </p:nvGrpSpPr>
        <p:grpSpPr>
          <a:xfrm>
            <a:off x="1211964" y="1455172"/>
            <a:ext cx="4927842" cy="727113"/>
            <a:chOff x="1211964" y="1455172"/>
            <a:chExt cx="4927842" cy="727113"/>
          </a:xfrm>
        </p:grpSpPr>
        <p:sp>
          <p:nvSpPr>
            <p:cNvPr id="5" name="Oval 4">
              <a:extLst>
                <a:ext uri="{FF2B5EF4-FFF2-40B4-BE49-F238E27FC236}">
                  <a16:creationId xmlns:a16="http://schemas.microsoft.com/office/drawing/2014/main" id="{F69A2773-DBCD-39C4-32AA-7D2C12C4331E}"/>
                </a:ext>
              </a:extLst>
            </p:cNvPr>
            <p:cNvSpPr/>
            <p:nvPr/>
          </p:nvSpPr>
          <p:spPr>
            <a:xfrm>
              <a:off x="1211964" y="1455172"/>
              <a:ext cx="727113" cy="72711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6" name="Oval 5">
              <a:extLst>
                <a:ext uri="{FF2B5EF4-FFF2-40B4-BE49-F238E27FC236}">
                  <a16:creationId xmlns:a16="http://schemas.microsoft.com/office/drawing/2014/main" id="{8581BAA0-1FD2-7BA5-F2AF-A9FD48F86809}"/>
                </a:ext>
              </a:extLst>
            </p:cNvPr>
            <p:cNvSpPr/>
            <p:nvPr/>
          </p:nvSpPr>
          <p:spPr>
            <a:xfrm>
              <a:off x="2333848" y="1455172"/>
              <a:ext cx="727113" cy="72711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7" name="Oval 6">
              <a:extLst>
                <a:ext uri="{FF2B5EF4-FFF2-40B4-BE49-F238E27FC236}">
                  <a16:creationId xmlns:a16="http://schemas.microsoft.com/office/drawing/2014/main" id="{B36D2402-2551-011B-A90E-4473570FAA07}"/>
                </a:ext>
              </a:extLst>
            </p:cNvPr>
            <p:cNvSpPr/>
            <p:nvPr/>
          </p:nvSpPr>
          <p:spPr>
            <a:xfrm>
              <a:off x="3455732" y="1455172"/>
              <a:ext cx="727113" cy="72711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C3</a:t>
              </a:r>
            </a:p>
          </p:txBody>
        </p:sp>
        <p:sp>
          <p:nvSpPr>
            <p:cNvPr id="8" name="Oval 7">
              <a:extLst>
                <a:ext uri="{FF2B5EF4-FFF2-40B4-BE49-F238E27FC236}">
                  <a16:creationId xmlns:a16="http://schemas.microsoft.com/office/drawing/2014/main" id="{CCC41E79-A64F-EDA2-2535-7D57DBE68A18}"/>
                </a:ext>
              </a:extLst>
            </p:cNvPr>
            <p:cNvSpPr/>
            <p:nvPr/>
          </p:nvSpPr>
          <p:spPr>
            <a:xfrm>
              <a:off x="4577616" y="1455172"/>
              <a:ext cx="727113" cy="72711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C4</a:t>
              </a:r>
            </a:p>
          </p:txBody>
        </p:sp>
        <p:cxnSp>
          <p:nvCxnSpPr>
            <p:cNvPr id="10" name="Straight Arrow Connector 9">
              <a:extLst>
                <a:ext uri="{FF2B5EF4-FFF2-40B4-BE49-F238E27FC236}">
                  <a16:creationId xmlns:a16="http://schemas.microsoft.com/office/drawing/2014/main" id="{71C7F082-096E-BFEB-0B2F-912F2C16CBBA}"/>
                </a:ext>
              </a:extLst>
            </p:cNvPr>
            <p:cNvCxnSpPr>
              <a:stCxn id="5" idx="6"/>
              <a:endCxn id="6" idx="2"/>
            </p:cNvCxnSpPr>
            <p:nvPr/>
          </p:nvCxnSpPr>
          <p:spPr>
            <a:xfrm>
              <a:off x="1939077" y="1818729"/>
              <a:ext cx="3947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E5AFD92F-0BB5-A36E-0CAA-FEBE10BFD73D}"/>
                </a:ext>
              </a:extLst>
            </p:cNvPr>
            <p:cNvCxnSpPr>
              <a:stCxn id="6" idx="6"/>
            </p:cNvCxnSpPr>
            <p:nvPr/>
          </p:nvCxnSpPr>
          <p:spPr>
            <a:xfrm flipV="1">
              <a:off x="3060961" y="1818728"/>
              <a:ext cx="530538"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8D2BD563-74DC-872D-4D11-A82F8B5F807C}"/>
                </a:ext>
              </a:extLst>
            </p:cNvPr>
            <p:cNvCxnSpPr>
              <a:stCxn id="7" idx="6"/>
              <a:endCxn id="8" idx="2"/>
            </p:cNvCxnSpPr>
            <p:nvPr/>
          </p:nvCxnSpPr>
          <p:spPr>
            <a:xfrm>
              <a:off x="4182845" y="1818729"/>
              <a:ext cx="3947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BE75C01A-16B4-65B2-EF9F-DAD4FCFC3128}"/>
                </a:ext>
              </a:extLst>
            </p:cNvPr>
            <p:cNvSpPr txBox="1"/>
            <p:nvPr/>
          </p:nvSpPr>
          <p:spPr>
            <a:xfrm>
              <a:off x="5427752" y="1634062"/>
              <a:ext cx="712054" cy="369332"/>
            </a:xfrm>
            <a:prstGeom prst="rect">
              <a:avLst/>
            </a:prstGeom>
            <a:noFill/>
          </p:spPr>
          <p:txBody>
            <a:bodyPr wrap="none" rtlCol="0">
              <a:spAutoFit/>
            </a:bodyPr>
            <a:lstStyle/>
            <a:p>
              <a:r>
                <a:rPr lang="en-US" b="1" dirty="0"/>
                <a:t>main</a:t>
              </a:r>
            </a:p>
          </p:txBody>
        </p:sp>
      </p:grpSp>
      <p:grpSp>
        <p:nvGrpSpPr>
          <p:cNvPr id="11" name="Group 10">
            <a:extLst>
              <a:ext uri="{FF2B5EF4-FFF2-40B4-BE49-F238E27FC236}">
                <a16:creationId xmlns:a16="http://schemas.microsoft.com/office/drawing/2014/main" id="{A8C47A54-1E57-D881-4735-9EBFE1558449}"/>
              </a:ext>
            </a:extLst>
          </p:cNvPr>
          <p:cNvGrpSpPr/>
          <p:nvPr/>
        </p:nvGrpSpPr>
        <p:grpSpPr>
          <a:xfrm>
            <a:off x="1211964" y="4745733"/>
            <a:ext cx="9847243" cy="1853370"/>
            <a:chOff x="1211964" y="4745733"/>
            <a:chExt cx="9847243" cy="1853370"/>
          </a:xfrm>
        </p:grpSpPr>
        <p:sp>
          <p:nvSpPr>
            <p:cNvPr id="23" name="Oval 22">
              <a:extLst>
                <a:ext uri="{FF2B5EF4-FFF2-40B4-BE49-F238E27FC236}">
                  <a16:creationId xmlns:a16="http://schemas.microsoft.com/office/drawing/2014/main" id="{CA4FBF27-D4F5-140C-12F7-0AEC0F4C5F5A}"/>
                </a:ext>
              </a:extLst>
            </p:cNvPr>
            <p:cNvSpPr/>
            <p:nvPr/>
          </p:nvSpPr>
          <p:spPr>
            <a:xfrm>
              <a:off x="1211964" y="4745733"/>
              <a:ext cx="727113" cy="72711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24" name="Oval 23">
              <a:extLst>
                <a:ext uri="{FF2B5EF4-FFF2-40B4-BE49-F238E27FC236}">
                  <a16:creationId xmlns:a16="http://schemas.microsoft.com/office/drawing/2014/main" id="{D50BB499-6E67-09F9-529A-0F7A37CA03C0}"/>
                </a:ext>
              </a:extLst>
            </p:cNvPr>
            <p:cNvSpPr/>
            <p:nvPr/>
          </p:nvSpPr>
          <p:spPr>
            <a:xfrm>
              <a:off x="2333848" y="4745733"/>
              <a:ext cx="727113" cy="72711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25" name="Oval 24">
              <a:extLst>
                <a:ext uri="{FF2B5EF4-FFF2-40B4-BE49-F238E27FC236}">
                  <a16:creationId xmlns:a16="http://schemas.microsoft.com/office/drawing/2014/main" id="{CE8F5810-4E35-1FC6-5173-689825261ED1}"/>
                </a:ext>
              </a:extLst>
            </p:cNvPr>
            <p:cNvSpPr/>
            <p:nvPr/>
          </p:nvSpPr>
          <p:spPr>
            <a:xfrm>
              <a:off x="3455732" y="4745733"/>
              <a:ext cx="727113" cy="72711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C3</a:t>
              </a:r>
            </a:p>
          </p:txBody>
        </p:sp>
        <p:sp>
          <p:nvSpPr>
            <p:cNvPr id="26" name="Oval 25">
              <a:extLst>
                <a:ext uri="{FF2B5EF4-FFF2-40B4-BE49-F238E27FC236}">
                  <a16:creationId xmlns:a16="http://schemas.microsoft.com/office/drawing/2014/main" id="{6967669D-0494-4660-E91E-515F7C37F05A}"/>
                </a:ext>
              </a:extLst>
            </p:cNvPr>
            <p:cNvSpPr/>
            <p:nvPr/>
          </p:nvSpPr>
          <p:spPr>
            <a:xfrm>
              <a:off x="4577616" y="4745733"/>
              <a:ext cx="727113" cy="72711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C4</a:t>
              </a:r>
            </a:p>
          </p:txBody>
        </p:sp>
        <p:cxnSp>
          <p:nvCxnSpPr>
            <p:cNvPr id="27" name="Straight Arrow Connector 26">
              <a:extLst>
                <a:ext uri="{FF2B5EF4-FFF2-40B4-BE49-F238E27FC236}">
                  <a16:creationId xmlns:a16="http://schemas.microsoft.com/office/drawing/2014/main" id="{B295371B-BB01-9EB0-65B7-C72917D43DB7}"/>
                </a:ext>
              </a:extLst>
            </p:cNvPr>
            <p:cNvCxnSpPr>
              <a:stCxn id="23" idx="6"/>
              <a:endCxn id="24" idx="2"/>
            </p:cNvCxnSpPr>
            <p:nvPr/>
          </p:nvCxnSpPr>
          <p:spPr>
            <a:xfrm>
              <a:off x="1939077" y="5109290"/>
              <a:ext cx="3947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0408896D-A532-82B1-8836-90346902BC70}"/>
                </a:ext>
              </a:extLst>
            </p:cNvPr>
            <p:cNvCxnSpPr>
              <a:stCxn id="24" idx="6"/>
            </p:cNvCxnSpPr>
            <p:nvPr/>
          </p:nvCxnSpPr>
          <p:spPr>
            <a:xfrm flipV="1">
              <a:off x="3060961" y="5109289"/>
              <a:ext cx="530538"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099E4951-A5AA-BEA0-CB9C-A39E829289B6}"/>
                </a:ext>
              </a:extLst>
            </p:cNvPr>
            <p:cNvCxnSpPr>
              <a:stCxn id="25" idx="6"/>
              <a:endCxn id="26" idx="2"/>
            </p:cNvCxnSpPr>
            <p:nvPr/>
          </p:nvCxnSpPr>
          <p:spPr>
            <a:xfrm>
              <a:off x="4182845" y="5109290"/>
              <a:ext cx="3947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23F3A012-B723-0F8A-405E-37E6078F9B41}"/>
                </a:ext>
              </a:extLst>
            </p:cNvPr>
            <p:cNvSpPr txBox="1"/>
            <p:nvPr/>
          </p:nvSpPr>
          <p:spPr>
            <a:xfrm>
              <a:off x="5449709" y="4918849"/>
              <a:ext cx="712054" cy="369332"/>
            </a:xfrm>
            <a:prstGeom prst="rect">
              <a:avLst/>
            </a:prstGeom>
            <a:noFill/>
          </p:spPr>
          <p:txBody>
            <a:bodyPr wrap="none" rtlCol="0">
              <a:spAutoFit/>
            </a:bodyPr>
            <a:lstStyle/>
            <a:p>
              <a:r>
                <a:rPr lang="en-US" b="1" dirty="0"/>
                <a:t>main</a:t>
              </a:r>
            </a:p>
          </p:txBody>
        </p:sp>
        <p:sp>
          <p:nvSpPr>
            <p:cNvPr id="32" name="Oval 31">
              <a:extLst>
                <a:ext uri="{FF2B5EF4-FFF2-40B4-BE49-F238E27FC236}">
                  <a16:creationId xmlns:a16="http://schemas.microsoft.com/office/drawing/2014/main" id="{A24EBE2C-BDF0-C459-65C6-F0016156CD8D}"/>
                </a:ext>
              </a:extLst>
            </p:cNvPr>
            <p:cNvSpPr/>
            <p:nvPr/>
          </p:nvSpPr>
          <p:spPr>
            <a:xfrm>
              <a:off x="4223941" y="5871990"/>
              <a:ext cx="727113" cy="727113"/>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C5</a:t>
              </a:r>
            </a:p>
          </p:txBody>
        </p:sp>
        <p:sp>
          <p:nvSpPr>
            <p:cNvPr id="33" name="Oval 32">
              <a:extLst>
                <a:ext uri="{FF2B5EF4-FFF2-40B4-BE49-F238E27FC236}">
                  <a16:creationId xmlns:a16="http://schemas.microsoft.com/office/drawing/2014/main" id="{B67233C2-12AE-5265-61C8-7D12F077096E}"/>
                </a:ext>
              </a:extLst>
            </p:cNvPr>
            <p:cNvSpPr/>
            <p:nvPr/>
          </p:nvSpPr>
          <p:spPr>
            <a:xfrm>
              <a:off x="5345825" y="5871990"/>
              <a:ext cx="727113" cy="727113"/>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C6</a:t>
              </a:r>
            </a:p>
          </p:txBody>
        </p:sp>
        <p:cxnSp>
          <p:nvCxnSpPr>
            <p:cNvPr id="34" name="Straight Arrow Connector 33">
              <a:extLst>
                <a:ext uri="{FF2B5EF4-FFF2-40B4-BE49-F238E27FC236}">
                  <a16:creationId xmlns:a16="http://schemas.microsoft.com/office/drawing/2014/main" id="{59CE1C4A-E090-B9FA-AC7B-EA13606AE20B}"/>
                </a:ext>
              </a:extLst>
            </p:cNvPr>
            <p:cNvCxnSpPr>
              <a:stCxn id="32" idx="6"/>
              <a:endCxn id="33" idx="2"/>
            </p:cNvCxnSpPr>
            <p:nvPr/>
          </p:nvCxnSpPr>
          <p:spPr>
            <a:xfrm>
              <a:off x="4951054" y="6235547"/>
              <a:ext cx="3947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A23697EA-F347-30C3-60E5-97596679DC46}"/>
                </a:ext>
              </a:extLst>
            </p:cNvPr>
            <p:cNvCxnSpPr>
              <a:cxnSpLocks/>
              <a:endCxn id="32" idx="1"/>
            </p:cNvCxnSpPr>
            <p:nvPr/>
          </p:nvCxnSpPr>
          <p:spPr>
            <a:xfrm>
              <a:off x="3860385" y="5458519"/>
              <a:ext cx="470039" cy="5199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AF6227AF-1D24-0D7B-5034-452E4583171D}"/>
                </a:ext>
              </a:extLst>
            </p:cNvPr>
            <p:cNvSpPr txBox="1"/>
            <p:nvPr/>
          </p:nvSpPr>
          <p:spPr>
            <a:xfrm>
              <a:off x="6253571" y="5978473"/>
              <a:ext cx="1459438" cy="369332"/>
            </a:xfrm>
            <a:prstGeom prst="rect">
              <a:avLst/>
            </a:prstGeom>
            <a:noFill/>
          </p:spPr>
          <p:txBody>
            <a:bodyPr wrap="none" rtlCol="0">
              <a:spAutoFit/>
            </a:bodyPr>
            <a:lstStyle/>
            <a:p>
              <a:r>
                <a:rPr lang="en-US" b="1" dirty="0" err="1"/>
                <a:t>new_branch</a:t>
              </a:r>
              <a:endParaRPr lang="en-US" b="1" dirty="0"/>
            </a:p>
          </p:txBody>
        </p:sp>
        <p:sp>
          <p:nvSpPr>
            <p:cNvPr id="39" name="TextBox 38">
              <a:extLst>
                <a:ext uri="{FF2B5EF4-FFF2-40B4-BE49-F238E27FC236}">
                  <a16:creationId xmlns:a16="http://schemas.microsoft.com/office/drawing/2014/main" id="{4C11C7AF-A5E0-6E3A-DD5E-44BBB45F34D6}"/>
                </a:ext>
              </a:extLst>
            </p:cNvPr>
            <p:cNvSpPr txBox="1"/>
            <p:nvPr/>
          </p:nvSpPr>
          <p:spPr>
            <a:xfrm>
              <a:off x="7124604" y="4894937"/>
              <a:ext cx="3934603" cy="369332"/>
            </a:xfrm>
            <a:prstGeom prst="rect">
              <a:avLst/>
            </a:prstGeom>
            <a:noFill/>
          </p:spPr>
          <p:txBody>
            <a:bodyPr wrap="none" rtlCol="0">
              <a:spAutoFit/>
            </a:bodyPr>
            <a:lstStyle/>
            <a:p>
              <a:r>
                <a:rPr lang="en-US" dirty="0"/>
                <a:t>Can continue working on </a:t>
              </a:r>
              <a:r>
                <a:rPr lang="en-US" i="1" dirty="0"/>
                <a:t>main </a:t>
              </a:r>
              <a:r>
                <a:rPr lang="en-US" dirty="0"/>
                <a:t>branch</a:t>
              </a:r>
            </a:p>
          </p:txBody>
        </p:sp>
        <p:sp>
          <p:nvSpPr>
            <p:cNvPr id="40" name="TextBox 39">
              <a:extLst>
                <a:ext uri="{FF2B5EF4-FFF2-40B4-BE49-F238E27FC236}">
                  <a16:creationId xmlns:a16="http://schemas.microsoft.com/office/drawing/2014/main" id="{3F2D4F3C-347B-9684-3949-6D1DE9691BB4}"/>
                </a:ext>
              </a:extLst>
            </p:cNvPr>
            <p:cNvSpPr txBox="1"/>
            <p:nvPr/>
          </p:nvSpPr>
          <p:spPr>
            <a:xfrm>
              <a:off x="8087445" y="5968341"/>
              <a:ext cx="2220801" cy="369332"/>
            </a:xfrm>
            <a:prstGeom prst="rect">
              <a:avLst/>
            </a:prstGeom>
            <a:noFill/>
          </p:spPr>
          <p:txBody>
            <a:bodyPr wrap="none" rtlCol="0">
              <a:spAutoFit/>
            </a:bodyPr>
            <a:lstStyle/>
            <a:p>
              <a:r>
                <a:rPr lang="en-US" dirty="0"/>
                <a:t>Develop new feature</a:t>
              </a:r>
            </a:p>
          </p:txBody>
        </p:sp>
      </p:grpSp>
    </p:spTree>
    <p:extLst>
      <p:ext uri="{BB962C8B-B14F-4D97-AF65-F5344CB8AC3E}">
        <p14:creationId xmlns:p14="http://schemas.microsoft.com/office/powerpoint/2010/main" val="1583371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3912F-80B4-DEE7-8526-C325CE90BF6A}"/>
              </a:ext>
            </a:extLst>
          </p:cNvPr>
          <p:cNvSpPr>
            <a:spLocks noGrp="1"/>
          </p:cNvSpPr>
          <p:nvPr>
            <p:ph type="title"/>
          </p:nvPr>
        </p:nvSpPr>
        <p:spPr/>
        <p:txBody>
          <a:bodyPr/>
          <a:lstStyle/>
          <a:p>
            <a:r>
              <a:rPr lang="en-US" dirty="0"/>
              <a:t>Basic Git (local) Tasks – </a:t>
            </a:r>
            <a:r>
              <a:rPr lang="en-US" b="1" dirty="0"/>
              <a:t>Branching</a:t>
            </a:r>
          </a:p>
        </p:txBody>
      </p:sp>
      <p:sp>
        <p:nvSpPr>
          <p:cNvPr id="3" name="Content Placeholder 2">
            <a:extLst>
              <a:ext uri="{FF2B5EF4-FFF2-40B4-BE49-F238E27FC236}">
                <a16:creationId xmlns:a16="http://schemas.microsoft.com/office/drawing/2014/main" id="{8423FA43-0050-B1BB-82BC-F33ECC8764DC}"/>
              </a:ext>
            </a:extLst>
          </p:cNvPr>
          <p:cNvSpPr>
            <a:spLocks noGrp="1"/>
          </p:cNvSpPr>
          <p:nvPr>
            <p:ph idx="1"/>
          </p:nvPr>
        </p:nvSpPr>
        <p:spPr>
          <a:xfrm>
            <a:off x="211048" y="856722"/>
            <a:ext cx="11811000" cy="5742381"/>
          </a:xfrm>
        </p:spPr>
        <p:txBody>
          <a:bodyPr>
            <a:normAutofit/>
          </a:bodyPr>
          <a:lstStyle/>
          <a:p>
            <a:r>
              <a:rPr lang="en-US" dirty="0"/>
              <a:t>Some useful commands:</a:t>
            </a:r>
          </a:p>
          <a:p>
            <a:r>
              <a:rPr lang="en-US" b="1" dirty="0"/>
              <a:t>Select</a:t>
            </a:r>
            <a:r>
              <a:rPr lang="en-US" dirty="0"/>
              <a:t> which branch you are currently working on: </a:t>
            </a:r>
          </a:p>
          <a:p>
            <a:pPr marL="0" indent="0">
              <a:buNone/>
            </a:pPr>
            <a:r>
              <a:rPr lang="en-US" i="1" dirty="0"/>
              <a:t>    </a:t>
            </a:r>
            <a:r>
              <a:rPr lang="en-US" b="1" i="1" dirty="0"/>
              <a:t>git checkout </a:t>
            </a:r>
            <a:r>
              <a:rPr lang="en-US" b="1" i="1" dirty="0" err="1"/>
              <a:t>branchname</a:t>
            </a:r>
            <a:endParaRPr lang="en-US" b="1" i="1" dirty="0"/>
          </a:p>
          <a:p>
            <a:r>
              <a:rPr lang="en-US" b="1" dirty="0"/>
              <a:t>Delete </a:t>
            </a:r>
            <a:r>
              <a:rPr lang="en-US" dirty="0"/>
              <a:t>a branch you are no longer using: </a:t>
            </a:r>
            <a:r>
              <a:rPr lang="en-US" b="1" i="1" dirty="0"/>
              <a:t>git branch –d </a:t>
            </a:r>
            <a:r>
              <a:rPr lang="en-US" b="1" i="1" dirty="0" err="1"/>
              <a:t>branchname</a:t>
            </a:r>
            <a:endParaRPr lang="en-US" b="1" i="1" dirty="0"/>
          </a:p>
          <a:p>
            <a:r>
              <a:rPr lang="en-US" dirty="0"/>
              <a:t>You can also </a:t>
            </a:r>
            <a:r>
              <a:rPr lang="en-US" b="1" dirty="0"/>
              <a:t>checkout</a:t>
            </a:r>
            <a:r>
              <a:rPr lang="en-US" dirty="0"/>
              <a:t> a specific </a:t>
            </a:r>
            <a:r>
              <a:rPr lang="en-US" b="1" dirty="0"/>
              <a:t>commit</a:t>
            </a:r>
            <a:r>
              <a:rPr lang="en-US" dirty="0"/>
              <a:t>: </a:t>
            </a:r>
            <a:r>
              <a:rPr lang="en-US" b="1" i="1" dirty="0"/>
              <a:t>git checkout </a:t>
            </a:r>
            <a:r>
              <a:rPr lang="en-US" b="1" i="1" dirty="0" err="1"/>
              <a:t>commitname</a:t>
            </a:r>
            <a:endParaRPr lang="en-US" b="1" dirty="0"/>
          </a:p>
          <a:p>
            <a:endParaRPr lang="en-US" dirty="0"/>
          </a:p>
        </p:txBody>
      </p:sp>
      <p:sp>
        <p:nvSpPr>
          <p:cNvPr id="4" name="Slide Number Placeholder 3">
            <a:extLst>
              <a:ext uri="{FF2B5EF4-FFF2-40B4-BE49-F238E27FC236}">
                <a16:creationId xmlns:a16="http://schemas.microsoft.com/office/drawing/2014/main" id="{9DDE277A-CC4E-A9AA-3460-28A77DE9BF3A}"/>
              </a:ext>
            </a:extLst>
          </p:cNvPr>
          <p:cNvSpPr>
            <a:spLocks noGrp="1"/>
          </p:cNvSpPr>
          <p:nvPr>
            <p:ph type="sldNum" sz="quarter" idx="12"/>
          </p:nvPr>
        </p:nvSpPr>
        <p:spPr/>
        <p:txBody>
          <a:bodyPr/>
          <a:lstStyle/>
          <a:p>
            <a:fld id="{69F80367-717A-CA4F-9631-9059826EE0EF}" type="slidenum">
              <a:rPr lang="en-US" smtClean="0"/>
              <a:t>8</a:t>
            </a:fld>
            <a:endParaRPr lang="en-US"/>
          </a:p>
        </p:txBody>
      </p:sp>
      <p:grpSp>
        <p:nvGrpSpPr>
          <p:cNvPr id="5" name="Group 4">
            <a:extLst>
              <a:ext uri="{FF2B5EF4-FFF2-40B4-BE49-F238E27FC236}">
                <a16:creationId xmlns:a16="http://schemas.microsoft.com/office/drawing/2014/main" id="{3B54EEC1-331F-2469-0F67-62382FC9EDDC}"/>
              </a:ext>
            </a:extLst>
          </p:cNvPr>
          <p:cNvGrpSpPr/>
          <p:nvPr/>
        </p:nvGrpSpPr>
        <p:grpSpPr>
          <a:xfrm>
            <a:off x="945264" y="4014633"/>
            <a:ext cx="9847243" cy="1853370"/>
            <a:chOff x="945264" y="4014633"/>
            <a:chExt cx="9847243" cy="1853370"/>
          </a:xfrm>
        </p:grpSpPr>
        <p:sp>
          <p:nvSpPr>
            <p:cNvPr id="9" name="Oval 8">
              <a:extLst>
                <a:ext uri="{FF2B5EF4-FFF2-40B4-BE49-F238E27FC236}">
                  <a16:creationId xmlns:a16="http://schemas.microsoft.com/office/drawing/2014/main" id="{D37EF4B2-25B0-EABF-42DB-73A07C835371}"/>
                </a:ext>
              </a:extLst>
            </p:cNvPr>
            <p:cNvSpPr/>
            <p:nvPr/>
          </p:nvSpPr>
          <p:spPr>
            <a:xfrm>
              <a:off x="945264" y="4014633"/>
              <a:ext cx="727113" cy="72711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11" name="Oval 10">
              <a:extLst>
                <a:ext uri="{FF2B5EF4-FFF2-40B4-BE49-F238E27FC236}">
                  <a16:creationId xmlns:a16="http://schemas.microsoft.com/office/drawing/2014/main" id="{DBF17EDB-4F80-E85E-EF43-7D91ADB6355C}"/>
                </a:ext>
              </a:extLst>
            </p:cNvPr>
            <p:cNvSpPr/>
            <p:nvPr/>
          </p:nvSpPr>
          <p:spPr>
            <a:xfrm>
              <a:off x="2067148" y="4014633"/>
              <a:ext cx="727113" cy="72711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13" name="Oval 12">
              <a:extLst>
                <a:ext uri="{FF2B5EF4-FFF2-40B4-BE49-F238E27FC236}">
                  <a16:creationId xmlns:a16="http://schemas.microsoft.com/office/drawing/2014/main" id="{9D84A346-87B8-2B97-4147-F84C283A20B0}"/>
                </a:ext>
              </a:extLst>
            </p:cNvPr>
            <p:cNvSpPr/>
            <p:nvPr/>
          </p:nvSpPr>
          <p:spPr>
            <a:xfrm>
              <a:off x="3189032" y="4014633"/>
              <a:ext cx="727113" cy="72711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C3</a:t>
              </a:r>
            </a:p>
          </p:txBody>
        </p:sp>
        <p:sp>
          <p:nvSpPr>
            <p:cNvPr id="15" name="Oval 14">
              <a:extLst>
                <a:ext uri="{FF2B5EF4-FFF2-40B4-BE49-F238E27FC236}">
                  <a16:creationId xmlns:a16="http://schemas.microsoft.com/office/drawing/2014/main" id="{AE2022A0-96C8-1F69-5C0A-F6DC5F8B482A}"/>
                </a:ext>
              </a:extLst>
            </p:cNvPr>
            <p:cNvSpPr/>
            <p:nvPr/>
          </p:nvSpPr>
          <p:spPr>
            <a:xfrm>
              <a:off x="4310916" y="4014633"/>
              <a:ext cx="727113" cy="72711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C4</a:t>
              </a:r>
            </a:p>
          </p:txBody>
        </p:sp>
        <p:cxnSp>
          <p:nvCxnSpPr>
            <p:cNvPr id="16" name="Straight Arrow Connector 15">
              <a:extLst>
                <a:ext uri="{FF2B5EF4-FFF2-40B4-BE49-F238E27FC236}">
                  <a16:creationId xmlns:a16="http://schemas.microsoft.com/office/drawing/2014/main" id="{B61FF1C2-C7CA-4DE1-387E-9E84EF150CDA}"/>
                </a:ext>
              </a:extLst>
            </p:cNvPr>
            <p:cNvCxnSpPr>
              <a:stCxn id="9" idx="6"/>
              <a:endCxn id="11" idx="2"/>
            </p:cNvCxnSpPr>
            <p:nvPr/>
          </p:nvCxnSpPr>
          <p:spPr>
            <a:xfrm>
              <a:off x="1672377" y="4378190"/>
              <a:ext cx="3947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188B97AE-6391-B767-33CB-A47A5EE324AB}"/>
                </a:ext>
              </a:extLst>
            </p:cNvPr>
            <p:cNvCxnSpPr>
              <a:stCxn id="11" idx="6"/>
            </p:cNvCxnSpPr>
            <p:nvPr/>
          </p:nvCxnSpPr>
          <p:spPr>
            <a:xfrm flipV="1">
              <a:off x="2794261" y="4378189"/>
              <a:ext cx="530538"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0DBAE8FC-8DED-4F92-0654-E094DE69DCFF}"/>
                </a:ext>
              </a:extLst>
            </p:cNvPr>
            <p:cNvCxnSpPr>
              <a:stCxn id="13" idx="6"/>
              <a:endCxn id="15" idx="2"/>
            </p:cNvCxnSpPr>
            <p:nvPr/>
          </p:nvCxnSpPr>
          <p:spPr>
            <a:xfrm>
              <a:off x="3916145" y="4378190"/>
              <a:ext cx="3947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F3A99A70-073F-5E3C-6CF9-ECA5558AFCE6}"/>
                </a:ext>
              </a:extLst>
            </p:cNvPr>
            <p:cNvSpPr txBox="1"/>
            <p:nvPr/>
          </p:nvSpPr>
          <p:spPr>
            <a:xfrm>
              <a:off x="5183009" y="4187749"/>
              <a:ext cx="712054" cy="369332"/>
            </a:xfrm>
            <a:prstGeom prst="rect">
              <a:avLst/>
            </a:prstGeom>
            <a:noFill/>
          </p:spPr>
          <p:txBody>
            <a:bodyPr wrap="none" rtlCol="0">
              <a:spAutoFit/>
            </a:bodyPr>
            <a:lstStyle/>
            <a:p>
              <a:r>
                <a:rPr lang="en-US" b="1" dirty="0"/>
                <a:t>main</a:t>
              </a:r>
            </a:p>
          </p:txBody>
        </p:sp>
        <p:sp>
          <p:nvSpPr>
            <p:cNvPr id="20" name="Oval 19">
              <a:extLst>
                <a:ext uri="{FF2B5EF4-FFF2-40B4-BE49-F238E27FC236}">
                  <a16:creationId xmlns:a16="http://schemas.microsoft.com/office/drawing/2014/main" id="{38511FD8-E8AA-177C-138D-835621F589CC}"/>
                </a:ext>
              </a:extLst>
            </p:cNvPr>
            <p:cNvSpPr/>
            <p:nvPr/>
          </p:nvSpPr>
          <p:spPr>
            <a:xfrm>
              <a:off x="3957241" y="5140890"/>
              <a:ext cx="727113" cy="727113"/>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C5</a:t>
              </a:r>
            </a:p>
          </p:txBody>
        </p:sp>
        <p:sp>
          <p:nvSpPr>
            <p:cNvPr id="21" name="Oval 20">
              <a:extLst>
                <a:ext uri="{FF2B5EF4-FFF2-40B4-BE49-F238E27FC236}">
                  <a16:creationId xmlns:a16="http://schemas.microsoft.com/office/drawing/2014/main" id="{7FC851E0-7246-750F-BA1C-BF1E072458B6}"/>
                </a:ext>
              </a:extLst>
            </p:cNvPr>
            <p:cNvSpPr/>
            <p:nvPr/>
          </p:nvSpPr>
          <p:spPr>
            <a:xfrm>
              <a:off x="5079125" y="5140890"/>
              <a:ext cx="727113" cy="727113"/>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C6</a:t>
              </a:r>
            </a:p>
          </p:txBody>
        </p:sp>
        <p:cxnSp>
          <p:nvCxnSpPr>
            <p:cNvPr id="22" name="Straight Arrow Connector 21">
              <a:extLst>
                <a:ext uri="{FF2B5EF4-FFF2-40B4-BE49-F238E27FC236}">
                  <a16:creationId xmlns:a16="http://schemas.microsoft.com/office/drawing/2014/main" id="{3612403D-8076-637D-C230-F3A14EE72A1E}"/>
                </a:ext>
              </a:extLst>
            </p:cNvPr>
            <p:cNvCxnSpPr>
              <a:stCxn id="20" idx="6"/>
              <a:endCxn id="21" idx="2"/>
            </p:cNvCxnSpPr>
            <p:nvPr/>
          </p:nvCxnSpPr>
          <p:spPr>
            <a:xfrm>
              <a:off x="4684354" y="5504447"/>
              <a:ext cx="3947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5A346722-BE9B-9307-18F8-77C00C30B11A}"/>
                </a:ext>
              </a:extLst>
            </p:cNvPr>
            <p:cNvCxnSpPr>
              <a:cxnSpLocks/>
              <a:endCxn id="20" idx="1"/>
            </p:cNvCxnSpPr>
            <p:nvPr/>
          </p:nvCxnSpPr>
          <p:spPr>
            <a:xfrm>
              <a:off x="3593685" y="4727419"/>
              <a:ext cx="470039" cy="5199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6879D9C2-2CB1-95ED-47D7-E7C9DD956697}"/>
                </a:ext>
              </a:extLst>
            </p:cNvPr>
            <p:cNvSpPr txBox="1"/>
            <p:nvPr/>
          </p:nvSpPr>
          <p:spPr>
            <a:xfrm>
              <a:off x="5986871" y="5247373"/>
              <a:ext cx="1459438" cy="369332"/>
            </a:xfrm>
            <a:prstGeom prst="rect">
              <a:avLst/>
            </a:prstGeom>
            <a:noFill/>
          </p:spPr>
          <p:txBody>
            <a:bodyPr wrap="none" rtlCol="0">
              <a:spAutoFit/>
            </a:bodyPr>
            <a:lstStyle/>
            <a:p>
              <a:r>
                <a:rPr lang="en-US" b="1" dirty="0" err="1"/>
                <a:t>new_branch</a:t>
              </a:r>
              <a:endParaRPr lang="en-US" b="1" dirty="0"/>
            </a:p>
          </p:txBody>
        </p:sp>
        <p:sp>
          <p:nvSpPr>
            <p:cNvPr id="41" name="TextBox 40">
              <a:extLst>
                <a:ext uri="{FF2B5EF4-FFF2-40B4-BE49-F238E27FC236}">
                  <a16:creationId xmlns:a16="http://schemas.microsoft.com/office/drawing/2014/main" id="{3C860DF0-BBC6-3101-64B9-C98F2D795545}"/>
                </a:ext>
              </a:extLst>
            </p:cNvPr>
            <p:cNvSpPr txBox="1"/>
            <p:nvPr/>
          </p:nvSpPr>
          <p:spPr>
            <a:xfrm>
              <a:off x="6857904" y="4163837"/>
              <a:ext cx="3934603" cy="369332"/>
            </a:xfrm>
            <a:prstGeom prst="rect">
              <a:avLst/>
            </a:prstGeom>
            <a:noFill/>
          </p:spPr>
          <p:txBody>
            <a:bodyPr wrap="none" rtlCol="0">
              <a:spAutoFit/>
            </a:bodyPr>
            <a:lstStyle/>
            <a:p>
              <a:r>
                <a:rPr lang="en-US" dirty="0"/>
                <a:t>Can continue working on </a:t>
              </a:r>
              <a:r>
                <a:rPr lang="en-US" i="1" dirty="0"/>
                <a:t>main </a:t>
              </a:r>
              <a:r>
                <a:rPr lang="en-US" dirty="0"/>
                <a:t>branch</a:t>
              </a:r>
            </a:p>
          </p:txBody>
        </p:sp>
        <p:sp>
          <p:nvSpPr>
            <p:cNvPr id="42" name="TextBox 41">
              <a:extLst>
                <a:ext uri="{FF2B5EF4-FFF2-40B4-BE49-F238E27FC236}">
                  <a16:creationId xmlns:a16="http://schemas.microsoft.com/office/drawing/2014/main" id="{4DACED61-94DB-7345-8F92-722C3DB9697B}"/>
                </a:ext>
              </a:extLst>
            </p:cNvPr>
            <p:cNvSpPr txBox="1"/>
            <p:nvPr/>
          </p:nvSpPr>
          <p:spPr>
            <a:xfrm>
              <a:off x="7820745" y="5237241"/>
              <a:ext cx="2220801" cy="369332"/>
            </a:xfrm>
            <a:prstGeom prst="rect">
              <a:avLst/>
            </a:prstGeom>
            <a:noFill/>
          </p:spPr>
          <p:txBody>
            <a:bodyPr wrap="none" rtlCol="0">
              <a:spAutoFit/>
            </a:bodyPr>
            <a:lstStyle/>
            <a:p>
              <a:r>
                <a:rPr lang="en-US" dirty="0"/>
                <a:t>Develop new feature</a:t>
              </a:r>
            </a:p>
          </p:txBody>
        </p:sp>
      </p:grpSp>
    </p:spTree>
    <p:extLst>
      <p:ext uri="{BB962C8B-B14F-4D97-AF65-F5344CB8AC3E}">
        <p14:creationId xmlns:p14="http://schemas.microsoft.com/office/powerpoint/2010/main" val="2096349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3912F-80B4-DEE7-8526-C325CE90BF6A}"/>
              </a:ext>
            </a:extLst>
          </p:cNvPr>
          <p:cNvSpPr>
            <a:spLocks noGrp="1"/>
          </p:cNvSpPr>
          <p:nvPr>
            <p:ph type="title"/>
          </p:nvPr>
        </p:nvSpPr>
        <p:spPr/>
        <p:txBody>
          <a:bodyPr/>
          <a:lstStyle/>
          <a:p>
            <a:r>
              <a:rPr lang="en-US" dirty="0"/>
              <a:t>Basic Git (local) Tasks – </a:t>
            </a:r>
            <a:r>
              <a:rPr lang="en-US" b="1" dirty="0"/>
              <a:t>Merging</a:t>
            </a:r>
          </a:p>
        </p:txBody>
      </p:sp>
      <p:sp>
        <p:nvSpPr>
          <p:cNvPr id="3" name="Content Placeholder 2">
            <a:extLst>
              <a:ext uri="{FF2B5EF4-FFF2-40B4-BE49-F238E27FC236}">
                <a16:creationId xmlns:a16="http://schemas.microsoft.com/office/drawing/2014/main" id="{8423FA43-0050-B1BB-82BC-F33ECC8764DC}"/>
              </a:ext>
            </a:extLst>
          </p:cNvPr>
          <p:cNvSpPr>
            <a:spLocks noGrp="1"/>
          </p:cNvSpPr>
          <p:nvPr>
            <p:ph idx="1"/>
          </p:nvPr>
        </p:nvSpPr>
        <p:spPr>
          <a:xfrm>
            <a:off x="211048" y="1143442"/>
            <a:ext cx="11811000" cy="5742381"/>
          </a:xfrm>
        </p:spPr>
        <p:txBody>
          <a:bodyPr>
            <a:normAutofit/>
          </a:bodyPr>
          <a:lstStyle/>
          <a:p>
            <a:r>
              <a:rPr lang="en-US" dirty="0"/>
              <a:t>When you are satisfied with the changes made in a branch, you can </a:t>
            </a:r>
            <a:r>
              <a:rPr lang="en-US" b="1" dirty="0"/>
              <a:t>merge </a:t>
            </a:r>
            <a:r>
              <a:rPr lang="en-US" dirty="0"/>
              <a:t>them back to the main branch. </a:t>
            </a:r>
            <a:r>
              <a:rPr lang="en-US" b="1" i="1" dirty="0"/>
              <a:t>git merge main </a:t>
            </a:r>
          </a:p>
          <a:p>
            <a:r>
              <a:rPr lang="en-US" dirty="0"/>
              <a:t>Make sure that the </a:t>
            </a:r>
            <a:r>
              <a:rPr lang="en-US" b="1" dirty="0" err="1"/>
              <a:t>new_branch</a:t>
            </a:r>
            <a:r>
              <a:rPr lang="en-US" b="1" dirty="0"/>
              <a:t> is checked out</a:t>
            </a:r>
            <a:r>
              <a:rPr lang="en-US" dirty="0"/>
              <a:t> merging back to main. The main branch is typically where you keep current up to date code/files that are functioning as expected. </a:t>
            </a:r>
          </a:p>
          <a:p>
            <a:r>
              <a:rPr lang="en-US" dirty="0"/>
              <a:t>You can also merge main into the new branch. This may be useful if main has new functionality that may affect the performance of </a:t>
            </a:r>
            <a:r>
              <a:rPr lang="en-US" dirty="0" err="1"/>
              <a:t>new_branch</a:t>
            </a:r>
            <a:endParaRPr lang="en-US" dirty="0"/>
          </a:p>
          <a:p>
            <a:endParaRPr lang="en-US" dirty="0"/>
          </a:p>
        </p:txBody>
      </p:sp>
      <p:sp>
        <p:nvSpPr>
          <p:cNvPr id="4" name="Slide Number Placeholder 3">
            <a:extLst>
              <a:ext uri="{FF2B5EF4-FFF2-40B4-BE49-F238E27FC236}">
                <a16:creationId xmlns:a16="http://schemas.microsoft.com/office/drawing/2014/main" id="{9DDE277A-CC4E-A9AA-3460-28A77DE9BF3A}"/>
              </a:ext>
            </a:extLst>
          </p:cNvPr>
          <p:cNvSpPr>
            <a:spLocks noGrp="1"/>
          </p:cNvSpPr>
          <p:nvPr>
            <p:ph type="sldNum" sz="quarter" idx="12"/>
          </p:nvPr>
        </p:nvSpPr>
        <p:spPr/>
        <p:txBody>
          <a:bodyPr/>
          <a:lstStyle/>
          <a:p>
            <a:fld id="{69F80367-717A-CA4F-9631-9059826EE0EF}" type="slidenum">
              <a:rPr lang="en-US" smtClean="0"/>
              <a:t>9</a:t>
            </a:fld>
            <a:endParaRPr lang="en-US"/>
          </a:p>
        </p:txBody>
      </p:sp>
      <p:sp>
        <p:nvSpPr>
          <p:cNvPr id="5" name="Oval 4">
            <a:extLst>
              <a:ext uri="{FF2B5EF4-FFF2-40B4-BE49-F238E27FC236}">
                <a16:creationId xmlns:a16="http://schemas.microsoft.com/office/drawing/2014/main" id="{3EC68619-177A-6A35-AC90-9E24E7A43CB1}"/>
              </a:ext>
            </a:extLst>
          </p:cNvPr>
          <p:cNvSpPr/>
          <p:nvPr/>
        </p:nvSpPr>
        <p:spPr>
          <a:xfrm>
            <a:off x="945264" y="4510998"/>
            <a:ext cx="727113" cy="72711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6" name="Oval 5">
            <a:extLst>
              <a:ext uri="{FF2B5EF4-FFF2-40B4-BE49-F238E27FC236}">
                <a16:creationId xmlns:a16="http://schemas.microsoft.com/office/drawing/2014/main" id="{B567C9D5-C541-897B-681F-1A4E378BA8CD}"/>
              </a:ext>
            </a:extLst>
          </p:cNvPr>
          <p:cNvSpPr/>
          <p:nvPr/>
        </p:nvSpPr>
        <p:spPr>
          <a:xfrm>
            <a:off x="2067148" y="4510998"/>
            <a:ext cx="727113" cy="72711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7" name="Oval 6">
            <a:extLst>
              <a:ext uri="{FF2B5EF4-FFF2-40B4-BE49-F238E27FC236}">
                <a16:creationId xmlns:a16="http://schemas.microsoft.com/office/drawing/2014/main" id="{1E33DCAC-B9C6-D925-2A6C-632CDB9257A7}"/>
              </a:ext>
            </a:extLst>
          </p:cNvPr>
          <p:cNvSpPr/>
          <p:nvPr/>
        </p:nvSpPr>
        <p:spPr>
          <a:xfrm>
            <a:off x="3189032" y="4510998"/>
            <a:ext cx="727113" cy="72711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C3</a:t>
            </a:r>
          </a:p>
        </p:txBody>
      </p:sp>
      <p:sp>
        <p:nvSpPr>
          <p:cNvPr id="8" name="Oval 7">
            <a:extLst>
              <a:ext uri="{FF2B5EF4-FFF2-40B4-BE49-F238E27FC236}">
                <a16:creationId xmlns:a16="http://schemas.microsoft.com/office/drawing/2014/main" id="{9DCE34E6-D009-BFB4-423B-F95628222DCC}"/>
              </a:ext>
            </a:extLst>
          </p:cNvPr>
          <p:cNvSpPr/>
          <p:nvPr/>
        </p:nvSpPr>
        <p:spPr>
          <a:xfrm>
            <a:off x="4310916" y="4510998"/>
            <a:ext cx="727113" cy="72711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C4</a:t>
            </a:r>
          </a:p>
        </p:txBody>
      </p:sp>
      <p:cxnSp>
        <p:nvCxnSpPr>
          <p:cNvPr id="9" name="Straight Arrow Connector 8">
            <a:extLst>
              <a:ext uri="{FF2B5EF4-FFF2-40B4-BE49-F238E27FC236}">
                <a16:creationId xmlns:a16="http://schemas.microsoft.com/office/drawing/2014/main" id="{E8D6EE08-51EE-8CB8-4A54-ECC952ED258D}"/>
              </a:ext>
            </a:extLst>
          </p:cNvPr>
          <p:cNvCxnSpPr>
            <a:stCxn id="5" idx="6"/>
            <a:endCxn id="6" idx="2"/>
          </p:cNvCxnSpPr>
          <p:nvPr/>
        </p:nvCxnSpPr>
        <p:spPr>
          <a:xfrm>
            <a:off x="1672377" y="4874555"/>
            <a:ext cx="3947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9C3F785F-8ABE-54EF-2CB1-EEB97FE5BEB7}"/>
              </a:ext>
            </a:extLst>
          </p:cNvPr>
          <p:cNvCxnSpPr>
            <a:stCxn id="6" idx="6"/>
          </p:cNvCxnSpPr>
          <p:nvPr/>
        </p:nvCxnSpPr>
        <p:spPr>
          <a:xfrm flipV="1">
            <a:off x="2794261" y="4874554"/>
            <a:ext cx="530538"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278EBAF9-3024-9163-782B-15DB04A561A2}"/>
              </a:ext>
            </a:extLst>
          </p:cNvPr>
          <p:cNvCxnSpPr>
            <a:stCxn id="7" idx="6"/>
            <a:endCxn id="8" idx="2"/>
          </p:cNvCxnSpPr>
          <p:nvPr/>
        </p:nvCxnSpPr>
        <p:spPr>
          <a:xfrm>
            <a:off x="3916145" y="4874555"/>
            <a:ext cx="3947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EDFF3C49-7DE2-3665-AF4B-7125CD37FE3A}"/>
              </a:ext>
            </a:extLst>
          </p:cNvPr>
          <p:cNvSpPr txBox="1"/>
          <p:nvPr/>
        </p:nvSpPr>
        <p:spPr>
          <a:xfrm>
            <a:off x="6526619" y="4684114"/>
            <a:ext cx="712054" cy="369332"/>
          </a:xfrm>
          <a:prstGeom prst="rect">
            <a:avLst/>
          </a:prstGeom>
          <a:noFill/>
        </p:spPr>
        <p:txBody>
          <a:bodyPr wrap="none" rtlCol="0">
            <a:spAutoFit/>
          </a:bodyPr>
          <a:lstStyle/>
          <a:p>
            <a:r>
              <a:rPr lang="en-US" b="1" dirty="0"/>
              <a:t>main</a:t>
            </a:r>
          </a:p>
        </p:txBody>
      </p:sp>
      <p:sp>
        <p:nvSpPr>
          <p:cNvPr id="13" name="Oval 12">
            <a:extLst>
              <a:ext uri="{FF2B5EF4-FFF2-40B4-BE49-F238E27FC236}">
                <a16:creationId xmlns:a16="http://schemas.microsoft.com/office/drawing/2014/main" id="{A37DF4F1-D777-1E54-6375-CC790E80C60A}"/>
              </a:ext>
            </a:extLst>
          </p:cNvPr>
          <p:cNvSpPr/>
          <p:nvPr/>
        </p:nvSpPr>
        <p:spPr>
          <a:xfrm>
            <a:off x="3957241" y="5637255"/>
            <a:ext cx="727113" cy="727113"/>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C5</a:t>
            </a:r>
          </a:p>
        </p:txBody>
      </p:sp>
      <p:sp>
        <p:nvSpPr>
          <p:cNvPr id="14" name="Oval 13">
            <a:extLst>
              <a:ext uri="{FF2B5EF4-FFF2-40B4-BE49-F238E27FC236}">
                <a16:creationId xmlns:a16="http://schemas.microsoft.com/office/drawing/2014/main" id="{E5E02803-262A-0FF3-FEEF-142E71384D09}"/>
              </a:ext>
            </a:extLst>
          </p:cNvPr>
          <p:cNvSpPr/>
          <p:nvPr/>
        </p:nvSpPr>
        <p:spPr>
          <a:xfrm>
            <a:off x="5079125" y="5637255"/>
            <a:ext cx="727113" cy="727113"/>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C6</a:t>
            </a:r>
          </a:p>
        </p:txBody>
      </p:sp>
      <p:cxnSp>
        <p:nvCxnSpPr>
          <p:cNvPr id="15" name="Straight Arrow Connector 14">
            <a:extLst>
              <a:ext uri="{FF2B5EF4-FFF2-40B4-BE49-F238E27FC236}">
                <a16:creationId xmlns:a16="http://schemas.microsoft.com/office/drawing/2014/main" id="{85382951-E1DB-E879-8238-DF9C4A40B38E}"/>
              </a:ext>
            </a:extLst>
          </p:cNvPr>
          <p:cNvCxnSpPr>
            <a:stCxn id="13" idx="6"/>
            <a:endCxn id="14" idx="2"/>
          </p:cNvCxnSpPr>
          <p:nvPr/>
        </p:nvCxnSpPr>
        <p:spPr>
          <a:xfrm>
            <a:off x="4684354" y="6000812"/>
            <a:ext cx="3947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F76E55E6-469E-3CD1-9234-A1210EB03D72}"/>
              </a:ext>
            </a:extLst>
          </p:cNvPr>
          <p:cNvCxnSpPr>
            <a:cxnSpLocks/>
            <a:endCxn id="13" idx="1"/>
          </p:cNvCxnSpPr>
          <p:nvPr/>
        </p:nvCxnSpPr>
        <p:spPr>
          <a:xfrm>
            <a:off x="3593685" y="5223784"/>
            <a:ext cx="470039" cy="5199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1C619643-2CC3-22EB-CCC3-7A5E54B4E8D6}"/>
              </a:ext>
            </a:extLst>
          </p:cNvPr>
          <p:cNvSpPr txBox="1"/>
          <p:nvPr/>
        </p:nvSpPr>
        <p:spPr>
          <a:xfrm>
            <a:off x="5986871" y="5743738"/>
            <a:ext cx="1459438" cy="369332"/>
          </a:xfrm>
          <a:prstGeom prst="rect">
            <a:avLst/>
          </a:prstGeom>
          <a:noFill/>
        </p:spPr>
        <p:txBody>
          <a:bodyPr wrap="none" rtlCol="0">
            <a:spAutoFit/>
          </a:bodyPr>
          <a:lstStyle/>
          <a:p>
            <a:r>
              <a:rPr lang="en-US" b="1" dirty="0" err="1"/>
              <a:t>new_branch</a:t>
            </a:r>
            <a:endParaRPr lang="en-US" b="1" dirty="0"/>
          </a:p>
        </p:txBody>
      </p:sp>
      <p:sp>
        <p:nvSpPr>
          <p:cNvPr id="20" name="Oval 19">
            <a:extLst>
              <a:ext uri="{FF2B5EF4-FFF2-40B4-BE49-F238E27FC236}">
                <a16:creationId xmlns:a16="http://schemas.microsoft.com/office/drawing/2014/main" id="{D6865CF7-FEF6-1032-1C5A-CAAB46D309F5}"/>
              </a:ext>
            </a:extLst>
          </p:cNvPr>
          <p:cNvSpPr/>
          <p:nvPr/>
        </p:nvSpPr>
        <p:spPr>
          <a:xfrm>
            <a:off x="5432800" y="4510998"/>
            <a:ext cx="727113" cy="72711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C7</a:t>
            </a:r>
          </a:p>
        </p:txBody>
      </p:sp>
      <p:cxnSp>
        <p:nvCxnSpPr>
          <p:cNvPr id="21" name="Straight Arrow Connector 20">
            <a:extLst>
              <a:ext uri="{FF2B5EF4-FFF2-40B4-BE49-F238E27FC236}">
                <a16:creationId xmlns:a16="http://schemas.microsoft.com/office/drawing/2014/main" id="{E01C2061-1F33-8721-47C2-ADB38C4F4475}"/>
              </a:ext>
            </a:extLst>
          </p:cNvPr>
          <p:cNvCxnSpPr>
            <a:endCxn id="20" idx="2"/>
          </p:cNvCxnSpPr>
          <p:nvPr/>
        </p:nvCxnSpPr>
        <p:spPr>
          <a:xfrm>
            <a:off x="5038029" y="4874555"/>
            <a:ext cx="3947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D21FC108-F340-9D46-EC82-4857863894E8}"/>
              </a:ext>
            </a:extLst>
          </p:cNvPr>
          <p:cNvCxnSpPr>
            <a:cxnSpLocks/>
            <a:stCxn id="14" idx="0"/>
            <a:endCxn id="20" idx="4"/>
          </p:cNvCxnSpPr>
          <p:nvPr/>
        </p:nvCxnSpPr>
        <p:spPr>
          <a:xfrm flipV="1">
            <a:off x="5442682" y="5238111"/>
            <a:ext cx="353675" cy="3991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6E3A2093-6600-F530-F86C-7F2EFC951A45}"/>
              </a:ext>
            </a:extLst>
          </p:cNvPr>
          <p:cNvSpPr txBox="1"/>
          <p:nvPr/>
        </p:nvSpPr>
        <p:spPr>
          <a:xfrm>
            <a:off x="7794847" y="5240568"/>
            <a:ext cx="2219967" cy="369332"/>
          </a:xfrm>
          <a:prstGeom prst="rect">
            <a:avLst/>
          </a:prstGeom>
          <a:noFill/>
        </p:spPr>
        <p:txBody>
          <a:bodyPr wrap="none" rtlCol="0">
            <a:spAutoFit/>
          </a:bodyPr>
          <a:lstStyle/>
          <a:p>
            <a:r>
              <a:rPr lang="en-US" b="1" dirty="0"/>
              <a:t>Merge back to main</a:t>
            </a:r>
          </a:p>
        </p:txBody>
      </p:sp>
      <p:cxnSp>
        <p:nvCxnSpPr>
          <p:cNvPr id="19" name="Straight Arrow Connector 18">
            <a:extLst>
              <a:ext uri="{FF2B5EF4-FFF2-40B4-BE49-F238E27FC236}">
                <a16:creationId xmlns:a16="http://schemas.microsoft.com/office/drawing/2014/main" id="{565E55DD-DF65-E65F-8F77-6A451BBB3CD3}"/>
              </a:ext>
            </a:extLst>
          </p:cNvPr>
          <p:cNvCxnSpPr>
            <a:cxnSpLocks/>
            <a:stCxn id="18" idx="1"/>
          </p:cNvCxnSpPr>
          <p:nvPr/>
        </p:nvCxnSpPr>
        <p:spPr>
          <a:xfrm flipH="1">
            <a:off x="5796356" y="5425234"/>
            <a:ext cx="1998491" cy="124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8179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12661</TotalTime>
  <Words>1106</Words>
  <Application>Microsoft Macintosh PowerPoint</Application>
  <PresentationFormat>Widescreen</PresentationFormat>
  <Paragraphs>150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Helvetica Neue</vt:lpstr>
      <vt:lpstr>Office Theme</vt:lpstr>
      <vt:lpstr>COEN 5830, Fall 2024 Introduction to Robotics</vt:lpstr>
      <vt:lpstr>Notifications</vt:lpstr>
      <vt:lpstr>What is Git? Why use it? </vt:lpstr>
      <vt:lpstr>Git vs. Github</vt:lpstr>
      <vt:lpstr>Basic Git (local) Tasks – Creating a Repo</vt:lpstr>
      <vt:lpstr>Basic Git (local) Tasks – Adding commits</vt:lpstr>
      <vt:lpstr>Basic Git (local) Tasks – Branching</vt:lpstr>
      <vt:lpstr>Basic Git (local) Tasks – Branching</vt:lpstr>
      <vt:lpstr>Basic Git (local) Tasks – Merging</vt:lpstr>
      <vt:lpstr>Basic Github Tasks – Connecting to a Remote</vt:lpstr>
      <vt:lpstr>Basic Github Tasks – fetch/pull</vt:lpstr>
      <vt:lpstr>Basic Github Tasks – push</vt:lpstr>
      <vt:lpstr>Git/Github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Leopold Beuken</dc:creator>
  <cp:lastModifiedBy>Leopold Beuken</cp:lastModifiedBy>
  <cp:revision>9</cp:revision>
  <dcterms:created xsi:type="dcterms:W3CDTF">2024-08-06T15:45:33Z</dcterms:created>
  <dcterms:modified xsi:type="dcterms:W3CDTF">2024-08-29T13:59:31Z</dcterms:modified>
</cp:coreProperties>
</file>