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2" r:id="rId5"/>
    <p:sldId id="309" r:id="rId6"/>
    <p:sldId id="310" r:id="rId7"/>
    <p:sldId id="311" r:id="rId8"/>
    <p:sldId id="312" r:id="rId9"/>
    <p:sldId id="313" r:id="rId10"/>
    <p:sldId id="314" r:id="rId11"/>
    <p:sldId id="315" r:id="rId12"/>
    <p:sldId id="316" r:id="rId13"/>
    <p:sldId id="317" r:id="rId14"/>
    <p:sldId id="318" r:id="rId15"/>
    <p:sldId id="319" r:id="rId16"/>
    <p:sldId id="320" r:id="rId17"/>
    <p:sldId id="321" r:id="rId18"/>
    <p:sldId id="322" r:id="rId19"/>
    <p:sldId id="323" r:id="rId20"/>
    <p:sldId id="324" r:id="rId21"/>
    <p:sldId id="325" r:id="rId22"/>
    <p:sldId id="328" r:id="rId23"/>
    <p:sldId id="326" r:id="rId24"/>
    <p:sldId id="32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p:scale>
          <a:sx n="66" d="100"/>
          <a:sy n="66" d="100"/>
        </p:scale>
        <p:origin x="668"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509919-36B5-4162-8899-417A9F93473B}" type="doc">
      <dgm:prSet loTypeId="urn:microsoft.com/office/officeart/2016/7/layout/LinearBlockProcessNumbered#1" loCatId="process" qsTypeId="urn:microsoft.com/office/officeart/2005/8/quickstyle/simple2" qsCatId="simple" csTypeId="urn:microsoft.com/office/officeart/2005/8/colors/accent1_4" csCatId="accent1" phldr="1"/>
      <dgm:spPr/>
      <dgm:t>
        <a:bodyPr/>
        <a:lstStyle/>
        <a:p>
          <a:endParaRPr lang="en-US"/>
        </a:p>
      </dgm:t>
    </dgm:pt>
    <dgm:pt modelId="{AAF9DEE3-8444-4CA1-8BC2-D834D3ED6C74}">
      <dgm:prSet/>
      <dgm:spPr/>
      <dgm:t>
        <a:bodyPr/>
        <a:lstStyle/>
        <a:p>
          <a:r>
            <a:rPr lang="en-US" dirty="0"/>
            <a:t> To develop a statistical technique to test the model assumptions of binary regime switching extensions of Geometric Brownian Motion (GBM) model by proposing a discriminatory statistic</a:t>
          </a:r>
        </a:p>
      </dgm:t>
    </dgm:pt>
    <dgm:pt modelId="{205BDF49-153E-4CE8-8402-E23704595764}" type="parTrans" cxnId="{0A7DA706-17DD-412A-8BE0-4F6529274E66}">
      <dgm:prSet/>
      <dgm:spPr/>
      <dgm:t>
        <a:bodyPr/>
        <a:lstStyle/>
        <a:p>
          <a:endParaRPr lang="en-US"/>
        </a:p>
      </dgm:t>
    </dgm:pt>
    <dgm:pt modelId="{23210C7F-6847-491E-BE1F-A79529AF2B8B}" type="sibTrans" cxnId="{0A7DA706-17DD-412A-8BE0-4F6529274E66}">
      <dgm:prSet phldrT="01" phldr="0"/>
      <dgm:spPr/>
      <dgm:t>
        <a:bodyPr/>
        <a:lstStyle/>
        <a:p>
          <a:r>
            <a:rPr lang="en-US"/>
            <a:t>01</a:t>
          </a:r>
          <a:endParaRPr lang="en-US" dirty="0"/>
        </a:p>
      </dgm:t>
    </dgm:pt>
    <dgm:pt modelId="{CA9D674E-4FF1-45DC-82E4-0B2DB6A5363F}">
      <dgm:prSet/>
      <dgm:spPr/>
      <dgm:t>
        <a:bodyPr/>
        <a:lstStyle/>
        <a:p>
          <a:r>
            <a:rPr lang="en-US" dirty="0"/>
            <a:t>To check whether the sampling distribution differs drastically if the model assumptions are changed from GBM to Markov-Modulated GBM (MMGBM) and Semi-Markov-Modulated GBM (MMGBM) </a:t>
          </a:r>
        </a:p>
      </dgm:t>
    </dgm:pt>
    <dgm:pt modelId="{F1F10F9B-925A-4787-9D00-91106497A02E}" type="parTrans" cxnId="{C5BD0B3A-2D82-4EC1-9975-05076C4418DA}">
      <dgm:prSet/>
      <dgm:spPr/>
      <dgm:t>
        <a:bodyPr/>
        <a:lstStyle/>
        <a:p>
          <a:endParaRPr lang="en-US"/>
        </a:p>
      </dgm:t>
    </dgm:pt>
    <dgm:pt modelId="{196DA4DC-9DD2-4A39-8A3A-D367BFE5A8BA}" type="sibTrans" cxnId="{C5BD0B3A-2D82-4EC1-9975-05076C4418DA}">
      <dgm:prSet phldrT="03" phldr="0"/>
      <dgm:spPr/>
      <dgm:t>
        <a:bodyPr/>
        <a:lstStyle/>
        <a:p>
          <a:r>
            <a:rPr lang="en-US"/>
            <a:t>03</a:t>
          </a:r>
          <a:endParaRPr lang="en-US" dirty="0"/>
        </a:p>
      </dgm:t>
    </dgm:pt>
    <dgm:pt modelId="{B2B879BD-3840-400C-92BD-B2C2383358D7}">
      <dgm:prSet/>
      <dgm:spPr/>
      <dgm:t>
        <a:bodyPr/>
        <a:lstStyle/>
        <a:p>
          <a:r>
            <a:rPr lang="en-US" dirty="0"/>
            <a:t>Given a time series data, to identify an admissible class of regime switching candidate models for the regime switching assumptions</a:t>
          </a:r>
        </a:p>
      </dgm:t>
    </dgm:pt>
    <dgm:pt modelId="{FBAA44FF-54DE-45C8-9FAC-512C40277233}" type="sibTrans" cxnId="{42CDCACA-F394-4044-BBF6-522A0005ABCB}">
      <dgm:prSet phldrT="02" phldr="0"/>
      <dgm:spPr/>
      <dgm:t>
        <a:bodyPr/>
        <a:lstStyle/>
        <a:p>
          <a:r>
            <a:rPr lang="en-US"/>
            <a:t>02</a:t>
          </a:r>
          <a:endParaRPr lang="en-US" dirty="0"/>
        </a:p>
      </dgm:t>
    </dgm:pt>
    <dgm:pt modelId="{09440D86-F3E6-4A3C-9E78-1AFC56348641}" type="parTrans" cxnId="{42CDCACA-F394-4044-BBF6-522A0005ABCB}">
      <dgm:prSet/>
      <dgm:spPr/>
      <dgm:t>
        <a:bodyPr/>
        <a:lstStyle/>
        <a:p>
          <a:endParaRPr lang="en-US"/>
        </a:p>
      </dgm:t>
    </dgm:pt>
    <dgm:pt modelId="{09F899AB-70CA-46DA-8F8C-58514A9FEF67}" type="pres">
      <dgm:prSet presAssocID="{15509919-36B5-4162-8899-417A9F93473B}" presName="Name0" presStyleCnt="0">
        <dgm:presLayoutVars>
          <dgm:animLvl val="lvl"/>
          <dgm:resizeHandles val="exact"/>
        </dgm:presLayoutVars>
      </dgm:prSet>
      <dgm:spPr/>
    </dgm:pt>
    <dgm:pt modelId="{9E708B2C-9056-43B8-820C-8D4D2D591614}" type="pres">
      <dgm:prSet presAssocID="{AAF9DEE3-8444-4CA1-8BC2-D834D3ED6C74}" presName="compositeNode" presStyleCnt="0">
        <dgm:presLayoutVars>
          <dgm:bulletEnabled val="1"/>
        </dgm:presLayoutVars>
      </dgm:prSet>
      <dgm:spPr/>
    </dgm:pt>
    <dgm:pt modelId="{F4992080-7D4E-4F2B-B608-170DDBB6006A}" type="pres">
      <dgm:prSet presAssocID="{AAF9DEE3-8444-4CA1-8BC2-D834D3ED6C74}" presName="bgRect" presStyleLbl="alignNode1" presStyleIdx="0" presStyleCnt="3" custLinFactNeighborX="-31126" custLinFactNeighborY="-4858"/>
      <dgm:spPr/>
    </dgm:pt>
    <dgm:pt modelId="{15536E38-36FE-4A51-B620-2715BFAD5475}" type="pres">
      <dgm:prSet presAssocID="{23210C7F-6847-491E-BE1F-A79529AF2B8B}" presName="sibTransNodeRect" presStyleLbl="alignNode1" presStyleIdx="0" presStyleCnt="3">
        <dgm:presLayoutVars>
          <dgm:chMax val="0"/>
          <dgm:bulletEnabled val="1"/>
        </dgm:presLayoutVars>
      </dgm:prSet>
      <dgm:spPr/>
    </dgm:pt>
    <dgm:pt modelId="{B158057C-23C1-45AE-9273-5935A8F6104B}" type="pres">
      <dgm:prSet presAssocID="{AAF9DEE3-8444-4CA1-8BC2-D834D3ED6C74}" presName="nodeRect" presStyleLbl="alignNode1" presStyleIdx="0" presStyleCnt="3">
        <dgm:presLayoutVars>
          <dgm:bulletEnabled val="1"/>
        </dgm:presLayoutVars>
      </dgm:prSet>
      <dgm:spPr/>
    </dgm:pt>
    <dgm:pt modelId="{5D52B8B6-958E-480C-9455-911A104C8C73}" type="pres">
      <dgm:prSet presAssocID="{23210C7F-6847-491E-BE1F-A79529AF2B8B}" presName="sibTrans" presStyleCnt="0"/>
      <dgm:spPr/>
    </dgm:pt>
    <dgm:pt modelId="{070CFBFA-AE62-406D-B2E3-4A871FE3EC95}" type="pres">
      <dgm:prSet presAssocID="{B2B879BD-3840-400C-92BD-B2C2383358D7}" presName="compositeNode" presStyleCnt="0">
        <dgm:presLayoutVars>
          <dgm:bulletEnabled val="1"/>
        </dgm:presLayoutVars>
      </dgm:prSet>
      <dgm:spPr/>
    </dgm:pt>
    <dgm:pt modelId="{89A9B4CF-6439-46B1-B6A9-1D6CD5034774}" type="pres">
      <dgm:prSet presAssocID="{B2B879BD-3840-400C-92BD-B2C2383358D7}" presName="bgRect" presStyleLbl="alignNode1" presStyleIdx="1" presStyleCnt="3"/>
      <dgm:spPr/>
    </dgm:pt>
    <dgm:pt modelId="{379B8CE4-8135-4F2C-A5A0-E55EBE328E9A}" type="pres">
      <dgm:prSet presAssocID="{FBAA44FF-54DE-45C8-9FAC-512C40277233}" presName="sibTransNodeRect" presStyleLbl="alignNode1" presStyleIdx="1" presStyleCnt="3">
        <dgm:presLayoutVars>
          <dgm:chMax val="0"/>
          <dgm:bulletEnabled val="1"/>
        </dgm:presLayoutVars>
      </dgm:prSet>
      <dgm:spPr/>
    </dgm:pt>
    <dgm:pt modelId="{9F2B2B99-E41C-48B6-9241-186B3896CDB2}" type="pres">
      <dgm:prSet presAssocID="{B2B879BD-3840-400C-92BD-B2C2383358D7}" presName="nodeRect" presStyleLbl="alignNode1" presStyleIdx="1" presStyleCnt="3">
        <dgm:presLayoutVars>
          <dgm:bulletEnabled val="1"/>
        </dgm:presLayoutVars>
      </dgm:prSet>
      <dgm:spPr/>
    </dgm:pt>
    <dgm:pt modelId="{88CC7DDE-DA0F-42A6-8406-A11161BD6BA9}" type="pres">
      <dgm:prSet presAssocID="{FBAA44FF-54DE-45C8-9FAC-512C40277233}" presName="sibTrans" presStyleCnt="0"/>
      <dgm:spPr/>
    </dgm:pt>
    <dgm:pt modelId="{4C550E1C-ACB2-4A5D-BD4A-3D5D60E405E6}" type="pres">
      <dgm:prSet presAssocID="{CA9D674E-4FF1-45DC-82E4-0B2DB6A5363F}" presName="compositeNode" presStyleCnt="0">
        <dgm:presLayoutVars>
          <dgm:bulletEnabled val="1"/>
        </dgm:presLayoutVars>
      </dgm:prSet>
      <dgm:spPr/>
    </dgm:pt>
    <dgm:pt modelId="{0802B4A8-7224-4B0A-95B7-D17AEB2B2AFF}" type="pres">
      <dgm:prSet presAssocID="{CA9D674E-4FF1-45DC-82E4-0B2DB6A5363F}" presName="bgRect" presStyleLbl="alignNode1" presStyleIdx="2" presStyleCnt="3"/>
      <dgm:spPr/>
    </dgm:pt>
    <dgm:pt modelId="{68AC9669-DC11-473A-AA2E-579A44E78C37}" type="pres">
      <dgm:prSet presAssocID="{196DA4DC-9DD2-4A39-8A3A-D367BFE5A8BA}" presName="sibTransNodeRect" presStyleLbl="alignNode1" presStyleIdx="2" presStyleCnt="3">
        <dgm:presLayoutVars>
          <dgm:chMax val="0"/>
          <dgm:bulletEnabled val="1"/>
        </dgm:presLayoutVars>
      </dgm:prSet>
      <dgm:spPr/>
    </dgm:pt>
    <dgm:pt modelId="{D085015A-41AF-4EFA-A104-4FD73B2362F0}" type="pres">
      <dgm:prSet presAssocID="{CA9D674E-4FF1-45DC-82E4-0B2DB6A5363F}" presName="nodeRect" presStyleLbl="alignNode1" presStyleIdx="2" presStyleCnt="3">
        <dgm:presLayoutVars>
          <dgm:bulletEnabled val="1"/>
        </dgm:presLayoutVars>
      </dgm:prSet>
      <dgm:spPr/>
    </dgm:pt>
  </dgm:ptLst>
  <dgm:cxnLst>
    <dgm:cxn modelId="{0A7DA706-17DD-412A-8BE0-4F6529274E66}" srcId="{15509919-36B5-4162-8899-417A9F93473B}" destId="{AAF9DEE3-8444-4CA1-8BC2-D834D3ED6C74}" srcOrd="0" destOrd="0" parTransId="{205BDF49-153E-4CE8-8402-E23704595764}" sibTransId="{23210C7F-6847-491E-BE1F-A79529AF2B8B}"/>
    <dgm:cxn modelId="{109C0B15-B806-4127-A7EA-6F2FD85C2B5C}" type="presOf" srcId="{AAF9DEE3-8444-4CA1-8BC2-D834D3ED6C74}" destId="{B158057C-23C1-45AE-9273-5935A8F6104B}" srcOrd="1" destOrd="0" presId="urn:microsoft.com/office/officeart/2016/7/layout/LinearBlockProcessNumbered#1"/>
    <dgm:cxn modelId="{284ED317-FBD3-4318-9DC1-43DD0A7A84DA}" type="presOf" srcId="{CA9D674E-4FF1-45DC-82E4-0B2DB6A5363F}" destId="{D085015A-41AF-4EFA-A104-4FD73B2362F0}" srcOrd="1" destOrd="0" presId="urn:microsoft.com/office/officeart/2016/7/layout/LinearBlockProcessNumbered#1"/>
    <dgm:cxn modelId="{28938E20-006F-438A-BC3B-539C09A41AF8}" type="presOf" srcId="{23210C7F-6847-491E-BE1F-A79529AF2B8B}" destId="{15536E38-36FE-4A51-B620-2715BFAD5475}" srcOrd="0" destOrd="0" presId="urn:microsoft.com/office/officeart/2016/7/layout/LinearBlockProcessNumbered#1"/>
    <dgm:cxn modelId="{9519B82E-A537-470B-AA27-A5E33C934F3E}" type="presOf" srcId="{196DA4DC-9DD2-4A39-8A3A-D367BFE5A8BA}" destId="{68AC9669-DC11-473A-AA2E-579A44E78C37}" srcOrd="0" destOrd="0" presId="urn:microsoft.com/office/officeart/2016/7/layout/LinearBlockProcessNumbered#1"/>
    <dgm:cxn modelId="{E774C62E-62A2-478F-B2D4-49AC51F9A4FC}" type="presOf" srcId="{FBAA44FF-54DE-45C8-9FAC-512C40277233}" destId="{379B8CE4-8135-4F2C-A5A0-E55EBE328E9A}" srcOrd="0" destOrd="0" presId="urn:microsoft.com/office/officeart/2016/7/layout/LinearBlockProcessNumbered#1"/>
    <dgm:cxn modelId="{C5BD0B3A-2D82-4EC1-9975-05076C4418DA}" srcId="{15509919-36B5-4162-8899-417A9F93473B}" destId="{CA9D674E-4FF1-45DC-82E4-0B2DB6A5363F}" srcOrd="2" destOrd="0" parTransId="{F1F10F9B-925A-4787-9D00-91106497A02E}" sibTransId="{196DA4DC-9DD2-4A39-8A3A-D367BFE5A8BA}"/>
    <dgm:cxn modelId="{6E5EF465-680F-4962-87CA-2B44BA61BBF3}" type="presOf" srcId="{AAF9DEE3-8444-4CA1-8BC2-D834D3ED6C74}" destId="{F4992080-7D4E-4F2B-B608-170DDBB6006A}" srcOrd="0" destOrd="0" presId="urn:microsoft.com/office/officeart/2016/7/layout/LinearBlockProcessNumbered#1"/>
    <dgm:cxn modelId="{BE05FF76-48E4-476C-9495-A13A63321F9B}" type="presOf" srcId="{B2B879BD-3840-400C-92BD-B2C2383358D7}" destId="{89A9B4CF-6439-46B1-B6A9-1D6CD5034774}" srcOrd="0" destOrd="0" presId="urn:microsoft.com/office/officeart/2016/7/layout/LinearBlockProcessNumbered#1"/>
    <dgm:cxn modelId="{AEC6D081-73F8-41AD-9101-B43295B68E14}" type="presOf" srcId="{CA9D674E-4FF1-45DC-82E4-0B2DB6A5363F}" destId="{0802B4A8-7224-4B0A-95B7-D17AEB2B2AFF}" srcOrd="0" destOrd="0" presId="urn:microsoft.com/office/officeart/2016/7/layout/LinearBlockProcessNumbered#1"/>
    <dgm:cxn modelId="{840BB0C7-181A-4BA4-9324-C35937B4BA77}" type="presOf" srcId="{15509919-36B5-4162-8899-417A9F93473B}" destId="{09F899AB-70CA-46DA-8F8C-58514A9FEF67}" srcOrd="0" destOrd="0" presId="urn:microsoft.com/office/officeart/2016/7/layout/LinearBlockProcessNumbered#1"/>
    <dgm:cxn modelId="{42CDCACA-F394-4044-BBF6-522A0005ABCB}" srcId="{15509919-36B5-4162-8899-417A9F93473B}" destId="{B2B879BD-3840-400C-92BD-B2C2383358D7}" srcOrd="1" destOrd="0" parTransId="{09440D86-F3E6-4A3C-9E78-1AFC56348641}" sibTransId="{FBAA44FF-54DE-45C8-9FAC-512C40277233}"/>
    <dgm:cxn modelId="{6AB3E3E3-CAC3-4821-AAD0-21289FC8AF3F}" type="presOf" srcId="{B2B879BD-3840-400C-92BD-B2C2383358D7}" destId="{9F2B2B99-E41C-48B6-9241-186B3896CDB2}" srcOrd="1" destOrd="0" presId="urn:microsoft.com/office/officeart/2016/7/layout/LinearBlockProcessNumbered#1"/>
    <dgm:cxn modelId="{90D3E440-E32E-4616-A794-C357B58C725C}" type="presParOf" srcId="{09F899AB-70CA-46DA-8F8C-58514A9FEF67}" destId="{9E708B2C-9056-43B8-820C-8D4D2D591614}" srcOrd="0" destOrd="0" presId="urn:microsoft.com/office/officeart/2016/7/layout/LinearBlockProcessNumbered#1"/>
    <dgm:cxn modelId="{94905F72-0547-4876-85BD-1CE201853F0E}" type="presParOf" srcId="{9E708B2C-9056-43B8-820C-8D4D2D591614}" destId="{F4992080-7D4E-4F2B-B608-170DDBB6006A}" srcOrd="0" destOrd="0" presId="urn:microsoft.com/office/officeart/2016/7/layout/LinearBlockProcessNumbered#1"/>
    <dgm:cxn modelId="{32F232D9-C82F-455D-A4CB-8A6F950974CB}" type="presParOf" srcId="{9E708B2C-9056-43B8-820C-8D4D2D591614}" destId="{15536E38-36FE-4A51-B620-2715BFAD5475}" srcOrd="1" destOrd="0" presId="urn:microsoft.com/office/officeart/2016/7/layout/LinearBlockProcessNumbered#1"/>
    <dgm:cxn modelId="{E1630E94-0972-452E-A256-8FE168492E2F}" type="presParOf" srcId="{9E708B2C-9056-43B8-820C-8D4D2D591614}" destId="{B158057C-23C1-45AE-9273-5935A8F6104B}" srcOrd="2" destOrd="0" presId="urn:microsoft.com/office/officeart/2016/7/layout/LinearBlockProcessNumbered#1"/>
    <dgm:cxn modelId="{3D53040A-6114-439D-91AE-A92823686B42}" type="presParOf" srcId="{09F899AB-70CA-46DA-8F8C-58514A9FEF67}" destId="{5D52B8B6-958E-480C-9455-911A104C8C73}" srcOrd="1" destOrd="0" presId="urn:microsoft.com/office/officeart/2016/7/layout/LinearBlockProcessNumbered#1"/>
    <dgm:cxn modelId="{71CD1E60-9941-432A-AAD3-6BEE9759C7CA}" type="presParOf" srcId="{09F899AB-70CA-46DA-8F8C-58514A9FEF67}" destId="{070CFBFA-AE62-406D-B2E3-4A871FE3EC95}" srcOrd="2" destOrd="0" presId="urn:microsoft.com/office/officeart/2016/7/layout/LinearBlockProcessNumbered#1"/>
    <dgm:cxn modelId="{E24E5F24-B05D-485A-B1E3-F029361EAC2F}" type="presParOf" srcId="{070CFBFA-AE62-406D-B2E3-4A871FE3EC95}" destId="{89A9B4CF-6439-46B1-B6A9-1D6CD5034774}" srcOrd="0" destOrd="0" presId="urn:microsoft.com/office/officeart/2016/7/layout/LinearBlockProcessNumbered#1"/>
    <dgm:cxn modelId="{B1A2A29E-FBA6-4188-BE73-D4752962B995}" type="presParOf" srcId="{070CFBFA-AE62-406D-B2E3-4A871FE3EC95}" destId="{379B8CE4-8135-4F2C-A5A0-E55EBE328E9A}" srcOrd="1" destOrd="0" presId="urn:microsoft.com/office/officeart/2016/7/layout/LinearBlockProcessNumbered#1"/>
    <dgm:cxn modelId="{F07F5881-E747-4C57-B3A8-80D81CA9E653}" type="presParOf" srcId="{070CFBFA-AE62-406D-B2E3-4A871FE3EC95}" destId="{9F2B2B99-E41C-48B6-9241-186B3896CDB2}" srcOrd="2" destOrd="0" presId="urn:microsoft.com/office/officeart/2016/7/layout/LinearBlockProcessNumbered#1"/>
    <dgm:cxn modelId="{CFE97617-C516-4DC5-9F9C-80DAA0EDE08F}" type="presParOf" srcId="{09F899AB-70CA-46DA-8F8C-58514A9FEF67}" destId="{88CC7DDE-DA0F-42A6-8406-A11161BD6BA9}" srcOrd="3" destOrd="0" presId="urn:microsoft.com/office/officeart/2016/7/layout/LinearBlockProcessNumbered#1"/>
    <dgm:cxn modelId="{B7A23FED-2302-47D8-8E80-C7B4D99F0301}" type="presParOf" srcId="{09F899AB-70CA-46DA-8F8C-58514A9FEF67}" destId="{4C550E1C-ACB2-4A5D-BD4A-3D5D60E405E6}" srcOrd="4" destOrd="0" presId="urn:microsoft.com/office/officeart/2016/7/layout/LinearBlockProcessNumbered#1"/>
    <dgm:cxn modelId="{B9E766C8-B1F9-4299-93D9-C5605EEE5998}" type="presParOf" srcId="{4C550E1C-ACB2-4A5D-BD4A-3D5D60E405E6}" destId="{0802B4A8-7224-4B0A-95B7-D17AEB2B2AFF}" srcOrd="0" destOrd="0" presId="urn:microsoft.com/office/officeart/2016/7/layout/LinearBlockProcessNumbered#1"/>
    <dgm:cxn modelId="{DDDBCEBE-059F-40AD-A1D1-8D888A5BCC15}" type="presParOf" srcId="{4C550E1C-ACB2-4A5D-BD4A-3D5D60E405E6}" destId="{68AC9669-DC11-473A-AA2E-579A44E78C37}" srcOrd="1" destOrd="0" presId="urn:microsoft.com/office/officeart/2016/7/layout/LinearBlockProcessNumbered#1"/>
    <dgm:cxn modelId="{90FC101C-CCF0-411F-ABB9-797553DF6D08}" type="presParOf" srcId="{4C550E1C-ACB2-4A5D-BD4A-3D5D60E405E6}" destId="{D085015A-41AF-4EFA-A104-4FD73B2362F0}" srcOrd="2" destOrd="0" presId="urn:microsoft.com/office/officeart/2016/7/layout/LinearBlockProcessNumbere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992080-7D4E-4F2B-B608-170DDBB6006A}">
      <dsp:nvSpPr>
        <dsp:cNvPr id="0" name=""/>
        <dsp:cNvSpPr/>
      </dsp:nvSpPr>
      <dsp:spPr>
        <a:xfrm>
          <a:off x="0" y="0"/>
          <a:ext cx="3182540" cy="3725612"/>
        </a:xfrm>
        <a:prstGeom prst="rect">
          <a:avLst/>
        </a:prstGeom>
        <a:solidFill>
          <a:schemeClr val="accent1">
            <a:shade val="50000"/>
            <a:hueOff val="0"/>
            <a:satOff val="0"/>
            <a:lumOff val="0"/>
            <a:alphaOff val="0"/>
          </a:schemeClr>
        </a:solidFill>
        <a:ln w="12700" cap="flat" cmpd="sng" algn="ctr">
          <a:solidFill>
            <a:schemeClr val="accent1">
              <a:shade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314364" tIns="0" rIns="314364" bIns="330200" numCol="1" spcCol="1270" anchor="t" anchorCtr="0">
          <a:noAutofit/>
        </a:bodyPr>
        <a:lstStyle/>
        <a:p>
          <a:pPr marL="0" lvl="0" indent="0" algn="l" defTabSz="666750">
            <a:lnSpc>
              <a:spcPct val="90000"/>
            </a:lnSpc>
            <a:spcBef>
              <a:spcPct val="0"/>
            </a:spcBef>
            <a:spcAft>
              <a:spcPct val="35000"/>
            </a:spcAft>
            <a:buNone/>
          </a:pPr>
          <a:r>
            <a:rPr lang="en-US" sz="1500" kern="1200" dirty="0"/>
            <a:t> To develop a statistical technique to test the model assumptions of binary regime switching extensions of Geometric Brownian Motion (GBM) model by proposing a discriminatory statistic</a:t>
          </a:r>
        </a:p>
      </dsp:txBody>
      <dsp:txXfrm>
        <a:off x="0" y="1490244"/>
        <a:ext cx="3182540" cy="2235367"/>
      </dsp:txXfrm>
    </dsp:sp>
    <dsp:sp modelId="{15536E38-36FE-4A51-B620-2715BFAD5475}">
      <dsp:nvSpPr>
        <dsp:cNvPr id="0" name=""/>
        <dsp:cNvSpPr/>
      </dsp:nvSpPr>
      <dsp:spPr>
        <a:xfrm>
          <a:off x="785" y="0"/>
          <a:ext cx="3182540" cy="1490244"/>
        </a:xfrm>
        <a:prstGeom prst="rect">
          <a:avLst/>
        </a:prstGeom>
        <a:noFill/>
        <a:ln w="12700"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314364" tIns="165100" rIns="314364"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endParaRPr lang="en-US" sz="6600" kern="1200" dirty="0"/>
        </a:p>
      </dsp:txBody>
      <dsp:txXfrm>
        <a:off x="785" y="0"/>
        <a:ext cx="3182540" cy="1490244"/>
      </dsp:txXfrm>
    </dsp:sp>
    <dsp:sp modelId="{89A9B4CF-6439-46B1-B6A9-1D6CD5034774}">
      <dsp:nvSpPr>
        <dsp:cNvPr id="0" name=""/>
        <dsp:cNvSpPr/>
      </dsp:nvSpPr>
      <dsp:spPr>
        <a:xfrm>
          <a:off x="3437929" y="0"/>
          <a:ext cx="3182540" cy="3725612"/>
        </a:xfrm>
        <a:prstGeom prst="rect">
          <a:avLst/>
        </a:prstGeom>
        <a:solidFill>
          <a:schemeClr val="accent1">
            <a:shade val="50000"/>
            <a:hueOff val="257441"/>
            <a:satOff val="-11743"/>
            <a:lumOff val="29511"/>
            <a:alphaOff val="0"/>
          </a:schemeClr>
        </a:solidFill>
        <a:ln w="12700" cap="flat" cmpd="sng" algn="ctr">
          <a:solidFill>
            <a:schemeClr val="accent1">
              <a:shade val="50000"/>
              <a:hueOff val="257441"/>
              <a:satOff val="-11743"/>
              <a:lumOff val="29511"/>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314364" tIns="0" rIns="314364" bIns="330200" numCol="1" spcCol="1270" anchor="t" anchorCtr="0">
          <a:noAutofit/>
        </a:bodyPr>
        <a:lstStyle/>
        <a:p>
          <a:pPr marL="0" lvl="0" indent="0" algn="l" defTabSz="666750">
            <a:lnSpc>
              <a:spcPct val="90000"/>
            </a:lnSpc>
            <a:spcBef>
              <a:spcPct val="0"/>
            </a:spcBef>
            <a:spcAft>
              <a:spcPct val="35000"/>
            </a:spcAft>
            <a:buNone/>
          </a:pPr>
          <a:r>
            <a:rPr lang="en-US" sz="1500" kern="1200" dirty="0"/>
            <a:t>Given a time series data, to identify an admissible class of regime switching candidate models for the regime switching assumptions</a:t>
          </a:r>
        </a:p>
      </dsp:txBody>
      <dsp:txXfrm>
        <a:off x="3437929" y="1490244"/>
        <a:ext cx="3182540" cy="2235367"/>
      </dsp:txXfrm>
    </dsp:sp>
    <dsp:sp modelId="{379B8CE4-8135-4F2C-A5A0-E55EBE328E9A}">
      <dsp:nvSpPr>
        <dsp:cNvPr id="0" name=""/>
        <dsp:cNvSpPr/>
      </dsp:nvSpPr>
      <dsp:spPr>
        <a:xfrm>
          <a:off x="3437929" y="0"/>
          <a:ext cx="3182540" cy="1490244"/>
        </a:xfrm>
        <a:prstGeom prst="rect">
          <a:avLst/>
        </a:prstGeom>
        <a:noFill/>
        <a:ln w="12700"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314364" tIns="165100" rIns="314364"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endParaRPr lang="en-US" sz="6600" kern="1200" dirty="0"/>
        </a:p>
      </dsp:txBody>
      <dsp:txXfrm>
        <a:off x="3437929" y="0"/>
        <a:ext cx="3182540" cy="1490244"/>
      </dsp:txXfrm>
    </dsp:sp>
    <dsp:sp modelId="{0802B4A8-7224-4B0A-95B7-D17AEB2B2AFF}">
      <dsp:nvSpPr>
        <dsp:cNvPr id="0" name=""/>
        <dsp:cNvSpPr/>
      </dsp:nvSpPr>
      <dsp:spPr>
        <a:xfrm>
          <a:off x="6875073" y="0"/>
          <a:ext cx="3182540" cy="3725612"/>
        </a:xfrm>
        <a:prstGeom prst="rect">
          <a:avLst/>
        </a:prstGeom>
        <a:solidFill>
          <a:schemeClr val="accent1">
            <a:shade val="50000"/>
            <a:hueOff val="257441"/>
            <a:satOff val="-11743"/>
            <a:lumOff val="29511"/>
            <a:alphaOff val="0"/>
          </a:schemeClr>
        </a:solidFill>
        <a:ln w="12700" cap="flat" cmpd="sng" algn="ctr">
          <a:solidFill>
            <a:schemeClr val="accent1">
              <a:shade val="50000"/>
              <a:hueOff val="257441"/>
              <a:satOff val="-11743"/>
              <a:lumOff val="29511"/>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314364" tIns="0" rIns="314364" bIns="330200" numCol="1" spcCol="1270" anchor="t" anchorCtr="0">
          <a:noAutofit/>
        </a:bodyPr>
        <a:lstStyle/>
        <a:p>
          <a:pPr marL="0" lvl="0" indent="0" algn="l" defTabSz="666750">
            <a:lnSpc>
              <a:spcPct val="90000"/>
            </a:lnSpc>
            <a:spcBef>
              <a:spcPct val="0"/>
            </a:spcBef>
            <a:spcAft>
              <a:spcPct val="35000"/>
            </a:spcAft>
            <a:buNone/>
          </a:pPr>
          <a:r>
            <a:rPr lang="en-US" sz="1500" kern="1200" dirty="0"/>
            <a:t>To check whether the sampling distribution differs drastically if the model assumptions are changed from GBM to Markov-Modulated GBM (MMGBM) and Semi-Markov-Modulated GBM (MMGBM) </a:t>
          </a:r>
        </a:p>
      </dsp:txBody>
      <dsp:txXfrm>
        <a:off x="6875073" y="1490244"/>
        <a:ext cx="3182540" cy="2235367"/>
      </dsp:txXfrm>
    </dsp:sp>
    <dsp:sp modelId="{68AC9669-DC11-473A-AA2E-579A44E78C37}">
      <dsp:nvSpPr>
        <dsp:cNvPr id="0" name=""/>
        <dsp:cNvSpPr/>
      </dsp:nvSpPr>
      <dsp:spPr>
        <a:xfrm>
          <a:off x="6875073" y="0"/>
          <a:ext cx="3182540" cy="1490244"/>
        </a:xfrm>
        <a:prstGeom prst="rect">
          <a:avLst/>
        </a:prstGeom>
        <a:noFill/>
        <a:ln w="12700"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314364" tIns="165100" rIns="314364"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endParaRPr lang="en-US" sz="6600" kern="1200" dirty="0"/>
        </a:p>
      </dsp:txBody>
      <dsp:txXfrm>
        <a:off x="6875073" y="0"/>
        <a:ext cx="3182540" cy="1490244"/>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1">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97D4F0E7-A380-4E8A-A5E6-02A2C57BE889}">
          <dgm:prSet phldrT="1"/>
          <dgm:t>
            <a:bodyPr/>
            <a:lstStyle/>
            <a:p>
              <a:r>
                <a:t>01</a:t>
              </a:r>
            </a:p>
          </dgm:t>
        </dgm:pt>
        <dgm:pt modelId="201" type="sibTrans" cxnId="{5712BDC4-329B-45B2-9194-A148ABB6560A}">
          <dgm:prSet phldrT="2"/>
          <dgm:t>
            <a:bodyPr/>
            <a:lstStyle/>
            <a:p>
              <a:r>
                <a:t>02</a:t>
              </a:r>
            </a:p>
          </dgm:t>
        </dgm:pt>
        <dgm:pt modelId="301" type="sibTrans" cxnId="{8984278A-33F0-4B08-ABC0-F48449CE37F3}">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9/15/2020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957750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9/15/2020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70318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9/15/2020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499058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9/15/2020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90950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9/15/2020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45147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9/15/2020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381700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9/15/2020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969161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9/15/2020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007531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9/15/2020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88086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9/15/2020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164094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praxitelisk/financial-time-series-dataset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2BA1780-A246-4C7F-9267-727EF2F4E785}"/>
              </a:ext>
              <a:ext uri="{C183D7F6-B498-43B3-948B-1728B52AA6E4}">
                <adec:decorative xmlns:adec="http://schemas.microsoft.com/office/drawing/2017/decorative" val="1"/>
              </a:ext>
            </a:extLst>
          </p:cNvPr>
          <p:cNvPicPr>
            <a:picLocks noChangeAspect="1"/>
          </p:cNvPicPr>
          <p:nvPr/>
        </p:nvPicPr>
        <p:blipFill rotWithShape="1">
          <a:blip r:embed="rId3"/>
          <a:srcRect t="3846"/>
          <a:stretch/>
        </p:blipFill>
        <p:spPr>
          <a:xfrm>
            <a:off x="-44860" y="298454"/>
            <a:ext cx="12191979" cy="6857990"/>
          </a:xfrm>
          <a:prstGeom prst="rect">
            <a:avLst/>
          </a:prstGeom>
        </p:spPr>
      </p:pic>
      <p:sp>
        <p:nvSpPr>
          <p:cNvPr id="19" name="Rectangle 1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21" name="Rectangle 2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C0D7398C-75E5-4CB0-BA4F-D7D5CF2495D4}"/>
              </a:ext>
            </a:extLst>
          </p:cNvPr>
          <p:cNvSpPr>
            <a:spLocks noGrp="1"/>
          </p:cNvSpPr>
          <p:nvPr>
            <p:ph type="ctrTitle"/>
          </p:nvPr>
        </p:nvSpPr>
        <p:spPr>
          <a:xfrm>
            <a:off x="1276055" y="2350017"/>
            <a:ext cx="4600870" cy="1630906"/>
          </a:xfrm>
        </p:spPr>
        <p:txBody>
          <a:bodyPr>
            <a:noAutofit/>
          </a:bodyPr>
          <a:lstStyle/>
          <a:p>
            <a:r>
              <a:rPr lang="en-US" sz="2800" b="1" dirty="0">
                <a:latin typeface="Candara Light" panose="020E0502030303020204" pitchFamily="34" charset="0"/>
              </a:rPr>
              <a:t>Testing of Binary Regime Switching Models Using Squeeze Duration Analysis</a:t>
            </a:r>
            <a:endParaRPr lang="en-US" sz="2800" dirty="0">
              <a:solidFill>
                <a:schemeClr val="tx1"/>
              </a:solidFill>
            </a:endParaRPr>
          </a:p>
        </p:txBody>
      </p:sp>
      <p:sp>
        <p:nvSpPr>
          <p:cNvPr id="3" name="Subtitle 2">
            <a:extLst>
              <a:ext uri="{FF2B5EF4-FFF2-40B4-BE49-F238E27FC236}">
                <a16:creationId xmlns:a16="http://schemas.microsoft.com/office/drawing/2014/main" id="{5C5BFB45-FC34-495C-9C68-F9641246C2EE}"/>
              </a:ext>
            </a:extLst>
          </p:cNvPr>
          <p:cNvSpPr>
            <a:spLocks noGrp="1"/>
          </p:cNvSpPr>
          <p:nvPr>
            <p:ph type="subTitle" idx="1"/>
          </p:nvPr>
        </p:nvSpPr>
        <p:spPr>
          <a:xfrm>
            <a:off x="1276055" y="3990546"/>
            <a:ext cx="4775075" cy="559656"/>
          </a:xfrm>
        </p:spPr>
        <p:txBody>
          <a:bodyPr>
            <a:normAutofit fontScale="55000" lnSpcReduction="20000"/>
          </a:bodyPr>
          <a:lstStyle/>
          <a:p>
            <a:r>
              <a:rPr lang="en-US" dirty="0">
                <a:effectLst>
                  <a:outerShdw blurRad="38100" dist="38100" dir="2700000" algn="tl">
                    <a:srgbClr val="000000">
                      <a:alpha val="43137"/>
                    </a:srgbClr>
                  </a:outerShdw>
                </a:effectLst>
              </a:rPr>
              <a:t>(Paper by Milan Kumar Das and </a:t>
            </a:r>
            <a:r>
              <a:rPr lang="en-US" dirty="0" err="1">
                <a:effectLst>
                  <a:outerShdw blurRad="38100" dist="38100" dir="2700000" algn="tl">
                    <a:srgbClr val="000000">
                      <a:alpha val="43137"/>
                    </a:srgbClr>
                  </a:outerShdw>
                </a:effectLst>
              </a:rPr>
              <a:t>Anindya</a:t>
            </a:r>
            <a:r>
              <a:rPr lang="en-US" dirty="0">
                <a:effectLst>
                  <a:outerShdw blurRad="38100" dist="38100" dir="2700000" algn="tl">
                    <a:srgbClr val="000000">
                      <a:alpha val="43137"/>
                    </a:srgbClr>
                  </a:outerShdw>
                </a:effectLst>
              </a:rPr>
              <a:t> Goswami, Mathematical Sciences, Indian Institute of Science Education and Research Pune, India)</a:t>
            </a:r>
            <a:endParaRPr lang="en-IN" dirty="0">
              <a:effectLst>
                <a:outerShdw blurRad="38100" dist="38100" dir="2700000" algn="tl">
                  <a:srgbClr val="000000">
                    <a:alpha val="43137"/>
                  </a:srgbClr>
                </a:outerShdw>
              </a:effectLst>
            </a:endParaRPr>
          </a:p>
          <a:p>
            <a:endParaRPr lang="en-US" dirty="0">
              <a:solidFill>
                <a:schemeClr val="tx1"/>
              </a:solidFill>
            </a:endParaRPr>
          </a:p>
        </p:txBody>
      </p:sp>
    </p:spTree>
    <p:extLst>
      <p:ext uri="{BB962C8B-B14F-4D97-AF65-F5344CB8AC3E}">
        <p14:creationId xmlns:p14="http://schemas.microsoft.com/office/powerpoint/2010/main" val="215208291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27CA7-F447-49E8-B111-01777A4AC747}"/>
              </a:ext>
            </a:extLst>
          </p:cNvPr>
          <p:cNvSpPr>
            <a:spLocks noGrp="1"/>
          </p:cNvSpPr>
          <p:nvPr>
            <p:ph type="title"/>
          </p:nvPr>
        </p:nvSpPr>
        <p:spPr/>
        <p:txBody>
          <a:bodyPr/>
          <a:lstStyle/>
          <a:p>
            <a:pPr algn="r"/>
            <a:r>
              <a:rPr lang="en-US" dirty="0"/>
              <a:t>Step 3: Getting the sampling distribution of the                                  test statistic to carry out the inference</a:t>
            </a:r>
            <a:endParaRPr lang="en-IN" dirty="0"/>
          </a:p>
        </p:txBody>
      </p:sp>
      <p:sp>
        <p:nvSpPr>
          <p:cNvPr id="3" name="Content Placeholder 2">
            <a:extLst>
              <a:ext uri="{FF2B5EF4-FFF2-40B4-BE49-F238E27FC236}">
                <a16:creationId xmlns:a16="http://schemas.microsoft.com/office/drawing/2014/main" id="{C1BBA45E-6D0E-477B-9325-BC8CB969B03B}"/>
              </a:ext>
            </a:extLst>
          </p:cNvPr>
          <p:cNvSpPr>
            <a:spLocks noGrp="1"/>
          </p:cNvSpPr>
          <p:nvPr>
            <p:ph idx="1"/>
          </p:nvPr>
        </p:nvSpPr>
        <p:spPr/>
        <p:txBody>
          <a:bodyPr/>
          <a:lstStyle/>
          <a:p>
            <a:pPr marL="0" indent="0">
              <a:buNone/>
            </a:pPr>
            <a:r>
              <a:rPr lang="en-US" dirty="0"/>
              <a:t>Clearly it would be very difficult to find out the actual distribution of the test statistic.</a:t>
            </a:r>
          </a:p>
          <a:p>
            <a:pPr marL="0" indent="0">
              <a:buNone/>
            </a:pPr>
            <a:r>
              <a:rPr lang="en-US" dirty="0"/>
              <a:t>So we could empirically obtain the distribution using simulation using simulation of surrogate data sets under the assumptions of H</a:t>
            </a:r>
            <a:r>
              <a:rPr lang="en-US" baseline="-25000" dirty="0"/>
              <a:t>0</a:t>
            </a:r>
          </a:p>
          <a:p>
            <a:pPr marL="0" indent="0">
              <a:buNone/>
            </a:pPr>
            <a:endParaRPr lang="en-US" dirty="0"/>
          </a:p>
          <a:p>
            <a:pPr>
              <a:buFont typeface="Wingdings" panose="05000000000000000000" pitchFamily="2" charset="2"/>
              <a:buChar char="v"/>
            </a:pPr>
            <a:r>
              <a:rPr lang="en-US" b="1" dirty="0">
                <a:highlight>
                  <a:srgbClr val="FFFF00"/>
                </a:highlight>
              </a:rPr>
              <a:t>Difficulties in planning the inference and how we deal with it-</a:t>
            </a:r>
          </a:p>
          <a:p>
            <a:pPr marL="0" indent="0">
              <a:buNone/>
            </a:pPr>
            <a:r>
              <a:rPr lang="en-US" dirty="0"/>
              <a:t>Since while estimating the parameters by LSE method, i.e. by minimization(provided it exists) of the following function-</a:t>
            </a:r>
          </a:p>
          <a:p>
            <a:pPr marL="0" indent="0" algn="ctr">
              <a:buNone/>
            </a:pPr>
            <a:r>
              <a:rPr lang="en-US" dirty="0"/>
              <a:t> f(</a:t>
            </a:r>
            <a:r>
              <a:rPr lang="el-GR" dirty="0"/>
              <a:t>ϴ</a:t>
            </a:r>
            <a:r>
              <a:rPr lang="en-US" dirty="0"/>
              <a:t>)=E[(d</a:t>
            </a:r>
            <a:r>
              <a:rPr lang="el-GR" dirty="0"/>
              <a:t> </a:t>
            </a:r>
            <a:r>
              <a:rPr lang="el-GR" baseline="-25000" dirty="0"/>
              <a:t>ϴ</a:t>
            </a:r>
            <a:r>
              <a:rPr lang="en-US" dirty="0"/>
              <a:t>-d)</a:t>
            </a:r>
            <a:r>
              <a:rPr lang="en-US" baseline="30000" dirty="0"/>
              <a:t>2</a:t>
            </a:r>
            <a:r>
              <a:rPr lang="en-US" dirty="0"/>
              <a:t>+(s</a:t>
            </a:r>
            <a:r>
              <a:rPr lang="el-GR" dirty="0"/>
              <a:t> </a:t>
            </a:r>
            <a:r>
              <a:rPr lang="el-GR" baseline="-25000" dirty="0"/>
              <a:t>ϴ</a:t>
            </a:r>
            <a:r>
              <a:rPr lang="en-US" dirty="0"/>
              <a:t>-s)</a:t>
            </a:r>
            <a:r>
              <a:rPr lang="en-US" baseline="30000" dirty="0"/>
              <a:t>2</a:t>
            </a:r>
            <a:r>
              <a:rPr lang="en-US" dirty="0"/>
              <a:t>+(g</a:t>
            </a:r>
            <a:r>
              <a:rPr lang="el-GR" dirty="0"/>
              <a:t> </a:t>
            </a:r>
            <a:r>
              <a:rPr lang="el-GR" baseline="-25000" dirty="0"/>
              <a:t>ϴ</a:t>
            </a:r>
            <a:r>
              <a:rPr lang="en-US" dirty="0"/>
              <a:t>-g)</a:t>
            </a:r>
            <a:r>
              <a:rPr lang="en-US" baseline="30000" dirty="0"/>
              <a:t>2</a:t>
            </a:r>
            <a:r>
              <a:rPr lang="en-US" dirty="0"/>
              <a:t>+(k</a:t>
            </a:r>
            <a:r>
              <a:rPr lang="el-GR" dirty="0"/>
              <a:t> </a:t>
            </a:r>
            <a:r>
              <a:rPr lang="el-GR" baseline="-25000" dirty="0"/>
              <a:t>ϴ</a:t>
            </a:r>
            <a:r>
              <a:rPr lang="en-US" dirty="0"/>
              <a:t>-k)</a:t>
            </a:r>
            <a:r>
              <a:rPr lang="en-US" baseline="30000" dirty="0"/>
              <a:t>2</a:t>
            </a:r>
            <a:r>
              <a:rPr lang="en-US" dirty="0"/>
              <a:t>]</a:t>
            </a:r>
          </a:p>
          <a:p>
            <a:pPr marL="0" indent="0">
              <a:buNone/>
            </a:pPr>
            <a:r>
              <a:rPr lang="en-US" dirty="0"/>
              <a:t>Where (</a:t>
            </a:r>
            <a:r>
              <a:rPr lang="en-US" dirty="0" err="1"/>
              <a:t>d,s,g,k</a:t>
            </a:r>
            <a:r>
              <a:rPr lang="en-US" dirty="0"/>
              <a:t>) are respectively the average, variation, skewness and kurtosis coefficients in the entire parameter space {</a:t>
            </a:r>
            <a:r>
              <a:rPr lang="el-GR" dirty="0"/>
              <a:t>µ</a:t>
            </a:r>
            <a:r>
              <a:rPr lang="en-US" baseline="-25000" dirty="0"/>
              <a:t>1</a:t>
            </a:r>
            <a:r>
              <a:rPr lang="en-US" dirty="0"/>
              <a:t>,</a:t>
            </a:r>
            <a:r>
              <a:rPr lang="el-GR" dirty="0"/>
              <a:t> µ</a:t>
            </a:r>
            <a:r>
              <a:rPr lang="en-US" baseline="-25000" dirty="0"/>
              <a:t>2</a:t>
            </a:r>
            <a:r>
              <a:rPr lang="en-US" dirty="0"/>
              <a:t>,</a:t>
            </a:r>
            <a:r>
              <a:rPr lang="el-GR" dirty="0"/>
              <a:t> σ</a:t>
            </a:r>
            <a:r>
              <a:rPr lang="en-US" baseline="-25000" dirty="0"/>
              <a:t>1</a:t>
            </a:r>
            <a:r>
              <a:rPr lang="en-US" dirty="0"/>
              <a:t>,</a:t>
            </a:r>
            <a:r>
              <a:rPr lang="el-GR" dirty="0"/>
              <a:t> σ</a:t>
            </a:r>
            <a:r>
              <a:rPr lang="en-US" baseline="-25000" dirty="0"/>
              <a:t>2</a:t>
            </a:r>
            <a:r>
              <a:rPr lang="en-US" dirty="0"/>
              <a:t>,ɳ</a:t>
            </a:r>
            <a:r>
              <a:rPr lang="en-US" baseline="-25000" dirty="0"/>
              <a:t>1</a:t>
            </a:r>
            <a:r>
              <a:rPr lang="en-US" dirty="0"/>
              <a:t> ,ɳ</a:t>
            </a:r>
            <a:r>
              <a:rPr lang="en-US" baseline="-25000" dirty="0"/>
              <a:t>2</a:t>
            </a:r>
            <a:r>
              <a:rPr lang="en-US" dirty="0"/>
              <a:t>|</a:t>
            </a:r>
            <a:r>
              <a:rPr lang="el-GR" dirty="0"/>
              <a:t>µ</a:t>
            </a:r>
            <a:r>
              <a:rPr lang="en-US" baseline="-25000" dirty="0"/>
              <a:t>1</a:t>
            </a:r>
            <a:r>
              <a:rPr lang="en-IN" b="0" i="0" dirty="0">
                <a:solidFill>
                  <a:srgbClr val="000000"/>
                </a:solidFill>
                <a:effectLst/>
                <a:latin typeface="verdana" panose="020B0604030504040204" pitchFamily="34" charset="0"/>
              </a:rPr>
              <a:t> ∈</a:t>
            </a:r>
            <a:r>
              <a:rPr lang="en-IN" b="1" i="0" dirty="0">
                <a:solidFill>
                  <a:srgbClr val="000000"/>
                </a:solidFill>
                <a:effectLst/>
                <a:latin typeface="verdana" panose="020B0604030504040204" pitchFamily="34" charset="0"/>
              </a:rPr>
              <a:t>R</a:t>
            </a:r>
            <a:r>
              <a:rPr lang="en-US" dirty="0"/>
              <a:t>,</a:t>
            </a:r>
            <a:r>
              <a:rPr lang="el-GR" dirty="0"/>
              <a:t> µ</a:t>
            </a:r>
            <a:r>
              <a:rPr lang="en-US" baseline="-25000" dirty="0"/>
              <a:t>2</a:t>
            </a:r>
            <a:r>
              <a:rPr lang="en-IN" b="0" i="0" dirty="0">
                <a:solidFill>
                  <a:srgbClr val="000000"/>
                </a:solidFill>
                <a:effectLst/>
                <a:latin typeface="verdana" panose="020B0604030504040204" pitchFamily="34" charset="0"/>
              </a:rPr>
              <a:t> ∈</a:t>
            </a:r>
            <a:r>
              <a:rPr lang="en-IN" b="1" i="0" dirty="0">
                <a:solidFill>
                  <a:srgbClr val="000000"/>
                </a:solidFill>
                <a:effectLst/>
                <a:latin typeface="verdana" panose="020B0604030504040204" pitchFamily="34" charset="0"/>
              </a:rPr>
              <a:t>R</a:t>
            </a:r>
            <a:r>
              <a:rPr lang="en-US" dirty="0"/>
              <a:t>,</a:t>
            </a:r>
            <a:r>
              <a:rPr lang="el-GR" dirty="0"/>
              <a:t> σ</a:t>
            </a:r>
            <a:r>
              <a:rPr lang="en-US" baseline="-25000" dirty="0"/>
              <a:t>1</a:t>
            </a:r>
            <a:r>
              <a:rPr lang="en-US" dirty="0"/>
              <a:t>&gt;0,</a:t>
            </a:r>
            <a:r>
              <a:rPr lang="el-GR" dirty="0"/>
              <a:t> σ</a:t>
            </a:r>
            <a:r>
              <a:rPr lang="en-US" baseline="-25000" dirty="0"/>
              <a:t>2</a:t>
            </a:r>
            <a:r>
              <a:rPr lang="en-US" dirty="0"/>
              <a:t>&gt;0,ɳ</a:t>
            </a:r>
            <a:r>
              <a:rPr lang="en-US" baseline="-25000" dirty="0"/>
              <a:t>1</a:t>
            </a:r>
            <a:r>
              <a:rPr lang="en-US" dirty="0"/>
              <a:t>&gt;0, ɳ</a:t>
            </a:r>
            <a:r>
              <a:rPr lang="en-US" baseline="-25000" dirty="0"/>
              <a:t>2</a:t>
            </a:r>
            <a:r>
              <a:rPr lang="en-US" dirty="0"/>
              <a:t>&gt;0} would increase the complexity so we define a subclass which is a subclass of all possible regime switching models, denoted as Cp.</a:t>
            </a:r>
          </a:p>
          <a:p>
            <a:pPr marL="0" indent="0">
              <a:buNone/>
            </a:pPr>
            <a:endParaRPr lang="en-US" b="1" dirty="0">
              <a:highlight>
                <a:srgbClr val="FFFF00"/>
              </a:highlight>
            </a:endParaRPr>
          </a:p>
        </p:txBody>
      </p:sp>
    </p:spTree>
    <p:extLst>
      <p:ext uri="{BB962C8B-B14F-4D97-AF65-F5344CB8AC3E}">
        <p14:creationId xmlns:p14="http://schemas.microsoft.com/office/powerpoint/2010/main" val="1446393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1CE0B-B097-448D-9A6D-9040B487E740}"/>
              </a:ext>
            </a:extLst>
          </p:cNvPr>
          <p:cNvSpPr>
            <a:spLocks noGrp="1"/>
          </p:cNvSpPr>
          <p:nvPr>
            <p:ph type="title"/>
          </p:nvPr>
        </p:nvSpPr>
        <p:spPr/>
        <p:txBody>
          <a:bodyPr/>
          <a:lstStyle/>
          <a:p>
            <a:endParaRPr lang="en-IN"/>
          </a:p>
        </p:txBody>
      </p:sp>
      <p:pic>
        <p:nvPicPr>
          <p:cNvPr id="4" name="Content Placeholder 8">
            <a:extLst>
              <a:ext uri="{FF2B5EF4-FFF2-40B4-BE49-F238E27FC236}">
                <a16:creationId xmlns:a16="http://schemas.microsoft.com/office/drawing/2014/main" id="{D7BA6B96-382A-4C34-BBC8-1F6C3E9C54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4203" y="1261534"/>
            <a:ext cx="9983593" cy="4491014"/>
          </a:xfrm>
        </p:spPr>
      </p:pic>
    </p:spTree>
    <p:extLst>
      <p:ext uri="{BB962C8B-B14F-4D97-AF65-F5344CB8AC3E}">
        <p14:creationId xmlns:p14="http://schemas.microsoft.com/office/powerpoint/2010/main" val="364594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DC671-6398-4F2D-8DAB-C24747BBAA7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EC3A8FB-0BB4-4D32-BC8F-B4DA1246E08D}"/>
              </a:ext>
            </a:extLst>
          </p:cNvPr>
          <p:cNvSpPr>
            <a:spLocks noGrp="1"/>
          </p:cNvSpPr>
          <p:nvPr>
            <p:ph idx="1"/>
          </p:nvPr>
        </p:nvSpPr>
        <p:spPr/>
        <p:txBody>
          <a:bodyPr/>
          <a:lstStyle/>
          <a:p>
            <a:pPr marL="0" indent="0">
              <a:buNone/>
            </a:pPr>
            <a:r>
              <a:rPr lang="en-US" dirty="0"/>
              <a:t>Having determined the Cp class, we shall carry out the inference as follows-</a:t>
            </a:r>
          </a:p>
          <a:p>
            <a:pPr marL="0" indent="0">
              <a:buNone/>
            </a:pPr>
            <a:r>
              <a:rPr lang="en-US" dirty="0"/>
              <a:t> </a:t>
            </a:r>
            <a:endParaRPr lang="en-IN" dirty="0"/>
          </a:p>
        </p:txBody>
      </p:sp>
      <p:pic>
        <p:nvPicPr>
          <p:cNvPr id="4" name="Content Placeholder 4">
            <a:extLst>
              <a:ext uri="{FF2B5EF4-FFF2-40B4-BE49-F238E27FC236}">
                <a16:creationId xmlns:a16="http://schemas.microsoft.com/office/drawing/2014/main" id="{7A56382E-8016-4717-A382-02CB89F230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5766" y="2541931"/>
            <a:ext cx="9277350" cy="3673475"/>
          </a:xfrm>
          <a:prstGeom prst="rect">
            <a:avLst/>
          </a:prstGeom>
        </p:spPr>
      </p:pic>
    </p:spTree>
    <p:extLst>
      <p:ext uri="{BB962C8B-B14F-4D97-AF65-F5344CB8AC3E}">
        <p14:creationId xmlns:p14="http://schemas.microsoft.com/office/powerpoint/2010/main" val="2713379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3B1F7-A487-4F7D-9B02-24A183DD1C6D}"/>
              </a:ext>
            </a:extLst>
          </p:cNvPr>
          <p:cNvSpPr>
            <a:spLocks noGrp="1"/>
          </p:cNvSpPr>
          <p:nvPr>
            <p:ph type="title"/>
          </p:nvPr>
        </p:nvSpPr>
        <p:spPr/>
        <p:txBody>
          <a:bodyPr>
            <a:normAutofit/>
          </a:bodyPr>
          <a:lstStyle/>
          <a:p>
            <a:pPr algn="ctr"/>
            <a:r>
              <a:rPr lang="en-US" u="sng" dirty="0">
                <a:effectLst>
                  <a:outerShdw blurRad="38100" dist="38100" dir="2700000" algn="tl">
                    <a:srgbClr val="000000">
                      <a:alpha val="43137"/>
                    </a:srgbClr>
                  </a:outerShdw>
                </a:effectLst>
              </a:rPr>
              <a:t>Part 1: </a:t>
            </a:r>
            <a:r>
              <a:rPr lang="en-US" u="sng" dirty="0">
                <a:solidFill>
                  <a:schemeClr val="tx1"/>
                </a:solidFill>
                <a:effectLst>
                  <a:outerShdw blurRad="38100" dist="38100" dir="2700000" algn="tl">
                    <a:srgbClr val="000000">
                      <a:alpha val="43137"/>
                    </a:srgbClr>
                  </a:outerShdw>
                </a:effectLst>
              </a:rPr>
              <a:t>Test</a:t>
            </a:r>
            <a:r>
              <a:rPr lang="en-US" u="sng" dirty="0">
                <a:solidFill>
                  <a:schemeClr val="accent1">
                    <a:lumMod val="50000"/>
                  </a:schemeClr>
                </a:solidFill>
                <a:effectLst>
                  <a:outerShdw blurRad="38100" dist="38100" dir="2700000" algn="tl">
                    <a:srgbClr val="000000">
                      <a:alpha val="43137"/>
                    </a:srgbClr>
                  </a:outerShdw>
                </a:effectLst>
              </a:rPr>
              <a:t> H</a:t>
            </a:r>
            <a:r>
              <a:rPr lang="en-US" u="sng" baseline="-25000" dirty="0">
                <a:solidFill>
                  <a:schemeClr val="accent1">
                    <a:lumMod val="50000"/>
                  </a:schemeClr>
                </a:solidFill>
                <a:effectLst>
                  <a:outerShdw blurRad="38100" dist="38100" dir="2700000" algn="tl">
                    <a:srgbClr val="000000">
                      <a:alpha val="43137"/>
                    </a:srgbClr>
                  </a:outerShdw>
                </a:effectLst>
              </a:rPr>
              <a:t>o</a:t>
            </a:r>
            <a:r>
              <a:rPr lang="en-US" u="sng" dirty="0">
                <a:solidFill>
                  <a:schemeClr val="accent1">
                    <a:lumMod val="50000"/>
                  </a:schemeClr>
                </a:solidFill>
                <a:effectLst>
                  <a:outerShdw blurRad="38100" dist="38100" dir="2700000" algn="tl">
                    <a:srgbClr val="000000">
                      <a:alpha val="43137"/>
                    </a:srgbClr>
                  </a:outerShdw>
                </a:effectLst>
              </a:rPr>
              <a:t>: The data in hand comes from a GBM model of a particular class </a:t>
            </a:r>
            <a:r>
              <a:rPr lang="en-US" u="sng" dirty="0">
                <a:effectLst>
                  <a:outerShdw blurRad="38100" dist="38100" dir="2700000" algn="tl">
                    <a:srgbClr val="000000">
                      <a:alpha val="43137"/>
                    </a:srgbClr>
                  </a:outerShdw>
                </a:effectLst>
              </a:rPr>
              <a:t>vs </a:t>
            </a:r>
            <a:r>
              <a:rPr lang="en-US" u="sng" dirty="0">
                <a:solidFill>
                  <a:schemeClr val="accent1">
                    <a:lumMod val="50000"/>
                  </a:schemeClr>
                </a:solidFill>
                <a:effectLst>
                  <a:outerShdw blurRad="38100" dist="38100" dir="2700000" algn="tl">
                    <a:srgbClr val="000000">
                      <a:alpha val="43137"/>
                    </a:srgbClr>
                  </a:outerShdw>
                </a:effectLst>
              </a:rPr>
              <a:t>H</a:t>
            </a:r>
            <a:r>
              <a:rPr lang="en-US" u="sng" baseline="-25000" dirty="0">
                <a:solidFill>
                  <a:schemeClr val="accent1">
                    <a:lumMod val="50000"/>
                  </a:schemeClr>
                </a:solidFill>
                <a:effectLst>
                  <a:outerShdw blurRad="38100" dist="38100" dir="2700000" algn="tl">
                    <a:srgbClr val="000000">
                      <a:alpha val="43137"/>
                    </a:srgbClr>
                  </a:outerShdw>
                </a:effectLst>
              </a:rPr>
              <a:t>1</a:t>
            </a:r>
            <a:r>
              <a:rPr lang="en-US" u="sng" dirty="0">
                <a:solidFill>
                  <a:schemeClr val="accent1">
                    <a:lumMod val="50000"/>
                  </a:schemeClr>
                </a:solidFill>
                <a:effectLst>
                  <a:outerShdw blurRad="38100" dist="38100" dir="2700000" algn="tl">
                    <a:srgbClr val="000000">
                      <a:alpha val="43137"/>
                    </a:srgbClr>
                  </a:outerShdw>
                </a:effectLst>
              </a:rPr>
              <a:t>:Not H</a:t>
            </a:r>
            <a:r>
              <a:rPr lang="en-US" u="sng" baseline="-25000" dirty="0">
                <a:solidFill>
                  <a:schemeClr val="accent1">
                    <a:lumMod val="50000"/>
                  </a:schemeClr>
                </a:solidFill>
                <a:effectLst>
                  <a:outerShdw blurRad="38100" dist="38100" dir="2700000" algn="tl">
                    <a:srgbClr val="000000">
                      <a:alpha val="43137"/>
                    </a:srgbClr>
                  </a:outerShdw>
                </a:effectLst>
              </a:rPr>
              <a:t>o</a:t>
            </a:r>
            <a:endParaRPr lang="en-IN" u="sng" baseline="-25000" dirty="0">
              <a:solidFill>
                <a:schemeClr val="accent1">
                  <a:lumMod val="50000"/>
                </a:schemeClr>
              </a:solidFill>
              <a:effectLst>
                <a:outerShdw blurRad="38100" dist="38100" dir="2700000" algn="tl">
                  <a:srgbClr val="000000">
                    <a:alpha val="43137"/>
                  </a:srgbClr>
                </a:outerShdw>
              </a:effectLst>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E0538A5-F7AC-40BD-BB9E-32DFEECC38E0}"/>
                  </a:ext>
                </a:extLst>
              </p:cNvPr>
              <p:cNvSpPr>
                <a:spLocks noGrp="1"/>
              </p:cNvSpPr>
              <p:nvPr>
                <p:ph idx="1"/>
              </p:nvPr>
            </p:nvSpPr>
            <p:spPr/>
            <p:txBody>
              <a:bodyPr>
                <a:normAutofit fontScale="92500" lnSpcReduction="10000"/>
              </a:bodyPr>
              <a:lstStyle/>
              <a:p>
                <a:pPr>
                  <a:buFont typeface="Wingdings" panose="05000000000000000000" pitchFamily="2" charset="2"/>
                  <a:buChar char="v"/>
                </a:pPr>
                <a:r>
                  <a:rPr lang="en-US" dirty="0"/>
                  <a:t>We have to generate surrogate data sets under H</a:t>
                </a:r>
                <a:r>
                  <a:rPr lang="en-US" baseline="-25000" dirty="0"/>
                  <a:t>0</a:t>
                </a:r>
                <a:r>
                  <a:rPr lang="en-US" dirty="0"/>
                  <a:t>.</a:t>
                </a:r>
              </a:p>
              <a:p>
                <a:pPr>
                  <a:buFont typeface="Wingdings" panose="05000000000000000000" pitchFamily="2" charset="2"/>
                  <a:buChar char="v"/>
                </a:pPr>
                <a:r>
                  <a:rPr lang="en-US" dirty="0"/>
                  <a:t>Under the null hypothesis, the data comes from a simple GBM model .</a:t>
                </a:r>
              </a:p>
              <a:p>
                <a:pPr>
                  <a:buFont typeface="Wingdings" panose="05000000000000000000" pitchFamily="2" charset="2"/>
                  <a:buChar char="v"/>
                </a:pPr>
                <a:r>
                  <a:rPr lang="en-US" dirty="0"/>
                  <a:t>The SDE of a simple GBM is </a:t>
                </a:r>
              </a:p>
              <a:p>
                <a:pPr marL="0" indent="0" algn="ctr">
                  <a:buNone/>
                </a:pPr>
                <a:r>
                  <a:rPr lang="en-US" b="1" dirty="0" err="1"/>
                  <a:t>dX</a:t>
                </a:r>
                <a:r>
                  <a:rPr lang="en-US" b="1" baseline="-25000" dirty="0" err="1"/>
                  <a:t>t</a:t>
                </a:r>
                <a:r>
                  <a:rPr lang="en-US" b="1" dirty="0"/>
                  <a:t>=</a:t>
                </a:r>
                <a:r>
                  <a:rPr lang="en-US" b="1" dirty="0" err="1"/>
                  <a:t>X</a:t>
                </a:r>
                <a:r>
                  <a:rPr lang="en-US" b="1" baseline="-25000" dirty="0" err="1"/>
                  <a:t>t</a:t>
                </a:r>
                <a:r>
                  <a:rPr lang="en-US" b="1" dirty="0"/>
                  <a:t>(µdt+</a:t>
                </a:r>
                <a:r>
                  <a:rPr lang="el-GR" b="1" dirty="0"/>
                  <a:t> σ</a:t>
                </a:r>
                <a:r>
                  <a:rPr lang="en-US" b="1" dirty="0" err="1"/>
                  <a:t>dB</a:t>
                </a:r>
                <a:r>
                  <a:rPr lang="en-US" b="1" baseline="-25000" dirty="0" err="1"/>
                  <a:t>t</a:t>
                </a:r>
                <a:r>
                  <a:rPr lang="en-US" b="1" dirty="0"/>
                  <a:t>) </a:t>
                </a:r>
              </a:p>
              <a:p>
                <a:pPr marL="0" indent="0">
                  <a:buNone/>
                </a:pPr>
                <a:r>
                  <a:rPr lang="en-US" dirty="0"/>
                  <a:t>Where </a:t>
                </a:r>
                <a:r>
                  <a:rPr lang="en-US" dirty="0" err="1"/>
                  <a:t>X</a:t>
                </a:r>
                <a:r>
                  <a:rPr lang="en-US" baseline="-25000" dirty="0" err="1"/>
                  <a:t>t</a:t>
                </a:r>
                <a:r>
                  <a:rPr lang="en-US" baseline="-25000" dirty="0"/>
                  <a:t> </a:t>
                </a:r>
                <a:r>
                  <a:rPr lang="en-US" dirty="0"/>
                  <a:t>is a two-state process and </a:t>
                </a:r>
                <a:r>
                  <a:rPr lang="en-US" dirty="0" err="1"/>
                  <a:t>B</a:t>
                </a:r>
                <a:r>
                  <a:rPr lang="en-US" baseline="-25000" dirty="0" err="1"/>
                  <a:t>t</a:t>
                </a:r>
                <a:r>
                  <a:rPr lang="en-US" dirty="0"/>
                  <a:t> is a Brownian motion. </a:t>
                </a:r>
              </a:p>
              <a:p>
                <a:pPr>
                  <a:buFont typeface="Wingdings" panose="05000000000000000000" pitchFamily="2" charset="2"/>
                  <a:buChar char="v"/>
                </a:pPr>
                <a:r>
                  <a:rPr lang="en-IN" dirty="0"/>
                  <a:t>The parameter space here is, </a:t>
                </a:r>
                <a:r>
                  <a:rPr lang="en-US" dirty="0"/>
                  <a:t>{</a:t>
                </a:r>
                <a:r>
                  <a:rPr lang="el-GR" dirty="0"/>
                  <a:t>µ</a:t>
                </a:r>
                <a:r>
                  <a:rPr lang="en-US" dirty="0"/>
                  <a:t>,</a:t>
                </a:r>
                <a:r>
                  <a:rPr lang="el-GR" dirty="0"/>
                  <a:t> σ</a:t>
                </a:r>
                <a:r>
                  <a:rPr lang="en-US" dirty="0"/>
                  <a:t>|</a:t>
                </a:r>
                <a:r>
                  <a:rPr lang="el-GR" dirty="0"/>
                  <a:t>µ</a:t>
                </a:r>
                <a:r>
                  <a:rPr lang="en-IN" b="0" i="0" dirty="0">
                    <a:solidFill>
                      <a:srgbClr val="000000"/>
                    </a:solidFill>
                    <a:effectLst/>
                    <a:latin typeface="verdana" panose="020B0604030504040204" pitchFamily="34" charset="0"/>
                  </a:rPr>
                  <a:t> ∈</a:t>
                </a:r>
                <a:r>
                  <a:rPr lang="en-IN" b="1" i="0" dirty="0">
                    <a:solidFill>
                      <a:srgbClr val="000000"/>
                    </a:solidFill>
                    <a:effectLst/>
                    <a:latin typeface="verdana" panose="020B0604030504040204" pitchFamily="34" charset="0"/>
                  </a:rPr>
                  <a:t>R</a:t>
                </a:r>
                <a:r>
                  <a:rPr lang="en-US" dirty="0"/>
                  <a:t>,</a:t>
                </a:r>
                <a:r>
                  <a:rPr lang="el-GR" dirty="0"/>
                  <a:t>  σ</a:t>
                </a:r>
                <a:r>
                  <a:rPr lang="en-US" dirty="0"/>
                  <a:t>&gt;0}</a:t>
                </a:r>
              </a:p>
              <a:p>
                <a:pPr>
                  <a:buFont typeface="Wingdings" panose="05000000000000000000" pitchFamily="2" charset="2"/>
                  <a:buChar char="v"/>
                </a:pPr>
                <a:r>
                  <a:rPr lang="en-US" dirty="0"/>
                  <a:t>Keeping in  mind the definition of the Cp class here the Cp class would be the singleton {</a:t>
                </a:r>
                <a:r>
                  <a:rPr lang="el-GR" dirty="0"/>
                  <a:t>µ</a:t>
                </a:r>
                <a:r>
                  <a:rPr lang="en-US" dirty="0"/>
                  <a:t>”,</a:t>
                </a:r>
                <a:r>
                  <a:rPr lang="el-GR" dirty="0"/>
                  <a:t> σ</a:t>
                </a:r>
                <a:r>
                  <a:rPr lang="en-US" dirty="0"/>
                  <a:t>”} where </a:t>
                </a:r>
                <a:r>
                  <a:rPr lang="el-GR" dirty="0"/>
                  <a:t>µ</a:t>
                </a:r>
                <a:r>
                  <a:rPr lang="en-US" dirty="0"/>
                  <a:t>” is the mean of the drift series of the data in hand and </a:t>
                </a:r>
                <a:r>
                  <a:rPr lang="el-GR" dirty="0"/>
                  <a:t>σ</a:t>
                </a:r>
                <a:r>
                  <a:rPr lang="en-US" dirty="0"/>
                  <a:t>” is the mean of the volatility series of the data in hand.</a:t>
                </a:r>
              </a:p>
              <a:p>
                <a:pPr>
                  <a:buFont typeface="Wingdings" panose="05000000000000000000" pitchFamily="2" charset="2"/>
                  <a:buChar char="v"/>
                </a:pPr>
                <a:r>
                  <a:rPr lang="en-US" dirty="0"/>
                  <a:t>Therefore, from the above SDE we shall generate the surrogate series using the recursive relation-</a:t>
                </a:r>
              </a:p>
              <a:p>
                <a:pPr marL="0" indent="0" algn="ctr">
                  <a:buNone/>
                </a:pPr>
                <a:r>
                  <a:rPr lang="en-IN" b="1" dirty="0"/>
                  <a:t>X</a:t>
                </a:r>
                <a:r>
                  <a:rPr lang="en-IN" b="1" baseline="-25000" dirty="0" err="1"/>
                  <a:t>t</a:t>
                </a:r>
                <a:r>
                  <a:rPr lang="en-IN" b="1" baseline="-25000" dirty="0"/>
                  <a:t>(i+1) </a:t>
                </a:r>
                <a:r>
                  <a:rPr lang="en-IN" b="1" dirty="0"/>
                  <a:t>=</a:t>
                </a:r>
                <a:r>
                  <a:rPr lang="en-IN" b="1" dirty="0" err="1"/>
                  <a:t>X</a:t>
                </a:r>
                <a:r>
                  <a:rPr lang="en-IN" b="1" baseline="-25000" dirty="0" err="1"/>
                  <a:t>t</a:t>
                </a:r>
                <a:r>
                  <a:rPr lang="en-IN" b="1" baseline="-25000" dirty="0"/>
                  <a:t>(</a:t>
                </a:r>
                <a:r>
                  <a:rPr lang="en-IN" b="1" baseline="-25000" dirty="0" err="1"/>
                  <a:t>i</a:t>
                </a:r>
                <a:r>
                  <a:rPr lang="en-IN" b="1" baseline="-25000" dirty="0"/>
                  <a:t>) </a:t>
                </a:r>
                <a:r>
                  <a:rPr lang="en-IN" b="1" dirty="0"/>
                  <a:t>(</a:t>
                </a:r>
                <a:r>
                  <a:rPr lang="en-US" b="1" dirty="0"/>
                  <a:t>exp((</a:t>
                </a:r>
                <a:r>
                  <a:rPr lang="el-GR" b="1" dirty="0"/>
                  <a:t>µ</a:t>
                </a:r>
                <a:r>
                  <a:rPr lang="en-US" b="1" dirty="0"/>
                  <a:t>”-</a:t>
                </a:r>
                <a:r>
                  <a:rPr lang="el-GR" b="1" dirty="0"/>
                  <a:t> </a:t>
                </a:r>
                <a14:m>
                  <m:oMath xmlns:m="http://schemas.openxmlformats.org/officeDocument/2006/math">
                    <m:f>
                      <m:fPr>
                        <m:ctrlPr>
                          <a:rPr lang="en-US" b="1" i="1" smtClean="0">
                            <a:latin typeface="Cambria Math" panose="02040503050406030204" pitchFamily="18" charset="0"/>
                          </a:rPr>
                        </m:ctrlPr>
                      </m:fPr>
                      <m:num>
                        <m:r>
                          <m:rPr>
                            <m:nor/>
                          </m:rPr>
                          <a:rPr lang="el-GR" b="1" dirty="0"/>
                          <m:t>σ</m:t>
                        </m:r>
                        <m:r>
                          <m:rPr>
                            <m:nor/>
                          </m:rPr>
                          <a:rPr lang="en-US" b="1" i="0" dirty="0" smtClean="0"/>
                          <m:t>"</m:t>
                        </m:r>
                        <m:r>
                          <a:rPr lang="en-US" b="1" i="1" baseline="30000" dirty="0" smtClean="0">
                            <a:latin typeface="Cambria Math" panose="02040503050406030204" pitchFamily="18" charset="0"/>
                          </a:rPr>
                          <m:t>𝟐</m:t>
                        </m:r>
                      </m:num>
                      <m:den>
                        <m:r>
                          <a:rPr lang="en-US" b="1" i="1" smtClean="0">
                            <a:latin typeface="Cambria Math" panose="02040503050406030204" pitchFamily="18" charset="0"/>
                          </a:rPr>
                          <m:t>𝟐</m:t>
                        </m:r>
                      </m:den>
                    </m:f>
                  </m:oMath>
                </a14:m>
                <a:r>
                  <a:rPr lang="en-US" b="1" dirty="0"/>
                  <a:t>)</a:t>
                </a:r>
                <a:r>
                  <a:rPr lang="az-Cyrl-AZ" b="1" dirty="0"/>
                  <a:t> б </a:t>
                </a:r>
                <a:r>
                  <a:rPr lang="en-US" b="1" dirty="0"/>
                  <a:t>+</a:t>
                </a:r>
                <a:r>
                  <a:rPr lang="el-GR" b="1" dirty="0"/>
                  <a:t> σ</a:t>
                </a:r>
                <a:r>
                  <a:rPr lang="en-US" b="1" dirty="0"/>
                  <a:t>Z</a:t>
                </a:r>
                <a:r>
                  <a:rPr lang="en-US" b="1" baseline="-25000" dirty="0"/>
                  <a:t>i</a:t>
                </a:r>
                <a:r>
                  <a:rPr lang="en-US" b="1" dirty="0"/>
                  <a:t>))</a:t>
                </a:r>
              </a:p>
              <a:p>
                <a:pPr marL="0" indent="0">
                  <a:buNone/>
                </a:pPr>
                <a:r>
                  <a:rPr lang="en-US" dirty="0"/>
                  <a:t>, where </a:t>
                </a:r>
                <a:r>
                  <a:rPr lang="en-US" dirty="0" err="1"/>
                  <a:t>Z</a:t>
                </a:r>
                <a:r>
                  <a:rPr lang="en-US" baseline="-25000" dirty="0" err="1"/>
                  <a:t>t</a:t>
                </a:r>
                <a:r>
                  <a:rPr lang="en-US" dirty="0" err="1"/>
                  <a:t>~</a:t>
                </a:r>
                <a:r>
                  <a:rPr lang="en-US" baseline="30000" dirty="0" err="1"/>
                  <a:t>iid</a:t>
                </a:r>
                <a:r>
                  <a:rPr lang="en-US" dirty="0" err="1"/>
                  <a:t>N</a:t>
                </a:r>
                <a:r>
                  <a:rPr lang="en-US" dirty="0"/>
                  <a:t>(0,</a:t>
                </a:r>
                <a:r>
                  <a:rPr lang="az-Cyrl-AZ" b="1" dirty="0"/>
                  <a:t> б</a:t>
                </a:r>
                <a:r>
                  <a:rPr lang="az-Cyrl-AZ" dirty="0"/>
                  <a:t> </a:t>
                </a:r>
                <a:r>
                  <a:rPr lang="en-US" dirty="0"/>
                  <a:t>) and Xo=initial data point of the data in hand.</a:t>
                </a:r>
              </a:p>
            </p:txBody>
          </p:sp>
        </mc:Choice>
        <mc:Fallback>
          <p:sp>
            <p:nvSpPr>
              <p:cNvPr id="3" name="Content Placeholder 2">
                <a:extLst>
                  <a:ext uri="{FF2B5EF4-FFF2-40B4-BE49-F238E27FC236}">
                    <a16:creationId xmlns:a16="http://schemas.microsoft.com/office/drawing/2014/main" id="{1E0538A5-F7AC-40BD-BB9E-32DFEECC38E0}"/>
                  </a:ext>
                </a:extLst>
              </p:cNvPr>
              <p:cNvSpPr>
                <a:spLocks noGrp="1" noRot="1" noChangeAspect="1" noMove="1" noResize="1" noEditPoints="1" noAdjustHandles="1" noChangeArrowheads="1" noChangeShapeType="1" noTextEdit="1"/>
              </p:cNvSpPr>
              <p:nvPr>
                <p:ph idx="1"/>
              </p:nvPr>
            </p:nvSpPr>
            <p:spPr>
              <a:blipFill>
                <a:blip r:embed="rId2"/>
                <a:stretch>
                  <a:fillRect l="-61"/>
                </a:stretch>
              </a:blipFill>
            </p:spPr>
            <p:txBody>
              <a:bodyPr/>
              <a:lstStyle/>
              <a:p>
                <a:r>
                  <a:rPr lang="en-IN">
                    <a:noFill/>
                  </a:rPr>
                  <a:t> </a:t>
                </a:r>
              </a:p>
            </p:txBody>
          </p:sp>
        </mc:Fallback>
      </mc:AlternateContent>
    </p:spTree>
    <p:extLst>
      <p:ext uri="{BB962C8B-B14F-4D97-AF65-F5344CB8AC3E}">
        <p14:creationId xmlns:p14="http://schemas.microsoft.com/office/powerpoint/2010/main" val="451493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94E5A-8B13-46A6-A4DA-9D5586D8E22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2F93158-AE14-4681-9C33-11D423DD21EA}"/>
              </a:ext>
            </a:extLst>
          </p:cNvPr>
          <p:cNvSpPr>
            <a:spLocks noGrp="1"/>
          </p:cNvSpPr>
          <p:nvPr>
            <p:ph idx="1"/>
          </p:nvPr>
        </p:nvSpPr>
        <p:spPr/>
        <p:txBody>
          <a:bodyPr/>
          <a:lstStyle/>
          <a:p>
            <a:r>
              <a:rPr lang="en-US" dirty="0">
                <a:highlight>
                  <a:srgbClr val="FFFF00"/>
                </a:highlight>
              </a:rPr>
              <a:t>Calculation</a:t>
            </a:r>
          </a:p>
          <a:p>
            <a:pPr marL="0" indent="0">
              <a:buNone/>
            </a:pPr>
            <a:r>
              <a:rPr lang="en-US" dirty="0"/>
              <a:t>For the data in hand we have-</a:t>
            </a:r>
          </a:p>
          <a:p>
            <a:pPr marL="0" indent="0" algn="ctr">
              <a:buNone/>
            </a:pPr>
            <a:r>
              <a:rPr lang="el-GR" dirty="0"/>
              <a:t>µ</a:t>
            </a:r>
            <a:r>
              <a:rPr lang="en-US" dirty="0"/>
              <a:t>”= -0.2230525</a:t>
            </a:r>
          </a:p>
          <a:p>
            <a:pPr marL="0" indent="0" algn="ctr">
              <a:buNone/>
            </a:pPr>
            <a:r>
              <a:rPr lang="el-GR" dirty="0"/>
              <a:t>σ</a:t>
            </a:r>
            <a:r>
              <a:rPr lang="en-US" dirty="0"/>
              <a:t>”= 0.2556539</a:t>
            </a:r>
          </a:p>
          <a:p>
            <a:pPr marL="0" indent="0" algn="ctr">
              <a:buNone/>
            </a:pPr>
            <a:r>
              <a:rPr lang="en-US" dirty="0"/>
              <a:t>Xo= 62.14</a:t>
            </a:r>
          </a:p>
          <a:p>
            <a:pPr marL="0" indent="0">
              <a:buNone/>
            </a:pPr>
            <a:r>
              <a:rPr lang="en-US" dirty="0"/>
              <a:t>Therefore we simulate using the recurrence relation-</a:t>
            </a:r>
          </a:p>
          <a:p>
            <a:pPr marL="0" indent="0" algn="ctr">
              <a:buNone/>
            </a:pPr>
            <a:r>
              <a:rPr lang="en-US" b="1" dirty="0"/>
              <a:t>X(i+1)=X(</a:t>
            </a:r>
            <a:r>
              <a:rPr lang="en-US" b="1" dirty="0" err="1"/>
              <a:t>i</a:t>
            </a:r>
            <a:r>
              <a:rPr lang="en-US" b="1" dirty="0"/>
              <a:t>)*exp(y(</a:t>
            </a:r>
            <a:r>
              <a:rPr lang="en-US" b="1" dirty="0" err="1"/>
              <a:t>i</a:t>
            </a:r>
            <a:r>
              <a:rPr lang="en-US" b="1" dirty="0"/>
              <a:t>))</a:t>
            </a:r>
          </a:p>
          <a:p>
            <a:pPr marL="0" indent="0">
              <a:buNone/>
            </a:pPr>
            <a:r>
              <a:rPr lang="en-US" dirty="0"/>
              <a:t>Where </a:t>
            </a:r>
            <a:r>
              <a:rPr lang="en-US" dirty="0" err="1"/>
              <a:t>y~N</a:t>
            </a:r>
            <a:r>
              <a:rPr lang="en-US" dirty="0"/>
              <a:t>(mean=-0.0007183481,sd=0.2556539)</a:t>
            </a:r>
          </a:p>
          <a:p>
            <a:pPr marL="0" indent="0">
              <a:buNone/>
            </a:pPr>
            <a:endParaRPr lang="en-US" dirty="0"/>
          </a:p>
          <a:p>
            <a:pPr marL="0" indent="0">
              <a:buNone/>
            </a:pPr>
            <a:r>
              <a:rPr lang="en-US" dirty="0"/>
              <a:t>Simulation of each value of y would lead to simulation of a value of the series.</a:t>
            </a:r>
          </a:p>
          <a:p>
            <a:pPr marL="0" indent="0">
              <a:buNone/>
            </a:pPr>
            <a:endParaRPr lang="en-US" dirty="0"/>
          </a:p>
        </p:txBody>
      </p:sp>
    </p:spTree>
    <p:extLst>
      <p:ext uri="{BB962C8B-B14F-4D97-AF65-F5344CB8AC3E}">
        <p14:creationId xmlns:p14="http://schemas.microsoft.com/office/powerpoint/2010/main" val="37623835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A2133-E195-498B-A9B2-990339E06153}"/>
              </a:ext>
            </a:extLst>
          </p:cNvPr>
          <p:cNvSpPr>
            <a:spLocks noGrp="1"/>
          </p:cNvSpPr>
          <p:nvPr>
            <p:ph type="title"/>
          </p:nvPr>
        </p:nvSpPr>
        <p:spPr/>
        <p:txBody>
          <a:bodyPr>
            <a:normAutofit fontScale="90000"/>
          </a:bodyPr>
          <a:lstStyle/>
          <a:p>
            <a:pPr algn="ctr"/>
            <a:r>
              <a:rPr lang="en-US" u="sng" dirty="0">
                <a:effectLst>
                  <a:outerShdw blurRad="38100" dist="38100" dir="2700000" algn="tl">
                    <a:srgbClr val="000000">
                      <a:alpha val="43137"/>
                    </a:srgbClr>
                  </a:outerShdw>
                </a:effectLst>
              </a:rPr>
              <a:t>Part 1: </a:t>
            </a:r>
            <a:r>
              <a:rPr lang="en-US" u="sng" dirty="0">
                <a:solidFill>
                  <a:schemeClr val="tx1"/>
                </a:solidFill>
                <a:effectLst>
                  <a:outerShdw blurRad="38100" dist="38100" dir="2700000" algn="tl">
                    <a:srgbClr val="000000">
                      <a:alpha val="43137"/>
                    </a:srgbClr>
                  </a:outerShdw>
                </a:effectLst>
              </a:rPr>
              <a:t>Test</a:t>
            </a:r>
            <a:r>
              <a:rPr lang="en-US" u="sng" dirty="0">
                <a:solidFill>
                  <a:schemeClr val="accent1">
                    <a:lumMod val="50000"/>
                  </a:schemeClr>
                </a:solidFill>
                <a:effectLst>
                  <a:outerShdw blurRad="38100" dist="38100" dir="2700000" algn="tl">
                    <a:srgbClr val="000000">
                      <a:alpha val="43137"/>
                    </a:srgbClr>
                  </a:outerShdw>
                </a:effectLst>
              </a:rPr>
              <a:t> H</a:t>
            </a:r>
            <a:r>
              <a:rPr lang="en-US" u="sng" baseline="-25000" dirty="0">
                <a:solidFill>
                  <a:schemeClr val="accent1">
                    <a:lumMod val="50000"/>
                  </a:schemeClr>
                </a:solidFill>
                <a:effectLst>
                  <a:outerShdw blurRad="38100" dist="38100" dir="2700000" algn="tl">
                    <a:srgbClr val="000000">
                      <a:alpha val="43137"/>
                    </a:srgbClr>
                  </a:outerShdw>
                </a:effectLst>
              </a:rPr>
              <a:t>o</a:t>
            </a:r>
            <a:r>
              <a:rPr lang="en-US" u="sng" dirty="0">
                <a:solidFill>
                  <a:schemeClr val="accent1">
                    <a:lumMod val="50000"/>
                  </a:schemeClr>
                </a:solidFill>
                <a:effectLst>
                  <a:outerShdw blurRad="38100" dist="38100" dir="2700000" algn="tl">
                    <a:srgbClr val="000000">
                      <a:alpha val="43137"/>
                    </a:srgbClr>
                  </a:outerShdw>
                </a:effectLst>
              </a:rPr>
              <a:t>: The data in hand comes from a MMGBM model of a particular class </a:t>
            </a:r>
            <a:r>
              <a:rPr lang="en-US" u="sng" dirty="0">
                <a:effectLst>
                  <a:outerShdw blurRad="38100" dist="38100" dir="2700000" algn="tl">
                    <a:srgbClr val="000000">
                      <a:alpha val="43137"/>
                    </a:srgbClr>
                  </a:outerShdw>
                </a:effectLst>
              </a:rPr>
              <a:t>vs </a:t>
            </a:r>
            <a:r>
              <a:rPr lang="en-US" u="sng" dirty="0">
                <a:solidFill>
                  <a:schemeClr val="accent1">
                    <a:lumMod val="50000"/>
                  </a:schemeClr>
                </a:solidFill>
                <a:effectLst>
                  <a:outerShdw blurRad="38100" dist="38100" dir="2700000" algn="tl">
                    <a:srgbClr val="000000">
                      <a:alpha val="43137"/>
                    </a:srgbClr>
                  </a:outerShdw>
                </a:effectLst>
              </a:rPr>
              <a:t>H</a:t>
            </a:r>
            <a:r>
              <a:rPr lang="en-US" u="sng" baseline="-25000" dirty="0">
                <a:solidFill>
                  <a:schemeClr val="accent1">
                    <a:lumMod val="50000"/>
                  </a:schemeClr>
                </a:solidFill>
                <a:effectLst>
                  <a:outerShdw blurRad="38100" dist="38100" dir="2700000" algn="tl">
                    <a:srgbClr val="000000">
                      <a:alpha val="43137"/>
                    </a:srgbClr>
                  </a:outerShdw>
                </a:effectLst>
              </a:rPr>
              <a:t>1</a:t>
            </a:r>
            <a:r>
              <a:rPr lang="en-US" u="sng" dirty="0">
                <a:solidFill>
                  <a:schemeClr val="accent1">
                    <a:lumMod val="50000"/>
                  </a:schemeClr>
                </a:solidFill>
                <a:effectLst>
                  <a:outerShdw blurRad="38100" dist="38100" dir="2700000" algn="tl">
                    <a:srgbClr val="000000">
                      <a:alpha val="43137"/>
                    </a:srgbClr>
                  </a:outerShdw>
                </a:effectLst>
              </a:rPr>
              <a:t>:Not H</a:t>
            </a:r>
            <a:r>
              <a:rPr lang="en-US" u="sng" baseline="-25000" dirty="0">
                <a:solidFill>
                  <a:schemeClr val="accent1">
                    <a:lumMod val="50000"/>
                  </a:schemeClr>
                </a:solidFill>
                <a:effectLst>
                  <a:outerShdw blurRad="38100" dist="38100" dir="2700000" algn="tl">
                    <a:srgbClr val="000000">
                      <a:alpha val="43137"/>
                    </a:srgbClr>
                  </a:outerShdw>
                </a:effectLst>
              </a:rPr>
              <a:t>o</a:t>
            </a:r>
            <a:endParaRPr lang="en-IN"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8257DD3-64C4-4BE3-81D8-E48D3237142C}"/>
                  </a:ext>
                </a:extLst>
              </p:cNvPr>
              <p:cNvSpPr>
                <a:spLocks noGrp="1"/>
              </p:cNvSpPr>
              <p:nvPr>
                <p:ph idx="1"/>
              </p:nvPr>
            </p:nvSpPr>
            <p:spPr/>
            <p:txBody>
              <a:bodyPr>
                <a:normAutofit fontScale="32500" lnSpcReduction="20000"/>
              </a:bodyPr>
              <a:lstStyle/>
              <a:p>
                <a:pPr>
                  <a:buFont typeface="Wingdings" panose="05000000000000000000" pitchFamily="2" charset="2"/>
                  <a:buChar char="v"/>
                </a:pPr>
                <a:r>
                  <a:rPr lang="en-US" sz="3200" dirty="0"/>
                  <a:t>We have to generate surrogate data sets under H</a:t>
                </a:r>
                <a:r>
                  <a:rPr lang="en-US" sz="3200" baseline="-25000" dirty="0"/>
                  <a:t>0</a:t>
                </a:r>
                <a:r>
                  <a:rPr lang="en-US" sz="3200" dirty="0"/>
                  <a:t>.</a:t>
                </a:r>
              </a:p>
              <a:p>
                <a:pPr>
                  <a:buFont typeface="Wingdings" panose="05000000000000000000" pitchFamily="2" charset="2"/>
                  <a:buChar char="v"/>
                </a:pPr>
                <a:r>
                  <a:rPr lang="en-US" sz="3200" dirty="0"/>
                  <a:t>Under the null hypothesis, the data comes from a regime switching MMGBM model .</a:t>
                </a:r>
              </a:p>
              <a:p>
                <a:pPr>
                  <a:buFont typeface="Wingdings" panose="05000000000000000000" pitchFamily="2" charset="2"/>
                  <a:buChar char="v"/>
                </a:pPr>
                <a:r>
                  <a:rPr lang="en-US" sz="3200" dirty="0"/>
                  <a:t>The parameter space of a regime switching MMGBM model would be {</a:t>
                </a:r>
                <a:r>
                  <a:rPr lang="el-GR" sz="3200" dirty="0"/>
                  <a:t>µ</a:t>
                </a:r>
                <a:r>
                  <a:rPr lang="en-US" sz="3200" baseline="-25000" dirty="0"/>
                  <a:t>1</a:t>
                </a:r>
                <a:r>
                  <a:rPr lang="en-US" sz="3200" dirty="0"/>
                  <a:t>,</a:t>
                </a:r>
                <a:r>
                  <a:rPr lang="el-GR" sz="3200" dirty="0"/>
                  <a:t> µ</a:t>
                </a:r>
                <a:r>
                  <a:rPr lang="en-US" sz="3200" baseline="-25000" dirty="0"/>
                  <a:t>2</a:t>
                </a:r>
                <a:r>
                  <a:rPr lang="en-US" sz="3200" dirty="0"/>
                  <a:t>,</a:t>
                </a:r>
                <a:r>
                  <a:rPr lang="el-GR" sz="3200" dirty="0"/>
                  <a:t> σ</a:t>
                </a:r>
                <a:r>
                  <a:rPr lang="en-US" sz="3200" baseline="-25000" dirty="0"/>
                  <a:t>1</a:t>
                </a:r>
                <a:r>
                  <a:rPr lang="en-US" sz="3200" dirty="0"/>
                  <a:t>,</a:t>
                </a:r>
                <a:r>
                  <a:rPr lang="el-GR" sz="3200" dirty="0"/>
                  <a:t> σ</a:t>
                </a:r>
                <a:r>
                  <a:rPr lang="en-US" sz="3200" baseline="-25000" dirty="0"/>
                  <a:t>2</a:t>
                </a:r>
                <a:r>
                  <a:rPr lang="en-US" sz="3200" dirty="0"/>
                  <a:t>,ɳ</a:t>
                </a:r>
                <a:r>
                  <a:rPr lang="en-US" sz="3200" baseline="-25000" dirty="0"/>
                  <a:t>1</a:t>
                </a:r>
                <a:r>
                  <a:rPr lang="en-US" sz="3200" dirty="0"/>
                  <a:t> ,ɳ</a:t>
                </a:r>
                <a:r>
                  <a:rPr lang="en-US" sz="3200" baseline="-25000" dirty="0"/>
                  <a:t>2</a:t>
                </a:r>
                <a:r>
                  <a:rPr lang="en-US" sz="3200" dirty="0"/>
                  <a:t>|</a:t>
                </a:r>
                <a:r>
                  <a:rPr lang="el-GR" sz="3200" dirty="0"/>
                  <a:t>µ</a:t>
                </a:r>
                <a:r>
                  <a:rPr lang="en-US" sz="3200" baseline="-25000" dirty="0"/>
                  <a:t>1</a:t>
                </a:r>
                <a:r>
                  <a:rPr lang="en-IN" sz="3200" b="0" i="0" dirty="0">
                    <a:solidFill>
                      <a:srgbClr val="000000"/>
                    </a:solidFill>
                    <a:effectLst/>
                    <a:latin typeface="verdana" panose="020B0604030504040204" pitchFamily="34" charset="0"/>
                  </a:rPr>
                  <a:t> ∈</a:t>
                </a:r>
                <a:r>
                  <a:rPr lang="en-IN" sz="3200" b="1" i="0" dirty="0">
                    <a:solidFill>
                      <a:srgbClr val="000000"/>
                    </a:solidFill>
                    <a:effectLst/>
                    <a:latin typeface="verdana" panose="020B0604030504040204" pitchFamily="34" charset="0"/>
                  </a:rPr>
                  <a:t>R</a:t>
                </a:r>
                <a:r>
                  <a:rPr lang="en-US" sz="3200" dirty="0"/>
                  <a:t>,</a:t>
                </a:r>
                <a:r>
                  <a:rPr lang="el-GR" sz="3200" dirty="0"/>
                  <a:t> µ</a:t>
                </a:r>
                <a:r>
                  <a:rPr lang="en-US" sz="3200" baseline="-25000" dirty="0"/>
                  <a:t>2</a:t>
                </a:r>
                <a:r>
                  <a:rPr lang="en-IN" sz="3200" b="0" i="0" dirty="0">
                    <a:solidFill>
                      <a:srgbClr val="000000"/>
                    </a:solidFill>
                    <a:effectLst/>
                    <a:latin typeface="verdana" panose="020B0604030504040204" pitchFamily="34" charset="0"/>
                  </a:rPr>
                  <a:t> ∈</a:t>
                </a:r>
                <a:r>
                  <a:rPr lang="en-IN" sz="3200" b="1" i="0" dirty="0">
                    <a:solidFill>
                      <a:srgbClr val="000000"/>
                    </a:solidFill>
                    <a:effectLst/>
                    <a:latin typeface="verdana" panose="020B0604030504040204" pitchFamily="34" charset="0"/>
                  </a:rPr>
                  <a:t>R</a:t>
                </a:r>
                <a:r>
                  <a:rPr lang="en-US" sz="3200" dirty="0"/>
                  <a:t>,</a:t>
                </a:r>
                <a:r>
                  <a:rPr lang="el-GR" sz="3200" dirty="0"/>
                  <a:t> σ</a:t>
                </a:r>
                <a:r>
                  <a:rPr lang="en-US" sz="3200" baseline="-25000" dirty="0"/>
                  <a:t>1</a:t>
                </a:r>
                <a:r>
                  <a:rPr lang="en-US" sz="3200" dirty="0"/>
                  <a:t>&gt;0,</a:t>
                </a:r>
                <a:r>
                  <a:rPr lang="el-GR" sz="3200" dirty="0"/>
                  <a:t> σ</a:t>
                </a:r>
                <a:r>
                  <a:rPr lang="en-US" sz="3200" baseline="-25000" dirty="0"/>
                  <a:t>2</a:t>
                </a:r>
                <a:r>
                  <a:rPr lang="en-US" sz="3200" dirty="0"/>
                  <a:t>&gt;0,ɳ</a:t>
                </a:r>
                <a:r>
                  <a:rPr lang="en-US" sz="3200" baseline="-25000" dirty="0"/>
                  <a:t>1</a:t>
                </a:r>
                <a:r>
                  <a:rPr lang="en-US" sz="3200" dirty="0"/>
                  <a:t>&gt;0, ɳ</a:t>
                </a:r>
                <a:r>
                  <a:rPr lang="en-US" sz="3200" baseline="-25000" dirty="0"/>
                  <a:t>2</a:t>
                </a:r>
                <a:r>
                  <a:rPr lang="en-US" sz="3200" dirty="0"/>
                  <a:t>&gt;0} where </a:t>
                </a:r>
                <a:r>
                  <a:rPr lang="el-GR" sz="3200" dirty="0"/>
                  <a:t>µ</a:t>
                </a:r>
                <a:r>
                  <a:rPr lang="en-US" sz="3200" baseline="-25000" dirty="0"/>
                  <a:t>1   </a:t>
                </a:r>
                <a:r>
                  <a:rPr lang="en-US" sz="3200" dirty="0"/>
                  <a:t> and  are the parameters of the MMGBM process, and are the parameters of the regime switch model and [ </a:t>
                </a:r>
                <a14:m>
                  <m:oMath xmlns:m="http://schemas.openxmlformats.org/officeDocument/2006/math">
                    <m:m>
                      <m:mPr>
                        <m:mcs>
                          <m:mc>
                            <m:mcPr>
                              <m:count m:val="2"/>
                              <m:mcJc m:val="center"/>
                            </m:mcPr>
                          </m:mc>
                        </m:mcs>
                        <m:ctrlPr>
                          <a:rPr lang="en-US" sz="3200" i="1" smtClean="0">
                            <a:latin typeface="Cambria Math" panose="02040503050406030204" pitchFamily="18" charset="0"/>
                          </a:rPr>
                        </m:ctrlPr>
                      </m:mPr>
                      <m:mr>
                        <m:e>
                          <m:r>
                            <m:rPr>
                              <m:nor/>
                            </m:rPr>
                            <a:rPr lang="en-US" sz="3200" b="0" i="0" smtClean="0">
                              <a:latin typeface="Cambria Math" panose="02040503050406030204" pitchFamily="18" charset="0"/>
                            </a:rPr>
                            <m:t>−</m:t>
                          </m:r>
                          <m:r>
                            <m:rPr>
                              <m:nor/>
                            </m:rPr>
                            <a:rPr lang="en-IN" sz="3200" dirty="0"/>
                            <m:t>ɳ</m:t>
                          </m:r>
                          <m:r>
                            <a:rPr lang="en-US" sz="3200" b="0" i="1" dirty="0" smtClean="0">
                              <a:latin typeface="Cambria Math" panose="02040503050406030204" pitchFamily="18" charset="0"/>
                            </a:rPr>
                            <m:t>1</m:t>
                          </m:r>
                        </m:e>
                        <m:e>
                          <m:r>
                            <m:rPr>
                              <m:nor/>
                            </m:rPr>
                            <a:rPr lang="en-IN" sz="3200" dirty="0"/>
                            <m:t>ɳ</m:t>
                          </m:r>
                          <m:r>
                            <a:rPr lang="en-US" sz="3200" b="0" i="1" dirty="0" smtClean="0">
                              <a:latin typeface="Cambria Math" panose="02040503050406030204" pitchFamily="18" charset="0"/>
                            </a:rPr>
                            <m:t>1</m:t>
                          </m:r>
                        </m:e>
                      </m:mr>
                      <m:mr>
                        <m:e>
                          <m:r>
                            <m:rPr>
                              <m:nor/>
                            </m:rPr>
                            <a:rPr lang="en-IN" sz="3200" dirty="0"/>
                            <m:t>ɳ</m:t>
                          </m:r>
                          <m:r>
                            <a:rPr lang="en-US" sz="3200" b="0" i="1" dirty="0" smtClean="0">
                              <a:latin typeface="Cambria Math" panose="02040503050406030204" pitchFamily="18" charset="0"/>
                            </a:rPr>
                            <m:t>2</m:t>
                          </m:r>
                        </m:e>
                        <m:e>
                          <m:r>
                            <a:rPr lang="en-US" sz="3200" b="0" i="1" smtClean="0">
                              <a:latin typeface="Cambria Math" panose="02040503050406030204" pitchFamily="18" charset="0"/>
                            </a:rPr>
                            <m:t>−</m:t>
                          </m:r>
                          <m:r>
                            <m:rPr>
                              <m:nor/>
                            </m:rPr>
                            <a:rPr lang="en-IN" sz="3200" dirty="0"/>
                            <m:t>ɳ</m:t>
                          </m:r>
                          <m:r>
                            <a:rPr lang="en-US" sz="3200" b="0" i="1" dirty="0" smtClean="0">
                              <a:latin typeface="Cambria Math" panose="02040503050406030204" pitchFamily="18" charset="0"/>
                            </a:rPr>
                            <m:t>2</m:t>
                          </m:r>
                        </m:e>
                      </m:mr>
                    </m:m>
                    <m:r>
                      <a:rPr lang="en-US" sz="3200" b="0" i="1" dirty="0" smtClean="0">
                        <a:latin typeface="Cambria Math" panose="02040503050406030204" pitchFamily="18" charset="0"/>
                      </a:rPr>
                      <m:t> ]</m:t>
                    </m:r>
                  </m:oMath>
                </a14:m>
                <a:r>
                  <a:rPr lang="en-US" sz="3200" dirty="0"/>
                  <a:t> is the transition rate matrix of the Markov-modulation. All these parameters are unknown.</a:t>
                </a:r>
              </a:p>
              <a:p>
                <a:pPr>
                  <a:buFont typeface="Wingdings" panose="05000000000000000000" pitchFamily="2" charset="2"/>
                  <a:buChar char="v"/>
                </a:pPr>
                <a:r>
                  <a:rPr lang="en-US" sz="3200" dirty="0"/>
                  <a:t>Keeping in  mind the definition of the Cp class, here we shall frame the Cp class under the following constraints-</a:t>
                </a:r>
              </a:p>
              <a:p>
                <a:pPr marL="0" indent="0" algn="ctr">
                  <a:buNone/>
                </a:pPr>
                <a:r>
                  <a:rPr lang="en-IN" sz="3200" b="1" dirty="0"/>
                  <a:t>pµ</a:t>
                </a:r>
                <a:r>
                  <a:rPr lang="en-IN" sz="3200" b="1" baseline="-25000" dirty="0"/>
                  <a:t>1</a:t>
                </a:r>
                <a:r>
                  <a:rPr lang="en-IN" sz="3200" b="1" dirty="0"/>
                  <a:t>+(1-p) µ</a:t>
                </a:r>
                <a:r>
                  <a:rPr lang="en-IN" sz="3200" b="1" baseline="-25000" dirty="0"/>
                  <a:t>2</a:t>
                </a:r>
                <a:r>
                  <a:rPr lang="en-IN" sz="3200" b="1" dirty="0"/>
                  <a:t>=µ’’</a:t>
                </a:r>
              </a:p>
              <a:p>
                <a:pPr marL="0" indent="0" algn="ctr">
                  <a:buNone/>
                </a:pPr>
                <a:r>
                  <a:rPr lang="en-US" sz="3200" b="1" dirty="0"/>
                  <a:t> p</a:t>
                </a:r>
                <a:r>
                  <a:rPr lang="el-GR" sz="3200" b="1" dirty="0"/>
                  <a:t>σ</a:t>
                </a:r>
                <a:r>
                  <a:rPr lang="en-US" sz="3200" b="1" baseline="-25000" dirty="0"/>
                  <a:t>1</a:t>
                </a:r>
                <a:r>
                  <a:rPr lang="en-US" sz="3200" b="1" dirty="0"/>
                  <a:t>+(1-p)</a:t>
                </a:r>
                <a:r>
                  <a:rPr lang="el-GR" sz="3200" b="1" dirty="0"/>
                  <a:t> σ</a:t>
                </a:r>
                <a:r>
                  <a:rPr lang="en-US" sz="3200" b="1" baseline="-25000" dirty="0"/>
                  <a:t>2</a:t>
                </a:r>
                <a:r>
                  <a:rPr lang="el-GR" sz="3200" b="1" dirty="0"/>
                  <a:t> </a:t>
                </a:r>
                <a:r>
                  <a:rPr lang="en-US" sz="3200" b="1" dirty="0"/>
                  <a:t>=</a:t>
                </a:r>
                <a:r>
                  <a:rPr lang="el-GR" sz="3200" b="1" dirty="0"/>
                  <a:t> σ</a:t>
                </a:r>
                <a:r>
                  <a:rPr lang="en-US" sz="3200" b="1" dirty="0"/>
                  <a:t>“</a:t>
                </a:r>
              </a:p>
              <a:p>
                <a:pPr marL="0" indent="0" algn="ctr">
                  <a:buNone/>
                </a:pPr>
                <a:r>
                  <a:rPr lang="en-IN" sz="3200" b="1" dirty="0"/>
                  <a:t>ɳ</a:t>
                </a:r>
                <a:r>
                  <a:rPr lang="en-IN" sz="3200" b="1" baseline="-25000" dirty="0"/>
                  <a:t>1</a:t>
                </a:r>
                <a:r>
                  <a:rPr lang="en-IN" sz="3200" b="1" dirty="0"/>
                  <a:t>= (</a:t>
                </a:r>
                <a14:m>
                  <m:oMath xmlns:m="http://schemas.openxmlformats.org/officeDocument/2006/math">
                    <m:f>
                      <m:fPr>
                        <m:ctrlPr>
                          <a:rPr lang="en-IN" sz="3200" b="1" i="1" smtClean="0">
                            <a:latin typeface="Cambria Math" panose="02040503050406030204" pitchFamily="18" charset="0"/>
                          </a:rPr>
                        </m:ctrlPr>
                      </m:fPr>
                      <m:num>
                        <m:r>
                          <a:rPr lang="en-US" sz="3200" b="1" i="1" smtClean="0">
                            <a:latin typeface="Cambria Math" panose="02040503050406030204" pitchFamily="18" charset="0"/>
                          </a:rPr>
                          <m:t>𝟏</m:t>
                        </m:r>
                      </m:num>
                      <m:den>
                        <m:r>
                          <a:rPr lang="en-US" sz="3200" b="1" i="1" smtClean="0">
                            <a:latin typeface="Cambria Math" panose="02040503050406030204" pitchFamily="18" charset="0"/>
                          </a:rPr>
                          <m:t> </m:t>
                        </m:r>
                        <m:r>
                          <a:rPr lang="en-US" sz="3200" b="1" i="1" smtClean="0">
                            <a:latin typeface="Cambria Math" panose="02040503050406030204" pitchFamily="18" charset="0"/>
                          </a:rPr>
                          <m:t>𝒑</m:t>
                        </m:r>
                      </m:den>
                    </m:f>
                  </m:oMath>
                </a14:m>
                <a:r>
                  <a:rPr lang="en-IN" sz="3200" b="1" dirty="0"/>
                  <a:t>-1) ɳ</a:t>
                </a:r>
                <a:r>
                  <a:rPr lang="en-IN" sz="3200" b="1" baseline="-25000" dirty="0"/>
                  <a:t>2</a:t>
                </a:r>
              </a:p>
              <a:p>
                <a:pPr marL="0" indent="0">
                  <a:buNone/>
                </a:pPr>
                <a:r>
                  <a:rPr lang="en-US" sz="3200" dirty="0"/>
                  <a:t>This would still leave us with 3 equations in 6 </a:t>
                </a:r>
                <a:r>
                  <a:rPr lang="en-US" sz="3200" dirty="0" err="1"/>
                  <a:t>unkowns</a:t>
                </a:r>
                <a:r>
                  <a:rPr lang="en-US" sz="3200" dirty="0"/>
                  <a:t>. So we choose a subclass of Cp , denoted by A, with further constraints that –</a:t>
                </a:r>
              </a:p>
              <a:p>
                <a:pPr marL="0" indent="0" algn="ctr">
                  <a:buNone/>
                </a:pPr>
                <a:r>
                  <a:rPr lang="en-IN" sz="3200" b="1" dirty="0"/>
                  <a:t>µ</a:t>
                </a:r>
                <a:r>
                  <a:rPr lang="en-IN" sz="3200" b="1" baseline="-25000" dirty="0"/>
                  <a:t>1</a:t>
                </a:r>
                <a:r>
                  <a:rPr lang="en-IN" sz="3200" b="1" dirty="0"/>
                  <a:t>= µ</a:t>
                </a:r>
                <a:r>
                  <a:rPr lang="en-IN" sz="3200" b="1" baseline="-25000" dirty="0"/>
                  <a:t>2</a:t>
                </a:r>
              </a:p>
              <a:p>
                <a:pPr marL="0" indent="0" algn="ctr">
                  <a:buNone/>
                </a:pPr>
                <a:r>
                  <a:rPr lang="el-GR" sz="3200" b="1" dirty="0"/>
                  <a:t>σ</a:t>
                </a:r>
                <a:r>
                  <a:rPr lang="en-IN" sz="3200" b="1" baseline="-25000" dirty="0"/>
                  <a:t>1</a:t>
                </a:r>
                <a:r>
                  <a:rPr lang="en-IN" sz="3200" b="1" dirty="0"/>
                  <a:t>= </a:t>
                </a:r>
                <a:r>
                  <a:rPr lang="en-US" sz="3200" b="1" dirty="0"/>
                  <a:t>F</a:t>
                </a:r>
                <a:r>
                  <a:rPr lang="el-GR" sz="3200" b="1" baseline="-25000" dirty="0"/>
                  <a:t>σ</a:t>
                </a:r>
                <a:r>
                  <a:rPr lang="en-US" sz="3200" b="1" dirty="0"/>
                  <a:t>(p)</a:t>
                </a:r>
              </a:p>
              <a:p>
                <a:pPr marL="0" indent="0">
                  <a:buNone/>
                </a:pPr>
                <a:endParaRPr lang="en-US" sz="3200" b="1" dirty="0"/>
              </a:p>
              <a:p>
                <a:endParaRPr lang="en-IN" dirty="0">
                  <a:highlight>
                    <a:srgbClr val="FFFF00"/>
                  </a:highlight>
                </a:endParaRPr>
              </a:p>
            </p:txBody>
          </p:sp>
        </mc:Choice>
        <mc:Fallback>
          <p:sp>
            <p:nvSpPr>
              <p:cNvPr id="3" name="Content Placeholder 2">
                <a:extLst>
                  <a:ext uri="{FF2B5EF4-FFF2-40B4-BE49-F238E27FC236}">
                    <a16:creationId xmlns:a16="http://schemas.microsoft.com/office/drawing/2014/main" id="{88257DD3-64C4-4BE3-81D8-E48D3237142C}"/>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25374115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65B1A-93E1-4AE3-ADFE-F419C845E368}"/>
              </a:ext>
            </a:extLst>
          </p:cNvPr>
          <p:cNvSpPr>
            <a:spLocks noGrp="1"/>
          </p:cNvSpPr>
          <p:nvPr>
            <p:ph type="title"/>
          </p:nvPr>
        </p:nvSpPr>
        <p:spPr/>
        <p:txBody>
          <a:bodyPr/>
          <a:lstStyle/>
          <a:p>
            <a:endParaRPr lang="en-IN"/>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231B5A9-1CEB-4AB5-A052-A5F33817DA10}"/>
                  </a:ext>
                </a:extLst>
              </p:cNvPr>
              <p:cNvSpPr>
                <a:spLocks noGrp="1"/>
              </p:cNvSpPr>
              <p:nvPr>
                <p:ph idx="1"/>
              </p:nvPr>
            </p:nvSpPr>
            <p:spPr/>
            <p:txBody>
              <a:bodyPr>
                <a:normAutofit/>
              </a:bodyPr>
              <a:lstStyle/>
              <a:p>
                <a:pPr>
                  <a:buFont typeface="Wingdings" panose="05000000000000000000" pitchFamily="2" charset="2"/>
                  <a:buChar char="v"/>
                </a:pPr>
                <a:r>
                  <a:rPr lang="en-US" sz="1200" dirty="0"/>
                  <a:t>Hence we do the simulation using the recurrence-</a:t>
                </a:r>
              </a:p>
              <a:p>
                <a:pPr marL="0" indent="0" algn="ctr">
                  <a:buNone/>
                </a:pPr>
                <a:r>
                  <a:rPr lang="en-US" sz="1200" dirty="0"/>
                  <a:t> </a:t>
                </a:r>
                <a:r>
                  <a:rPr lang="en-IN" sz="1200" dirty="0"/>
                  <a:t>S</a:t>
                </a:r>
                <a:r>
                  <a:rPr lang="en-IN" sz="1200" baseline="-25000" dirty="0"/>
                  <a:t>t(i+1) </a:t>
                </a:r>
                <a:r>
                  <a:rPr lang="en-IN" sz="1200" dirty="0"/>
                  <a:t>=S</a:t>
                </a:r>
                <a:r>
                  <a:rPr lang="en-IN" sz="1200" baseline="-25000" dirty="0"/>
                  <a:t>t(</a:t>
                </a:r>
                <a:r>
                  <a:rPr lang="en-IN" sz="1200" baseline="-25000" dirty="0" err="1"/>
                  <a:t>i</a:t>
                </a:r>
                <a:r>
                  <a:rPr lang="en-IN" sz="1200" baseline="-25000" dirty="0"/>
                  <a:t>) </a:t>
                </a:r>
                <a:r>
                  <a:rPr lang="en-IN" sz="1200" dirty="0"/>
                  <a:t>(</a:t>
                </a:r>
                <a:r>
                  <a:rPr lang="en-US" sz="1200" dirty="0"/>
                  <a:t>exp((</a:t>
                </a:r>
                <a:r>
                  <a:rPr lang="el-GR" sz="1200" dirty="0"/>
                  <a:t>µ</a:t>
                </a:r>
                <a:r>
                  <a:rPr lang="en-US" sz="1200" dirty="0"/>
                  <a:t>(X</a:t>
                </a:r>
                <a:r>
                  <a:rPr lang="en-US" sz="1200" baseline="-25000" dirty="0"/>
                  <a:t>i</a:t>
                </a:r>
                <a:r>
                  <a:rPr lang="en-US" sz="1200" dirty="0"/>
                  <a:t>)”-</a:t>
                </a:r>
                <a:r>
                  <a:rPr lang="el-GR" sz="1200" dirty="0"/>
                  <a:t> </a:t>
                </a:r>
                <a14:m>
                  <m:oMath xmlns:m="http://schemas.openxmlformats.org/officeDocument/2006/math">
                    <m:f>
                      <m:fPr>
                        <m:ctrlPr>
                          <a:rPr lang="en-US" sz="1200" i="1" smtClean="0">
                            <a:latin typeface="Cambria Math" panose="02040503050406030204" pitchFamily="18" charset="0"/>
                          </a:rPr>
                        </m:ctrlPr>
                      </m:fPr>
                      <m:num>
                        <m:r>
                          <m:rPr>
                            <m:nor/>
                          </m:rPr>
                          <a:rPr lang="el-GR" sz="1200" dirty="0"/>
                          <m:t>σ</m:t>
                        </m:r>
                        <m:r>
                          <m:rPr>
                            <m:nor/>
                          </m:rPr>
                          <a:rPr lang="en-US" sz="1200" b="0" i="0" dirty="0" smtClean="0"/>
                          <m:t>(</m:t>
                        </m:r>
                        <m:r>
                          <m:rPr>
                            <m:nor/>
                          </m:rPr>
                          <a:rPr lang="en-US" sz="1200" b="0" i="0" dirty="0" smtClean="0"/>
                          <m:t>Xi</m:t>
                        </m:r>
                        <m:r>
                          <m:rPr>
                            <m:nor/>
                          </m:rPr>
                          <a:rPr lang="en-US" sz="1200" b="0" i="0" dirty="0" smtClean="0"/>
                          <m:t>)"</m:t>
                        </m:r>
                        <m:r>
                          <a:rPr lang="en-US" sz="1200" b="0" i="1" baseline="30000" dirty="0" smtClean="0">
                            <a:latin typeface="Cambria Math" panose="02040503050406030204" pitchFamily="18" charset="0"/>
                          </a:rPr>
                          <m:t>2</m:t>
                        </m:r>
                      </m:num>
                      <m:den>
                        <m:r>
                          <a:rPr lang="en-US" sz="1200" b="0" i="1" smtClean="0">
                            <a:latin typeface="Cambria Math" panose="02040503050406030204" pitchFamily="18" charset="0"/>
                          </a:rPr>
                          <m:t>2</m:t>
                        </m:r>
                      </m:den>
                    </m:f>
                  </m:oMath>
                </a14:m>
                <a:r>
                  <a:rPr lang="en-US" sz="1200" dirty="0"/>
                  <a:t>)</a:t>
                </a:r>
                <a:r>
                  <a:rPr lang="az-Cyrl-AZ" sz="1200" dirty="0"/>
                  <a:t> б </a:t>
                </a:r>
                <a:r>
                  <a:rPr lang="en-US" sz="1200" dirty="0"/>
                  <a:t>+</a:t>
                </a:r>
                <a:r>
                  <a:rPr lang="el-GR" sz="1200" dirty="0"/>
                  <a:t> σ</a:t>
                </a:r>
                <a:r>
                  <a:rPr lang="en-US" sz="1200" dirty="0"/>
                  <a:t>Z</a:t>
                </a:r>
                <a:r>
                  <a:rPr lang="en-US" sz="1200" baseline="-25000" dirty="0"/>
                  <a:t>i</a:t>
                </a:r>
                <a:r>
                  <a:rPr lang="en-US" sz="1200" dirty="0"/>
                  <a:t>))</a:t>
                </a:r>
              </a:p>
              <a:p>
                <a:pPr marL="0" indent="0">
                  <a:buNone/>
                </a:pPr>
                <a:r>
                  <a:rPr lang="en-US" sz="1200" dirty="0"/>
                  <a:t>where X</a:t>
                </a:r>
                <a:r>
                  <a:rPr lang="en-US" sz="1200" baseline="-25000" dirty="0"/>
                  <a:t>(i+1) </a:t>
                </a:r>
                <a:r>
                  <a:rPr lang="en-US" sz="1200" dirty="0"/>
                  <a:t>= (-1)</a:t>
                </a:r>
                <a:r>
                  <a:rPr lang="en-US" sz="1200" baseline="30000" dirty="0"/>
                  <a:t>X(</a:t>
                </a:r>
                <a:r>
                  <a:rPr lang="en-US" sz="1200" baseline="30000" dirty="0" err="1"/>
                  <a:t>i</a:t>
                </a:r>
                <a:r>
                  <a:rPr lang="en-US" sz="1200" baseline="30000" dirty="0"/>
                  <a:t>)</a:t>
                </a:r>
                <a:r>
                  <a:rPr lang="en-US" sz="1200" dirty="0"/>
                  <a:t>P</a:t>
                </a:r>
                <a:r>
                  <a:rPr lang="en-US" sz="1200" baseline="-25000" dirty="0"/>
                  <a:t>i </a:t>
                </a:r>
                <a:r>
                  <a:rPr lang="en-US" sz="1200" dirty="0"/>
                  <a:t> and </a:t>
                </a:r>
                <a:r>
                  <a:rPr lang="en-IN" sz="1200" dirty="0" err="1"/>
                  <a:t>Pi|Xi~Bernoulli</a:t>
                </a:r>
                <a:r>
                  <a:rPr lang="en-IN" sz="1200" dirty="0"/>
                  <a:t>(</a:t>
                </a:r>
                <a:r>
                  <a:rPr lang="az-Cyrl-AZ" sz="1200" dirty="0"/>
                  <a:t>б</a:t>
                </a:r>
                <a:r>
                  <a:rPr lang="en-US" sz="1200" dirty="0"/>
                  <a:t>*</a:t>
                </a:r>
                <a:r>
                  <a:rPr lang="en-IN" sz="1200" dirty="0"/>
                  <a:t>ɳ(Xi)). Note that {</a:t>
                </a:r>
                <a:r>
                  <a:rPr lang="en-IN" sz="1200" dirty="0" err="1"/>
                  <a:t>Xt</a:t>
                </a:r>
                <a:r>
                  <a:rPr lang="en-IN" sz="1200" dirty="0"/>
                  <a:t>} is a 2-state series with values in {1,2} denoting the two regimes “low volatility” and “high volatility” respectively. Again as before </a:t>
                </a:r>
                <a:r>
                  <a:rPr lang="en-US" sz="1200" dirty="0" err="1"/>
                  <a:t>Z</a:t>
                </a:r>
                <a:r>
                  <a:rPr lang="en-US" sz="1200" baseline="-25000" dirty="0" err="1"/>
                  <a:t>t</a:t>
                </a:r>
                <a:r>
                  <a:rPr lang="en-US" sz="1200" dirty="0" err="1"/>
                  <a:t>~</a:t>
                </a:r>
                <a:r>
                  <a:rPr lang="en-US" sz="1200" baseline="30000" dirty="0" err="1"/>
                  <a:t>iid</a:t>
                </a:r>
                <a:r>
                  <a:rPr lang="en-US" sz="1200" dirty="0" err="1"/>
                  <a:t>N</a:t>
                </a:r>
                <a:r>
                  <a:rPr lang="en-US" sz="1200" dirty="0"/>
                  <a:t>(0,</a:t>
                </a:r>
                <a:r>
                  <a:rPr lang="az-Cyrl-AZ" sz="1200" dirty="0"/>
                  <a:t> </a:t>
                </a:r>
                <a:r>
                  <a:rPr lang="el-GR" sz="1200" dirty="0"/>
                  <a:t>σ</a:t>
                </a:r>
                <a:r>
                  <a:rPr lang="en-US" sz="1200" baseline="30000" dirty="0"/>
                  <a:t>2</a:t>
                </a:r>
                <a:r>
                  <a:rPr lang="en-US" sz="1200" dirty="0"/>
                  <a:t>) and So=initial data point of the data in hand.</a:t>
                </a:r>
              </a:p>
              <a:p>
                <a:pPr marL="0" indent="0">
                  <a:buNone/>
                </a:pPr>
                <a:r>
                  <a:rPr lang="en-US" sz="1200" dirty="0">
                    <a:highlight>
                      <a:srgbClr val="FFFF00"/>
                    </a:highlight>
                  </a:rPr>
                  <a:t>Calculation:</a:t>
                </a:r>
              </a:p>
              <a:p>
                <a:pPr marL="0" indent="0">
                  <a:buNone/>
                </a:pPr>
                <a:r>
                  <a:rPr lang="en-US" sz="1200" dirty="0"/>
                  <a:t>For the data in hand we have-</a:t>
                </a:r>
              </a:p>
              <a:p>
                <a:pPr marL="0" indent="0" algn="ctr">
                  <a:buNone/>
                </a:pPr>
                <a:r>
                  <a:rPr lang="el-GR" sz="1200" dirty="0"/>
                  <a:t>µ</a:t>
                </a:r>
                <a:r>
                  <a:rPr lang="en-US" sz="1200" dirty="0"/>
                  <a:t>”= -0.2230525</a:t>
                </a:r>
              </a:p>
              <a:p>
                <a:pPr marL="0" indent="0" algn="ctr">
                  <a:buNone/>
                </a:pPr>
                <a:r>
                  <a:rPr lang="el-GR" sz="1200" dirty="0"/>
                  <a:t>σ</a:t>
                </a:r>
                <a:r>
                  <a:rPr lang="en-US" sz="1200" dirty="0"/>
                  <a:t>”= 0.2556539</a:t>
                </a:r>
              </a:p>
              <a:p>
                <a:pPr marL="0" indent="0" algn="ctr">
                  <a:buNone/>
                </a:pPr>
                <a:r>
                  <a:rPr lang="en-US" sz="1200" dirty="0"/>
                  <a:t>So= 62.14</a:t>
                </a:r>
              </a:p>
              <a:p>
                <a:pPr marL="0" indent="0">
                  <a:buNone/>
                </a:pPr>
                <a:r>
                  <a:rPr lang="en-US" sz="1200" dirty="0"/>
                  <a:t>We take 3 trial values of </a:t>
                </a:r>
                <a:r>
                  <a:rPr lang="en-IN" sz="1200" dirty="0"/>
                  <a:t>ɳ</a:t>
                </a:r>
                <a:r>
                  <a:rPr lang="en-IN" sz="1200" baseline="-25000" dirty="0"/>
                  <a:t>2</a:t>
                </a:r>
                <a:r>
                  <a:rPr lang="en-IN" sz="1200" dirty="0"/>
                  <a:t> as 5, 10 and 15 and simulate the data in each of the cases. This means our chosen A class is {meu1=meu2=-0.223053,sigma1=0.167725,sigma2=0.271171,lambda1∈{5,10,15},lambda2∈{28.3335,56.667,85.0005}}.</a:t>
                </a:r>
              </a:p>
              <a:p>
                <a:pPr marL="0" indent="0">
                  <a:buNone/>
                </a:pPr>
                <a:endParaRPr lang="en-IN" sz="1200" dirty="0"/>
              </a:p>
              <a:p>
                <a:pPr marL="0" indent="0">
                  <a:buNone/>
                </a:pPr>
                <a:endParaRPr lang="en-IN" sz="800" dirty="0"/>
              </a:p>
            </p:txBody>
          </p:sp>
        </mc:Choice>
        <mc:Fallback>
          <p:sp>
            <p:nvSpPr>
              <p:cNvPr id="3" name="Content Placeholder 2">
                <a:extLst>
                  <a:ext uri="{FF2B5EF4-FFF2-40B4-BE49-F238E27FC236}">
                    <a16:creationId xmlns:a16="http://schemas.microsoft.com/office/drawing/2014/main" id="{3231B5A9-1CEB-4AB5-A052-A5F33817DA10}"/>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17591006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B9563-79D4-4EE7-BCD6-3E8219C40FA3}"/>
              </a:ext>
            </a:extLst>
          </p:cNvPr>
          <p:cNvSpPr>
            <a:spLocks noGrp="1"/>
          </p:cNvSpPr>
          <p:nvPr>
            <p:ph type="title"/>
          </p:nvPr>
        </p:nvSpPr>
        <p:spPr/>
        <p:txBody>
          <a:bodyPr>
            <a:normAutofit fontScale="90000"/>
          </a:bodyPr>
          <a:lstStyle/>
          <a:p>
            <a:pPr algn="ctr"/>
            <a:r>
              <a:rPr lang="en-US" u="sng" dirty="0">
                <a:effectLst>
                  <a:outerShdw blurRad="38100" dist="38100" dir="2700000" algn="tl">
                    <a:srgbClr val="000000">
                      <a:alpha val="43137"/>
                    </a:srgbClr>
                  </a:outerShdw>
                </a:effectLst>
              </a:rPr>
              <a:t>Part 1: </a:t>
            </a:r>
            <a:r>
              <a:rPr lang="en-US" u="sng" dirty="0">
                <a:solidFill>
                  <a:schemeClr val="tx1"/>
                </a:solidFill>
                <a:effectLst>
                  <a:outerShdw blurRad="38100" dist="38100" dir="2700000" algn="tl">
                    <a:srgbClr val="000000">
                      <a:alpha val="43137"/>
                    </a:srgbClr>
                  </a:outerShdw>
                </a:effectLst>
              </a:rPr>
              <a:t>Test</a:t>
            </a:r>
            <a:r>
              <a:rPr lang="en-US" u="sng" dirty="0">
                <a:solidFill>
                  <a:schemeClr val="accent1">
                    <a:lumMod val="50000"/>
                  </a:schemeClr>
                </a:solidFill>
                <a:effectLst>
                  <a:outerShdw blurRad="38100" dist="38100" dir="2700000" algn="tl">
                    <a:srgbClr val="000000">
                      <a:alpha val="43137"/>
                    </a:srgbClr>
                  </a:outerShdw>
                </a:effectLst>
              </a:rPr>
              <a:t> H</a:t>
            </a:r>
            <a:r>
              <a:rPr lang="en-US" u="sng" baseline="-25000" dirty="0">
                <a:solidFill>
                  <a:schemeClr val="accent1">
                    <a:lumMod val="50000"/>
                  </a:schemeClr>
                </a:solidFill>
                <a:effectLst>
                  <a:outerShdw blurRad="38100" dist="38100" dir="2700000" algn="tl">
                    <a:srgbClr val="000000">
                      <a:alpha val="43137"/>
                    </a:srgbClr>
                  </a:outerShdw>
                </a:effectLst>
              </a:rPr>
              <a:t>o</a:t>
            </a:r>
            <a:r>
              <a:rPr lang="en-US" u="sng" dirty="0">
                <a:solidFill>
                  <a:schemeClr val="accent1">
                    <a:lumMod val="50000"/>
                  </a:schemeClr>
                </a:solidFill>
                <a:effectLst>
                  <a:outerShdw blurRad="38100" dist="38100" dir="2700000" algn="tl">
                    <a:srgbClr val="000000">
                      <a:alpha val="43137"/>
                    </a:srgbClr>
                  </a:outerShdw>
                </a:effectLst>
              </a:rPr>
              <a:t>: The data in hand comes from a SMMMGBM model of a particular class </a:t>
            </a:r>
            <a:r>
              <a:rPr lang="en-US" u="sng" dirty="0">
                <a:effectLst>
                  <a:outerShdw blurRad="38100" dist="38100" dir="2700000" algn="tl">
                    <a:srgbClr val="000000">
                      <a:alpha val="43137"/>
                    </a:srgbClr>
                  </a:outerShdw>
                </a:effectLst>
              </a:rPr>
              <a:t>vs </a:t>
            </a:r>
            <a:r>
              <a:rPr lang="en-US" u="sng" dirty="0">
                <a:solidFill>
                  <a:schemeClr val="accent1">
                    <a:lumMod val="50000"/>
                  </a:schemeClr>
                </a:solidFill>
                <a:effectLst>
                  <a:outerShdw blurRad="38100" dist="38100" dir="2700000" algn="tl">
                    <a:srgbClr val="000000">
                      <a:alpha val="43137"/>
                    </a:srgbClr>
                  </a:outerShdw>
                </a:effectLst>
              </a:rPr>
              <a:t>H</a:t>
            </a:r>
            <a:r>
              <a:rPr lang="en-US" u="sng" baseline="-25000" dirty="0">
                <a:solidFill>
                  <a:schemeClr val="accent1">
                    <a:lumMod val="50000"/>
                  </a:schemeClr>
                </a:solidFill>
                <a:effectLst>
                  <a:outerShdw blurRad="38100" dist="38100" dir="2700000" algn="tl">
                    <a:srgbClr val="000000">
                      <a:alpha val="43137"/>
                    </a:srgbClr>
                  </a:outerShdw>
                </a:effectLst>
              </a:rPr>
              <a:t>1</a:t>
            </a:r>
            <a:r>
              <a:rPr lang="en-US" u="sng" dirty="0">
                <a:solidFill>
                  <a:schemeClr val="accent1">
                    <a:lumMod val="50000"/>
                  </a:schemeClr>
                </a:solidFill>
                <a:effectLst>
                  <a:outerShdw blurRad="38100" dist="38100" dir="2700000" algn="tl">
                    <a:srgbClr val="000000">
                      <a:alpha val="43137"/>
                    </a:srgbClr>
                  </a:outerShdw>
                </a:effectLst>
              </a:rPr>
              <a:t>:Not H</a:t>
            </a:r>
            <a:r>
              <a:rPr lang="en-US" u="sng" baseline="-25000" dirty="0">
                <a:solidFill>
                  <a:schemeClr val="accent1">
                    <a:lumMod val="50000"/>
                  </a:schemeClr>
                </a:solidFill>
                <a:effectLst>
                  <a:outerShdw blurRad="38100" dist="38100" dir="2700000" algn="tl">
                    <a:srgbClr val="000000">
                      <a:alpha val="43137"/>
                    </a:srgbClr>
                  </a:outerShdw>
                </a:effectLst>
              </a:rPr>
              <a:t>o</a:t>
            </a:r>
            <a:endParaRPr lang="en-IN"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DF22C30-C2AB-4AF7-ADB8-28D9D71BEB6B}"/>
                  </a:ext>
                </a:extLst>
              </p:cNvPr>
              <p:cNvSpPr>
                <a:spLocks noGrp="1"/>
              </p:cNvSpPr>
              <p:nvPr>
                <p:ph idx="1"/>
              </p:nvPr>
            </p:nvSpPr>
            <p:spPr/>
            <p:txBody>
              <a:bodyPr>
                <a:normAutofit fontScale="92500" lnSpcReduction="20000"/>
              </a:bodyPr>
              <a:lstStyle/>
              <a:p>
                <a:pPr>
                  <a:buFont typeface="Wingdings" panose="05000000000000000000" pitchFamily="2" charset="2"/>
                  <a:buChar char="v"/>
                </a:pPr>
                <a:r>
                  <a:rPr lang="en-US" sz="1400" dirty="0"/>
                  <a:t>We have to generate surrogate data sets under H</a:t>
                </a:r>
                <a:r>
                  <a:rPr lang="en-US" sz="1400" baseline="-25000" dirty="0"/>
                  <a:t>0</a:t>
                </a:r>
                <a:r>
                  <a:rPr lang="en-US" sz="1400" dirty="0"/>
                  <a:t>.</a:t>
                </a:r>
              </a:p>
              <a:p>
                <a:pPr>
                  <a:buFont typeface="Wingdings" panose="05000000000000000000" pitchFamily="2" charset="2"/>
                  <a:buChar char="v"/>
                </a:pPr>
                <a:r>
                  <a:rPr lang="en-US" sz="1400" dirty="0"/>
                  <a:t>Under the null hypothesis, the data comes from a regime switching MMGBM model .</a:t>
                </a:r>
              </a:p>
              <a:p>
                <a:pPr>
                  <a:buFont typeface="Wingdings" panose="05000000000000000000" pitchFamily="2" charset="2"/>
                  <a:buChar char="v"/>
                </a:pPr>
                <a:r>
                  <a:rPr lang="en-US" sz="1400" dirty="0"/>
                  <a:t>The parameter space of a regime switching MMGBM model would be {</a:t>
                </a:r>
                <a:r>
                  <a:rPr lang="el-GR" sz="1400" dirty="0"/>
                  <a:t>µ</a:t>
                </a:r>
                <a:r>
                  <a:rPr lang="en-US" sz="1400" baseline="-25000" dirty="0"/>
                  <a:t>1</a:t>
                </a:r>
                <a:r>
                  <a:rPr lang="en-US" sz="1400" dirty="0"/>
                  <a:t>,</a:t>
                </a:r>
                <a:r>
                  <a:rPr lang="el-GR" sz="1400" dirty="0"/>
                  <a:t> µ</a:t>
                </a:r>
                <a:r>
                  <a:rPr lang="en-US" sz="1400" baseline="-25000" dirty="0"/>
                  <a:t>2</a:t>
                </a:r>
                <a:r>
                  <a:rPr lang="en-US" sz="1400" dirty="0"/>
                  <a:t>,</a:t>
                </a:r>
                <a:r>
                  <a:rPr lang="el-GR" sz="1400" dirty="0"/>
                  <a:t> σ</a:t>
                </a:r>
                <a:r>
                  <a:rPr lang="en-US" sz="1400" baseline="-25000" dirty="0"/>
                  <a:t>1</a:t>
                </a:r>
                <a:r>
                  <a:rPr lang="en-US" sz="1400" dirty="0"/>
                  <a:t>,</a:t>
                </a:r>
                <a:r>
                  <a:rPr lang="el-GR" sz="1400" dirty="0"/>
                  <a:t> σ</a:t>
                </a:r>
                <a:r>
                  <a:rPr lang="en-US" sz="1400" baseline="-25000" dirty="0"/>
                  <a:t>2</a:t>
                </a:r>
                <a:r>
                  <a:rPr lang="en-US" sz="1400" dirty="0"/>
                  <a:t>,ɳ</a:t>
                </a:r>
                <a:r>
                  <a:rPr lang="en-US" sz="1400" baseline="-25000" dirty="0"/>
                  <a:t>1()</a:t>
                </a:r>
                <a:r>
                  <a:rPr lang="en-US" sz="1400" dirty="0"/>
                  <a:t> ,ɳ</a:t>
                </a:r>
                <a:r>
                  <a:rPr lang="en-US" sz="1400" baseline="-25000" dirty="0"/>
                  <a:t>2 ()</a:t>
                </a:r>
                <a:r>
                  <a:rPr lang="en-US" sz="1400" dirty="0"/>
                  <a:t>|</a:t>
                </a:r>
                <a:r>
                  <a:rPr lang="el-GR" sz="1400" dirty="0"/>
                  <a:t>µ</a:t>
                </a:r>
                <a:r>
                  <a:rPr lang="en-US" sz="1400" baseline="-25000" dirty="0"/>
                  <a:t>1</a:t>
                </a:r>
                <a:r>
                  <a:rPr lang="en-IN" sz="1400" b="0" i="0" dirty="0">
                    <a:solidFill>
                      <a:srgbClr val="000000"/>
                    </a:solidFill>
                    <a:effectLst/>
                    <a:latin typeface="verdana" panose="020B0604030504040204" pitchFamily="34" charset="0"/>
                  </a:rPr>
                  <a:t> ∈</a:t>
                </a:r>
                <a:r>
                  <a:rPr lang="en-IN" sz="1400" b="1" i="0" dirty="0">
                    <a:solidFill>
                      <a:srgbClr val="000000"/>
                    </a:solidFill>
                    <a:effectLst/>
                    <a:latin typeface="verdana" panose="020B0604030504040204" pitchFamily="34" charset="0"/>
                  </a:rPr>
                  <a:t>R</a:t>
                </a:r>
                <a:r>
                  <a:rPr lang="en-US" sz="1400" dirty="0"/>
                  <a:t>,</a:t>
                </a:r>
                <a:r>
                  <a:rPr lang="el-GR" sz="1400" dirty="0"/>
                  <a:t> µ</a:t>
                </a:r>
                <a:r>
                  <a:rPr lang="en-US" sz="1400" baseline="-25000" dirty="0"/>
                  <a:t>2</a:t>
                </a:r>
                <a:r>
                  <a:rPr lang="en-IN" sz="1400" b="0" i="0" dirty="0">
                    <a:solidFill>
                      <a:srgbClr val="000000"/>
                    </a:solidFill>
                    <a:effectLst/>
                    <a:latin typeface="verdana" panose="020B0604030504040204" pitchFamily="34" charset="0"/>
                  </a:rPr>
                  <a:t> ∈</a:t>
                </a:r>
                <a:r>
                  <a:rPr lang="en-IN" sz="1400" b="1" i="0" dirty="0">
                    <a:solidFill>
                      <a:srgbClr val="000000"/>
                    </a:solidFill>
                    <a:effectLst/>
                    <a:latin typeface="verdana" panose="020B0604030504040204" pitchFamily="34" charset="0"/>
                  </a:rPr>
                  <a:t>R</a:t>
                </a:r>
                <a:r>
                  <a:rPr lang="en-US" sz="1400" dirty="0"/>
                  <a:t>,</a:t>
                </a:r>
                <a:r>
                  <a:rPr lang="el-GR" sz="1400" dirty="0"/>
                  <a:t> σ</a:t>
                </a:r>
                <a:r>
                  <a:rPr lang="en-US" sz="1400" baseline="-25000" dirty="0"/>
                  <a:t>1</a:t>
                </a:r>
                <a:r>
                  <a:rPr lang="en-US" sz="1400" dirty="0"/>
                  <a:t>&gt;0,</a:t>
                </a:r>
                <a:r>
                  <a:rPr lang="el-GR" sz="1400" dirty="0"/>
                  <a:t> σ</a:t>
                </a:r>
                <a:r>
                  <a:rPr lang="en-US" sz="1400" baseline="-25000" dirty="0"/>
                  <a:t>2</a:t>
                </a:r>
                <a:r>
                  <a:rPr lang="en-US" sz="1400" dirty="0"/>
                  <a:t>&gt;0,ɳ</a:t>
                </a:r>
                <a:r>
                  <a:rPr lang="en-US" sz="1400" baseline="-25000" dirty="0"/>
                  <a:t>1()</a:t>
                </a:r>
                <a:r>
                  <a:rPr lang="en-US" sz="1400" dirty="0"/>
                  <a:t>&gt;0, ɳ</a:t>
                </a:r>
                <a:r>
                  <a:rPr lang="en-US" sz="1400" baseline="-25000" dirty="0"/>
                  <a:t>2()</a:t>
                </a:r>
                <a:r>
                  <a:rPr lang="en-US" sz="1400" dirty="0"/>
                  <a:t>&gt;0} where </a:t>
                </a:r>
                <a:r>
                  <a:rPr lang="el-GR" sz="1400" dirty="0"/>
                  <a:t>µ</a:t>
                </a:r>
                <a:r>
                  <a:rPr lang="en-US" sz="1400" baseline="-25000" dirty="0"/>
                  <a:t>1   </a:t>
                </a:r>
                <a:r>
                  <a:rPr lang="en-US" sz="1400" dirty="0"/>
                  <a:t> and  are the parameters of the MMGBM process, and are the parameters of the regime switch model and [ </a:t>
                </a:r>
                <a14:m>
                  <m:oMath xmlns:m="http://schemas.openxmlformats.org/officeDocument/2006/math">
                    <m:m>
                      <m:mPr>
                        <m:mcs>
                          <m:mc>
                            <m:mcPr>
                              <m:count m:val="2"/>
                              <m:mcJc m:val="center"/>
                            </m:mcPr>
                          </m:mc>
                        </m:mcs>
                        <m:ctrlPr>
                          <a:rPr lang="en-US" sz="1400" i="1" smtClean="0">
                            <a:latin typeface="Cambria Math" panose="02040503050406030204" pitchFamily="18" charset="0"/>
                          </a:rPr>
                        </m:ctrlPr>
                      </m:mPr>
                      <m:mr>
                        <m:e>
                          <m:r>
                            <m:rPr>
                              <m:nor/>
                            </m:rPr>
                            <a:rPr lang="en-US" sz="1400" b="0" i="0" smtClean="0">
                              <a:latin typeface="Cambria Math" panose="02040503050406030204" pitchFamily="18" charset="0"/>
                            </a:rPr>
                            <m:t>−</m:t>
                          </m:r>
                          <m:r>
                            <m:rPr>
                              <m:nor/>
                            </m:rPr>
                            <a:rPr lang="en-IN" sz="1400" dirty="0"/>
                            <m:t>ɳ</m:t>
                          </m:r>
                          <m:r>
                            <a:rPr lang="en-US" sz="1400" b="0" i="1" dirty="0" smtClean="0">
                              <a:latin typeface="Cambria Math" panose="02040503050406030204" pitchFamily="18" charset="0"/>
                            </a:rPr>
                            <m:t>1</m:t>
                          </m:r>
                          <m:r>
                            <a:rPr lang="en-US" sz="1400" b="0" i="1" dirty="0" smtClean="0">
                              <a:latin typeface="Cambria Math" panose="02040503050406030204" pitchFamily="18" charset="0"/>
                            </a:rPr>
                            <m:t>(</m:t>
                          </m:r>
                          <m:r>
                            <a:rPr lang="en-US" sz="1400" b="0" i="1" dirty="0" smtClean="0">
                              <a:latin typeface="Cambria Math" panose="02040503050406030204" pitchFamily="18" charset="0"/>
                            </a:rPr>
                            <m:t>𝑦</m:t>
                          </m:r>
                          <m:r>
                            <a:rPr lang="en-US" sz="1400" b="0" i="1" dirty="0" smtClean="0">
                              <a:latin typeface="Cambria Math" panose="02040503050406030204" pitchFamily="18" charset="0"/>
                            </a:rPr>
                            <m:t>)</m:t>
                          </m:r>
                        </m:e>
                        <m:e>
                          <m:r>
                            <m:rPr>
                              <m:nor/>
                            </m:rPr>
                            <a:rPr lang="en-IN" sz="1400" dirty="0"/>
                            <m:t>ɳ</m:t>
                          </m:r>
                          <m:r>
                            <a:rPr lang="en-US" sz="1400" b="0" i="1" dirty="0" smtClean="0">
                              <a:latin typeface="Cambria Math" panose="02040503050406030204" pitchFamily="18" charset="0"/>
                            </a:rPr>
                            <m:t>1</m:t>
                          </m:r>
                          <m:r>
                            <a:rPr lang="en-US" sz="1400" b="0" i="1" dirty="0" smtClean="0">
                              <a:latin typeface="Cambria Math" panose="02040503050406030204" pitchFamily="18" charset="0"/>
                            </a:rPr>
                            <m:t>(</m:t>
                          </m:r>
                          <m:r>
                            <a:rPr lang="en-US" sz="1400" b="0" i="1" dirty="0" smtClean="0">
                              <a:latin typeface="Cambria Math" panose="02040503050406030204" pitchFamily="18" charset="0"/>
                            </a:rPr>
                            <m:t>𝑦</m:t>
                          </m:r>
                          <m:r>
                            <a:rPr lang="en-US" sz="1400" b="0" i="1" dirty="0" smtClean="0">
                              <a:latin typeface="Cambria Math" panose="02040503050406030204" pitchFamily="18" charset="0"/>
                            </a:rPr>
                            <m:t>)</m:t>
                          </m:r>
                        </m:e>
                      </m:mr>
                      <m:mr>
                        <m:e>
                          <m:r>
                            <m:rPr>
                              <m:nor/>
                            </m:rPr>
                            <a:rPr lang="en-IN" sz="1400" dirty="0" smtClean="0"/>
                            <m:t>ɳ</m:t>
                          </m:r>
                          <m:r>
                            <a:rPr lang="en-US" sz="1400" b="0" i="1" dirty="0" smtClean="0">
                              <a:latin typeface="Cambria Math" panose="02040503050406030204" pitchFamily="18" charset="0"/>
                            </a:rPr>
                            <m:t>2</m:t>
                          </m:r>
                          <m:r>
                            <a:rPr lang="en-US" sz="1400" b="0" i="1" dirty="0" smtClean="0">
                              <a:latin typeface="Cambria Math" panose="02040503050406030204" pitchFamily="18" charset="0"/>
                            </a:rPr>
                            <m:t>(</m:t>
                          </m:r>
                          <m:r>
                            <a:rPr lang="en-US" sz="1400" b="0" i="1" dirty="0" smtClean="0">
                              <a:latin typeface="Cambria Math" panose="02040503050406030204" pitchFamily="18" charset="0"/>
                            </a:rPr>
                            <m:t>𝑦</m:t>
                          </m:r>
                          <m:r>
                            <a:rPr lang="en-US" sz="1400" b="0" i="1" dirty="0" smtClean="0">
                              <a:latin typeface="Cambria Math" panose="02040503050406030204" pitchFamily="18" charset="0"/>
                            </a:rPr>
                            <m:t>)</m:t>
                          </m:r>
                        </m:e>
                        <m:e>
                          <m:r>
                            <a:rPr lang="en-US" sz="1400" b="0" i="1" smtClean="0">
                              <a:latin typeface="Cambria Math" panose="02040503050406030204" pitchFamily="18" charset="0"/>
                            </a:rPr>
                            <m:t>−</m:t>
                          </m:r>
                          <m:r>
                            <m:rPr>
                              <m:nor/>
                            </m:rPr>
                            <a:rPr lang="en-IN" sz="1400" dirty="0"/>
                            <m:t>ɳ</m:t>
                          </m:r>
                          <m:r>
                            <a:rPr lang="en-US" sz="1400" b="0" i="1" dirty="0" smtClean="0">
                              <a:latin typeface="Cambria Math" panose="02040503050406030204" pitchFamily="18" charset="0"/>
                            </a:rPr>
                            <m:t>2</m:t>
                          </m:r>
                          <m:r>
                            <a:rPr lang="en-US" sz="1400" b="0" i="1" dirty="0" smtClean="0">
                              <a:latin typeface="Cambria Math" panose="02040503050406030204" pitchFamily="18" charset="0"/>
                            </a:rPr>
                            <m:t>(</m:t>
                          </m:r>
                          <m:r>
                            <a:rPr lang="en-US" sz="1400" b="0" i="1" dirty="0" smtClean="0">
                              <a:latin typeface="Cambria Math" panose="02040503050406030204" pitchFamily="18" charset="0"/>
                            </a:rPr>
                            <m:t>𝑦</m:t>
                          </m:r>
                          <m:r>
                            <a:rPr lang="en-US" sz="1400" b="0" i="1" dirty="0" smtClean="0">
                              <a:latin typeface="Cambria Math" panose="02040503050406030204" pitchFamily="18" charset="0"/>
                            </a:rPr>
                            <m:t>)</m:t>
                          </m:r>
                        </m:e>
                      </m:mr>
                    </m:m>
                    <m:r>
                      <a:rPr lang="en-US" sz="1400" b="0" i="1" dirty="0" smtClean="0">
                        <a:latin typeface="Cambria Math" panose="02040503050406030204" pitchFamily="18" charset="0"/>
                      </a:rPr>
                      <m:t> ]</m:t>
                    </m:r>
                  </m:oMath>
                </a14:m>
                <a:r>
                  <a:rPr lang="en-US" sz="1400" dirty="0"/>
                  <a:t>(where y&gt;0)  is the instantaneous transition rate function of the Semi- Markov-modulation. All these parameters are unknown. Moreover the transition rate matrix is no more a fixed matrix, it is now a matrix values function.</a:t>
                </a:r>
              </a:p>
              <a:p>
                <a:pPr>
                  <a:buFont typeface="Wingdings" panose="05000000000000000000" pitchFamily="2" charset="2"/>
                  <a:buChar char="v"/>
                </a:pPr>
                <a:r>
                  <a:rPr lang="en-US" dirty="0"/>
                  <a:t>We choose the Cp class as follows-</a:t>
                </a:r>
              </a:p>
              <a:p>
                <a:pPr marL="0" indent="0">
                  <a:buNone/>
                </a:pPr>
                <a:r>
                  <a:rPr lang="en-US" dirty="0"/>
                  <a:t>We know for a semi </a:t>
                </a:r>
                <a:r>
                  <a:rPr lang="en-US" dirty="0" err="1"/>
                  <a:t>markov</a:t>
                </a:r>
                <a:r>
                  <a:rPr lang="en-US" dirty="0"/>
                  <a:t> distribution the holding time distribution for the </a:t>
                </a:r>
                <a:r>
                  <a:rPr lang="en-US" dirty="0" err="1"/>
                  <a:t>ith</a:t>
                </a:r>
                <a:r>
                  <a:rPr lang="en-US" dirty="0"/>
                  <a:t>  state is distributed as gamma distribution with shape parameter </a:t>
                </a:r>
                <a:r>
                  <a:rPr lang="en-US" dirty="0" err="1"/>
                  <a:t>ki</a:t>
                </a:r>
                <a:r>
                  <a:rPr lang="en-US" dirty="0"/>
                  <a:t> and rate parameter </a:t>
                </a:r>
                <a14:m>
                  <m:oMath xmlns:m="http://schemas.openxmlformats.org/officeDocument/2006/math">
                    <m:r>
                      <m:rPr>
                        <m:nor/>
                      </m:rPr>
                      <a:rPr lang="en-IN" sz="1400" dirty="0" smtClean="0"/>
                      <m:t>ɳ</m:t>
                    </m:r>
                    <m:r>
                      <a:rPr lang="en-US" sz="1400" b="0" i="1" dirty="0" smtClean="0">
                        <a:latin typeface="Cambria Math" panose="02040503050406030204" pitchFamily="18" charset="0"/>
                      </a:rPr>
                      <m:t>𝑖</m:t>
                    </m:r>
                  </m:oMath>
                </a14:m>
                <a:endParaRPr lang="en-US" sz="1400" dirty="0"/>
              </a:p>
              <a:p>
                <a:pPr marL="0" indent="0">
                  <a:buNone/>
                </a:pPr>
                <a:r>
                  <a:rPr lang="en-US" sz="1400" dirty="0"/>
                  <a:t>Therefore it follows that </a:t>
                </a:r>
                <a14:m>
                  <m:oMath xmlns:m="http://schemas.openxmlformats.org/officeDocument/2006/math">
                    <m:r>
                      <m:rPr>
                        <m:nor/>
                      </m:rPr>
                      <a:rPr lang="en-IN" sz="1400" dirty="0" smtClean="0"/>
                      <m:t>ɳ</m:t>
                    </m:r>
                    <m:r>
                      <a:rPr lang="en-US" sz="1400" b="0" i="1" dirty="0" smtClean="0">
                        <a:latin typeface="Cambria Math" panose="02040503050406030204" pitchFamily="18" charset="0"/>
                      </a:rPr>
                      <m:t>𝑖</m:t>
                    </m:r>
                    <m:r>
                      <a:rPr lang="en-US" sz="1400" b="0" i="1" dirty="0" smtClean="0">
                        <a:latin typeface="Cambria Math" panose="02040503050406030204" pitchFamily="18" charset="0"/>
                      </a:rPr>
                      <m:t>(</m:t>
                    </m:r>
                    <m:r>
                      <a:rPr lang="en-US" sz="1400" b="0" i="1" dirty="0" smtClean="0">
                        <a:latin typeface="Cambria Math" panose="02040503050406030204" pitchFamily="18" charset="0"/>
                      </a:rPr>
                      <m:t>𝑦</m:t>
                    </m:r>
                    <m:r>
                      <a:rPr lang="en-US" sz="1400" b="0" i="1" dirty="0" smtClean="0">
                        <a:latin typeface="Cambria Math" panose="02040503050406030204" pitchFamily="18" charset="0"/>
                      </a:rPr>
                      <m:t>)</m:t>
                    </m:r>
                  </m:oMath>
                </a14:m>
                <a:r>
                  <a:rPr lang="en-US" sz="1400" dirty="0"/>
                  <a:t> can be considered as the hazard rate of the </a:t>
                </a:r>
                <a:r>
                  <a:rPr lang="en-US" dirty="0"/>
                  <a:t>gamma distribution with shape parameter </a:t>
                </a:r>
                <a:r>
                  <a:rPr lang="en-US" dirty="0" err="1"/>
                  <a:t>ki</a:t>
                </a:r>
                <a:r>
                  <a:rPr lang="en-US" dirty="0"/>
                  <a:t> and rate parameter </a:t>
                </a:r>
                <a14:m>
                  <m:oMath xmlns:m="http://schemas.openxmlformats.org/officeDocument/2006/math">
                    <m:r>
                      <m:rPr>
                        <m:nor/>
                      </m:rPr>
                      <a:rPr lang="en-IN" dirty="0"/>
                      <m:t>ɳ</m:t>
                    </m:r>
                    <m:r>
                      <a:rPr lang="en-US" i="1" dirty="0">
                        <a:latin typeface="Cambria Math" panose="02040503050406030204" pitchFamily="18" charset="0"/>
                      </a:rPr>
                      <m:t>𝑖</m:t>
                    </m:r>
                    <m:r>
                      <a:rPr lang="en-US" b="0" i="0" dirty="0" smtClean="0">
                        <a:latin typeface="Cambria Math" panose="02040503050406030204" pitchFamily="18" charset="0"/>
                      </a:rPr>
                      <m:t> </m:t>
                    </m:r>
                  </m:oMath>
                </a14:m>
                <a:r>
                  <a:rPr lang="en-US" sz="1400" dirty="0"/>
                  <a:t> (follows from a paper by Ghosh and </a:t>
                </a:r>
                <a:r>
                  <a:rPr lang="en-US" sz="1400" dirty="0" err="1"/>
                  <a:t>Saha</a:t>
                </a:r>
                <a:r>
                  <a:rPr lang="en-US" sz="1400" dirty="0"/>
                  <a:t> (2011)). This leaves us with the first constraint of the Cp class as </a:t>
                </a:r>
              </a:p>
              <a:p>
                <a:pPr marL="0" indent="0" algn="ctr">
                  <a:buNone/>
                </a:pPr>
                <a:r>
                  <a:rPr lang="en-US" b="1" dirty="0"/>
                  <a:t>p= </a:t>
                </a:r>
                <a14:m>
                  <m:oMath xmlns:m="http://schemas.openxmlformats.org/officeDocument/2006/math">
                    <m:f>
                      <m:fPr>
                        <m:ctrlPr>
                          <a:rPr lang="en-US" b="1" i="1">
                            <a:latin typeface="Cambria Math" panose="02040503050406030204" pitchFamily="18" charset="0"/>
                          </a:rPr>
                        </m:ctrlPr>
                      </m:fPr>
                      <m:num>
                        <m:f>
                          <m:fPr>
                            <m:ctrlPr>
                              <a:rPr lang="en-US" b="1" i="1">
                                <a:latin typeface="Cambria Math" panose="02040503050406030204" pitchFamily="18" charset="0"/>
                              </a:rPr>
                            </m:ctrlPr>
                          </m:fPr>
                          <m:num>
                            <m:r>
                              <a:rPr lang="en-US" b="1" i="1">
                                <a:latin typeface="Cambria Math" panose="02040503050406030204" pitchFamily="18" charset="0"/>
                              </a:rPr>
                              <m:t>𝒌</m:t>
                            </m:r>
                            <m:r>
                              <a:rPr lang="en-US" b="1" i="1">
                                <a:latin typeface="Cambria Math" panose="02040503050406030204" pitchFamily="18" charset="0"/>
                              </a:rPr>
                              <m:t>𝟏</m:t>
                            </m:r>
                          </m:num>
                          <m:den>
                            <m:r>
                              <m:rPr>
                                <m:nor/>
                              </m:rPr>
                              <a:rPr lang="en-US" b="1" dirty="0"/>
                              <m:t>ɳ</m:t>
                            </m:r>
                            <m:r>
                              <a:rPr lang="en-US" b="1" i="1" dirty="0">
                                <a:latin typeface="Cambria Math" panose="02040503050406030204" pitchFamily="18" charset="0"/>
                              </a:rPr>
                              <m:t>𝟏</m:t>
                            </m:r>
                          </m:den>
                        </m:f>
                      </m:num>
                      <m:den>
                        <m:f>
                          <m:fPr>
                            <m:ctrlPr>
                              <a:rPr lang="en-US" b="1" i="1">
                                <a:latin typeface="Cambria Math" panose="02040503050406030204" pitchFamily="18" charset="0"/>
                              </a:rPr>
                            </m:ctrlPr>
                          </m:fPr>
                          <m:num>
                            <m:r>
                              <a:rPr lang="en-US" b="1" i="1">
                                <a:latin typeface="Cambria Math" panose="02040503050406030204" pitchFamily="18" charset="0"/>
                              </a:rPr>
                              <m:t>𝒌</m:t>
                            </m:r>
                            <m:r>
                              <a:rPr lang="en-US" b="1" i="1">
                                <a:latin typeface="Cambria Math" panose="02040503050406030204" pitchFamily="18" charset="0"/>
                              </a:rPr>
                              <m:t>𝟏</m:t>
                            </m:r>
                          </m:num>
                          <m:den>
                            <m:r>
                              <m:rPr>
                                <m:nor/>
                              </m:rPr>
                              <a:rPr lang="en-US" b="1" dirty="0"/>
                              <m:t>ɳ</m:t>
                            </m:r>
                            <m:r>
                              <a:rPr lang="en-US" b="1" i="1" dirty="0">
                                <a:latin typeface="Cambria Math" panose="02040503050406030204" pitchFamily="18" charset="0"/>
                              </a:rPr>
                              <m:t>𝟏</m:t>
                            </m:r>
                          </m:den>
                        </m:f>
                        <m:r>
                          <a:rPr lang="en-US" b="1" i="1" dirty="0">
                            <a:latin typeface="Cambria Math" panose="02040503050406030204" pitchFamily="18" charset="0"/>
                          </a:rPr>
                          <m:t>+</m:t>
                        </m:r>
                        <m:f>
                          <m:fPr>
                            <m:ctrlPr>
                              <a:rPr lang="en-US" b="1" i="1">
                                <a:latin typeface="Cambria Math" panose="02040503050406030204" pitchFamily="18" charset="0"/>
                              </a:rPr>
                            </m:ctrlPr>
                          </m:fPr>
                          <m:num>
                            <m:r>
                              <a:rPr lang="en-US" b="1" i="1">
                                <a:latin typeface="Cambria Math" panose="02040503050406030204" pitchFamily="18" charset="0"/>
                              </a:rPr>
                              <m:t>𝒌</m:t>
                            </m:r>
                            <m:r>
                              <a:rPr lang="en-US" b="1" i="1">
                                <a:latin typeface="Cambria Math" panose="02040503050406030204" pitchFamily="18" charset="0"/>
                              </a:rPr>
                              <m:t>𝟐</m:t>
                            </m:r>
                          </m:num>
                          <m:den>
                            <m:r>
                              <m:rPr>
                                <m:nor/>
                              </m:rPr>
                              <a:rPr lang="en-US" b="1" dirty="0"/>
                              <m:t>ɳ</m:t>
                            </m:r>
                            <m:r>
                              <a:rPr lang="en-US" b="1" i="1" dirty="0">
                                <a:latin typeface="Cambria Math" panose="02040503050406030204" pitchFamily="18" charset="0"/>
                              </a:rPr>
                              <m:t>𝟐</m:t>
                            </m:r>
                          </m:den>
                        </m:f>
                      </m:den>
                    </m:f>
                  </m:oMath>
                </a14:m>
                <a:endParaRPr lang="en-US" sz="1400" b="1" dirty="0"/>
              </a:p>
              <a:p>
                <a:pPr marL="0" indent="0">
                  <a:buNone/>
                </a:pPr>
                <a:endParaRPr lang="en-US" sz="1400" b="1" dirty="0"/>
              </a:p>
              <a:p>
                <a:endParaRPr lang="en-IN" dirty="0"/>
              </a:p>
            </p:txBody>
          </p:sp>
        </mc:Choice>
        <mc:Fallback>
          <p:sp>
            <p:nvSpPr>
              <p:cNvPr id="3" name="Content Placeholder 2">
                <a:extLst>
                  <a:ext uri="{FF2B5EF4-FFF2-40B4-BE49-F238E27FC236}">
                    <a16:creationId xmlns:a16="http://schemas.microsoft.com/office/drawing/2014/main" id="{DDF22C30-C2AB-4AF7-ADB8-28D9D71BEB6B}"/>
                  </a:ext>
                </a:extLst>
              </p:cNvPr>
              <p:cNvSpPr>
                <a:spLocks noGrp="1" noRot="1" noChangeAspect="1" noMove="1" noResize="1" noEditPoints="1" noAdjustHandles="1" noChangeArrowheads="1" noChangeShapeType="1" noTextEdit="1"/>
              </p:cNvSpPr>
              <p:nvPr>
                <p:ph idx="1"/>
              </p:nvPr>
            </p:nvSpPr>
            <p:spPr>
              <a:blipFill>
                <a:blip r:embed="rId2"/>
                <a:stretch>
                  <a:fillRect l="-61" t="-158"/>
                </a:stretch>
              </a:blipFill>
            </p:spPr>
            <p:txBody>
              <a:bodyPr/>
              <a:lstStyle/>
              <a:p>
                <a:r>
                  <a:rPr lang="en-IN">
                    <a:noFill/>
                  </a:rPr>
                  <a:t> </a:t>
                </a:r>
              </a:p>
            </p:txBody>
          </p:sp>
        </mc:Fallback>
      </mc:AlternateContent>
    </p:spTree>
    <p:extLst>
      <p:ext uri="{BB962C8B-B14F-4D97-AF65-F5344CB8AC3E}">
        <p14:creationId xmlns:p14="http://schemas.microsoft.com/office/powerpoint/2010/main" val="7582041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6934E-B937-4939-A3FE-B6947082F80D}"/>
              </a:ext>
            </a:extLst>
          </p:cNvPr>
          <p:cNvSpPr>
            <a:spLocks noGrp="1"/>
          </p:cNvSpPr>
          <p:nvPr>
            <p:ph type="title"/>
          </p:nvPr>
        </p:nvSpPr>
        <p:spPr/>
        <p:txBody>
          <a:bodyPr/>
          <a:lstStyle/>
          <a:p>
            <a:endParaRPr lang="en-IN"/>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824C917-3987-4BAF-8786-7EADD83AD545}"/>
                  </a:ext>
                </a:extLst>
              </p:cNvPr>
              <p:cNvSpPr>
                <a:spLocks noGrp="1"/>
              </p:cNvSpPr>
              <p:nvPr>
                <p:ph idx="1"/>
              </p:nvPr>
            </p:nvSpPr>
            <p:spPr/>
            <p:txBody>
              <a:bodyPr>
                <a:normAutofit/>
              </a:bodyPr>
              <a:lstStyle/>
              <a:p>
                <a:pPr>
                  <a:buFont typeface="Wingdings" panose="05000000000000000000" pitchFamily="2" charset="2"/>
                  <a:buChar char="v"/>
                </a:pPr>
                <a:r>
                  <a:rPr lang="en-US" dirty="0"/>
                  <a:t>In addition to this we further assume that-</a:t>
                </a:r>
              </a:p>
              <a:p>
                <a:pPr marL="0" indent="0" algn="ctr">
                  <a:buNone/>
                </a:pPr>
                <a:r>
                  <a:rPr lang="en-US" dirty="0"/>
                  <a:t> </a:t>
                </a:r>
                <a:r>
                  <a:rPr lang="en-US" b="1" dirty="0"/>
                  <a:t>k</a:t>
                </a:r>
                <a:r>
                  <a:rPr lang="en-US" b="1" baseline="-25000" dirty="0"/>
                  <a:t>1</a:t>
                </a:r>
                <a:r>
                  <a:rPr lang="en-US" b="1" dirty="0"/>
                  <a:t>=k</a:t>
                </a:r>
                <a:r>
                  <a:rPr lang="en-US" b="1" baseline="-25000" dirty="0"/>
                  <a:t>2</a:t>
                </a:r>
              </a:p>
              <a:p>
                <a:pPr marL="0" indent="0" algn="ctr">
                  <a:buNone/>
                </a:pPr>
                <a:r>
                  <a:rPr lang="en-IN" sz="1400" b="1" dirty="0"/>
                  <a:t>µ</a:t>
                </a:r>
                <a:r>
                  <a:rPr lang="en-IN" sz="1400" b="1" baseline="-25000" dirty="0"/>
                  <a:t>1</a:t>
                </a:r>
                <a:r>
                  <a:rPr lang="en-IN" sz="1400" b="1" dirty="0"/>
                  <a:t>= µ</a:t>
                </a:r>
                <a:r>
                  <a:rPr lang="en-IN" sz="1400" b="1" baseline="-25000" dirty="0"/>
                  <a:t>2</a:t>
                </a:r>
              </a:p>
              <a:p>
                <a:pPr marL="0" indent="0" algn="ctr">
                  <a:buNone/>
                </a:pPr>
                <a:r>
                  <a:rPr lang="el-GR" sz="1400" b="1" dirty="0"/>
                  <a:t>σ</a:t>
                </a:r>
                <a:r>
                  <a:rPr lang="en-IN" sz="1400" b="1" baseline="-25000" dirty="0"/>
                  <a:t>1</a:t>
                </a:r>
                <a:r>
                  <a:rPr lang="en-IN" sz="1400" b="1" dirty="0"/>
                  <a:t>= </a:t>
                </a:r>
                <a:r>
                  <a:rPr lang="en-US" sz="1400" b="1" dirty="0"/>
                  <a:t>F</a:t>
                </a:r>
                <a:r>
                  <a:rPr lang="el-GR" sz="1400" b="1" baseline="-25000" dirty="0"/>
                  <a:t>σ</a:t>
                </a:r>
                <a:r>
                  <a:rPr lang="en-US" sz="1400" b="1" dirty="0"/>
                  <a:t>(p)</a:t>
                </a:r>
              </a:p>
              <a:p>
                <a:pPr>
                  <a:buFont typeface="Wingdings" panose="05000000000000000000" pitchFamily="2" charset="2"/>
                  <a:buChar char="v"/>
                </a:pPr>
                <a:r>
                  <a:rPr lang="en-US" dirty="0"/>
                  <a:t>We choose the A class as-</a:t>
                </a:r>
                <a:r>
                  <a:rPr lang="en-IN" sz="1400" dirty="0"/>
                  <a:t>{meu1=meu2=0.223053,sigma1=0.167725,sigma2=0.271171,lambda1∈{5,10,15},lambda2∈{28.3335,56.667,85.0005},k1=k2=2}.</a:t>
                </a:r>
              </a:p>
              <a:p>
                <a:pPr>
                  <a:buFont typeface="Wingdings" panose="05000000000000000000" pitchFamily="2" charset="2"/>
                  <a:buChar char="v"/>
                </a:pPr>
                <a:r>
                  <a:rPr lang="en-IN" dirty="0"/>
                  <a:t>Therefore we simulate data using the recurrence relation—</a:t>
                </a:r>
              </a:p>
              <a:p>
                <a:pPr marL="0" indent="0" algn="ctr">
                  <a:buNone/>
                </a:pPr>
                <a:r>
                  <a:rPr lang="en-IN" dirty="0"/>
                  <a:t>S</a:t>
                </a:r>
                <a:r>
                  <a:rPr lang="en-IN" baseline="-25000" dirty="0"/>
                  <a:t>t(i+1) </a:t>
                </a:r>
                <a:r>
                  <a:rPr lang="en-IN" dirty="0"/>
                  <a:t>=S</a:t>
                </a:r>
                <a:r>
                  <a:rPr lang="en-IN" baseline="-25000" dirty="0"/>
                  <a:t>t(</a:t>
                </a:r>
                <a:r>
                  <a:rPr lang="en-IN" baseline="-25000" dirty="0" err="1"/>
                  <a:t>i</a:t>
                </a:r>
                <a:r>
                  <a:rPr lang="en-IN" baseline="-25000" dirty="0"/>
                  <a:t>) </a:t>
                </a:r>
                <a:r>
                  <a:rPr lang="en-IN" dirty="0"/>
                  <a:t>(</a:t>
                </a:r>
                <a:r>
                  <a:rPr lang="en-US" dirty="0"/>
                  <a:t>exp((</a:t>
                </a:r>
                <a:r>
                  <a:rPr lang="el-GR" dirty="0"/>
                  <a:t>µ</a:t>
                </a:r>
                <a:r>
                  <a:rPr lang="en-US" dirty="0"/>
                  <a:t>(X</a:t>
                </a:r>
                <a:r>
                  <a:rPr lang="en-US" baseline="-25000" dirty="0"/>
                  <a:t>i</a:t>
                </a:r>
                <a:r>
                  <a:rPr lang="en-US" dirty="0"/>
                  <a:t>)”-</a:t>
                </a:r>
                <a:r>
                  <a:rPr lang="el-GR" dirty="0"/>
                  <a:t> </a:t>
                </a:r>
                <a14:m>
                  <m:oMath xmlns:m="http://schemas.openxmlformats.org/officeDocument/2006/math">
                    <m:f>
                      <m:fPr>
                        <m:ctrlPr>
                          <a:rPr lang="en-US" i="1" smtClean="0">
                            <a:latin typeface="Cambria Math" panose="02040503050406030204" pitchFamily="18" charset="0"/>
                          </a:rPr>
                        </m:ctrlPr>
                      </m:fPr>
                      <m:num>
                        <m:r>
                          <m:rPr>
                            <m:nor/>
                          </m:rPr>
                          <a:rPr lang="el-GR" dirty="0"/>
                          <m:t>σ</m:t>
                        </m:r>
                        <m:r>
                          <m:rPr>
                            <m:nor/>
                          </m:rPr>
                          <a:rPr lang="en-US" b="0" i="0" dirty="0" smtClean="0"/>
                          <m:t>(</m:t>
                        </m:r>
                        <m:r>
                          <m:rPr>
                            <m:nor/>
                          </m:rPr>
                          <a:rPr lang="en-US" b="0" i="0" dirty="0" smtClean="0"/>
                          <m:t>Xi</m:t>
                        </m:r>
                        <m:r>
                          <m:rPr>
                            <m:nor/>
                          </m:rPr>
                          <a:rPr lang="en-US" b="0" i="0" dirty="0" smtClean="0"/>
                          <m:t>)"</m:t>
                        </m:r>
                        <m:r>
                          <a:rPr lang="en-US" b="0" i="1" baseline="30000" dirty="0" smtClean="0">
                            <a:latin typeface="Cambria Math" panose="02040503050406030204" pitchFamily="18" charset="0"/>
                          </a:rPr>
                          <m:t>2</m:t>
                        </m:r>
                      </m:num>
                      <m:den>
                        <m:r>
                          <a:rPr lang="en-US" b="0" i="1" smtClean="0">
                            <a:latin typeface="Cambria Math" panose="02040503050406030204" pitchFamily="18" charset="0"/>
                          </a:rPr>
                          <m:t>2</m:t>
                        </m:r>
                      </m:den>
                    </m:f>
                  </m:oMath>
                </a14:m>
                <a:r>
                  <a:rPr lang="en-US" dirty="0"/>
                  <a:t>)</a:t>
                </a:r>
                <a:r>
                  <a:rPr lang="az-Cyrl-AZ" dirty="0"/>
                  <a:t> б </a:t>
                </a:r>
                <a:r>
                  <a:rPr lang="en-US" dirty="0"/>
                  <a:t>+</a:t>
                </a:r>
                <a:r>
                  <a:rPr lang="el-GR" dirty="0"/>
                  <a:t> σ</a:t>
                </a:r>
                <a:r>
                  <a:rPr lang="en-US" dirty="0"/>
                  <a:t>Z</a:t>
                </a:r>
                <a:r>
                  <a:rPr lang="en-US" baseline="-25000" dirty="0"/>
                  <a:t>i</a:t>
                </a:r>
                <a:r>
                  <a:rPr lang="en-US" dirty="0"/>
                  <a:t>))</a:t>
                </a:r>
              </a:p>
              <a:p>
                <a:pPr marL="0" indent="0">
                  <a:buNone/>
                </a:pPr>
                <a:r>
                  <a:rPr lang="en-US" dirty="0"/>
                  <a:t> where </a:t>
                </a:r>
                <a:r>
                  <a:rPr lang="en-US" dirty="0" err="1"/>
                  <a:t>P</a:t>
                </a:r>
                <a:r>
                  <a:rPr lang="en-US" baseline="-25000" dirty="0" err="1"/>
                  <a:t>i</a:t>
                </a:r>
                <a:r>
                  <a:rPr lang="en-US" dirty="0" err="1"/>
                  <a:t>|X</a:t>
                </a:r>
                <a:r>
                  <a:rPr lang="en-US" baseline="-25000" dirty="0" err="1"/>
                  <a:t>i,</a:t>
                </a:r>
                <a:r>
                  <a:rPr lang="en-US" dirty="0" err="1"/>
                  <a:t>Y</a:t>
                </a:r>
                <a:r>
                  <a:rPr lang="en-US" baseline="-25000" dirty="0" err="1"/>
                  <a:t>i</a:t>
                </a:r>
                <a:r>
                  <a:rPr lang="en-US" dirty="0" err="1"/>
                  <a:t>~Bernoulli</a:t>
                </a:r>
                <a:r>
                  <a:rPr lang="en-US" dirty="0"/>
                  <a:t>(</a:t>
                </a:r>
                <a:r>
                  <a:rPr lang="az-Cyrl-AZ" dirty="0"/>
                  <a:t>б </a:t>
                </a:r>
                <a:r>
                  <a:rPr lang="en-US" dirty="0"/>
                  <a:t>*</a:t>
                </a:r>
                <a:r>
                  <a:rPr lang="en-IN" sz="1400" dirty="0"/>
                  <a:t> </a:t>
                </a:r>
                <a14:m>
                  <m:oMath xmlns:m="http://schemas.openxmlformats.org/officeDocument/2006/math">
                    <m:r>
                      <m:rPr>
                        <m:nor/>
                      </m:rPr>
                      <a:rPr lang="en-IN" sz="1400" dirty="0" smtClean="0"/>
                      <m:t>ɳ</m:t>
                    </m:r>
                    <m:r>
                      <a:rPr lang="en-US" sz="1400" b="0" i="1" baseline="-25000" dirty="0" smtClean="0">
                        <a:latin typeface="Cambria Math" panose="02040503050406030204" pitchFamily="18" charset="0"/>
                      </a:rPr>
                      <m:t>𝑋𝑖</m:t>
                    </m:r>
                    <m:r>
                      <a:rPr lang="en-US" sz="1400" b="0" i="1" dirty="0" smtClean="0">
                        <a:latin typeface="Cambria Math" panose="02040503050406030204" pitchFamily="18" charset="0"/>
                      </a:rPr>
                      <m:t>(</m:t>
                    </m:r>
                    <m:r>
                      <a:rPr lang="en-US" sz="1400" b="0" i="1" dirty="0" smtClean="0">
                        <a:latin typeface="Cambria Math" panose="02040503050406030204" pitchFamily="18" charset="0"/>
                      </a:rPr>
                      <m:t>𝑦𝑖</m:t>
                    </m:r>
                    <m:r>
                      <a:rPr lang="en-US" sz="1400" b="0" i="1" dirty="0" smtClean="0">
                        <a:latin typeface="Cambria Math" panose="02040503050406030204" pitchFamily="18" charset="0"/>
                      </a:rPr>
                      <m:t>)) </m:t>
                    </m:r>
                  </m:oMath>
                </a14:m>
                <a:r>
                  <a:rPr lang="en-US" dirty="0"/>
                  <a:t> and Y</a:t>
                </a:r>
                <a:r>
                  <a:rPr lang="en-US" baseline="-25000" dirty="0"/>
                  <a:t>i+1</a:t>
                </a:r>
                <a:r>
                  <a:rPr lang="en-US" dirty="0"/>
                  <a:t>=(</a:t>
                </a:r>
                <a:r>
                  <a:rPr lang="en-US" dirty="0" err="1"/>
                  <a:t>Y</a:t>
                </a:r>
                <a:r>
                  <a:rPr lang="en-US" baseline="-25000" dirty="0" err="1"/>
                  <a:t>i</a:t>
                </a:r>
                <a:r>
                  <a:rPr lang="en-US" dirty="0" err="1"/>
                  <a:t>+i</a:t>
                </a:r>
                <a:r>
                  <a:rPr lang="az-Cyrl-AZ" dirty="0"/>
                  <a:t>б</a:t>
                </a:r>
                <a:r>
                  <a:rPr lang="en-US" dirty="0"/>
                  <a:t>)(1-P</a:t>
                </a:r>
                <a:r>
                  <a:rPr lang="en-US" baseline="-25000" dirty="0"/>
                  <a:t>i</a:t>
                </a:r>
                <a:r>
                  <a:rPr lang="en-US" dirty="0"/>
                  <a:t>), X</a:t>
                </a:r>
                <a:r>
                  <a:rPr lang="en-US" baseline="-25000" dirty="0"/>
                  <a:t>(i+1) </a:t>
                </a:r>
                <a:r>
                  <a:rPr lang="en-US" dirty="0"/>
                  <a:t>= (-1)</a:t>
                </a:r>
                <a:r>
                  <a:rPr lang="en-US" baseline="30000" dirty="0"/>
                  <a:t>X(</a:t>
                </a:r>
                <a:r>
                  <a:rPr lang="en-US" baseline="30000" dirty="0" err="1"/>
                  <a:t>i</a:t>
                </a:r>
                <a:r>
                  <a:rPr lang="en-US" baseline="30000" dirty="0"/>
                  <a:t>)</a:t>
                </a:r>
                <a:r>
                  <a:rPr lang="en-US" dirty="0"/>
                  <a:t>P</a:t>
                </a:r>
                <a:r>
                  <a:rPr lang="en-US" baseline="-25000" dirty="0"/>
                  <a:t>i      </a:t>
                </a:r>
              </a:p>
              <a:p>
                <a:pPr marL="0" indent="0">
                  <a:buNone/>
                </a:pPr>
                <a:endParaRPr lang="en-IN" dirty="0"/>
              </a:p>
              <a:p>
                <a:pPr marL="0" indent="0">
                  <a:buNone/>
                </a:pPr>
                <a:endParaRPr lang="en-US" sz="1400" dirty="0"/>
              </a:p>
              <a:p>
                <a:pPr marL="0" indent="0">
                  <a:buNone/>
                </a:pPr>
                <a:endParaRPr lang="en-IN" dirty="0"/>
              </a:p>
            </p:txBody>
          </p:sp>
        </mc:Choice>
        <mc:Fallback>
          <p:sp>
            <p:nvSpPr>
              <p:cNvPr id="3" name="Content Placeholder 2">
                <a:extLst>
                  <a:ext uri="{FF2B5EF4-FFF2-40B4-BE49-F238E27FC236}">
                    <a16:creationId xmlns:a16="http://schemas.microsoft.com/office/drawing/2014/main" id="{4824C917-3987-4BAF-8786-7EADD83AD545}"/>
                  </a:ext>
                </a:extLst>
              </p:cNvPr>
              <p:cNvSpPr>
                <a:spLocks noGrp="1" noRot="1" noChangeAspect="1" noMove="1" noResize="1" noEditPoints="1" noAdjustHandles="1" noChangeArrowheads="1" noChangeShapeType="1" noTextEdit="1"/>
              </p:cNvSpPr>
              <p:nvPr>
                <p:ph idx="1"/>
              </p:nvPr>
            </p:nvSpPr>
            <p:spPr>
              <a:blipFill>
                <a:blip r:embed="rId2"/>
                <a:stretch>
                  <a:fillRect l="-61"/>
                </a:stretch>
              </a:blipFill>
            </p:spPr>
            <p:txBody>
              <a:bodyPr/>
              <a:lstStyle/>
              <a:p>
                <a:r>
                  <a:rPr lang="en-IN">
                    <a:noFill/>
                  </a:rPr>
                  <a:t> </a:t>
                </a:r>
              </a:p>
            </p:txBody>
          </p:sp>
        </mc:Fallback>
      </mc:AlternateContent>
    </p:spTree>
    <p:extLst>
      <p:ext uri="{BB962C8B-B14F-4D97-AF65-F5344CB8AC3E}">
        <p14:creationId xmlns:p14="http://schemas.microsoft.com/office/powerpoint/2010/main" val="38029773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639C5-FADD-4B80-9499-852517256FFF}"/>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8FDEDB97-7579-47A1-82C6-9328C5011F43}"/>
              </a:ext>
            </a:extLst>
          </p:cNvPr>
          <p:cNvSpPr>
            <a:spLocks noGrp="1"/>
          </p:cNvSpPr>
          <p:nvPr>
            <p:ph idx="1"/>
          </p:nvPr>
        </p:nvSpPr>
        <p:spPr/>
        <p:txBody>
          <a:bodyPr>
            <a:normAutofit/>
          </a:bodyPr>
          <a:lstStyle/>
          <a:p>
            <a:r>
              <a:rPr lang="en-US" sz="2400" dirty="0"/>
              <a:t>As an outcome, the GBM hypothesis is rejected for each time series data with nearly 100% confidence. The MMGBM hypotheses are also rejected with more than 95% confidence for some time series. However, the SMGBM hypothesis could not be rejected at such level.</a:t>
            </a:r>
            <a:endParaRPr lang="en-IN" sz="2400" dirty="0"/>
          </a:p>
        </p:txBody>
      </p:sp>
    </p:spTree>
    <p:extLst>
      <p:ext uri="{BB962C8B-B14F-4D97-AF65-F5344CB8AC3E}">
        <p14:creationId xmlns:p14="http://schemas.microsoft.com/office/powerpoint/2010/main" val="3711824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B8085-1FFF-44DD-A144-D794D923CF00}"/>
              </a:ext>
            </a:extLst>
          </p:cNvPr>
          <p:cNvSpPr>
            <a:spLocks noGrp="1"/>
          </p:cNvSpPr>
          <p:nvPr>
            <p:ph type="title"/>
          </p:nvPr>
        </p:nvSpPr>
        <p:spPr>
          <a:xfrm>
            <a:off x="1066800" y="642594"/>
            <a:ext cx="10058400" cy="1371600"/>
          </a:xfrm>
        </p:spPr>
        <p:txBody>
          <a:bodyPr>
            <a:normAutofit/>
          </a:bodyPr>
          <a:lstStyle/>
          <a:p>
            <a:pPr algn="ctr"/>
            <a:r>
              <a:rPr lang="en-US" b="1" u="sng" dirty="0"/>
              <a:t>What we aim to do </a:t>
            </a:r>
          </a:p>
        </p:txBody>
      </p:sp>
      <p:graphicFrame>
        <p:nvGraphicFramePr>
          <p:cNvPr id="5" name="Content Placeholder 2" descr="SmartArt Process Diagram">
            <a:extLst>
              <a:ext uri="{FF2B5EF4-FFF2-40B4-BE49-F238E27FC236}">
                <a16:creationId xmlns:a16="http://schemas.microsoft.com/office/drawing/2014/main" id="{60233515-42BF-4401-AB7F-458C06159D34}"/>
              </a:ext>
            </a:extLst>
          </p:cNvPr>
          <p:cNvGraphicFramePr>
            <a:graphicFrameLocks noGrp="1"/>
          </p:cNvGraphicFramePr>
          <p:nvPr>
            <p:ph idx="1"/>
            <p:extLst>
              <p:ext uri="{D42A27DB-BD31-4B8C-83A1-F6EECF244321}">
                <p14:modId xmlns:p14="http://schemas.microsoft.com/office/powerpoint/2010/main" val="1539169996"/>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337735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4A83A-D8E5-44F1-BAA0-05A25D758DEA}"/>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Doubts:</a:t>
            </a:r>
            <a:endParaRPr lang="en-IN"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A3053529-7D82-40D4-BCB2-DE43412816C6}"/>
              </a:ext>
            </a:extLst>
          </p:cNvPr>
          <p:cNvSpPr>
            <a:spLocks noGrp="1"/>
          </p:cNvSpPr>
          <p:nvPr>
            <p:ph idx="1"/>
          </p:nvPr>
        </p:nvSpPr>
        <p:spPr/>
        <p:txBody>
          <a:bodyPr/>
          <a:lstStyle/>
          <a:p>
            <a:pPr>
              <a:buFont typeface="Wingdings" panose="05000000000000000000" pitchFamily="2" charset="2"/>
              <a:buChar char="q"/>
            </a:pPr>
            <a:r>
              <a:rPr lang="en-US" dirty="0"/>
              <a:t> Testing procedure of GBM,MMGBM and SMMGBM</a:t>
            </a:r>
          </a:p>
          <a:p>
            <a:pPr>
              <a:buFont typeface="Wingdings" panose="05000000000000000000" pitchFamily="2" charset="2"/>
              <a:buChar char="q"/>
            </a:pPr>
            <a:r>
              <a:rPr lang="en-US" dirty="0"/>
              <a:t>How to take an educated guess about the initial values</a:t>
            </a:r>
          </a:p>
          <a:p>
            <a:pPr>
              <a:buFont typeface="Wingdings" panose="05000000000000000000" pitchFamily="2" charset="2"/>
              <a:buChar char="q"/>
            </a:pPr>
            <a:r>
              <a:rPr lang="en-US" dirty="0"/>
              <a:t>Why does the paper use testing for multiple indices, each index for the time period being a time series itself</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7988068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85AD7-C158-4948-BDB1-2301538F77BA}"/>
              </a:ext>
            </a:extLst>
          </p:cNvPr>
          <p:cNvSpPr>
            <a:spLocks noGrp="1"/>
          </p:cNvSpPr>
          <p:nvPr>
            <p:ph type="title"/>
          </p:nvPr>
        </p:nvSpPr>
        <p:spPr/>
        <p:txBody>
          <a:bodyPr>
            <a:normAutofit/>
          </a:bodyPr>
          <a:lstStyle/>
          <a:p>
            <a:pPr algn="ctr"/>
            <a:r>
              <a:rPr lang="en-US" sz="8800" dirty="0"/>
              <a:t> </a:t>
            </a:r>
            <a:endParaRPr lang="en-IN" sz="8800" dirty="0"/>
          </a:p>
        </p:txBody>
      </p:sp>
      <p:sp>
        <p:nvSpPr>
          <p:cNvPr id="4" name="TextBox 3">
            <a:extLst>
              <a:ext uri="{FF2B5EF4-FFF2-40B4-BE49-F238E27FC236}">
                <a16:creationId xmlns:a16="http://schemas.microsoft.com/office/drawing/2014/main" id="{285DB7B0-CD7F-48C3-9031-9BAF5938E6BF}"/>
              </a:ext>
            </a:extLst>
          </p:cNvPr>
          <p:cNvSpPr txBox="1"/>
          <p:nvPr/>
        </p:nvSpPr>
        <p:spPr>
          <a:xfrm>
            <a:off x="3048802" y="3241928"/>
            <a:ext cx="6097604" cy="1015663"/>
          </a:xfrm>
          <a:prstGeom prst="rect">
            <a:avLst/>
          </a:prstGeom>
          <a:noFill/>
        </p:spPr>
        <p:txBody>
          <a:bodyPr wrap="square">
            <a:spAutoFit/>
          </a:bodyPr>
          <a:lstStyle/>
          <a:p>
            <a:pPr algn="ctr"/>
            <a:r>
              <a:rPr lang="en-US" sz="6000" dirty="0">
                <a:solidFill>
                  <a:schemeClr val="accent1">
                    <a:lumMod val="50000"/>
                  </a:schemeClr>
                </a:solidFill>
              </a:rPr>
              <a:t>Thank You!</a:t>
            </a:r>
            <a:endParaRPr lang="en-IN" sz="6000" dirty="0">
              <a:solidFill>
                <a:schemeClr val="accent1">
                  <a:lumMod val="50000"/>
                </a:schemeClr>
              </a:solidFill>
            </a:endParaRPr>
          </a:p>
        </p:txBody>
      </p:sp>
    </p:spTree>
    <p:extLst>
      <p:ext uri="{BB962C8B-B14F-4D97-AF65-F5344CB8AC3E}">
        <p14:creationId xmlns:p14="http://schemas.microsoft.com/office/powerpoint/2010/main" val="2622224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67147-1A43-4617-81A8-D5C34EBD828A}"/>
              </a:ext>
            </a:extLst>
          </p:cNvPr>
          <p:cNvSpPr>
            <a:spLocks noGrp="1"/>
          </p:cNvSpPr>
          <p:nvPr>
            <p:ph type="title"/>
          </p:nvPr>
        </p:nvSpPr>
        <p:spPr/>
        <p:txBody>
          <a:bodyPr/>
          <a:lstStyle/>
          <a:p>
            <a:pPr algn="ctr"/>
            <a:r>
              <a:rPr lang="en-US" b="1" dirty="0"/>
              <a:t>Quick Recap</a:t>
            </a:r>
            <a:endParaRPr lang="en-IN" b="1" dirty="0"/>
          </a:p>
        </p:txBody>
      </p:sp>
      <p:sp>
        <p:nvSpPr>
          <p:cNvPr id="3" name="Content Placeholder 2">
            <a:extLst>
              <a:ext uri="{FF2B5EF4-FFF2-40B4-BE49-F238E27FC236}">
                <a16:creationId xmlns:a16="http://schemas.microsoft.com/office/drawing/2014/main" id="{5A550EEE-FC04-4833-9300-FB643E25C697}"/>
              </a:ext>
            </a:extLst>
          </p:cNvPr>
          <p:cNvSpPr>
            <a:spLocks noGrp="1"/>
          </p:cNvSpPr>
          <p:nvPr>
            <p:ph idx="1"/>
          </p:nvPr>
        </p:nvSpPr>
        <p:spPr/>
        <p:txBody>
          <a:bodyPr/>
          <a:lstStyle/>
          <a:p>
            <a:r>
              <a:rPr lang="en-US" sz="2400" dirty="0"/>
              <a:t>Geometric Brownian Motion</a:t>
            </a:r>
          </a:p>
          <a:p>
            <a:r>
              <a:rPr lang="en-US" sz="2400" dirty="0"/>
              <a:t>Markov and Semi-Markov Process</a:t>
            </a:r>
          </a:p>
          <a:p>
            <a:r>
              <a:rPr lang="en-US" sz="2400" dirty="0"/>
              <a:t>Regime- Switch Setup</a:t>
            </a:r>
          </a:p>
          <a:p>
            <a:r>
              <a:rPr lang="en-US" sz="2400" dirty="0"/>
              <a:t>Markov and Semi-Markov Modulated GBM</a:t>
            </a:r>
          </a:p>
          <a:p>
            <a:endParaRPr lang="en-US" sz="1600" dirty="0"/>
          </a:p>
          <a:p>
            <a:pPr marL="0" indent="0">
              <a:buNone/>
            </a:pPr>
            <a:endParaRPr lang="en-IN" dirty="0"/>
          </a:p>
        </p:txBody>
      </p:sp>
    </p:spTree>
    <p:extLst>
      <p:ext uri="{BB962C8B-B14F-4D97-AF65-F5344CB8AC3E}">
        <p14:creationId xmlns:p14="http://schemas.microsoft.com/office/powerpoint/2010/main" val="2182889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D6DBE-B5DA-4C2C-AD88-EC3194ED12B0}"/>
              </a:ext>
            </a:extLst>
          </p:cNvPr>
          <p:cNvSpPr>
            <a:spLocks noGrp="1"/>
          </p:cNvSpPr>
          <p:nvPr>
            <p:ph type="title"/>
          </p:nvPr>
        </p:nvSpPr>
        <p:spPr/>
        <p:txBody>
          <a:bodyPr/>
          <a:lstStyle/>
          <a:p>
            <a:r>
              <a:rPr lang="en-US" dirty="0"/>
              <a:t>Step 1: Getting and Cleaning the Data</a:t>
            </a:r>
            <a:endParaRPr lang="en-IN" dirty="0"/>
          </a:p>
        </p:txBody>
      </p:sp>
      <p:sp>
        <p:nvSpPr>
          <p:cNvPr id="3" name="Content Placeholder 2">
            <a:extLst>
              <a:ext uri="{FF2B5EF4-FFF2-40B4-BE49-F238E27FC236}">
                <a16:creationId xmlns:a16="http://schemas.microsoft.com/office/drawing/2014/main" id="{9BAEDA46-9390-4FE3-A992-EB9D2D1F6355}"/>
              </a:ext>
            </a:extLst>
          </p:cNvPr>
          <p:cNvSpPr>
            <a:spLocks noGrp="1"/>
          </p:cNvSpPr>
          <p:nvPr>
            <p:ph idx="1"/>
          </p:nvPr>
        </p:nvSpPr>
        <p:spPr/>
        <p:txBody>
          <a:bodyPr/>
          <a:lstStyle/>
          <a:p>
            <a:r>
              <a:rPr lang="en-US" sz="1800" dirty="0"/>
              <a:t>We would be working with Microsoft stock price data of the time period 2016-2017, recorded on a daily basis.</a:t>
            </a:r>
          </a:p>
          <a:p>
            <a:endParaRPr lang="en-IN" sz="1800" dirty="0"/>
          </a:p>
          <a:p>
            <a:r>
              <a:rPr lang="en-IN" sz="1800" dirty="0"/>
              <a:t>The data is obtained from the URL </a:t>
            </a:r>
            <a:r>
              <a:rPr lang="en-IN" sz="1800" dirty="0">
                <a:hlinkClick r:id="rId2"/>
              </a:rPr>
              <a:t>https://www.kaggle.com/praxitelisk/financial-time-series-datasets</a:t>
            </a:r>
            <a:r>
              <a:rPr lang="en-IN" sz="1800" dirty="0"/>
              <a:t>.</a:t>
            </a:r>
          </a:p>
          <a:p>
            <a:endParaRPr lang="en-IN" sz="1800" dirty="0"/>
          </a:p>
          <a:p>
            <a:r>
              <a:rPr lang="en-IN" sz="1800" dirty="0"/>
              <a:t>We first do basic clean-up with the data, deal with the missing values, if any.</a:t>
            </a:r>
          </a:p>
        </p:txBody>
      </p:sp>
    </p:spTree>
    <p:extLst>
      <p:ext uri="{BB962C8B-B14F-4D97-AF65-F5344CB8AC3E}">
        <p14:creationId xmlns:p14="http://schemas.microsoft.com/office/powerpoint/2010/main" val="687780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B5CAB-78D8-46C3-AB2E-28A4464608AD}"/>
              </a:ext>
            </a:extLst>
          </p:cNvPr>
          <p:cNvSpPr>
            <a:spLocks noGrp="1"/>
          </p:cNvSpPr>
          <p:nvPr>
            <p:ph type="title"/>
          </p:nvPr>
        </p:nvSpPr>
        <p:spPr/>
        <p:txBody>
          <a:bodyPr/>
          <a:lstStyle/>
          <a:p>
            <a:pPr algn="ctr"/>
            <a:r>
              <a:rPr lang="en-US" b="1" u="sng" dirty="0"/>
              <a:t>Objective</a:t>
            </a:r>
            <a:endParaRPr lang="en-IN" b="1" u="sng" dirty="0"/>
          </a:p>
        </p:txBody>
      </p:sp>
      <p:sp>
        <p:nvSpPr>
          <p:cNvPr id="3" name="Content Placeholder 2">
            <a:extLst>
              <a:ext uri="{FF2B5EF4-FFF2-40B4-BE49-F238E27FC236}">
                <a16:creationId xmlns:a16="http://schemas.microsoft.com/office/drawing/2014/main" id="{C434A21C-405D-4ECF-80D8-FE4D7749C5AD}"/>
              </a:ext>
            </a:extLst>
          </p:cNvPr>
          <p:cNvSpPr>
            <a:spLocks noGrp="1"/>
          </p:cNvSpPr>
          <p:nvPr>
            <p:ph idx="1"/>
          </p:nvPr>
        </p:nvSpPr>
        <p:spPr/>
        <p:txBody>
          <a:bodyPr/>
          <a:lstStyle/>
          <a:p>
            <a:r>
              <a:rPr lang="en-US" dirty="0"/>
              <a:t>Given the particular time series data we want to test the following  hypotheses-</a:t>
            </a:r>
          </a:p>
          <a:p>
            <a:pPr marL="0" indent="0" algn="ctr">
              <a:buNone/>
            </a:pPr>
            <a:r>
              <a:rPr lang="en-US" dirty="0"/>
              <a:t>       H</a:t>
            </a:r>
            <a:r>
              <a:rPr lang="en-US" baseline="-25000" dirty="0"/>
              <a:t>o</a:t>
            </a:r>
            <a:r>
              <a:rPr lang="en-US" dirty="0"/>
              <a:t>: The data in hand comes from </a:t>
            </a:r>
            <a:r>
              <a:rPr lang="en-US"/>
              <a:t>a simple GBM </a:t>
            </a:r>
            <a:r>
              <a:rPr lang="en-US" dirty="0"/>
              <a:t>model </a:t>
            </a:r>
          </a:p>
          <a:p>
            <a:pPr marL="0" indent="0" algn="ctr">
              <a:buNone/>
            </a:pPr>
            <a:r>
              <a:rPr lang="en-US" dirty="0"/>
              <a:t>       H</a:t>
            </a:r>
            <a:r>
              <a:rPr lang="en-US" baseline="-25000" dirty="0"/>
              <a:t>o</a:t>
            </a:r>
            <a:r>
              <a:rPr lang="en-US" dirty="0"/>
              <a:t>: The data in hand comes from a regime switching MMGBM model of a particular class </a:t>
            </a:r>
          </a:p>
          <a:p>
            <a:pPr marL="0" indent="0" algn="ctr">
              <a:buNone/>
            </a:pPr>
            <a:r>
              <a:rPr lang="en-US" dirty="0"/>
              <a:t>       H</a:t>
            </a:r>
            <a:r>
              <a:rPr lang="en-US" baseline="-25000" dirty="0"/>
              <a:t>o</a:t>
            </a:r>
            <a:r>
              <a:rPr lang="en-US" dirty="0"/>
              <a:t>: The data in hand comes from a regime switching SMMGBM model of a particular class </a:t>
            </a:r>
          </a:p>
          <a:p>
            <a:pPr marL="0" indent="0">
              <a:buNone/>
            </a:pPr>
            <a:r>
              <a:rPr lang="en-US" dirty="0"/>
              <a:t>  against the relevant alternative hypotheses.</a:t>
            </a:r>
          </a:p>
          <a:p>
            <a:pPr marL="0" indent="0">
              <a:buNone/>
            </a:pPr>
            <a:r>
              <a:rPr lang="en-US" dirty="0"/>
              <a:t> </a:t>
            </a:r>
          </a:p>
          <a:p>
            <a:pPr marL="0" indent="0">
              <a:buNone/>
            </a:pPr>
            <a:r>
              <a:rPr lang="en-US" dirty="0"/>
              <a:t>The regimes here are “high volatility” and “low volatility”.</a:t>
            </a:r>
          </a:p>
          <a:p>
            <a:pPr marL="0" indent="0">
              <a:buNone/>
            </a:pPr>
            <a:r>
              <a:rPr lang="en-US" dirty="0"/>
              <a:t>For this we shall use a particular plan of carrying out the statistical inference as discussed in the following slides.</a:t>
            </a:r>
          </a:p>
          <a:p>
            <a:pPr marL="0" indent="0">
              <a:buNone/>
            </a:pPr>
            <a:r>
              <a:rPr lang="en-US" dirty="0"/>
              <a:t>         </a:t>
            </a:r>
          </a:p>
          <a:p>
            <a:endParaRPr lang="en-IN" dirty="0"/>
          </a:p>
        </p:txBody>
      </p:sp>
    </p:spTree>
    <p:extLst>
      <p:ext uri="{BB962C8B-B14F-4D97-AF65-F5344CB8AC3E}">
        <p14:creationId xmlns:p14="http://schemas.microsoft.com/office/powerpoint/2010/main" val="1495389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98F90-42D4-421C-965A-598587747FF5}"/>
              </a:ext>
            </a:extLst>
          </p:cNvPr>
          <p:cNvSpPr>
            <a:spLocks noGrp="1"/>
          </p:cNvSpPr>
          <p:nvPr>
            <p:ph type="title"/>
          </p:nvPr>
        </p:nvSpPr>
        <p:spPr/>
        <p:txBody>
          <a:bodyPr/>
          <a:lstStyle/>
          <a:p>
            <a:pPr algn="ctr"/>
            <a:r>
              <a:rPr lang="en-US" u="sng" dirty="0"/>
              <a:t>Plan of carrying out the statistical inference:</a:t>
            </a:r>
            <a:endParaRPr lang="en-IN" u="sng" dirty="0"/>
          </a:p>
        </p:txBody>
      </p:sp>
      <p:sp>
        <p:nvSpPr>
          <p:cNvPr id="3" name="Content Placeholder 2">
            <a:extLst>
              <a:ext uri="{FF2B5EF4-FFF2-40B4-BE49-F238E27FC236}">
                <a16:creationId xmlns:a16="http://schemas.microsoft.com/office/drawing/2014/main" id="{7A3448B6-23E2-4927-9763-7A821B74E73D}"/>
              </a:ext>
            </a:extLst>
          </p:cNvPr>
          <p:cNvSpPr>
            <a:spLocks noGrp="1"/>
          </p:cNvSpPr>
          <p:nvPr>
            <p:ph idx="1"/>
          </p:nvPr>
        </p:nvSpPr>
        <p:spPr/>
        <p:txBody>
          <a:bodyPr>
            <a:normAutofit fontScale="92500" lnSpcReduction="10000"/>
          </a:bodyPr>
          <a:lstStyle/>
          <a:p>
            <a:pPr marL="0" indent="0">
              <a:buNone/>
            </a:pPr>
            <a:r>
              <a:rPr lang="en-US" dirty="0">
                <a:highlight>
                  <a:srgbClr val="FFFF00"/>
                </a:highlight>
              </a:rPr>
              <a:t>STEP1:  </a:t>
            </a:r>
          </a:p>
          <a:p>
            <a:pPr marL="0" indent="0">
              <a:buNone/>
            </a:pPr>
            <a:r>
              <a:rPr lang="en-US" dirty="0"/>
              <a:t>Determine a proper test statistic to use for the study.</a:t>
            </a:r>
          </a:p>
          <a:p>
            <a:pPr marL="0" indent="0">
              <a:buNone/>
            </a:pPr>
            <a:r>
              <a:rPr lang="en-US" dirty="0"/>
              <a:t>Keeping in mind the test hypotheses we want out test statistic to be-</a:t>
            </a:r>
          </a:p>
          <a:p>
            <a:pPr>
              <a:buFont typeface="Wingdings" panose="05000000000000000000" pitchFamily="2" charset="2"/>
              <a:buChar char="ü"/>
            </a:pPr>
            <a:r>
              <a:rPr lang="en-US" dirty="0"/>
              <a:t> The sampling distribution should vary drastically, under the regime switching assumption, with varying values of instantaneous rate parameter</a:t>
            </a:r>
          </a:p>
          <a:p>
            <a:pPr>
              <a:buFont typeface="Wingdings" panose="05000000000000000000" pitchFamily="2" charset="2"/>
              <a:buChar char="ü"/>
            </a:pPr>
            <a:r>
              <a:rPr lang="en-IN" dirty="0"/>
              <a:t>Since it might be difficult to get the analytical distribution of the test statistic we would want the statistic to be vector valued, so that we can capture as much information we cam from the empirical sampling distribution as possible</a:t>
            </a:r>
          </a:p>
          <a:p>
            <a:pPr marL="0" indent="0">
              <a:buNone/>
            </a:pPr>
            <a:r>
              <a:rPr lang="en-IN" dirty="0">
                <a:highlight>
                  <a:srgbClr val="FFFF00"/>
                </a:highlight>
              </a:rPr>
              <a:t>STEP 2: </a:t>
            </a:r>
          </a:p>
          <a:p>
            <a:pPr marL="0" indent="0">
              <a:buNone/>
            </a:pPr>
            <a:r>
              <a:rPr lang="en-IN" dirty="0"/>
              <a:t>Having obtained the appropriate test statistic </a:t>
            </a:r>
            <a:r>
              <a:rPr lang="en-US" dirty="0"/>
              <a:t>We would first try to get the sampling distribution of the statistic T. Then the comparison T value with respect to the sampling distribution would be the central idea of reference.</a:t>
            </a:r>
          </a:p>
          <a:p>
            <a:pPr marL="0" indent="0">
              <a:buNone/>
            </a:pPr>
            <a:r>
              <a:rPr lang="en-US" dirty="0">
                <a:highlight>
                  <a:srgbClr val="FFFF00"/>
                </a:highlight>
              </a:rPr>
              <a:t>STEP3:</a:t>
            </a:r>
          </a:p>
          <a:p>
            <a:pPr marL="0" indent="0">
              <a:buNone/>
            </a:pPr>
            <a:r>
              <a:rPr lang="en-US" dirty="0"/>
              <a:t>We should also consider the criteria of constraints on parametrizations as decisive factor in accepting for rejecting the null hypothesis. The constraints have to be determined in the context. </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4268883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43FC0-A4D9-475E-8DB1-F2FB57673DDA}"/>
              </a:ext>
            </a:extLst>
          </p:cNvPr>
          <p:cNvSpPr>
            <a:spLocks noGrp="1"/>
          </p:cNvSpPr>
          <p:nvPr>
            <p:ph type="title"/>
          </p:nvPr>
        </p:nvSpPr>
        <p:spPr/>
        <p:txBody>
          <a:bodyPr/>
          <a:lstStyle/>
          <a:p>
            <a:r>
              <a:rPr lang="en-US" dirty="0"/>
              <a:t>Step 2: Designing the Test Statistic</a:t>
            </a:r>
            <a:endParaRPr lang="en-IN"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48F558E-9AD1-479F-9486-D05C957AEBC3}"/>
                  </a:ext>
                </a:extLst>
              </p:cNvPr>
              <p:cNvSpPr>
                <a:spLocks noGrp="1"/>
              </p:cNvSpPr>
              <p:nvPr>
                <p:ph idx="1"/>
              </p:nvPr>
            </p:nvSpPr>
            <p:spPr>
              <a:xfrm>
                <a:off x="1066800" y="2103120"/>
                <a:ext cx="10058400" cy="3849624"/>
              </a:xfrm>
            </p:spPr>
            <p:txBody>
              <a:bodyPr/>
              <a:lstStyle/>
              <a:p>
                <a:r>
                  <a:rPr lang="en-US" dirty="0"/>
                  <a:t>Keeping in mind the hypotheses it is natural intuition to design the statistic based on the Bollinger band of the data.</a:t>
                </a:r>
              </a:p>
              <a:p>
                <a:r>
                  <a:rPr lang="en-US" dirty="0"/>
                  <a:t>Designing the Test Statistic has the following steps:</a:t>
                </a:r>
              </a:p>
              <a:p>
                <a:pPr>
                  <a:buFont typeface="Wingdings" panose="05000000000000000000" pitchFamily="2" charset="2"/>
                  <a:buChar char="v"/>
                </a:pPr>
                <a:endParaRPr lang="en-US" u="sng" dirty="0"/>
              </a:p>
              <a:p>
                <a:pPr>
                  <a:buFont typeface="Wingdings" panose="05000000000000000000" pitchFamily="2" charset="2"/>
                  <a:buChar char="v"/>
                </a:pPr>
                <a:r>
                  <a:rPr lang="en-US" u="sng" dirty="0"/>
                  <a:t>Simple Return Sequence-</a:t>
                </a:r>
              </a:p>
              <a:p>
                <a:pPr marL="0" indent="0">
                  <a:buNone/>
                </a:pPr>
                <a:r>
                  <a:rPr lang="en-US" u="sng" dirty="0"/>
                  <a:t> </a:t>
                </a:r>
                <a:r>
                  <a:rPr lang="en-US" dirty="0"/>
                  <a:t>Let {</a:t>
                </a:r>
                <a:r>
                  <a:rPr lang="en-US" dirty="0" err="1"/>
                  <a:t>Sk</a:t>
                </a:r>
                <a:r>
                  <a:rPr lang="en-US" dirty="0"/>
                  <a:t>} be a </a:t>
                </a:r>
                <a:r>
                  <a:rPr lang="en-US" dirty="0" err="1"/>
                  <a:t>equispaced</a:t>
                </a:r>
                <a:r>
                  <a:rPr lang="en-US" dirty="0"/>
                  <a:t> financial time series. The simple returns are defined by-</a:t>
                </a:r>
              </a:p>
              <a:p>
                <a:pPr marL="0" indent="0" algn="ctr">
                  <a:buNone/>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R</m:t>
                      </m:r>
                      <m:d>
                        <m:dPr>
                          <m:ctrlPr>
                            <a:rPr lang="en-US" b="0" i="1" baseline="-25000" smtClean="0">
                              <a:latin typeface="Cambria Math" panose="02040503050406030204" pitchFamily="18" charset="0"/>
                            </a:rPr>
                          </m:ctrlPr>
                        </m:dPr>
                        <m:e>
                          <m:r>
                            <m:rPr>
                              <m:sty m:val="p"/>
                            </m:rPr>
                            <a:rPr lang="en-US" b="0" i="0" baseline="-25000" smtClean="0">
                              <a:latin typeface="Cambria Math" panose="02040503050406030204" pitchFamily="18" charset="0"/>
                            </a:rPr>
                            <m:t>k</m:t>
                          </m:r>
                        </m:e>
                      </m:d>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𝑆</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e>
                          </m:d>
                          <m:r>
                            <a:rPr lang="en-US" b="0" i="1" smtClean="0">
                              <a:latin typeface="Cambria Math" panose="02040503050406030204" pitchFamily="18" charset="0"/>
                            </a:rPr>
                            <m:t>−</m:t>
                          </m:r>
                          <m:r>
                            <a:rPr lang="en-US" b="0" i="1" smtClean="0">
                              <a:latin typeface="Cambria Math" panose="02040503050406030204" pitchFamily="18" charset="0"/>
                            </a:rPr>
                            <m:t>𝑆</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−1</m:t>
                              </m:r>
                            </m:e>
                          </m:d>
                        </m:num>
                        <m:den>
                          <m:r>
                            <a:rPr lang="en-US" b="0" i="1" smtClean="0">
                              <a:latin typeface="Cambria Math" panose="02040503050406030204" pitchFamily="18" charset="0"/>
                            </a:rPr>
                            <m:t>𝑆</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−1</m:t>
                              </m:r>
                            </m:e>
                          </m:d>
                        </m:den>
                      </m:f>
                    </m:oMath>
                  </m:oMathPara>
                </a14:m>
                <a:endParaRPr lang="en-US" dirty="0"/>
              </a:p>
              <a:p>
                <a:pPr>
                  <a:buFont typeface="Wingdings" panose="05000000000000000000" pitchFamily="2" charset="2"/>
                  <a:buChar char="v"/>
                </a:pPr>
                <a:r>
                  <a:rPr lang="en-US" dirty="0"/>
                  <a:t>Fixing the window size n (n=20, for this study) we then compute the moving average and sample standard deviation-</a:t>
                </a:r>
              </a:p>
              <a:p>
                <a:pPr marL="0" indent="0">
                  <a:buNone/>
                </a:pPr>
                <a:endParaRPr lang="en-US" dirty="0"/>
              </a:p>
              <a:p>
                <a:pPr marL="0" indent="0">
                  <a:buNone/>
                </a:pPr>
                <a:endParaRPr lang="en-US" dirty="0"/>
              </a:p>
              <a:p>
                <a:endParaRPr lang="en-IN" b="1" dirty="0"/>
              </a:p>
            </p:txBody>
          </p:sp>
        </mc:Choice>
        <mc:Fallback>
          <p:sp>
            <p:nvSpPr>
              <p:cNvPr id="3" name="Content Placeholder 2">
                <a:extLst>
                  <a:ext uri="{FF2B5EF4-FFF2-40B4-BE49-F238E27FC236}">
                    <a16:creationId xmlns:a16="http://schemas.microsoft.com/office/drawing/2014/main" id="{A48F558E-9AD1-479F-9486-D05C957AEBC3}"/>
                  </a:ext>
                </a:extLst>
              </p:cNvPr>
              <p:cNvSpPr>
                <a:spLocks noGrp="1" noRot="1" noChangeAspect="1" noMove="1" noResize="1" noEditPoints="1" noAdjustHandles="1" noChangeArrowheads="1" noChangeShapeType="1" noTextEdit="1"/>
              </p:cNvSpPr>
              <p:nvPr>
                <p:ph idx="1"/>
              </p:nvPr>
            </p:nvSpPr>
            <p:spPr>
              <a:xfrm>
                <a:off x="1066800" y="2103120"/>
                <a:ext cx="10058400" cy="3849624"/>
              </a:xfrm>
              <a:blipFill>
                <a:blip r:embed="rId2"/>
                <a:stretch>
                  <a:fillRect l="-121" r="-121"/>
                </a:stretch>
              </a:blipFill>
            </p:spPr>
            <p:txBody>
              <a:bodyPr/>
              <a:lstStyle/>
              <a:p>
                <a:r>
                  <a:rPr lang="en-IN">
                    <a:noFill/>
                  </a:rPr>
                  <a:t> </a:t>
                </a:r>
              </a:p>
            </p:txBody>
          </p:sp>
        </mc:Fallback>
      </mc:AlternateContent>
      <p:pic>
        <p:nvPicPr>
          <p:cNvPr id="5" name="Picture 4">
            <a:extLst>
              <a:ext uri="{FF2B5EF4-FFF2-40B4-BE49-F238E27FC236}">
                <a16:creationId xmlns:a16="http://schemas.microsoft.com/office/drawing/2014/main" id="{A894D8E7-9728-471D-BBEE-95F8C03EE7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5072" y="4891088"/>
            <a:ext cx="3262728" cy="933980"/>
          </a:xfrm>
          <a:prstGeom prst="rect">
            <a:avLst/>
          </a:prstGeom>
        </p:spPr>
      </p:pic>
      <p:sp>
        <p:nvSpPr>
          <p:cNvPr id="6" name="Rectangle 5">
            <a:extLst>
              <a:ext uri="{FF2B5EF4-FFF2-40B4-BE49-F238E27FC236}">
                <a16:creationId xmlns:a16="http://schemas.microsoft.com/office/drawing/2014/main" id="{4927F8DA-9DD8-4A63-AB8E-B4711701C6F4}"/>
              </a:ext>
            </a:extLst>
          </p:cNvPr>
          <p:cNvSpPr/>
          <p:nvPr/>
        </p:nvSpPr>
        <p:spPr>
          <a:xfrm>
            <a:off x="5105400" y="3903134"/>
            <a:ext cx="2235200" cy="5418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92575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8C434-EFEB-4DC5-A97A-8A2E2A527E7D}"/>
              </a:ext>
            </a:extLst>
          </p:cNvPr>
          <p:cNvSpPr>
            <a:spLocks noGrp="1"/>
          </p:cNvSpPr>
          <p:nvPr>
            <p:ph type="title"/>
          </p:nvPr>
        </p:nvSpPr>
        <p:spPr/>
        <p:txBody>
          <a:bodyPr/>
          <a:lstStyle/>
          <a:p>
            <a:endParaRPr lang="en-IN"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C3807AA-1B3D-43E5-AC98-E1D011AF4014}"/>
                  </a:ext>
                </a:extLst>
              </p:cNvPr>
              <p:cNvSpPr>
                <a:spLocks noGrp="1"/>
              </p:cNvSpPr>
              <p:nvPr>
                <p:ph idx="1"/>
              </p:nvPr>
            </p:nvSpPr>
            <p:spPr/>
            <p:txBody>
              <a:bodyPr>
                <a:normAutofit fontScale="40000" lnSpcReduction="20000"/>
              </a:bodyPr>
              <a:lstStyle/>
              <a:p>
                <a:pPr>
                  <a:buFont typeface="Wingdings" panose="05000000000000000000" pitchFamily="2" charset="2"/>
                  <a:buChar char="v"/>
                </a:pPr>
                <a:r>
                  <a:rPr lang="en-US" sz="2800" dirty="0"/>
                  <a:t>From the moving average calculate the drift and volatility series as-</a:t>
                </a:r>
              </a:p>
              <a:p>
                <a:pPr marL="0" indent="0" algn="ctr">
                  <a:buNone/>
                </a:pPr>
                <a:r>
                  <a:rPr lang="en-US" sz="2800" dirty="0"/>
                  <a:t>    v={</a:t>
                </a:r>
                <a:r>
                  <a:rPr lang="el-GR" sz="2800" dirty="0"/>
                  <a:t>σ</a:t>
                </a:r>
                <a:r>
                  <a:rPr lang="en-US" sz="2800" dirty="0"/>
                  <a:t>’(k)} where </a:t>
                </a:r>
                <a:r>
                  <a:rPr lang="el-GR" sz="2800" dirty="0"/>
                  <a:t>σ</a:t>
                </a:r>
                <a:r>
                  <a:rPr lang="en-US" sz="2800" dirty="0"/>
                  <a:t>’(k)= </a:t>
                </a:r>
                <a14:m>
                  <m:oMath xmlns:m="http://schemas.openxmlformats.org/officeDocument/2006/math">
                    <m:f>
                      <m:fPr>
                        <m:ctrlPr>
                          <a:rPr lang="en-US" sz="2800" i="1" smtClean="0">
                            <a:latin typeface="Cambria Math" panose="02040503050406030204" pitchFamily="18" charset="0"/>
                          </a:rPr>
                        </m:ctrlPr>
                      </m:fPr>
                      <m:num>
                        <m:r>
                          <m:rPr>
                            <m:nor/>
                          </m:rPr>
                          <a:rPr lang="el-GR" sz="2800" dirty="0" smtClean="0"/>
                          <m:t>σ</m:t>
                        </m:r>
                        <m:r>
                          <m:rPr>
                            <m:nor/>
                          </m:rPr>
                          <a:rPr lang="en-US" sz="2800" b="0" i="1" dirty="0" smtClean="0"/>
                          <m:t>(</m:t>
                        </m:r>
                        <m:r>
                          <m:rPr>
                            <m:nor/>
                          </m:rPr>
                          <a:rPr lang="en-US" sz="2800" b="0" i="1" dirty="0" smtClean="0"/>
                          <m:t>k</m:t>
                        </m:r>
                        <m:r>
                          <m:rPr>
                            <m:nor/>
                          </m:rPr>
                          <a:rPr lang="en-US" sz="2800" b="0" i="1" dirty="0" smtClean="0"/>
                          <m:t>)</m:t>
                        </m:r>
                      </m:num>
                      <m:den>
                        <m:r>
                          <a:rPr lang="en-US" sz="2800" i="1" smtClean="0">
                            <a:latin typeface="Cambria Math" panose="02040503050406030204" pitchFamily="18" charset="0"/>
                            <a:ea typeface="Cambria Math" panose="02040503050406030204" pitchFamily="18" charset="0"/>
                          </a:rPr>
                          <m:t>√</m:t>
                        </m:r>
                        <m:r>
                          <a:rPr lang="az-Cyrl-AZ" sz="2800" i="1" smtClean="0">
                            <a:latin typeface="Cambria Math" panose="02040503050406030204" pitchFamily="18" charset="0"/>
                            <a:ea typeface="Cambria Math" panose="02040503050406030204" pitchFamily="18" charset="0"/>
                          </a:rPr>
                          <m:t>б</m:t>
                        </m:r>
                      </m:den>
                    </m:f>
                  </m:oMath>
                </a14:m>
                <a:endParaRPr lang="en-IN" sz="2800" dirty="0"/>
              </a:p>
              <a:p>
                <a:pPr marL="0" indent="0" algn="ctr">
                  <a:buNone/>
                </a:pPr>
                <a:r>
                  <a:rPr lang="en-IN" sz="2800" dirty="0"/>
                  <a:t>,where </a:t>
                </a:r>
                <a:r>
                  <a:rPr lang="el-GR" sz="2800" dirty="0"/>
                  <a:t>б</a:t>
                </a:r>
                <a:r>
                  <a:rPr lang="en-US" sz="2800" dirty="0"/>
                  <a:t> is the length of the time intervals in years.</a:t>
                </a:r>
              </a:p>
              <a:p>
                <a:pPr marL="0" indent="0">
                  <a:buNone/>
                </a:pPr>
                <a:endParaRPr lang="en-US" sz="2800" dirty="0"/>
              </a:p>
              <a:p>
                <a:pPr marL="0" indent="0">
                  <a:buNone/>
                </a:pPr>
                <a:r>
                  <a:rPr lang="en-US" sz="2800" dirty="0"/>
                  <a:t>Also calculate the drift series as-</a:t>
                </a:r>
              </a:p>
              <a:p>
                <a:pPr marL="0" indent="0" algn="ctr">
                  <a:buNone/>
                </a:pPr>
                <a:r>
                  <a:rPr lang="en-US" sz="2800" dirty="0"/>
                  <a:t> µ={µ(k)} where µ(k)=</a:t>
                </a:r>
                <a14:m>
                  <m:oMath xmlns:m="http://schemas.openxmlformats.org/officeDocument/2006/math">
                    <m:f>
                      <m:fPr>
                        <m:ctrlPr>
                          <a:rPr lang="en-US" sz="2800" i="1" smtClean="0">
                            <a:latin typeface="Cambria Math" panose="02040503050406030204" pitchFamily="18" charset="0"/>
                          </a:rPr>
                        </m:ctrlPr>
                      </m:fPr>
                      <m:num>
                        <m:r>
                          <a:rPr lang="en-US" sz="2800" b="0" i="1" smtClean="0">
                            <a:latin typeface="Cambria Math" panose="02040503050406030204" pitchFamily="18" charset="0"/>
                          </a:rPr>
                          <m:t>𝑚</m:t>
                        </m:r>
                        <m:r>
                          <a:rPr lang="en-US" sz="2800" b="0" i="1" smtClean="0">
                            <a:latin typeface="Cambria Math" panose="02040503050406030204" pitchFamily="18" charset="0"/>
                          </a:rPr>
                          <m:t>(</m:t>
                        </m:r>
                        <m:r>
                          <a:rPr lang="en-US" sz="2800" b="0" i="1" smtClean="0">
                            <a:latin typeface="Cambria Math" panose="02040503050406030204" pitchFamily="18" charset="0"/>
                          </a:rPr>
                          <m:t>𝑘</m:t>
                        </m:r>
                        <m:r>
                          <a:rPr lang="en-US" sz="2800" b="0" i="1" smtClean="0">
                            <a:latin typeface="Cambria Math" panose="02040503050406030204" pitchFamily="18" charset="0"/>
                          </a:rPr>
                          <m:t>)</m:t>
                        </m:r>
                      </m:num>
                      <m:den>
                        <m:r>
                          <a:rPr lang="az-Cyrl-AZ" sz="2800" i="1" smtClean="0">
                            <a:latin typeface="Cambria Math" panose="02040503050406030204" pitchFamily="18" charset="0"/>
                          </a:rPr>
                          <m:t>б</m:t>
                        </m:r>
                      </m:den>
                    </m:f>
                  </m:oMath>
                </a14:m>
                <a:endParaRPr lang="en-US" sz="2800" dirty="0"/>
              </a:p>
              <a:p>
                <a:pPr>
                  <a:buFont typeface="Wingdings" panose="05000000000000000000" pitchFamily="2" charset="2"/>
                  <a:buChar char="v"/>
                </a:pPr>
                <a:r>
                  <a:rPr lang="en-US" sz="2800" dirty="0"/>
                  <a:t>Now let F</a:t>
                </a:r>
                <a:r>
                  <a:rPr lang="el-GR" sz="2800" baseline="-25000" dirty="0"/>
                  <a:t>σ</a:t>
                </a:r>
                <a:r>
                  <a:rPr lang="en-US" sz="2800" dirty="0"/>
                  <a:t>(p) be the p-</a:t>
                </a:r>
                <a:r>
                  <a:rPr lang="en-US" sz="2800" dirty="0" err="1"/>
                  <a:t>th</a:t>
                </a:r>
                <a:r>
                  <a:rPr lang="en-US" sz="2800" dirty="0"/>
                  <a:t> quantile (obtained from the empirical distribution) of the volatility </a:t>
                </a:r>
                <a:r>
                  <a:rPr lang="en-US" sz="2800" dirty="0" err="1"/>
                  <a:t>series.We</a:t>
                </a:r>
                <a:r>
                  <a:rPr lang="en-US" sz="2800" dirty="0"/>
                  <a:t> say as asset is in the p-</a:t>
                </a:r>
                <a:r>
                  <a:rPr lang="en-US" sz="2800" dirty="0" err="1"/>
                  <a:t>th</a:t>
                </a:r>
                <a:r>
                  <a:rPr lang="en-US" sz="2800" dirty="0"/>
                  <a:t> </a:t>
                </a:r>
                <a:r>
                  <a:rPr lang="en-US" sz="2800" dirty="0" err="1"/>
                  <a:t>sqeeze</a:t>
                </a:r>
                <a:r>
                  <a:rPr lang="en-US" sz="2800" dirty="0"/>
                  <a:t> at the k-</a:t>
                </a:r>
                <a:r>
                  <a:rPr lang="en-US" sz="2800" dirty="0" err="1"/>
                  <a:t>th</a:t>
                </a:r>
                <a:r>
                  <a:rPr lang="en-US" sz="2800" dirty="0"/>
                  <a:t> time step if </a:t>
                </a:r>
                <a:r>
                  <a:rPr lang="el-GR" sz="2800" dirty="0"/>
                  <a:t>σ</a:t>
                </a:r>
                <a:r>
                  <a:rPr lang="en-US" sz="2800" dirty="0"/>
                  <a:t>(k)&lt;= F</a:t>
                </a:r>
                <a:r>
                  <a:rPr lang="el-GR" sz="2800" baseline="-25000" dirty="0"/>
                  <a:t>σ</a:t>
                </a:r>
                <a:r>
                  <a:rPr lang="en-US" sz="2800" dirty="0"/>
                  <a:t>(p)</a:t>
                </a:r>
              </a:p>
              <a:p>
                <a:pPr marL="0" indent="0">
                  <a:buNone/>
                </a:pPr>
                <a:r>
                  <a:rPr lang="en-US" sz="2800" dirty="0"/>
                  <a:t>          Now we define the p-</a:t>
                </a:r>
                <a:r>
                  <a:rPr lang="en-US" sz="2800" dirty="0" err="1"/>
                  <a:t>th</a:t>
                </a:r>
                <a:r>
                  <a:rPr lang="en-US" sz="2800" dirty="0"/>
                  <a:t> squeeze of the sojourn times as below-</a:t>
                </a:r>
              </a:p>
              <a:p>
                <a:pPr marL="0" indent="0">
                  <a:buNone/>
                </a:pPr>
                <a:r>
                  <a:rPr lang="en-US" sz="2800" dirty="0"/>
                  <a:t>          Given the time series, define the double infinite sequence as-</a:t>
                </a:r>
              </a:p>
              <a:p>
                <a:pPr marL="0" indent="0" algn="ctr">
                  <a:buNone/>
                </a:pPr>
                <a:r>
                  <a:rPr lang="en-US" sz="2800" dirty="0"/>
                  <a:t>a</a:t>
                </a:r>
                <a:r>
                  <a:rPr lang="en-US" sz="2800" baseline="-25000" dirty="0"/>
                  <a:t>0</a:t>
                </a:r>
                <a:r>
                  <a:rPr lang="en-US" sz="2800" dirty="0"/>
                  <a:t>=0</a:t>
                </a:r>
              </a:p>
              <a:p>
                <a:pPr marL="0" indent="0" algn="ctr">
                  <a:buNone/>
                </a:pPr>
                <a:r>
                  <a:rPr lang="en-US" sz="2800" dirty="0"/>
                  <a:t>b</a:t>
                </a:r>
                <a:r>
                  <a:rPr lang="en-US" sz="2800" baseline="-25000" dirty="0"/>
                  <a:t>i-1</a:t>
                </a:r>
                <a:r>
                  <a:rPr lang="en-US" sz="2800" dirty="0"/>
                  <a:t>=min{k&gt;=a</a:t>
                </a:r>
                <a:r>
                  <a:rPr lang="en-US" sz="2800" baseline="-25000" dirty="0"/>
                  <a:t>i-1</a:t>
                </a:r>
                <a:r>
                  <a:rPr lang="en-US" sz="2800" dirty="0"/>
                  <a:t>|</a:t>
                </a:r>
                <a:r>
                  <a:rPr lang="el-GR" sz="2800" dirty="0"/>
                  <a:t> σ</a:t>
                </a:r>
                <a:r>
                  <a:rPr lang="en-US" sz="2800" dirty="0"/>
                  <a:t>(k)&gt; F</a:t>
                </a:r>
                <a:r>
                  <a:rPr lang="el-GR" sz="2800" baseline="-25000" dirty="0"/>
                  <a:t>σ</a:t>
                </a:r>
                <a:r>
                  <a:rPr lang="en-US" sz="2800" dirty="0"/>
                  <a:t>(p)} </a:t>
                </a:r>
              </a:p>
              <a:p>
                <a:pPr marL="0" indent="0" algn="ctr">
                  <a:buNone/>
                </a:pPr>
                <a:r>
                  <a:rPr lang="en-US" sz="2800" dirty="0"/>
                  <a:t>a</a:t>
                </a:r>
                <a:r>
                  <a:rPr lang="en-US" sz="2800" baseline="-25000" dirty="0"/>
                  <a:t>i</a:t>
                </a:r>
                <a:r>
                  <a:rPr lang="en-US" sz="2800" dirty="0"/>
                  <a:t>=min{k&gt;=b</a:t>
                </a:r>
                <a:r>
                  <a:rPr lang="en-US" sz="2800" baseline="-25000" dirty="0"/>
                  <a:t>i-1</a:t>
                </a:r>
                <a:r>
                  <a:rPr lang="en-US" sz="2800" dirty="0"/>
                  <a:t>|</a:t>
                </a:r>
                <a:r>
                  <a:rPr lang="el-GR" sz="2800" dirty="0"/>
                  <a:t> σ</a:t>
                </a:r>
                <a:r>
                  <a:rPr lang="en-US" sz="2800" dirty="0"/>
                  <a:t>(k)&lt;= F</a:t>
                </a:r>
                <a:r>
                  <a:rPr lang="el-GR" sz="2800" baseline="-25000" dirty="0"/>
                  <a:t>σ</a:t>
                </a:r>
                <a:r>
                  <a:rPr lang="en-US" sz="2800" dirty="0"/>
                  <a:t>(p)}</a:t>
                </a:r>
                <a:endParaRPr lang="en-IN" sz="2800" dirty="0"/>
              </a:p>
              <a:p>
                <a:pPr>
                  <a:buFont typeface="Wingdings" panose="05000000000000000000" pitchFamily="2" charset="2"/>
                  <a:buChar char="v"/>
                </a:pPr>
                <a:endParaRPr lang="en-IN" dirty="0"/>
              </a:p>
              <a:p>
                <a:pPr marL="0" indent="0" algn="ctr">
                  <a:buNone/>
                </a:pPr>
                <a:endParaRPr lang="en-IN" dirty="0"/>
              </a:p>
              <a:p>
                <a:pPr>
                  <a:buFont typeface="Wingdings" panose="05000000000000000000" pitchFamily="2" charset="2"/>
                  <a:buChar char="v"/>
                </a:pPr>
                <a:endParaRPr lang="en-IN" dirty="0"/>
              </a:p>
            </p:txBody>
          </p:sp>
        </mc:Choice>
        <mc:Fallback>
          <p:sp>
            <p:nvSpPr>
              <p:cNvPr id="3" name="Content Placeholder 2">
                <a:extLst>
                  <a:ext uri="{FF2B5EF4-FFF2-40B4-BE49-F238E27FC236}">
                    <a16:creationId xmlns:a16="http://schemas.microsoft.com/office/drawing/2014/main" id="{0C3807AA-1B3D-43E5-AC98-E1D011AF4014}"/>
                  </a:ext>
                </a:extLst>
              </p:cNvPr>
              <p:cNvSpPr>
                <a:spLocks noGrp="1" noRot="1" noChangeAspect="1" noMove="1" noResize="1" noEditPoints="1" noAdjustHandles="1" noChangeArrowheads="1" noChangeShapeType="1" noTextEdit="1"/>
              </p:cNvSpPr>
              <p:nvPr>
                <p:ph idx="1"/>
              </p:nvPr>
            </p:nvSpPr>
            <p:spPr>
              <a:blipFill>
                <a:blip r:embed="rId2"/>
                <a:stretch>
                  <a:fillRect t="-158"/>
                </a:stretch>
              </a:blipFill>
            </p:spPr>
            <p:txBody>
              <a:bodyPr/>
              <a:lstStyle/>
              <a:p>
                <a:r>
                  <a:rPr lang="en-IN">
                    <a:noFill/>
                  </a:rPr>
                  <a:t> </a:t>
                </a:r>
              </a:p>
            </p:txBody>
          </p:sp>
        </mc:Fallback>
      </mc:AlternateContent>
    </p:spTree>
    <p:extLst>
      <p:ext uri="{BB962C8B-B14F-4D97-AF65-F5344CB8AC3E}">
        <p14:creationId xmlns:p14="http://schemas.microsoft.com/office/powerpoint/2010/main" val="1085466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73604-9FFD-4718-90E1-DE466EC3B8B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78E0108-EA13-46CA-8D2C-D08F3011777E}"/>
              </a:ext>
            </a:extLst>
          </p:cNvPr>
          <p:cNvSpPr>
            <a:spLocks noGrp="1"/>
          </p:cNvSpPr>
          <p:nvPr>
            <p:ph idx="1"/>
          </p:nvPr>
        </p:nvSpPr>
        <p:spPr/>
        <p:txBody>
          <a:bodyPr/>
          <a:lstStyle/>
          <a:p>
            <a:pPr>
              <a:buFont typeface="Wingdings" panose="05000000000000000000" pitchFamily="2" charset="2"/>
              <a:buChar char="v"/>
            </a:pPr>
            <a:r>
              <a:rPr lang="en-US" dirty="0"/>
              <a:t>The </a:t>
            </a:r>
            <a:r>
              <a:rPr lang="en-US" dirty="0" err="1"/>
              <a:t>soujourn</a:t>
            </a:r>
            <a:r>
              <a:rPr lang="en-US" dirty="0"/>
              <a:t> time sequence of the p-</a:t>
            </a:r>
            <a:r>
              <a:rPr lang="en-US" dirty="0" err="1"/>
              <a:t>th</a:t>
            </a:r>
            <a:r>
              <a:rPr lang="en-US" dirty="0"/>
              <a:t> squeeze is given by-</a:t>
            </a:r>
          </a:p>
          <a:p>
            <a:pPr marL="0" indent="0" algn="ctr">
              <a:buNone/>
            </a:pPr>
            <a:r>
              <a:rPr lang="en-US" dirty="0"/>
              <a:t>d={d(k)} where d(k)=b</a:t>
            </a:r>
            <a:r>
              <a:rPr lang="en-US" baseline="-25000" dirty="0"/>
              <a:t>k</a:t>
            </a:r>
            <a:r>
              <a:rPr lang="en-US" dirty="0"/>
              <a:t>-</a:t>
            </a:r>
            <a:r>
              <a:rPr lang="en-US" dirty="0" err="1"/>
              <a:t>a</a:t>
            </a:r>
            <a:r>
              <a:rPr lang="en-US" baseline="-25000" dirty="0" err="1"/>
              <a:t>k</a:t>
            </a:r>
            <a:endParaRPr lang="en-US" baseline="-25000" dirty="0"/>
          </a:p>
          <a:p>
            <a:pPr marL="0" indent="0" algn="ctr">
              <a:buNone/>
            </a:pPr>
            <a:endParaRPr lang="en-US" dirty="0"/>
          </a:p>
          <a:p>
            <a:pPr marL="0" indent="0">
              <a:buNone/>
            </a:pPr>
            <a:r>
              <a:rPr lang="en-US" dirty="0"/>
              <a:t>This series is called the series of p-squeeze duration (p-</a:t>
            </a:r>
            <a:r>
              <a:rPr lang="en-US" dirty="0" err="1"/>
              <a:t>SqD</a:t>
            </a:r>
            <a:r>
              <a:rPr lang="en-US" dirty="0"/>
              <a:t>) and we define L=max{d(k)|d(k) is finite}.</a:t>
            </a:r>
          </a:p>
          <a:p>
            <a:pPr marL="0" indent="0">
              <a:buNone/>
            </a:pPr>
            <a:r>
              <a:rPr lang="en-US" dirty="0"/>
              <a:t>L is called the length of p-</a:t>
            </a:r>
            <a:r>
              <a:rPr lang="en-US" dirty="0" err="1"/>
              <a:t>SqD</a:t>
            </a:r>
            <a:r>
              <a:rPr lang="en-US" dirty="0"/>
              <a:t>.</a:t>
            </a:r>
          </a:p>
          <a:p>
            <a:pPr>
              <a:buFont typeface="Wingdings" panose="05000000000000000000" pitchFamily="2" charset="2"/>
              <a:buChar char="v"/>
            </a:pPr>
            <a:r>
              <a:rPr lang="en-US" dirty="0"/>
              <a:t>Non- parametric estimation of all aspects of the p-</a:t>
            </a:r>
            <a:r>
              <a:rPr lang="en-US" dirty="0" err="1"/>
              <a:t>SqD</a:t>
            </a:r>
            <a:r>
              <a:rPr lang="en-US" dirty="0"/>
              <a:t> would be subjected to high standard error so we shall proceed with only a set of descriptive statistics, the 4- component vector of mean, standard deviation, skewness and kurtosis, denoted as T=(T</a:t>
            </a:r>
            <a:r>
              <a:rPr lang="en-US" baseline="-25000" dirty="0"/>
              <a:t>1</a:t>
            </a:r>
            <a:r>
              <a:rPr lang="en-US" dirty="0"/>
              <a:t>,T</a:t>
            </a:r>
            <a:r>
              <a:rPr lang="en-US" baseline="-25000" dirty="0"/>
              <a:t>2</a:t>
            </a:r>
            <a:r>
              <a:rPr lang="en-US" dirty="0"/>
              <a:t>,T</a:t>
            </a:r>
            <a:r>
              <a:rPr lang="en-US" baseline="-25000" dirty="0"/>
              <a:t>3</a:t>
            </a:r>
            <a:r>
              <a:rPr lang="en-US" dirty="0"/>
              <a:t>,T</a:t>
            </a:r>
            <a:r>
              <a:rPr lang="en-US" baseline="-25000" dirty="0"/>
              <a:t>4</a:t>
            </a:r>
            <a:r>
              <a:rPr lang="en-US" dirty="0"/>
              <a:t>).</a:t>
            </a:r>
          </a:p>
          <a:p>
            <a:pPr>
              <a:buFont typeface="Wingdings" panose="05000000000000000000" pitchFamily="2" charset="2"/>
              <a:buChar char="v"/>
            </a:pPr>
            <a:r>
              <a:rPr lang="en-IN" dirty="0"/>
              <a:t>This would be the test statistic we shall use.</a:t>
            </a:r>
          </a:p>
        </p:txBody>
      </p:sp>
    </p:spTree>
    <p:extLst>
      <p:ext uri="{BB962C8B-B14F-4D97-AF65-F5344CB8AC3E}">
        <p14:creationId xmlns:p14="http://schemas.microsoft.com/office/powerpoint/2010/main" val="15051281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Sagona Extra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Sagona 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Override1.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2.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E2713E1-6312-427E-BFCB-C5A5DA301373}">
  <ds:schemaRefs>
    <ds:schemaRef ds:uri="http://schemas.microsoft.com/sharepoint/v3/contenttype/forms"/>
  </ds:schemaRefs>
</ds:datastoreItem>
</file>

<file path=customXml/itemProps2.xml><?xml version="1.0" encoding="utf-8"?>
<ds:datastoreItem xmlns:ds="http://schemas.openxmlformats.org/officeDocument/2006/customXml" ds:itemID="{52F3B215-496E-4790-A364-7C1C46DEC771}">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0DB95DD-0319-4EE5-8C5C-9CEDF75E02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{70DE7AA9-AA65-483A-A786-8C759BE6A26C}tf78829772_win32</Template>
  <TotalTime>252</TotalTime>
  <Words>2259</Words>
  <Application>Microsoft Office PowerPoint</Application>
  <PresentationFormat>Widescreen</PresentationFormat>
  <Paragraphs>145</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Cambria Math</vt:lpstr>
      <vt:lpstr>Candara Light</vt:lpstr>
      <vt:lpstr>Garamond</vt:lpstr>
      <vt:lpstr>Sagona Book</vt:lpstr>
      <vt:lpstr>Sagona ExtraLight</vt:lpstr>
      <vt:lpstr>verdana</vt:lpstr>
      <vt:lpstr>Wingdings</vt:lpstr>
      <vt:lpstr>SavonVTI</vt:lpstr>
      <vt:lpstr>Testing of Binary Regime Switching Models Using Squeeze Duration Analysis</vt:lpstr>
      <vt:lpstr>What we aim to do </vt:lpstr>
      <vt:lpstr>Quick Recap</vt:lpstr>
      <vt:lpstr>Step 1: Getting and Cleaning the Data</vt:lpstr>
      <vt:lpstr>Objective</vt:lpstr>
      <vt:lpstr>Plan of carrying out the statistical inference:</vt:lpstr>
      <vt:lpstr>Step 2: Designing the Test Statistic</vt:lpstr>
      <vt:lpstr>PowerPoint Presentation</vt:lpstr>
      <vt:lpstr>PowerPoint Presentation</vt:lpstr>
      <vt:lpstr>Step 3: Getting the sampling distribution of the                                  test statistic to carry out the inference</vt:lpstr>
      <vt:lpstr>PowerPoint Presentation</vt:lpstr>
      <vt:lpstr>PowerPoint Presentation</vt:lpstr>
      <vt:lpstr>Part 1: Test Ho: The data in hand comes from a GBM model of a particular class vs H1:Not Ho</vt:lpstr>
      <vt:lpstr>PowerPoint Presentation</vt:lpstr>
      <vt:lpstr>Part 1: Test Ho: The data in hand comes from a MMGBM model of a particular class vs H1:Not Ho</vt:lpstr>
      <vt:lpstr>PowerPoint Presentation</vt:lpstr>
      <vt:lpstr>Part 1: Test Ho: The data in hand comes from a SMMMGBM model of a particular class vs H1:Not Ho</vt:lpstr>
      <vt:lpstr>PowerPoint Presentation</vt:lpstr>
      <vt:lpstr>Conclusion:</vt:lpstr>
      <vt:lpstr>Doubts:</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 of Binary Regime Switching Models Using Squeeze Duration Analysis</dc:title>
  <dc:creator>ARCHI ROY</dc:creator>
  <cp:lastModifiedBy>ARCHI ROY</cp:lastModifiedBy>
  <cp:revision>24</cp:revision>
  <dcterms:created xsi:type="dcterms:W3CDTF">2020-09-15T07:58:22Z</dcterms:created>
  <dcterms:modified xsi:type="dcterms:W3CDTF">2020-09-15T12:10:49Z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