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2" r:id="rId5"/>
    <p:sldId id="263" r:id="rId6"/>
    <p:sldId id="264" r:id="rId7"/>
    <p:sldId id="265" r:id="rId8"/>
    <p:sldId id="266" r:id="rId9"/>
    <p:sldId id="267" r:id="rId10"/>
    <p:sldId id="268" r:id="rId11"/>
    <p:sldId id="269"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CHI ROY" initials="AR" lastIdx="1" clrIdx="0">
    <p:extLst>
      <p:ext uri="{19B8F6BF-5375-455C-9EA6-DF929625EA0E}">
        <p15:presenceInfo xmlns:p15="http://schemas.microsoft.com/office/powerpoint/2012/main" userId="e14b4ed100747c3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AB08-763D-40A7-A2F3-296154BE1E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5BFE646-A565-49A0-8191-5104DD53DD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248FCB-2B49-4AAD-AE48-F323DD825A01}"/>
              </a:ext>
            </a:extLst>
          </p:cNvPr>
          <p:cNvSpPr>
            <a:spLocks noGrp="1"/>
          </p:cNvSpPr>
          <p:nvPr>
            <p:ph type="dt" sz="half" idx="10"/>
          </p:nvPr>
        </p:nvSpPr>
        <p:spPr/>
        <p:txBody>
          <a:bodyPr/>
          <a:lstStyle/>
          <a:p>
            <a:fld id="{6ABC7237-1134-4970-B3BF-659E3800A4FD}" type="datetimeFigureOut">
              <a:rPr lang="en-IN" smtClean="0"/>
              <a:t>11-08-2020</a:t>
            </a:fld>
            <a:endParaRPr lang="en-IN"/>
          </a:p>
        </p:txBody>
      </p:sp>
      <p:sp>
        <p:nvSpPr>
          <p:cNvPr id="5" name="Footer Placeholder 4">
            <a:extLst>
              <a:ext uri="{FF2B5EF4-FFF2-40B4-BE49-F238E27FC236}">
                <a16:creationId xmlns:a16="http://schemas.microsoft.com/office/drawing/2014/main" id="{B48DADE5-15B5-4151-9C04-0782D0DEDB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2204C8-86F2-4F92-8A60-1E459C32388E}"/>
              </a:ext>
            </a:extLst>
          </p:cNvPr>
          <p:cNvSpPr>
            <a:spLocks noGrp="1"/>
          </p:cNvSpPr>
          <p:nvPr>
            <p:ph type="sldNum" sz="quarter" idx="12"/>
          </p:nvPr>
        </p:nvSpPr>
        <p:spPr/>
        <p:txBody>
          <a:bodyPr/>
          <a:lstStyle/>
          <a:p>
            <a:fld id="{7E4C3B90-E968-4F65-9301-836C793F6FB0}" type="slidenum">
              <a:rPr lang="en-IN" smtClean="0"/>
              <a:t>‹#›</a:t>
            </a:fld>
            <a:endParaRPr lang="en-IN"/>
          </a:p>
        </p:txBody>
      </p:sp>
    </p:spTree>
    <p:extLst>
      <p:ext uri="{BB962C8B-B14F-4D97-AF65-F5344CB8AC3E}">
        <p14:creationId xmlns:p14="http://schemas.microsoft.com/office/powerpoint/2010/main" val="1794985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1DD13-F9B3-4BCE-9EEE-AD82032E9E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B8A0A8-7562-4D62-9C3B-B2293E58F0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0C5F9A-F744-4A05-ABA4-F003111C412D}"/>
              </a:ext>
            </a:extLst>
          </p:cNvPr>
          <p:cNvSpPr>
            <a:spLocks noGrp="1"/>
          </p:cNvSpPr>
          <p:nvPr>
            <p:ph type="dt" sz="half" idx="10"/>
          </p:nvPr>
        </p:nvSpPr>
        <p:spPr/>
        <p:txBody>
          <a:bodyPr/>
          <a:lstStyle/>
          <a:p>
            <a:fld id="{6ABC7237-1134-4970-B3BF-659E3800A4FD}" type="datetimeFigureOut">
              <a:rPr lang="en-IN" smtClean="0"/>
              <a:t>11-08-2020</a:t>
            </a:fld>
            <a:endParaRPr lang="en-IN"/>
          </a:p>
        </p:txBody>
      </p:sp>
      <p:sp>
        <p:nvSpPr>
          <p:cNvPr id="5" name="Footer Placeholder 4">
            <a:extLst>
              <a:ext uri="{FF2B5EF4-FFF2-40B4-BE49-F238E27FC236}">
                <a16:creationId xmlns:a16="http://schemas.microsoft.com/office/drawing/2014/main" id="{E80AE0F5-8B1E-42A7-9C9E-29B3DDD509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F2CA3B-D3DA-45BE-B82B-A8BD65ACB466}"/>
              </a:ext>
            </a:extLst>
          </p:cNvPr>
          <p:cNvSpPr>
            <a:spLocks noGrp="1"/>
          </p:cNvSpPr>
          <p:nvPr>
            <p:ph type="sldNum" sz="quarter" idx="12"/>
          </p:nvPr>
        </p:nvSpPr>
        <p:spPr/>
        <p:txBody>
          <a:bodyPr/>
          <a:lstStyle/>
          <a:p>
            <a:fld id="{7E4C3B90-E968-4F65-9301-836C793F6FB0}" type="slidenum">
              <a:rPr lang="en-IN" smtClean="0"/>
              <a:t>‹#›</a:t>
            </a:fld>
            <a:endParaRPr lang="en-IN"/>
          </a:p>
        </p:txBody>
      </p:sp>
    </p:spTree>
    <p:extLst>
      <p:ext uri="{BB962C8B-B14F-4D97-AF65-F5344CB8AC3E}">
        <p14:creationId xmlns:p14="http://schemas.microsoft.com/office/powerpoint/2010/main" val="1087318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119940-099E-462F-B2DC-DD31B3EA2B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6BCCA8-F0A8-4A77-8DEB-66C7CEC995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9D66B8-9A51-4E61-A434-4D0CE5432C91}"/>
              </a:ext>
            </a:extLst>
          </p:cNvPr>
          <p:cNvSpPr>
            <a:spLocks noGrp="1"/>
          </p:cNvSpPr>
          <p:nvPr>
            <p:ph type="dt" sz="half" idx="10"/>
          </p:nvPr>
        </p:nvSpPr>
        <p:spPr/>
        <p:txBody>
          <a:bodyPr/>
          <a:lstStyle/>
          <a:p>
            <a:fld id="{6ABC7237-1134-4970-B3BF-659E3800A4FD}" type="datetimeFigureOut">
              <a:rPr lang="en-IN" smtClean="0"/>
              <a:t>11-08-2020</a:t>
            </a:fld>
            <a:endParaRPr lang="en-IN"/>
          </a:p>
        </p:txBody>
      </p:sp>
      <p:sp>
        <p:nvSpPr>
          <p:cNvPr id="5" name="Footer Placeholder 4">
            <a:extLst>
              <a:ext uri="{FF2B5EF4-FFF2-40B4-BE49-F238E27FC236}">
                <a16:creationId xmlns:a16="http://schemas.microsoft.com/office/drawing/2014/main" id="{2CB0F5BC-A76F-45E2-A46C-F548278E94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F4B22E-D61D-4D24-BECF-591EFDD03F1A}"/>
              </a:ext>
            </a:extLst>
          </p:cNvPr>
          <p:cNvSpPr>
            <a:spLocks noGrp="1"/>
          </p:cNvSpPr>
          <p:nvPr>
            <p:ph type="sldNum" sz="quarter" idx="12"/>
          </p:nvPr>
        </p:nvSpPr>
        <p:spPr/>
        <p:txBody>
          <a:bodyPr/>
          <a:lstStyle/>
          <a:p>
            <a:fld id="{7E4C3B90-E968-4F65-9301-836C793F6FB0}" type="slidenum">
              <a:rPr lang="en-IN" smtClean="0"/>
              <a:t>‹#›</a:t>
            </a:fld>
            <a:endParaRPr lang="en-IN"/>
          </a:p>
        </p:txBody>
      </p:sp>
    </p:spTree>
    <p:extLst>
      <p:ext uri="{BB962C8B-B14F-4D97-AF65-F5344CB8AC3E}">
        <p14:creationId xmlns:p14="http://schemas.microsoft.com/office/powerpoint/2010/main" val="4131084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30BA1-8CF9-4C5B-8D33-285650C8C4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84FADA-F617-42CB-8165-7A0036BA33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576F59-9702-4C51-B342-BB28D4028D5B}"/>
              </a:ext>
            </a:extLst>
          </p:cNvPr>
          <p:cNvSpPr>
            <a:spLocks noGrp="1"/>
          </p:cNvSpPr>
          <p:nvPr>
            <p:ph type="dt" sz="half" idx="10"/>
          </p:nvPr>
        </p:nvSpPr>
        <p:spPr/>
        <p:txBody>
          <a:bodyPr/>
          <a:lstStyle/>
          <a:p>
            <a:fld id="{6ABC7237-1134-4970-B3BF-659E3800A4FD}" type="datetimeFigureOut">
              <a:rPr lang="en-IN" smtClean="0"/>
              <a:t>11-08-2020</a:t>
            </a:fld>
            <a:endParaRPr lang="en-IN"/>
          </a:p>
        </p:txBody>
      </p:sp>
      <p:sp>
        <p:nvSpPr>
          <p:cNvPr id="5" name="Footer Placeholder 4">
            <a:extLst>
              <a:ext uri="{FF2B5EF4-FFF2-40B4-BE49-F238E27FC236}">
                <a16:creationId xmlns:a16="http://schemas.microsoft.com/office/drawing/2014/main" id="{19BF7F39-CE54-4BFC-A1FF-9B21202C46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EDB02E-DDBB-4F84-9B07-AE3E468A8585}"/>
              </a:ext>
            </a:extLst>
          </p:cNvPr>
          <p:cNvSpPr>
            <a:spLocks noGrp="1"/>
          </p:cNvSpPr>
          <p:nvPr>
            <p:ph type="sldNum" sz="quarter" idx="12"/>
          </p:nvPr>
        </p:nvSpPr>
        <p:spPr/>
        <p:txBody>
          <a:bodyPr/>
          <a:lstStyle/>
          <a:p>
            <a:fld id="{7E4C3B90-E968-4F65-9301-836C793F6FB0}" type="slidenum">
              <a:rPr lang="en-IN" smtClean="0"/>
              <a:t>‹#›</a:t>
            </a:fld>
            <a:endParaRPr lang="en-IN"/>
          </a:p>
        </p:txBody>
      </p:sp>
    </p:spTree>
    <p:extLst>
      <p:ext uri="{BB962C8B-B14F-4D97-AF65-F5344CB8AC3E}">
        <p14:creationId xmlns:p14="http://schemas.microsoft.com/office/powerpoint/2010/main" val="853556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9BDC3-1186-4C80-8A79-5A298476EE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2856896-19AE-48A8-9F09-44B18DC609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5B4727-DC68-4F8B-9FEA-1B8486D56C45}"/>
              </a:ext>
            </a:extLst>
          </p:cNvPr>
          <p:cNvSpPr>
            <a:spLocks noGrp="1"/>
          </p:cNvSpPr>
          <p:nvPr>
            <p:ph type="dt" sz="half" idx="10"/>
          </p:nvPr>
        </p:nvSpPr>
        <p:spPr/>
        <p:txBody>
          <a:bodyPr/>
          <a:lstStyle/>
          <a:p>
            <a:fld id="{6ABC7237-1134-4970-B3BF-659E3800A4FD}" type="datetimeFigureOut">
              <a:rPr lang="en-IN" smtClean="0"/>
              <a:t>11-08-2020</a:t>
            </a:fld>
            <a:endParaRPr lang="en-IN"/>
          </a:p>
        </p:txBody>
      </p:sp>
      <p:sp>
        <p:nvSpPr>
          <p:cNvPr id="5" name="Footer Placeholder 4">
            <a:extLst>
              <a:ext uri="{FF2B5EF4-FFF2-40B4-BE49-F238E27FC236}">
                <a16:creationId xmlns:a16="http://schemas.microsoft.com/office/drawing/2014/main" id="{9FEDE765-1051-4889-89D5-407AF0B39A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FEBF24-9D3F-47A4-8AC2-440D58A296C9}"/>
              </a:ext>
            </a:extLst>
          </p:cNvPr>
          <p:cNvSpPr>
            <a:spLocks noGrp="1"/>
          </p:cNvSpPr>
          <p:nvPr>
            <p:ph type="sldNum" sz="quarter" idx="12"/>
          </p:nvPr>
        </p:nvSpPr>
        <p:spPr/>
        <p:txBody>
          <a:bodyPr/>
          <a:lstStyle/>
          <a:p>
            <a:fld id="{7E4C3B90-E968-4F65-9301-836C793F6FB0}" type="slidenum">
              <a:rPr lang="en-IN" smtClean="0"/>
              <a:t>‹#›</a:t>
            </a:fld>
            <a:endParaRPr lang="en-IN"/>
          </a:p>
        </p:txBody>
      </p:sp>
    </p:spTree>
    <p:extLst>
      <p:ext uri="{BB962C8B-B14F-4D97-AF65-F5344CB8AC3E}">
        <p14:creationId xmlns:p14="http://schemas.microsoft.com/office/powerpoint/2010/main" val="4285964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AAD5-366F-47A9-9B9E-EDEB30420E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A8D292-9715-4B4E-ABD4-683DE65708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D92C73D-7A45-486E-9BBA-EC121CB98C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C479037-CA29-4AC1-B080-E429215EA447}"/>
              </a:ext>
            </a:extLst>
          </p:cNvPr>
          <p:cNvSpPr>
            <a:spLocks noGrp="1"/>
          </p:cNvSpPr>
          <p:nvPr>
            <p:ph type="dt" sz="half" idx="10"/>
          </p:nvPr>
        </p:nvSpPr>
        <p:spPr/>
        <p:txBody>
          <a:bodyPr/>
          <a:lstStyle/>
          <a:p>
            <a:fld id="{6ABC7237-1134-4970-B3BF-659E3800A4FD}" type="datetimeFigureOut">
              <a:rPr lang="en-IN" smtClean="0"/>
              <a:t>11-08-2020</a:t>
            </a:fld>
            <a:endParaRPr lang="en-IN"/>
          </a:p>
        </p:txBody>
      </p:sp>
      <p:sp>
        <p:nvSpPr>
          <p:cNvPr id="6" name="Footer Placeholder 5">
            <a:extLst>
              <a:ext uri="{FF2B5EF4-FFF2-40B4-BE49-F238E27FC236}">
                <a16:creationId xmlns:a16="http://schemas.microsoft.com/office/drawing/2014/main" id="{6C1CCCA6-9203-45AF-BD1A-A3D63CE437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EE89C0-1004-44FD-AAFC-E7265CAC2743}"/>
              </a:ext>
            </a:extLst>
          </p:cNvPr>
          <p:cNvSpPr>
            <a:spLocks noGrp="1"/>
          </p:cNvSpPr>
          <p:nvPr>
            <p:ph type="sldNum" sz="quarter" idx="12"/>
          </p:nvPr>
        </p:nvSpPr>
        <p:spPr/>
        <p:txBody>
          <a:bodyPr/>
          <a:lstStyle/>
          <a:p>
            <a:fld id="{7E4C3B90-E968-4F65-9301-836C793F6FB0}" type="slidenum">
              <a:rPr lang="en-IN" smtClean="0"/>
              <a:t>‹#›</a:t>
            </a:fld>
            <a:endParaRPr lang="en-IN"/>
          </a:p>
        </p:txBody>
      </p:sp>
    </p:spTree>
    <p:extLst>
      <p:ext uri="{BB962C8B-B14F-4D97-AF65-F5344CB8AC3E}">
        <p14:creationId xmlns:p14="http://schemas.microsoft.com/office/powerpoint/2010/main" val="71915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010E8-308B-4B28-A4CD-2F686458DF8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8E7C31-8F3B-4554-BB96-4A8C7F55C4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9BA390-1C6C-45E0-8016-0BA60CF2EE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BB42CAC-4300-4C49-AA8F-8A4CFE0690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9F2AE0-B30B-4761-BE61-6F47241352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7B22BE-A1B7-4CF7-96E3-0D01CBF27F88}"/>
              </a:ext>
            </a:extLst>
          </p:cNvPr>
          <p:cNvSpPr>
            <a:spLocks noGrp="1"/>
          </p:cNvSpPr>
          <p:nvPr>
            <p:ph type="dt" sz="half" idx="10"/>
          </p:nvPr>
        </p:nvSpPr>
        <p:spPr/>
        <p:txBody>
          <a:bodyPr/>
          <a:lstStyle/>
          <a:p>
            <a:fld id="{6ABC7237-1134-4970-B3BF-659E3800A4FD}" type="datetimeFigureOut">
              <a:rPr lang="en-IN" smtClean="0"/>
              <a:t>11-08-2020</a:t>
            </a:fld>
            <a:endParaRPr lang="en-IN"/>
          </a:p>
        </p:txBody>
      </p:sp>
      <p:sp>
        <p:nvSpPr>
          <p:cNvPr id="8" name="Footer Placeholder 7">
            <a:extLst>
              <a:ext uri="{FF2B5EF4-FFF2-40B4-BE49-F238E27FC236}">
                <a16:creationId xmlns:a16="http://schemas.microsoft.com/office/drawing/2014/main" id="{77429C44-40E2-4F70-ABEB-39CF423CDDA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3CA192F-256B-4D21-9CAB-D3521282018E}"/>
              </a:ext>
            </a:extLst>
          </p:cNvPr>
          <p:cNvSpPr>
            <a:spLocks noGrp="1"/>
          </p:cNvSpPr>
          <p:nvPr>
            <p:ph type="sldNum" sz="quarter" idx="12"/>
          </p:nvPr>
        </p:nvSpPr>
        <p:spPr/>
        <p:txBody>
          <a:bodyPr/>
          <a:lstStyle/>
          <a:p>
            <a:fld id="{7E4C3B90-E968-4F65-9301-836C793F6FB0}" type="slidenum">
              <a:rPr lang="en-IN" smtClean="0"/>
              <a:t>‹#›</a:t>
            </a:fld>
            <a:endParaRPr lang="en-IN"/>
          </a:p>
        </p:txBody>
      </p:sp>
    </p:spTree>
    <p:extLst>
      <p:ext uri="{BB962C8B-B14F-4D97-AF65-F5344CB8AC3E}">
        <p14:creationId xmlns:p14="http://schemas.microsoft.com/office/powerpoint/2010/main" val="843714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9D7BB-2019-46F6-B19F-73BBF42D16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3160E4A-A047-4B64-9F01-8A0F5DA942F7}"/>
              </a:ext>
            </a:extLst>
          </p:cNvPr>
          <p:cNvSpPr>
            <a:spLocks noGrp="1"/>
          </p:cNvSpPr>
          <p:nvPr>
            <p:ph type="dt" sz="half" idx="10"/>
          </p:nvPr>
        </p:nvSpPr>
        <p:spPr/>
        <p:txBody>
          <a:bodyPr/>
          <a:lstStyle/>
          <a:p>
            <a:fld id="{6ABC7237-1134-4970-B3BF-659E3800A4FD}" type="datetimeFigureOut">
              <a:rPr lang="en-IN" smtClean="0"/>
              <a:t>11-08-2020</a:t>
            </a:fld>
            <a:endParaRPr lang="en-IN"/>
          </a:p>
        </p:txBody>
      </p:sp>
      <p:sp>
        <p:nvSpPr>
          <p:cNvPr id="4" name="Footer Placeholder 3">
            <a:extLst>
              <a:ext uri="{FF2B5EF4-FFF2-40B4-BE49-F238E27FC236}">
                <a16:creationId xmlns:a16="http://schemas.microsoft.com/office/drawing/2014/main" id="{2371B738-2EA4-4D3C-A187-42049E0A9E0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C99C35B-D8C2-4F51-8238-F14621C79916}"/>
              </a:ext>
            </a:extLst>
          </p:cNvPr>
          <p:cNvSpPr>
            <a:spLocks noGrp="1"/>
          </p:cNvSpPr>
          <p:nvPr>
            <p:ph type="sldNum" sz="quarter" idx="12"/>
          </p:nvPr>
        </p:nvSpPr>
        <p:spPr/>
        <p:txBody>
          <a:bodyPr/>
          <a:lstStyle/>
          <a:p>
            <a:fld id="{7E4C3B90-E968-4F65-9301-836C793F6FB0}" type="slidenum">
              <a:rPr lang="en-IN" smtClean="0"/>
              <a:t>‹#›</a:t>
            </a:fld>
            <a:endParaRPr lang="en-IN"/>
          </a:p>
        </p:txBody>
      </p:sp>
    </p:spTree>
    <p:extLst>
      <p:ext uri="{BB962C8B-B14F-4D97-AF65-F5344CB8AC3E}">
        <p14:creationId xmlns:p14="http://schemas.microsoft.com/office/powerpoint/2010/main" val="657702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454546-7CC6-4E60-9678-2E3D5AE6CC8C}"/>
              </a:ext>
            </a:extLst>
          </p:cNvPr>
          <p:cNvSpPr>
            <a:spLocks noGrp="1"/>
          </p:cNvSpPr>
          <p:nvPr>
            <p:ph type="dt" sz="half" idx="10"/>
          </p:nvPr>
        </p:nvSpPr>
        <p:spPr/>
        <p:txBody>
          <a:bodyPr/>
          <a:lstStyle/>
          <a:p>
            <a:fld id="{6ABC7237-1134-4970-B3BF-659E3800A4FD}" type="datetimeFigureOut">
              <a:rPr lang="en-IN" smtClean="0"/>
              <a:t>11-08-2020</a:t>
            </a:fld>
            <a:endParaRPr lang="en-IN"/>
          </a:p>
        </p:txBody>
      </p:sp>
      <p:sp>
        <p:nvSpPr>
          <p:cNvPr id="3" name="Footer Placeholder 2">
            <a:extLst>
              <a:ext uri="{FF2B5EF4-FFF2-40B4-BE49-F238E27FC236}">
                <a16:creationId xmlns:a16="http://schemas.microsoft.com/office/drawing/2014/main" id="{63C37C78-B455-467D-A5FB-F81CEB73B4D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3697B36-B6FE-4F1F-9096-7D91F8E4E33E}"/>
              </a:ext>
            </a:extLst>
          </p:cNvPr>
          <p:cNvSpPr>
            <a:spLocks noGrp="1"/>
          </p:cNvSpPr>
          <p:nvPr>
            <p:ph type="sldNum" sz="quarter" idx="12"/>
          </p:nvPr>
        </p:nvSpPr>
        <p:spPr/>
        <p:txBody>
          <a:bodyPr/>
          <a:lstStyle/>
          <a:p>
            <a:fld id="{7E4C3B90-E968-4F65-9301-836C793F6FB0}" type="slidenum">
              <a:rPr lang="en-IN" smtClean="0"/>
              <a:t>‹#›</a:t>
            </a:fld>
            <a:endParaRPr lang="en-IN"/>
          </a:p>
        </p:txBody>
      </p:sp>
    </p:spTree>
    <p:extLst>
      <p:ext uri="{BB962C8B-B14F-4D97-AF65-F5344CB8AC3E}">
        <p14:creationId xmlns:p14="http://schemas.microsoft.com/office/powerpoint/2010/main" val="3869916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60F0C-4066-4773-BF5A-4BA71356DB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EDF6D88-631B-4990-B643-702BAF75DE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42721C4-8604-4B91-A4A2-2810A56AD7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3D7159-3E37-4BE8-8F21-F5FFCB90D89C}"/>
              </a:ext>
            </a:extLst>
          </p:cNvPr>
          <p:cNvSpPr>
            <a:spLocks noGrp="1"/>
          </p:cNvSpPr>
          <p:nvPr>
            <p:ph type="dt" sz="half" idx="10"/>
          </p:nvPr>
        </p:nvSpPr>
        <p:spPr/>
        <p:txBody>
          <a:bodyPr/>
          <a:lstStyle/>
          <a:p>
            <a:fld id="{6ABC7237-1134-4970-B3BF-659E3800A4FD}" type="datetimeFigureOut">
              <a:rPr lang="en-IN" smtClean="0"/>
              <a:t>11-08-2020</a:t>
            </a:fld>
            <a:endParaRPr lang="en-IN"/>
          </a:p>
        </p:txBody>
      </p:sp>
      <p:sp>
        <p:nvSpPr>
          <p:cNvPr id="6" name="Footer Placeholder 5">
            <a:extLst>
              <a:ext uri="{FF2B5EF4-FFF2-40B4-BE49-F238E27FC236}">
                <a16:creationId xmlns:a16="http://schemas.microsoft.com/office/drawing/2014/main" id="{51E96121-4101-42B1-8A27-F115B9CC5F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FB6374-2A07-4005-BC17-B2A25DAAB1C1}"/>
              </a:ext>
            </a:extLst>
          </p:cNvPr>
          <p:cNvSpPr>
            <a:spLocks noGrp="1"/>
          </p:cNvSpPr>
          <p:nvPr>
            <p:ph type="sldNum" sz="quarter" idx="12"/>
          </p:nvPr>
        </p:nvSpPr>
        <p:spPr/>
        <p:txBody>
          <a:bodyPr/>
          <a:lstStyle/>
          <a:p>
            <a:fld id="{7E4C3B90-E968-4F65-9301-836C793F6FB0}" type="slidenum">
              <a:rPr lang="en-IN" smtClean="0"/>
              <a:t>‹#›</a:t>
            </a:fld>
            <a:endParaRPr lang="en-IN"/>
          </a:p>
        </p:txBody>
      </p:sp>
    </p:spTree>
    <p:extLst>
      <p:ext uri="{BB962C8B-B14F-4D97-AF65-F5344CB8AC3E}">
        <p14:creationId xmlns:p14="http://schemas.microsoft.com/office/powerpoint/2010/main" val="3475560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6643B-BF40-4414-9146-38306F62BA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E5A3840-F9D2-445E-B327-11186391E8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026C00B-0E8E-4FC3-84EC-D3D864563B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16FF17-298F-4AA2-8340-B4E1602D70D4}"/>
              </a:ext>
            </a:extLst>
          </p:cNvPr>
          <p:cNvSpPr>
            <a:spLocks noGrp="1"/>
          </p:cNvSpPr>
          <p:nvPr>
            <p:ph type="dt" sz="half" idx="10"/>
          </p:nvPr>
        </p:nvSpPr>
        <p:spPr/>
        <p:txBody>
          <a:bodyPr/>
          <a:lstStyle/>
          <a:p>
            <a:fld id="{6ABC7237-1134-4970-B3BF-659E3800A4FD}" type="datetimeFigureOut">
              <a:rPr lang="en-IN" smtClean="0"/>
              <a:t>11-08-2020</a:t>
            </a:fld>
            <a:endParaRPr lang="en-IN"/>
          </a:p>
        </p:txBody>
      </p:sp>
      <p:sp>
        <p:nvSpPr>
          <p:cNvPr id="6" name="Footer Placeholder 5">
            <a:extLst>
              <a:ext uri="{FF2B5EF4-FFF2-40B4-BE49-F238E27FC236}">
                <a16:creationId xmlns:a16="http://schemas.microsoft.com/office/drawing/2014/main" id="{9224A1BC-7E2E-4F80-A032-FCCCF28DC8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6EC07B-38F1-4728-AC1C-33D7DA50D4B9}"/>
              </a:ext>
            </a:extLst>
          </p:cNvPr>
          <p:cNvSpPr>
            <a:spLocks noGrp="1"/>
          </p:cNvSpPr>
          <p:nvPr>
            <p:ph type="sldNum" sz="quarter" idx="12"/>
          </p:nvPr>
        </p:nvSpPr>
        <p:spPr/>
        <p:txBody>
          <a:bodyPr/>
          <a:lstStyle/>
          <a:p>
            <a:fld id="{7E4C3B90-E968-4F65-9301-836C793F6FB0}" type="slidenum">
              <a:rPr lang="en-IN" smtClean="0"/>
              <a:t>‹#›</a:t>
            </a:fld>
            <a:endParaRPr lang="en-IN"/>
          </a:p>
        </p:txBody>
      </p:sp>
    </p:spTree>
    <p:extLst>
      <p:ext uri="{BB962C8B-B14F-4D97-AF65-F5344CB8AC3E}">
        <p14:creationId xmlns:p14="http://schemas.microsoft.com/office/powerpoint/2010/main" val="2239144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C493EF-BBF7-4DE3-981E-19A18D775F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0704AD-6F1E-487E-A5EC-4075203858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8EDDEB-D751-4143-A25D-BED0521138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BC7237-1134-4970-B3BF-659E3800A4FD}" type="datetimeFigureOut">
              <a:rPr lang="en-IN" smtClean="0"/>
              <a:t>11-08-2020</a:t>
            </a:fld>
            <a:endParaRPr lang="en-IN"/>
          </a:p>
        </p:txBody>
      </p:sp>
      <p:sp>
        <p:nvSpPr>
          <p:cNvPr id="5" name="Footer Placeholder 4">
            <a:extLst>
              <a:ext uri="{FF2B5EF4-FFF2-40B4-BE49-F238E27FC236}">
                <a16:creationId xmlns:a16="http://schemas.microsoft.com/office/drawing/2014/main" id="{DCE06AC4-A046-421D-984B-5CEC41F2C2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A04C13D-50A3-485C-8F44-6F65D7545F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4C3B90-E968-4F65-9301-836C793F6FB0}" type="slidenum">
              <a:rPr lang="en-IN" smtClean="0"/>
              <a:t>‹#›</a:t>
            </a:fld>
            <a:endParaRPr lang="en-IN"/>
          </a:p>
        </p:txBody>
      </p:sp>
    </p:spTree>
    <p:extLst>
      <p:ext uri="{BB962C8B-B14F-4D97-AF65-F5344CB8AC3E}">
        <p14:creationId xmlns:p14="http://schemas.microsoft.com/office/powerpoint/2010/main" val="1487635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mathematica.stackexchange.com/questions/125387/simulate-geometric-brownian-motion-with-stochastic-drift"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5D474-1B03-44D9-B71F-6692EE1D2E6E}"/>
              </a:ext>
            </a:extLst>
          </p:cNvPr>
          <p:cNvSpPr>
            <a:spLocks noGrp="1"/>
          </p:cNvSpPr>
          <p:nvPr>
            <p:ph type="ctrTitle"/>
          </p:nvPr>
        </p:nvSpPr>
        <p:spPr/>
        <p:txBody>
          <a:bodyPr>
            <a:normAutofit/>
          </a:bodyPr>
          <a:lstStyle/>
          <a:p>
            <a:r>
              <a:rPr lang="en-US" sz="4800" b="1" dirty="0">
                <a:latin typeface="Candara Light" panose="020E0502030303020204" pitchFamily="34" charset="0"/>
              </a:rPr>
              <a:t>Testing of Binary Regime Switching Models Using Squeeze Duration Analysis</a:t>
            </a:r>
            <a:endParaRPr lang="en-IN" sz="4800" b="1" dirty="0">
              <a:latin typeface="Candara Light" panose="020E0502030303020204" pitchFamily="34" charset="0"/>
            </a:endParaRPr>
          </a:p>
        </p:txBody>
      </p:sp>
      <p:sp>
        <p:nvSpPr>
          <p:cNvPr id="3" name="Subtitle 2">
            <a:extLst>
              <a:ext uri="{FF2B5EF4-FFF2-40B4-BE49-F238E27FC236}">
                <a16:creationId xmlns:a16="http://schemas.microsoft.com/office/drawing/2014/main" id="{7ACD25D2-6BA1-41F0-93CA-8350F44FAAFE}"/>
              </a:ext>
            </a:extLst>
          </p:cNvPr>
          <p:cNvSpPr>
            <a:spLocks noGrp="1"/>
          </p:cNvSpPr>
          <p:nvPr>
            <p:ph type="subTitle" idx="1"/>
          </p:nvPr>
        </p:nvSpPr>
        <p:spPr/>
        <p:txBody>
          <a:bodyPr>
            <a:normAutofit/>
          </a:bodyPr>
          <a:lstStyle/>
          <a:p>
            <a:endParaRPr lang="en-US" dirty="0"/>
          </a:p>
          <a:p>
            <a:r>
              <a:rPr lang="en-US" dirty="0">
                <a:effectLst>
                  <a:outerShdw blurRad="38100" dist="38100" dir="2700000" algn="tl">
                    <a:srgbClr val="000000">
                      <a:alpha val="43137"/>
                    </a:srgbClr>
                  </a:outerShdw>
                </a:effectLst>
              </a:rPr>
              <a:t>(Paper by Milan Kumar Das and </a:t>
            </a:r>
            <a:r>
              <a:rPr lang="en-US" dirty="0" err="1">
                <a:effectLst>
                  <a:outerShdw blurRad="38100" dist="38100" dir="2700000" algn="tl">
                    <a:srgbClr val="000000">
                      <a:alpha val="43137"/>
                    </a:srgbClr>
                  </a:outerShdw>
                </a:effectLst>
              </a:rPr>
              <a:t>Anindya</a:t>
            </a:r>
            <a:r>
              <a:rPr lang="en-US" dirty="0">
                <a:effectLst>
                  <a:outerShdw blurRad="38100" dist="38100" dir="2700000" algn="tl">
                    <a:srgbClr val="000000">
                      <a:alpha val="43137"/>
                    </a:srgbClr>
                  </a:outerShdw>
                </a:effectLst>
              </a:rPr>
              <a:t> Goswami, Mathematical Sciences, Indian Institute of Science Education and Research Pune, India)</a:t>
            </a:r>
            <a:endParaRPr lang="en-I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2991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6F776-4B3B-4630-9031-2DCC34B58A5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4FCC6D-A353-46D7-9DDE-31DE31057E1A}"/>
              </a:ext>
            </a:extLst>
          </p:cNvPr>
          <p:cNvSpPr>
            <a:spLocks noGrp="1"/>
          </p:cNvSpPr>
          <p:nvPr>
            <p:ph idx="1"/>
          </p:nvPr>
        </p:nvSpPr>
        <p:spPr/>
        <p:txBody>
          <a:bodyPr/>
          <a:lstStyle/>
          <a:p>
            <a:r>
              <a:rPr lang="en-US" dirty="0"/>
              <a:t>Now let F</a:t>
            </a:r>
            <a:r>
              <a:rPr lang="el-GR" baseline="-25000" dirty="0"/>
              <a:t>σ</a:t>
            </a:r>
            <a:r>
              <a:rPr lang="en-US" dirty="0"/>
              <a:t>(p) be the p-</a:t>
            </a:r>
            <a:r>
              <a:rPr lang="en-US" dirty="0" err="1"/>
              <a:t>th</a:t>
            </a:r>
            <a:r>
              <a:rPr lang="en-US" dirty="0"/>
              <a:t> quantile (obtained from the empirical distribution) of the volatility series.</a:t>
            </a:r>
          </a:p>
          <a:p>
            <a:r>
              <a:rPr lang="en-US" dirty="0"/>
              <a:t>We say as asset is in the p-</a:t>
            </a:r>
            <a:r>
              <a:rPr lang="en-US" dirty="0" err="1"/>
              <a:t>th</a:t>
            </a:r>
            <a:r>
              <a:rPr lang="en-US" dirty="0"/>
              <a:t> </a:t>
            </a:r>
            <a:r>
              <a:rPr lang="en-US" dirty="0" err="1"/>
              <a:t>sqeeze</a:t>
            </a:r>
            <a:r>
              <a:rPr lang="en-US" dirty="0"/>
              <a:t> at the k-</a:t>
            </a:r>
            <a:r>
              <a:rPr lang="en-US" dirty="0" err="1"/>
              <a:t>th</a:t>
            </a:r>
            <a:r>
              <a:rPr lang="en-US" dirty="0"/>
              <a:t> time step if </a:t>
            </a:r>
            <a:r>
              <a:rPr lang="el-GR" dirty="0"/>
              <a:t>σ</a:t>
            </a:r>
            <a:r>
              <a:rPr lang="en-US" dirty="0"/>
              <a:t>(k)&lt;= F</a:t>
            </a:r>
            <a:r>
              <a:rPr lang="el-GR" baseline="-25000" dirty="0"/>
              <a:t>σ</a:t>
            </a:r>
            <a:r>
              <a:rPr lang="en-US" dirty="0"/>
              <a:t>(p)</a:t>
            </a:r>
          </a:p>
          <a:p>
            <a:r>
              <a:rPr lang="en-US" dirty="0"/>
              <a:t>Now we define the p-</a:t>
            </a:r>
            <a:r>
              <a:rPr lang="en-US" dirty="0" err="1"/>
              <a:t>th</a:t>
            </a:r>
            <a:r>
              <a:rPr lang="en-US" dirty="0"/>
              <a:t> squeeze of the sojourn times as below-</a:t>
            </a:r>
          </a:p>
          <a:p>
            <a:pPr marL="0" indent="0">
              <a:buNone/>
            </a:pPr>
            <a:r>
              <a:rPr lang="en-US" dirty="0"/>
              <a:t> Given the time series, define the double infinite sequence as-</a:t>
            </a:r>
          </a:p>
          <a:p>
            <a:pPr marL="0" indent="0" algn="ctr">
              <a:buNone/>
            </a:pPr>
            <a:r>
              <a:rPr lang="en-US" dirty="0"/>
              <a:t>a(0)=0</a:t>
            </a:r>
          </a:p>
          <a:p>
            <a:pPr marL="0" indent="0" algn="ctr">
              <a:buNone/>
            </a:pPr>
            <a:r>
              <a:rPr lang="en-US" dirty="0"/>
              <a:t>b(i-1)=min{k&gt;=a(i-1)|</a:t>
            </a:r>
            <a:r>
              <a:rPr lang="el-GR" dirty="0"/>
              <a:t> σ</a:t>
            </a:r>
            <a:r>
              <a:rPr lang="en-US" dirty="0"/>
              <a:t>(k)&gt; F</a:t>
            </a:r>
            <a:r>
              <a:rPr lang="el-GR" baseline="-25000" dirty="0"/>
              <a:t>σ</a:t>
            </a:r>
            <a:r>
              <a:rPr lang="en-US" dirty="0"/>
              <a:t>(p)} </a:t>
            </a:r>
          </a:p>
          <a:p>
            <a:pPr marL="0" indent="0" algn="ctr">
              <a:buNone/>
            </a:pPr>
            <a:r>
              <a:rPr lang="en-US" dirty="0"/>
              <a:t>a(</a:t>
            </a:r>
            <a:r>
              <a:rPr lang="en-US" dirty="0" err="1"/>
              <a:t>i</a:t>
            </a:r>
            <a:r>
              <a:rPr lang="en-US" dirty="0"/>
              <a:t>)=min{k&gt;=b(i-1)|</a:t>
            </a:r>
            <a:r>
              <a:rPr lang="el-GR" dirty="0"/>
              <a:t> σ</a:t>
            </a:r>
            <a:r>
              <a:rPr lang="en-US" dirty="0"/>
              <a:t>(k)&lt;= F</a:t>
            </a:r>
            <a:r>
              <a:rPr lang="el-GR" baseline="-25000" dirty="0"/>
              <a:t>σ</a:t>
            </a:r>
            <a:r>
              <a:rPr lang="en-US" dirty="0"/>
              <a:t>(p)}</a:t>
            </a:r>
            <a:endParaRPr lang="en-IN" dirty="0"/>
          </a:p>
        </p:txBody>
      </p:sp>
      <p:sp>
        <p:nvSpPr>
          <p:cNvPr id="4" name="Rectangle 3">
            <a:extLst>
              <a:ext uri="{FF2B5EF4-FFF2-40B4-BE49-F238E27FC236}">
                <a16:creationId xmlns:a16="http://schemas.microsoft.com/office/drawing/2014/main" id="{6448B6F2-79C0-4156-9FA7-D558752CA43C}"/>
              </a:ext>
            </a:extLst>
          </p:cNvPr>
          <p:cNvSpPr/>
          <p:nvPr/>
        </p:nvSpPr>
        <p:spPr>
          <a:xfrm>
            <a:off x="3581400" y="4629150"/>
            <a:ext cx="5057775" cy="14763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15217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1C8A7-9AC3-4FF7-835A-0C20159A1A0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13F8486-1682-4EBC-8E2D-C47D8D75D2B6}"/>
              </a:ext>
            </a:extLst>
          </p:cNvPr>
          <p:cNvSpPr>
            <a:spLocks noGrp="1"/>
          </p:cNvSpPr>
          <p:nvPr>
            <p:ph idx="1"/>
          </p:nvPr>
        </p:nvSpPr>
        <p:spPr>
          <a:xfrm>
            <a:off x="838200" y="1838325"/>
            <a:ext cx="10515600" cy="4338638"/>
          </a:xfrm>
        </p:spPr>
        <p:txBody>
          <a:bodyPr>
            <a:normAutofit lnSpcReduction="10000"/>
          </a:bodyPr>
          <a:lstStyle/>
          <a:p>
            <a:r>
              <a:rPr lang="en-US" dirty="0"/>
              <a:t>The </a:t>
            </a:r>
            <a:r>
              <a:rPr lang="en-US" dirty="0" err="1"/>
              <a:t>soujourn</a:t>
            </a:r>
            <a:r>
              <a:rPr lang="en-US" dirty="0"/>
              <a:t> time sequence of the p-</a:t>
            </a:r>
            <a:r>
              <a:rPr lang="en-US" dirty="0" err="1"/>
              <a:t>th</a:t>
            </a:r>
            <a:r>
              <a:rPr lang="en-US" dirty="0"/>
              <a:t> squeeze is given by-</a:t>
            </a:r>
          </a:p>
          <a:p>
            <a:pPr marL="0" indent="0" algn="ctr">
              <a:buNone/>
            </a:pPr>
            <a:r>
              <a:rPr lang="en-US" dirty="0"/>
              <a:t>d={d(k)} where d(k)=b(k)-a(k)</a:t>
            </a:r>
          </a:p>
          <a:p>
            <a:pPr marL="0" indent="0" algn="ctr">
              <a:buNone/>
            </a:pPr>
            <a:endParaRPr lang="en-US" dirty="0"/>
          </a:p>
          <a:p>
            <a:pPr marL="0" indent="0">
              <a:buNone/>
            </a:pPr>
            <a:r>
              <a:rPr lang="en-US" dirty="0"/>
              <a:t>This series is called the series of p-squeeze duration (p-</a:t>
            </a:r>
            <a:r>
              <a:rPr lang="en-US" dirty="0" err="1"/>
              <a:t>SqD</a:t>
            </a:r>
            <a:r>
              <a:rPr lang="en-US" dirty="0"/>
              <a:t>) and we define L=max{d(k)|d(k) is finite}.</a:t>
            </a:r>
          </a:p>
          <a:p>
            <a:pPr marL="0" indent="0">
              <a:buNone/>
            </a:pPr>
            <a:r>
              <a:rPr lang="en-US" dirty="0"/>
              <a:t>L is called the length of p-</a:t>
            </a:r>
            <a:r>
              <a:rPr lang="en-US" dirty="0" err="1"/>
              <a:t>SqD</a:t>
            </a:r>
            <a:r>
              <a:rPr lang="en-US" dirty="0"/>
              <a:t>.</a:t>
            </a:r>
          </a:p>
          <a:p>
            <a:r>
              <a:rPr lang="en-US" dirty="0"/>
              <a:t>Non- parametric estimation of all aspects of the p-</a:t>
            </a:r>
            <a:r>
              <a:rPr lang="en-US" dirty="0" err="1"/>
              <a:t>SqD</a:t>
            </a:r>
            <a:r>
              <a:rPr lang="en-US" dirty="0"/>
              <a:t> would be subjected to high standard error so we shall proceed with only a set of descriptive statistics, the 4- component vector of mean, </a:t>
            </a:r>
            <a:r>
              <a:rPr lang="en-US" dirty="0" err="1"/>
              <a:t>sd</a:t>
            </a:r>
            <a:r>
              <a:rPr lang="en-US" dirty="0"/>
              <a:t> k=skewness and kurtosis, denoted as T=(T1,T2,T3,T4).</a:t>
            </a:r>
          </a:p>
        </p:txBody>
      </p:sp>
      <p:sp>
        <p:nvSpPr>
          <p:cNvPr id="4" name="Rectangle 3">
            <a:extLst>
              <a:ext uri="{FF2B5EF4-FFF2-40B4-BE49-F238E27FC236}">
                <a16:creationId xmlns:a16="http://schemas.microsoft.com/office/drawing/2014/main" id="{416F6514-D781-4C64-BDA0-416EF00F6DCF}"/>
              </a:ext>
            </a:extLst>
          </p:cNvPr>
          <p:cNvSpPr/>
          <p:nvPr/>
        </p:nvSpPr>
        <p:spPr>
          <a:xfrm>
            <a:off x="3990975" y="2352675"/>
            <a:ext cx="4276725" cy="552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10028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480EC-C886-4122-B7B8-1083DB2A59ED}"/>
              </a:ext>
            </a:extLst>
          </p:cNvPr>
          <p:cNvSpPr>
            <a:spLocks noGrp="1"/>
          </p:cNvSpPr>
          <p:nvPr>
            <p:ph type="title"/>
          </p:nvPr>
        </p:nvSpPr>
        <p:spPr/>
        <p:txBody>
          <a:bodyPr/>
          <a:lstStyle/>
          <a:p>
            <a:r>
              <a:rPr lang="en-US" u="sng" dirty="0">
                <a:solidFill>
                  <a:schemeClr val="accent1">
                    <a:lumMod val="75000"/>
                  </a:schemeClr>
                </a:solidFill>
              </a:rPr>
              <a:t>Planning the inference procedure</a:t>
            </a:r>
            <a:endParaRPr lang="en-IN" u="sng" dirty="0">
              <a:solidFill>
                <a:schemeClr val="accent1">
                  <a:lumMod val="75000"/>
                </a:schemeClr>
              </a:solidFill>
            </a:endParaRPr>
          </a:p>
        </p:txBody>
      </p:sp>
      <p:sp>
        <p:nvSpPr>
          <p:cNvPr id="3" name="Content Placeholder 2">
            <a:extLst>
              <a:ext uri="{FF2B5EF4-FFF2-40B4-BE49-F238E27FC236}">
                <a16:creationId xmlns:a16="http://schemas.microsoft.com/office/drawing/2014/main" id="{EE9D7610-C5A0-4222-BF6C-499F00B10524}"/>
              </a:ext>
            </a:extLst>
          </p:cNvPr>
          <p:cNvSpPr>
            <a:spLocks noGrp="1"/>
          </p:cNvSpPr>
          <p:nvPr>
            <p:ph idx="1"/>
          </p:nvPr>
        </p:nvSpPr>
        <p:spPr/>
        <p:txBody>
          <a:bodyPr/>
          <a:lstStyle/>
          <a:p>
            <a:r>
              <a:rPr lang="en-US" dirty="0"/>
              <a:t>We would first try to get the sampling distribution of the statistic T. Then the comparison T value with respect to the sampling distribution would be the central idea of reference.</a:t>
            </a:r>
          </a:p>
          <a:p>
            <a:r>
              <a:rPr lang="en-US" dirty="0"/>
              <a:t>We should also consider the criteria of constraints on parametrizations as decisive factor in accepting for rejecting the null hypothesis.</a:t>
            </a:r>
          </a:p>
        </p:txBody>
      </p:sp>
    </p:spTree>
    <p:extLst>
      <p:ext uri="{BB962C8B-B14F-4D97-AF65-F5344CB8AC3E}">
        <p14:creationId xmlns:p14="http://schemas.microsoft.com/office/powerpoint/2010/main" val="1054108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F0978-16AA-4F3D-B606-61518BEAD23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C4E76C3-005E-42C6-A057-5B619CC753E3}"/>
              </a:ext>
            </a:extLst>
          </p:cNvPr>
          <p:cNvSpPr>
            <a:spLocks noGrp="1"/>
          </p:cNvSpPr>
          <p:nvPr>
            <p:ph idx="1"/>
          </p:nvPr>
        </p:nvSpPr>
        <p:spPr/>
        <p:txBody>
          <a:bodyPr/>
          <a:lstStyle/>
          <a:p>
            <a:r>
              <a:rPr lang="en-US" dirty="0"/>
              <a:t>Since while estimating the parameters by LSE method, i.e. by minimization(provided it exists) of the following function-</a:t>
            </a:r>
          </a:p>
          <a:p>
            <a:pPr marL="0" indent="0" algn="ctr">
              <a:buNone/>
            </a:pPr>
            <a:r>
              <a:rPr lang="en-US" dirty="0"/>
              <a:t> f(</a:t>
            </a:r>
            <a:r>
              <a:rPr lang="el-GR" dirty="0"/>
              <a:t>ϴ</a:t>
            </a:r>
            <a:r>
              <a:rPr lang="en-US" dirty="0"/>
              <a:t>)=E[(d</a:t>
            </a:r>
            <a:r>
              <a:rPr lang="el-GR" dirty="0"/>
              <a:t> </a:t>
            </a:r>
            <a:r>
              <a:rPr lang="el-GR" baseline="-25000" dirty="0"/>
              <a:t>ϴ</a:t>
            </a:r>
            <a:r>
              <a:rPr lang="en-US" dirty="0"/>
              <a:t>-d)</a:t>
            </a:r>
            <a:r>
              <a:rPr lang="en-US" baseline="30000" dirty="0"/>
              <a:t>2</a:t>
            </a:r>
            <a:r>
              <a:rPr lang="en-US" dirty="0"/>
              <a:t>+(s</a:t>
            </a:r>
            <a:r>
              <a:rPr lang="el-GR" dirty="0"/>
              <a:t> </a:t>
            </a:r>
            <a:r>
              <a:rPr lang="el-GR" baseline="-25000" dirty="0"/>
              <a:t>ϴ</a:t>
            </a:r>
            <a:r>
              <a:rPr lang="en-US" dirty="0"/>
              <a:t>-s)</a:t>
            </a:r>
            <a:r>
              <a:rPr lang="en-US" baseline="30000" dirty="0"/>
              <a:t>2</a:t>
            </a:r>
            <a:r>
              <a:rPr lang="en-US" dirty="0"/>
              <a:t>+(g</a:t>
            </a:r>
            <a:r>
              <a:rPr lang="el-GR" dirty="0"/>
              <a:t> </a:t>
            </a:r>
            <a:r>
              <a:rPr lang="el-GR" baseline="-25000" dirty="0"/>
              <a:t>ϴ</a:t>
            </a:r>
            <a:r>
              <a:rPr lang="en-US" dirty="0"/>
              <a:t>-g)</a:t>
            </a:r>
            <a:r>
              <a:rPr lang="en-US" baseline="30000" dirty="0"/>
              <a:t>2</a:t>
            </a:r>
            <a:r>
              <a:rPr lang="en-US" dirty="0"/>
              <a:t>+(k</a:t>
            </a:r>
            <a:r>
              <a:rPr lang="el-GR" dirty="0"/>
              <a:t> </a:t>
            </a:r>
            <a:r>
              <a:rPr lang="el-GR" baseline="-25000" dirty="0"/>
              <a:t>ϴ</a:t>
            </a:r>
            <a:r>
              <a:rPr lang="en-US" dirty="0"/>
              <a:t>-k)</a:t>
            </a:r>
            <a:r>
              <a:rPr lang="en-US" baseline="30000" dirty="0"/>
              <a:t>2</a:t>
            </a:r>
            <a:r>
              <a:rPr lang="en-US" dirty="0"/>
              <a:t>]</a:t>
            </a:r>
          </a:p>
          <a:p>
            <a:pPr marL="0" indent="0">
              <a:buNone/>
            </a:pPr>
            <a:r>
              <a:rPr lang="en-US" dirty="0"/>
              <a:t>Where (</a:t>
            </a:r>
            <a:r>
              <a:rPr lang="en-US" dirty="0" err="1"/>
              <a:t>d,s,g,k</a:t>
            </a:r>
            <a:r>
              <a:rPr lang="en-US" dirty="0"/>
              <a:t>) are respectively the average, variation, skewness and kurtosis coefficients in the entire parameter space</a:t>
            </a:r>
          </a:p>
          <a:p>
            <a:pPr marL="0" indent="0">
              <a:buNone/>
            </a:pPr>
            <a:endParaRPr lang="en-IN" dirty="0"/>
          </a:p>
        </p:txBody>
      </p:sp>
    </p:spTree>
    <p:extLst>
      <p:ext uri="{BB962C8B-B14F-4D97-AF65-F5344CB8AC3E}">
        <p14:creationId xmlns:p14="http://schemas.microsoft.com/office/powerpoint/2010/main" val="217312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F7F3E9-4C6E-4341-82DB-9952AEF11BBB}"/>
              </a:ext>
            </a:extLst>
          </p:cNvPr>
          <p:cNvSpPr>
            <a:spLocks noGrp="1"/>
          </p:cNvSpPr>
          <p:nvPr>
            <p:ph type="title"/>
          </p:nvPr>
        </p:nvSpPr>
        <p:spPr/>
        <p:txBody>
          <a:bodyPr>
            <a:normAutofit/>
          </a:bodyPr>
          <a:lstStyle/>
          <a:p>
            <a:r>
              <a:rPr lang="en-US" sz="4000" u="sng" dirty="0"/>
              <a:t>Aims of the Paper</a:t>
            </a:r>
            <a:endParaRPr lang="en-IN" sz="4000" u="sng" dirty="0"/>
          </a:p>
        </p:txBody>
      </p:sp>
      <p:sp>
        <p:nvSpPr>
          <p:cNvPr id="5" name="Content Placeholder 4">
            <a:extLst>
              <a:ext uri="{FF2B5EF4-FFF2-40B4-BE49-F238E27FC236}">
                <a16:creationId xmlns:a16="http://schemas.microsoft.com/office/drawing/2014/main" id="{665FCD99-463D-445C-92EE-875695144808}"/>
              </a:ext>
            </a:extLst>
          </p:cNvPr>
          <p:cNvSpPr>
            <a:spLocks noGrp="1"/>
          </p:cNvSpPr>
          <p:nvPr>
            <p:ph idx="1"/>
          </p:nvPr>
        </p:nvSpPr>
        <p:spPr/>
        <p:txBody>
          <a:bodyPr/>
          <a:lstStyle/>
          <a:p>
            <a:r>
              <a:rPr lang="en-US" dirty="0"/>
              <a:t>To develop a statistical technique to test the model assumptions of binary regime switching extensions of Geometric Brownian Motion (GBM) model by proposing a discriminatory statistic</a:t>
            </a:r>
          </a:p>
          <a:p>
            <a:r>
              <a:rPr lang="en-US" dirty="0"/>
              <a:t>Given a time series data, to identify an admissible class of regime switching candidate models for the regime switching assumptions</a:t>
            </a:r>
          </a:p>
          <a:p>
            <a:r>
              <a:rPr lang="en-US" dirty="0"/>
              <a:t>To check whether the sampling distribution differs drastically if the model assumptions are changed from GBM to Markov-Modulated GBM (MMGBM) and Semi-Markov-Modulated GBM (MMGBM) </a:t>
            </a:r>
            <a:endParaRPr lang="en-IN" dirty="0"/>
          </a:p>
        </p:txBody>
      </p:sp>
    </p:spTree>
    <p:extLst>
      <p:ext uri="{BB962C8B-B14F-4D97-AF65-F5344CB8AC3E}">
        <p14:creationId xmlns:p14="http://schemas.microsoft.com/office/powerpoint/2010/main" val="1197141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13AF3-8797-4D98-BAD3-E9FE8BEAFD9F}"/>
              </a:ext>
            </a:extLst>
          </p:cNvPr>
          <p:cNvSpPr>
            <a:spLocks noGrp="1"/>
          </p:cNvSpPr>
          <p:nvPr>
            <p:ph type="title"/>
          </p:nvPr>
        </p:nvSpPr>
        <p:spPr/>
        <p:txBody>
          <a:bodyPr>
            <a:normAutofit/>
          </a:bodyPr>
          <a:lstStyle/>
          <a:p>
            <a:r>
              <a:rPr lang="en-US" sz="4000" u="sng" dirty="0">
                <a:solidFill>
                  <a:schemeClr val="accent1">
                    <a:lumMod val="75000"/>
                  </a:schemeClr>
                </a:solidFill>
              </a:rPr>
              <a:t>Concepts we will use in this paper-</a:t>
            </a:r>
            <a:endParaRPr lang="en-IN" sz="4000" u="sng" dirty="0">
              <a:solidFill>
                <a:schemeClr val="accent1">
                  <a:lumMod val="75000"/>
                </a:schemeClr>
              </a:solidFill>
            </a:endParaRPr>
          </a:p>
        </p:txBody>
      </p:sp>
      <p:sp>
        <p:nvSpPr>
          <p:cNvPr id="3" name="Content Placeholder 2">
            <a:extLst>
              <a:ext uri="{FF2B5EF4-FFF2-40B4-BE49-F238E27FC236}">
                <a16:creationId xmlns:a16="http://schemas.microsoft.com/office/drawing/2014/main" id="{948A1470-7D0C-4BD4-A747-75E8F0471F6D}"/>
              </a:ext>
            </a:extLst>
          </p:cNvPr>
          <p:cNvSpPr>
            <a:spLocks noGrp="1"/>
          </p:cNvSpPr>
          <p:nvPr>
            <p:ph idx="1"/>
          </p:nvPr>
        </p:nvSpPr>
        <p:spPr/>
        <p:txBody>
          <a:bodyPr>
            <a:normAutofit fontScale="92500" lnSpcReduction="10000"/>
          </a:bodyPr>
          <a:lstStyle/>
          <a:p>
            <a:r>
              <a:rPr lang="en-US" b="1" u="sng" dirty="0"/>
              <a:t>Regime Switching Models-</a:t>
            </a:r>
          </a:p>
          <a:p>
            <a:pPr marL="0" indent="0">
              <a:buNone/>
            </a:pPr>
            <a:r>
              <a:rPr lang="en-IN" dirty="0"/>
              <a:t>In simple terms, this basically means that there exists a multi-stage stochastic process whose movement causes changes in our parameters of interests.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In Regime Switching Models, we want to investigate the mechanism of this process of switch. Generally there are two parameters in a RSM- the regime specific parameter and the regime switching probabilities.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graphicFrame>
        <p:nvGraphicFramePr>
          <p:cNvPr id="5" name="Table 5">
            <a:extLst>
              <a:ext uri="{FF2B5EF4-FFF2-40B4-BE49-F238E27FC236}">
                <a16:creationId xmlns:a16="http://schemas.microsoft.com/office/drawing/2014/main" id="{B2DCF2EC-8D44-4DF9-81FE-C5C4EE674FE5}"/>
              </a:ext>
            </a:extLst>
          </p:cNvPr>
          <p:cNvGraphicFramePr>
            <a:graphicFrameLocks noGrp="1"/>
          </p:cNvGraphicFramePr>
          <p:nvPr>
            <p:extLst>
              <p:ext uri="{D42A27DB-BD31-4B8C-83A1-F6EECF244321}">
                <p14:modId xmlns:p14="http://schemas.microsoft.com/office/powerpoint/2010/main" val="3262362923"/>
              </p:ext>
            </p:extLst>
          </p:nvPr>
        </p:nvGraphicFramePr>
        <p:xfrm>
          <a:off x="1657350" y="3429000"/>
          <a:ext cx="8197848" cy="1097280"/>
        </p:xfrm>
        <a:graphic>
          <a:graphicData uri="http://schemas.openxmlformats.org/drawingml/2006/table">
            <a:tbl>
              <a:tblPr firstRow="1" bandRow="1">
                <a:tableStyleId>{5C22544A-7EE6-4342-B048-85BDC9FD1C3A}</a:tableStyleId>
              </a:tblPr>
              <a:tblGrid>
                <a:gridCol w="2732616">
                  <a:extLst>
                    <a:ext uri="{9D8B030D-6E8A-4147-A177-3AD203B41FA5}">
                      <a16:colId xmlns:a16="http://schemas.microsoft.com/office/drawing/2014/main" val="2933926582"/>
                    </a:ext>
                  </a:extLst>
                </a:gridCol>
                <a:gridCol w="2732616">
                  <a:extLst>
                    <a:ext uri="{9D8B030D-6E8A-4147-A177-3AD203B41FA5}">
                      <a16:colId xmlns:a16="http://schemas.microsoft.com/office/drawing/2014/main" val="1818781353"/>
                    </a:ext>
                  </a:extLst>
                </a:gridCol>
                <a:gridCol w="2732616">
                  <a:extLst>
                    <a:ext uri="{9D8B030D-6E8A-4147-A177-3AD203B41FA5}">
                      <a16:colId xmlns:a16="http://schemas.microsoft.com/office/drawing/2014/main" val="754663489"/>
                    </a:ext>
                  </a:extLst>
                </a:gridCol>
              </a:tblGrid>
              <a:tr h="363079">
                <a:tc>
                  <a:txBody>
                    <a:bodyPr/>
                    <a:lstStyle/>
                    <a:p>
                      <a:endParaRPr lang="en-IN" dirty="0"/>
                    </a:p>
                  </a:txBody>
                  <a:tcPr/>
                </a:tc>
                <a:tc>
                  <a:txBody>
                    <a:bodyPr/>
                    <a:lstStyle/>
                    <a:p>
                      <a:pPr algn="ctr"/>
                      <a:r>
                        <a:rPr lang="en-US" dirty="0"/>
                        <a:t>Condition A(t)</a:t>
                      </a:r>
                      <a:endParaRPr lang="en-IN" dirty="0"/>
                    </a:p>
                  </a:txBody>
                  <a:tcPr/>
                </a:tc>
                <a:tc>
                  <a:txBody>
                    <a:bodyPr/>
                    <a:lstStyle/>
                    <a:p>
                      <a:pPr algn="ctr"/>
                      <a:r>
                        <a:rPr lang="en-US" dirty="0"/>
                        <a:t>Condition B(t)</a:t>
                      </a:r>
                      <a:endParaRPr lang="en-IN" dirty="0"/>
                    </a:p>
                  </a:txBody>
                  <a:tcPr/>
                </a:tc>
                <a:extLst>
                  <a:ext uri="{0D108BD9-81ED-4DB2-BD59-A6C34878D82A}">
                    <a16:rowId xmlns:a16="http://schemas.microsoft.com/office/drawing/2014/main" val="980816141"/>
                  </a:ext>
                </a:extLst>
              </a:tr>
              <a:tr h="363079">
                <a:tc>
                  <a:txBody>
                    <a:bodyPr/>
                    <a:lstStyle/>
                    <a:p>
                      <a:pPr algn="ctr"/>
                      <a:r>
                        <a:rPr lang="en-US" dirty="0"/>
                        <a:t>Condition A(t+1)</a:t>
                      </a:r>
                      <a:endParaRPr lang="en-IN" dirty="0"/>
                    </a:p>
                  </a:txBody>
                  <a:tcPr/>
                </a:tc>
                <a:tc>
                  <a:txBody>
                    <a:bodyPr/>
                    <a:lstStyle/>
                    <a:p>
                      <a:pPr algn="ctr"/>
                      <a:r>
                        <a:rPr lang="en-US" dirty="0"/>
                        <a:t>p1</a:t>
                      </a:r>
                      <a:endParaRPr lang="en-IN" dirty="0"/>
                    </a:p>
                  </a:txBody>
                  <a:tcPr/>
                </a:tc>
                <a:tc>
                  <a:txBody>
                    <a:bodyPr/>
                    <a:lstStyle/>
                    <a:p>
                      <a:pPr algn="ctr"/>
                      <a:r>
                        <a:rPr lang="en-US" dirty="0"/>
                        <a:t>p2</a:t>
                      </a:r>
                      <a:endParaRPr lang="en-IN" dirty="0"/>
                    </a:p>
                  </a:txBody>
                  <a:tcPr/>
                </a:tc>
                <a:extLst>
                  <a:ext uri="{0D108BD9-81ED-4DB2-BD59-A6C34878D82A}">
                    <a16:rowId xmlns:a16="http://schemas.microsoft.com/office/drawing/2014/main" val="3038769981"/>
                  </a:ext>
                </a:extLst>
              </a:tr>
              <a:tr h="363079">
                <a:tc>
                  <a:txBody>
                    <a:bodyPr/>
                    <a:lstStyle/>
                    <a:p>
                      <a:pPr algn="ctr"/>
                      <a:r>
                        <a:rPr lang="en-US" dirty="0"/>
                        <a:t>Condition B(t+1)</a:t>
                      </a:r>
                      <a:endParaRPr lang="en-IN" dirty="0"/>
                    </a:p>
                  </a:txBody>
                  <a:tcPr/>
                </a:tc>
                <a:tc>
                  <a:txBody>
                    <a:bodyPr/>
                    <a:lstStyle/>
                    <a:p>
                      <a:pPr algn="ctr"/>
                      <a:r>
                        <a:rPr lang="en-US" dirty="0"/>
                        <a:t>1-p1</a:t>
                      </a:r>
                      <a:endParaRPr lang="en-IN" dirty="0"/>
                    </a:p>
                  </a:txBody>
                  <a:tcPr/>
                </a:tc>
                <a:tc>
                  <a:txBody>
                    <a:bodyPr/>
                    <a:lstStyle/>
                    <a:p>
                      <a:pPr algn="ctr"/>
                      <a:r>
                        <a:rPr lang="en-US" dirty="0"/>
                        <a:t>1-p2</a:t>
                      </a:r>
                      <a:endParaRPr lang="en-IN" dirty="0"/>
                    </a:p>
                  </a:txBody>
                  <a:tcPr/>
                </a:tc>
                <a:extLst>
                  <a:ext uri="{0D108BD9-81ED-4DB2-BD59-A6C34878D82A}">
                    <a16:rowId xmlns:a16="http://schemas.microsoft.com/office/drawing/2014/main" val="2935060657"/>
                  </a:ext>
                </a:extLst>
              </a:tr>
            </a:tbl>
          </a:graphicData>
        </a:graphic>
      </p:graphicFrame>
    </p:spTree>
    <p:extLst>
      <p:ext uri="{BB962C8B-B14F-4D97-AF65-F5344CB8AC3E}">
        <p14:creationId xmlns:p14="http://schemas.microsoft.com/office/powerpoint/2010/main" val="518512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CC96-B5FF-40F5-9BF0-8C85E2B6403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88E5B67-B50D-4E42-8DDB-5BE3D6C0BE0E}"/>
              </a:ext>
            </a:extLst>
          </p:cNvPr>
          <p:cNvSpPr>
            <a:spLocks noGrp="1"/>
          </p:cNvSpPr>
          <p:nvPr>
            <p:ph idx="1"/>
          </p:nvPr>
        </p:nvSpPr>
        <p:spPr>
          <a:xfrm>
            <a:off x="838200" y="1825625"/>
            <a:ext cx="7315200" cy="4351338"/>
          </a:xfrm>
        </p:spPr>
        <p:txBody>
          <a:bodyPr>
            <a:normAutofit fontScale="62500" lnSpcReduction="20000"/>
          </a:bodyPr>
          <a:lstStyle/>
          <a:p>
            <a:r>
              <a:rPr lang="en-US" b="1" u="sng" dirty="0"/>
              <a:t>Markov and Semi-Markov Modulated GBM-</a:t>
            </a:r>
          </a:p>
          <a:p>
            <a:pPr marL="0" indent="0">
              <a:buNone/>
            </a:pPr>
            <a:r>
              <a:rPr lang="en-IN" b="1" dirty="0"/>
              <a:t> </a:t>
            </a:r>
            <a:r>
              <a:rPr lang="en-IN" dirty="0"/>
              <a:t>A GBM is a process with the SDE- </a:t>
            </a:r>
          </a:p>
          <a:p>
            <a:pPr marL="0" indent="0" algn="ctr">
              <a:buNone/>
            </a:pPr>
            <a:r>
              <a:rPr lang="en-IN" dirty="0" err="1"/>
              <a:t>dS</a:t>
            </a:r>
            <a:r>
              <a:rPr lang="en-IN" baseline="-25000" dirty="0" err="1"/>
              <a:t>t</a:t>
            </a:r>
            <a:r>
              <a:rPr lang="en-IN" dirty="0"/>
              <a:t>= µ</a:t>
            </a:r>
            <a:r>
              <a:rPr lang="en-IN" dirty="0" err="1"/>
              <a:t>S</a:t>
            </a:r>
            <a:r>
              <a:rPr lang="en-IN" baseline="-25000" dirty="0" err="1"/>
              <a:t>t</a:t>
            </a:r>
            <a:r>
              <a:rPr lang="en-IN" dirty="0" err="1"/>
              <a:t>dt</a:t>
            </a:r>
            <a:r>
              <a:rPr lang="en-IN" dirty="0"/>
              <a:t>+</a:t>
            </a:r>
            <a:r>
              <a:rPr lang="el-GR" dirty="0"/>
              <a:t>σ</a:t>
            </a:r>
            <a:r>
              <a:rPr lang="en-US" dirty="0" err="1"/>
              <a:t>StdBt</a:t>
            </a:r>
            <a:endParaRPr lang="en-US" dirty="0"/>
          </a:p>
          <a:p>
            <a:pPr marL="0" indent="0">
              <a:buNone/>
            </a:pPr>
            <a:r>
              <a:rPr lang="en-US" dirty="0"/>
              <a:t>, where </a:t>
            </a:r>
            <a:r>
              <a:rPr lang="en-IN" dirty="0"/>
              <a:t>µ is called the drift parameter and </a:t>
            </a:r>
            <a:r>
              <a:rPr lang="el-GR" dirty="0"/>
              <a:t>σ</a:t>
            </a:r>
            <a:r>
              <a:rPr lang="en-US" dirty="0"/>
              <a:t> is called the volatility parameter and {</a:t>
            </a:r>
            <a:r>
              <a:rPr lang="en-US" dirty="0" err="1"/>
              <a:t>Bt</a:t>
            </a:r>
            <a:r>
              <a:rPr lang="en-US" dirty="0"/>
              <a:t>} is a standard Brownian motion.</a:t>
            </a:r>
          </a:p>
          <a:p>
            <a:pPr>
              <a:buFont typeface="Wingdings" panose="05000000000000000000" pitchFamily="2" charset="2"/>
              <a:buChar char="Ø"/>
            </a:pPr>
            <a:endParaRPr lang="en-US" dirty="0"/>
          </a:p>
          <a:p>
            <a:pPr>
              <a:buFont typeface="Wingdings" panose="05000000000000000000" pitchFamily="2" charset="2"/>
              <a:buChar char="Ø"/>
            </a:pPr>
            <a:r>
              <a:rPr lang="en-US" dirty="0"/>
              <a:t>Markov modulated GBM is where the given the present state of the process, the future states will not depend on the past states and the inter-transition times will be exponentially distributed.</a:t>
            </a:r>
          </a:p>
          <a:p>
            <a:pPr>
              <a:buFont typeface="Wingdings" panose="05000000000000000000" pitchFamily="2" charset="2"/>
              <a:buChar char="Ø"/>
            </a:pPr>
            <a:r>
              <a:rPr lang="en-US" dirty="0"/>
              <a:t>Semi-Markov modulated GBM</a:t>
            </a:r>
            <a:r>
              <a:rPr lang="en-IN" dirty="0"/>
              <a:t> </a:t>
            </a:r>
            <a:r>
              <a:rPr lang="en-US" dirty="0"/>
              <a:t>is where the given the present state of the process, the future states will not depend on the past states but the inter-transition times may not be exponentially distributed.</a:t>
            </a:r>
          </a:p>
          <a:p>
            <a:pPr>
              <a:buFont typeface="Wingdings" panose="05000000000000000000" pitchFamily="2" charset="2"/>
              <a:buChar char="Ø"/>
            </a:pPr>
            <a:r>
              <a:rPr lang="en-US" dirty="0"/>
              <a:t>We compare MMGBM and SMMGBM in our study because though they have same mathematical tractability, SMMGBM, even though it has more flexible assumptions that may lead to better applicability, is not as popular in dealing with financial data as it deserves to be</a:t>
            </a:r>
          </a:p>
          <a:p>
            <a:pPr>
              <a:buFont typeface="Wingdings" panose="05000000000000000000" pitchFamily="2" charset="2"/>
              <a:buChar char="Ø"/>
            </a:pPr>
            <a:endParaRPr lang="en-IN" dirty="0"/>
          </a:p>
          <a:p>
            <a:pPr marL="0" indent="0">
              <a:buNone/>
            </a:pPr>
            <a:endParaRPr lang="en-IN" dirty="0"/>
          </a:p>
          <a:p>
            <a:pPr marL="0" indent="0">
              <a:buNone/>
            </a:pPr>
            <a:endParaRPr lang="en-IN" dirty="0"/>
          </a:p>
        </p:txBody>
      </p:sp>
      <p:sp>
        <p:nvSpPr>
          <p:cNvPr id="6" name="AutoShape 5" descr="dS_{t}=\mu S_{t}\,dt+\sigma S_{t}\,dW_{t}">
            <a:extLst>
              <a:ext uri="{FF2B5EF4-FFF2-40B4-BE49-F238E27FC236}">
                <a16:creationId xmlns:a16="http://schemas.microsoft.com/office/drawing/2014/main" id="{834BA0B7-CA44-4E0E-B10F-2B93F5A463B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7" descr="\mu ">
            <a:extLst>
              <a:ext uri="{FF2B5EF4-FFF2-40B4-BE49-F238E27FC236}">
                <a16:creationId xmlns:a16="http://schemas.microsoft.com/office/drawing/2014/main" id="{50BB93EE-38BF-49EC-9C43-A101F8955B3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0FB51849-C544-4EED-8501-2ACC23E81A2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229600" y="2352674"/>
            <a:ext cx="3429000" cy="3197753"/>
          </a:xfrm>
          <a:prstGeom prst="rect">
            <a:avLst/>
          </a:prstGeom>
        </p:spPr>
      </p:pic>
    </p:spTree>
    <p:extLst>
      <p:ext uri="{BB962C8B-B14F-4D97-AF65-F5344CB8AC3E}">
        <p14:creationId xmlns:p14="http://schemas.microsoft.com/office/powerpoint/2010/main" val="941550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723C9-D15A-4094-A0AA-F0C5FC8EDD66}"/>
              </a:ext>
            </a:extLst>
          </p:cNvPr>
          <p:cNvSpPr>
            <a:spLocks noGrp="1"/>
          </p:cNvSpPr>
          <p:nvPr>
            <p:ph type="title"/>
          </p:nvPr>
        </p:nvSpPr>
        <p:spPr/>
        <p:txBody>
          <a:bodyPr/>
          <a:lstStyle/>
          <a:p>
            <a:r>
              <a:rPr lang="en-US" u="sng" dirty="0">
                <a:solidFill>
                  <a:schemeClr val="accent1">
                    <a:lumMod val="75000"/>
                  </a:schemeClr>
                </a:solidFill>
              </a:rPr>
              <a:t>What does this study do-</a:t>
            </a:r>
            <a:endParaRPr lang="en-IN" u="sng" dirty="0">
              <a:solidFill>
                <a:schemeClr val="accent1">
                  <a:lumMod val="75000"/>
                </a:schemeClr>
              </a:solidFill>
            </a:endParaRPr>
          </a:p>
        </p:txBody>
      </p:sp>
      <p:sp>
        <p:nvSpPr>
          <p:cNvPr id="3" name="Content Placeholder 2">
            <a:extLst>
              <a:ext uri="{FF2B5EF4-FFF2-40B4-BE49-F238E27FC236}">
                <a16:creationId xmlns:a16="http://schemas.microsoft.com/office/drawing/2014/main" id="{30DE3342-C5D5-4CA2-82B6-B85DE258F9A1}"/>
              </a:ext>
            </a:extLst>
          </p:cNvPr>
          <p:cNvSpPr>
            <a:spLocks noGrp="1"/>
          </p:cNvSpPr>
          <p:nvPr>
            <p:ph idx="1"/>
          </p:nvPr>
        </p:nvSpPr>
        <p:spPr/>
        <p:txBody>
          <a:bodyPr/>
          <a:lstStyle/>
          <a:p>
            <a:r>
              <a:rPr lang="en-US" dirty="0"/>
              <a:t>The main difference between MMGBM and SMMGBM is in their instantaneous transition rates. So in discriminating between them we would want to construct a statistic that differs significantly with varying transition rates.</a:t>
            </a:r>
          </a:p>
          <a:p>
            <a:r>
              <a:rPr lang="en-US" dirty="0"/>
              <a:t>The statistic may not be of a nice form or might not have an identifiable distribution so we will have to find its sampling distribution empirically and carry out inference analytically.</a:t>
            </a:r>
          </a:p>
          <a:p>
            <a:r>
              <a:rPr lang="en-US" dirty="0"/>
              <a:t>We will adopt here the method of surrogate data testing according to the typical realization approach.</a:t>
            </a:r>
            <a:endParaRPr lang="en-IN" dirty="0"/>
          </a:p>
        </p:txBody>
      </p:sp>
    </p:spTree>
    <p:extLst>
      <p:ext uri="{BB962C8B-B14F-4D97-AF65-F5344CB8AC3E}">
        <p14:creationId xmlns:p14="http://schemas.microsoft.com/office/powerpoint/2010/main" val="2673776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6D0C3-094F-481A-8974-C5B41BB1C838}"/>
              </a:ext>
            </a:extLst>
          </p:cNvPr>
          <p:cNvSpPr>
            <a:spLocks noGrp="1"/>
          </p:cNvSpPr>
          <p:nvPr>
            <p:ph type="title"/>
          </p:nvPr>
        </p:nvSpPr>
        <p:spPr/>
        <p:txBody>
          <a:bodyPr/>
          <a:lstStyle/>
          <a:p>
            <a:r>
              <a:rPr lang="en-US" u="sng" dirty="0">
                <a:solidFill>
                  <a:schemeClr val="accent1">
                    <a:lumMod val="75000"/>
                  </a:schemeClr>
                </a:solidFill>
              </a:rPr>
              <a:t>Constructing the discriminating statistics-</a:t>
            </a:r>
            <a:endParaRPr lang="en-IN" u="sng" dirty="0">
              <a:solidFill>
                <a:schemeClr val="accent1">
                  <a:lumMod val="75000"/>
                </a:schemeClr>
              </a:solidFill>
            </a:endParaRPr>
          </a:p>
        </p:txBody>
      </p:sp>
      <p:sp>
        <p:nvSpPr>
          <p:cNvPr id="3" name="Content Placeholder 2">
            <a:extLst>
              <a:ext uri="{FF2B5EF4-FFF2-40B4-BE49-F238E27FC236}">
                <a16:creationId xmlns:a16="http://schemas.microsoft.com/office/drawing/2014/main" id="{7BF24495-8DC8-4A26-B468-A7B4583AAB20}"/>
              </a:ext>
            </a:extLst>
          </p:cNvPr>
          <p:cNvSpPr>
            <a:spLocks noGrp="1"/>
          </p:cNvSpPr>
          <p:nvPr>
            <p:ph idx="1"/>
          </p:nvPr>
        </p:nvSpPr>
        <p:spPr/>
        <p:txBody>
          <a:bodyPr/>
          <a:lstStyle/>
          <a:p>
            <a:pPr marL="0" indent="0">
              <a:buNone/>
            </a:pPr>
            <a:r>
              <a:rPr lang="en-US" u="sng" dirty="0"/>
              <a:t>What do we expect from the discriminating statistics-</a:t>
            </a:r>
          </a:p>
          <a:p>
            <a:pPr>
              <a:buFont typeface="Wingdings" panose="05000000000000000000" pitchFamily="2" charset="2"/>
              <a:buChar char="ü"/>
            </a:pPr>
            <a:endParaRPr lang="en-US" dirty="0"/>
          </a:p>
          <a:p>
            <a:pPr>
              <a:buFont typeface="Wingdings" panose="05000000000000000000" pitchFamily="2" charset="2"/>
              <a:buChar char="ü"/>
            </a:pPr>
            <a:r>
              <a:rPr lang="en-US" dirty="0"/>
              <a:t>whose sampling distribution varies drastically, under the regime switching assumption, with varying values of instantaneous rate parameter</a:t>
            </a:r>
          </a:p>
          <a:p>
            <a:pPr>
              <a:buFont typeface="Wingdings" panose="05000000000000000000" pitchFamily="2" charset="2"/>
              <a:buChar char="ü"/>
            </a:pPr>
            <a:endParaRPr lang="en-US" u="sng" dirty="0"/>
          </a:p>
          <a:p>
            <a:pPr>
              <a:buFont typeface="Wingdings" panose="05000000000000000000" pitchFamily="2" charset="2"/>
              <a:buChar char="ü"/>
            </a:pPr>
            <a:r>
              <a:rPr lang="en-US" u="sng" dirty="0"/>
              <a:t> </a:t>
            </a:r>
            <a:r>
              <a:rPr lang="en-US" dirty="0"/>
              <a:t>vector valued</a:t>
            </a:r>
            <a:endParaRPr lang="en-IN" dirty="0"/>
          </a:p>
        </p:txBody>
      </p:sp>
    </p:spTree>
    <p:extLst>
      <p:ext uri="{BB962C8B-B14F-4D97-AF65-F5344CB8AC3E}">
        <p14:creationId xmlns:p14="http://schemas.microsoft.com/office/powerpoint/2010/main" val="732353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08199-C638-4340-A627-6DC2DA58AB5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46BCADB-544F-4829-859E-D9255A58F8C0}"/>
              </a:ext>
            </a:extLst>
          </p:cNvPr>
          <p:cNvSpPr>
            <a:spLocks noGrp="1"/>
          </p:cNvSpPr>
          <p:nvPr>
            <p:ph idx="1"/>
          </p:nvPr>
        </p:nvSpPr>
        <p:spPr>
          <a:xfrm>
            <a:off x="838201" y="1825625"/>
            <a:ext cx="7724774" cy="4384676"/>
          </a:xfrm>
        </p:spPr>
        <p:txBody>
          <a:bodyPr>
            <a:normAutofit fontScale="92500" lnSpcReduction="20000"/>
          </a:bodyPr>
          <a:lstStyle/>
          <a:p>
            <a:pPr marL="0" indent="0">
              <a:buNone/>
            </a:pPr>
            <a:r>
              <a:rPr lang="en-US" dirty="0"/>
              <a:t>We shall base our discriminating statistics on </a:t>
            </a:r>
            <a:r>
              <a:rPr lang="en-US" b="1" dirty="0"/>
              <a:t>Bollinger Band </a:t>
            </a:r>
            <a:r>
              <a:rPr lang="en-US" dirty="0"/>
              <a:t>of the time series. </a:t>
            </a:r>
          </a:p>
          <a:p>
            <a:pPr>
              <a:buFont typeface="Wingdings" panose="05000000000000000000" pitchFamily="2" charset="2"/>
              <a:buChar char="§"/>
            </a:pPr>
            <a:r>
              <a:rPr lang="en-US" dirty="0"/>
              <a:t> The Bollinger chart is a statistical chart characterizing the prices and volatility of a financial instrument over time.</a:t>
            </a:r>
          </a:p>
          <a:p>
            <a:pPr>
              <a:buFont typeface="Wingdings" panose="05000000000000000000" pitchFamily="2" charset="2"/>
              <a:buChar char="§"/>
            </a:pPr>
            <a:r>
              <a:rPr lang="en-US" dirty="0"/>
              <a:t>Widely used as indicators for trading</a:t>
            </a:r>
          </a:p>
          <a:p>
            <a:pPr>
              <a:buFont typeface="Wingdings" panose="05000000000000000000" pitchFamily="2" charset="2"/>
              <a:buChar char="§"/>
            </a:pPr>
            <a:r>
              <a:rPr lang="en-US" dirty="0"/>
              <a:t>Aims to capture the fluctuation (volatility) of the series</a:t>
            </a:r>
          </a:p>
          <a:p>
            <a:pPr>
              <a:buFont typeface="Wingdings" panose="05000000000000000000" pitchFamily="2" charset="2"/>
              <a:buChar char="§"/>
            </a:pPr>
            <a:r>
              <a:rPr lang="en-US" dirty="0"/>
              <a:t>The chart consists of 3 lines on the time series, computed based on immediate lag values of fixed length.</a:t>
            </a:r>
          </a:p>
          <a:p>
            <a:pPr>
              <a:buFont typeface="Wingdings" panose="05000000000000000000" pitchFamily="2" charset="2"/>
              <a:buChar char="§"/>
            </a:pPr>
            <a:r>
              <a:rPr lang="en-US" dirty="0"/>
              <a:t>The central line is the moving average of the series with window size n. </a:t>
            </a:r>
          </a:p>
        </p:txBody>
      </p:sp>
      <p:pic>
        <p:nvPicPr>
          <p:cNvPr id="5" name="Picture 4">
            <a:extLst>
              <a:ext uri="{FF2B5EF4-FFF2-40B4-BE49-F238E27FC236}">
                <a16:creationId xmlns:a16="http://schemas.microsoft.com/office/drawing/2014/main" id="{3E5D388C-6649-4701-9860-652556FF01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8675" y="1690688"/>
            <a:ext cx="3443287" cy="3948112"/>
          </a:xfrm>
          <a:prstGeom prst="rect">
            <a:avLst/>
          </a:prstGeom>
        </p:spPr>
      </p:pic>
    </p:spTree>
    <p:extLst>
      <p:ext uri="{BB962C8B-B14F-4D97-AF65-F5344CB8AC3E}">
        <p14:creationId xmlns:p14="http://schemas.microsoft.com/office/powerpoint/2010/main" val="1462386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AF64-2ACE-4600-94F1-49729588FC4C}"/>
              </a:ext>
            </a:extLst>
          </p:cNvPr>
          <p:cNvSpPr>
            <a:spLocks noGrp="1"/>
          </p:cNvSpPr>
          <p:nvPr>
            <p:ph type="title"/>
          </p:nvPr>
        </p:nvSpPr>
        <p:spPr/>
        <p:txBody>
          <a:bodyPr/>
          <a:lstStyle/>
          <a:p>
            <a:r>
              <a:rPr lang="en-US" u="sng" dirty="0">
                <a:solidFill>
                  <a:schemeClr val="accent2"/>
                </a:solidFill>
                <a:effectLst>
                  <a:outerShdw blurRad="38100" dist="38100" dir="2700000" algn="tl">
                    <a:srgbClr val="000000">
                      <a:alpha val="43137"/>
                    </a:srgbClr>
                  </a:outerShdw>
                </a:effectLst>
              </a:rPr>
              <a:t>Calculation of the characteristics of interest</a:t>
            </a:r>
            <a:endParaRPr lang="en-IN" u="sng" dirty="0">
              <a:solidFill>
                <a:schemeClr val="accent2"/>
              </a:solidFill>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96C34B6-82D3-4AEA-A8F7-214EB21DEC32}"/>
                  </a:ext>
                </a:extLst>
              </p:cNvPr>
              <p:cNvSpPr>
                <a:spLocks noGrp="1"/>
              </p:cNvSpPr>
              <p:nvPr>
                <p:ph idx="1"/>
              </p:nvPr>
            </p:nvSpPr>
            <p:spPr/>
            <p:txBody>
              <a:bodyPr/>
              <a:lstStyle/>
              <a:p>
                <a:r>
                  <a:rPr lang="en-US" u="sng" dirty="0"/>
                  <a:t>Simple Return Sequence-</a:t>
                </a:r>
              </a:p>
              <a:p>
                <a:pPr marL="0" indent="0">
                  <a:buNone/>
                </a:pPr>
                <a:r>
                  <a:rPr lang="en-US" u="sng" dirty="0"/>
                  <a:t>  </a:t>
                </a:r>
                <a:r>
                  <a:rPr lang="en-US" dirty="0"/>
                  <a:t>Let {</a:t>
                </a:r>
                <a:r>
                  <a:rPr lang="en-US" dirty="0" err="1"/>
                  <a:t>Sk</a:t>
                </a:r>
                <a:r>
                  <a:rPr lang="en-US" dirty="0"/>
                  <a:t>} be a </a:t>
                </a:r>
                <a:r>
                  <a:rPr lang="en-US" dirty="0" err="1"/>
                  <a:t>equispaced</a:t>
                </a:r>
                <a:r>
                  <a:rPr lang="en-US" dirty="0"/>
                  <a:t> financial time series. The simple returns are defined by-</a:t>
                </a:r>
              </a:p>
              <a:p>
                <a:pPr marL="0" indent="0" algn="ctr">
                  <a:buNone/>
                </a:pPr>
                <a:r>
                  <a:rPr lang="en-US" u="sng" dirty="0"/>
                  <a:t> </a:t>
                </a:r>
                <a14:m>
                  <m:oMath xmlns:m="http://schemas.openxmlformats.org/officeDocument/2006/math">
                    <m:r>
                      <m:rPr>
                        <m:sty m:val="p"/>
                      </m:rPr>
                      <a:rPr lang="en-US" b="0" i="0" smtClean="0">
                        <a:latin typeface="Cambria Math" panose="02040503050406030204" pitchFamily="18" charset="0"/>
                      </a:rPr>
                      <m:t>R</m:t>
                    </m:r>
                    <m:d>
                      <m:dPr>
                        <m:ctrlPr>
                          <a:rPr lang="en-US" b="0" i="0" smtClean="0">
                            <a:latin typeface="Cambria Math" panose="02040503050406030204" pitchFamily="18" charset="0"/>
                          </a:rPr>
                        </m:ctrlPr>
                      </m:dPr>
                      <m:e>
                        <m:r>
                          <m:rPr>
                            <m:sty m:val="p"/>
                          </m:rPr>
                          <a:rPr lang="en-US" b="0" i="0" smtClean="0">
                            <a:latin typeface="Cambria Math" panose="02040503050406030204" pitchFamily="18" charset="0"/>
                          </a:rPr>
                          <m:t>k</m:t>
                        </m:r>
                      </m:e>
                    </m:d>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m:t>
                        </m:r>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num>
                      <m:den>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den>
                    </m:f>
                  </m:oMath>
                </a14:m>
                <a:endParaRPr lang="en-US" dirty="0"/>
              </a:p>
              <a:p>
                <a:pPr marL="0" indent="0">
                  <a:buNone/>
                </a:pPr>
                <a:endParaRPr lang="en-US" dirty="0"/>
              </a:p>
              <a:p>
                <a:r>
                  <a:rPr lang="en-US" dirty="0"/>
                  <a:t>Fixing the window size n (n=20, for this study) we then compute the moving average and sample standard deviation.</a:t>
                </a:r>
              </a:p>
            </p:txBody>
          </p:sp>
        </mc:Choice>
        <mc:Fallback>
          <p:sp>
            <p:nvSpPr>
              <p:cNvPr id="3" name="Content Placeholder 2">
                <a:extLst>
                  <a:ext uri="{FF2B5EF4-FFF2-40B4-BE49-F238E27FC236}">
                    <a16:creationId xmlns:a16="http://schemas.microsoft.com/office/drawing/2014/main" id="{196C34B6-82D3-4AEA-A8F7-214EB21DEC32}"/>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
        <p:nvSpPr>
          <p:cNvPr id="4" name="Rectangle 3">
            <a:extLst>
              <a:ext uri="{FF2B5EF4-FFF2-40B4-BE49-F238E27FC236}">
                <a16:creationId xmlns:a16="http://schemas.microsoft.com/office/drawing/2014/main" id="{46E53986-D34E-4C00-B04D-1C3585FCA7F4}"/>
              </a:ext>
            </a:extLst>
          </p:cNvPr>
          <p:cNvSpPr/>
          <p:nvPr/>
        </p:nvSpPr>
        <p:spPr>
          <a:xfrm>
            <a:off x="4591050" y="3209925"/>
            <a:ext cx="3381375" cy="7524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FD61D56-89CD-47F8-A1C0-A43201D369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6272" y="5348287"/>
            <a:ext cx="3262728" cy="1238425"/>
          </a:xfrm>
          <a:prstGeom prst="rect">
            <a:avLst/>
          </a:prstGeom>
        </p:spPr>
      </p:pic>
      <p:sp>
        <p:nvSpPr>
          <p:cNvPr id="7" name="Rectangle 6">
            <a:extLst>
              <a:ext uri="{FF2B5EF4-FFF2-40B4-BE49-F238E27FC236}">
                <a16:creationId xmlns:a16="http://schemas.microsoft.com/office/drawing/2014/main" id="{84106429-93AB-448C-BAE7-A4A645A4CAA0}"/>
              </a:ext>
            </a:extLst>
          </p:cNvPr>
          <p:cNvSpPr/>
          <p:nvPr/>
        </p:nvSpPr>
        <p:spPr>
          <a:xfrm>
            <a:off x="4133850" y="5346700"/>
            <a:ext cx="3105150" cy="1359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75163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8982C-9063-435D-A507-3AAAA02A604F}"/>
              </a:ext>
            </a:extLst>
          </p:cNvPr>
          <p:cNvSpPr>
            <a:spLocks noGrp="1"/>
          </p:cNvSpPr>
          <p:nvPr>
            <p:ph type="title"/>
          </p:nvPr>
        </p:nvSpPr>
        <p:spPr/>
        <p:txBody>
          <a:bodyPr/>
          <a:lstStyle/>
          <a:p>
            <a:endParaRPr lang="en-IN"/>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1951223-D297-4453-B66B-E6CE12C845D8}"/>
                  </a:ext>
                </a:extLst>
              </p:cNvPr>
              <p:cNvSpPr>
                <a:spLocks noGrp="1"/>
              </p:cNvSpPr>
              <p:nvPr>
                <p:ph idx="1"/>
              </p:nvPr>
            </p:nvSpPr>
            <p:spPr/>
            <p:txBody>
              <a:bodyPr/>
              <a:lstStyle/>
              <a:p>
                <a:r>
                  <a:rPr lang="en-US" dirty="0"/>
                  <a:t>From the moving average calculate the drift and volatility series as-</a:t>
                </a:r>
              </a:p>
              <a:p>
                <a:pPr marL="0" indent="0" algn="ctr">
                  <a:buNone/>
                </a:pPr>
                <a:r>
                  <a:rPr lang="en-US" dirty="0"/>
                  <a:t>    v={</a:t>
                </a:r>
                <a:r>
                  <a:rPr lang="el-GR" dirty="0"/>
                  <a:t>σ</a:t>
                </a:r>
                <a:r>
                  <a:rPr lang="en-US" dirty="0"/>
                  <a:t>’(k)} where </a:t>
                </a:r>
                <a:r>
                  <a:rPr lang="el-GR" dirty="0"/>
                  <a:t>σ</a:t>
                </a:r>
                <a:r>
                  <a:rPr lang="en-US" dirty="0"/>
                  <a:t>’(k)=</a:t>
                </a:r>
                <a14:m>
                  <m:oMath xmlns:m="http://schemas.openxmlformats.org/officeDocument/2006/math">
                    <m:f>
                      <m:fPr>
                        <m:ctrlPr>
                          <a:rPr lang="en-US" i="1" smtClean="0">
                            <a:latin typeface="Cambria Math" panose="02040503050406030204" pitchFamily="18" charset="0"/>
                          </a:rPr>
                        </m:ctrlPr>
                      </m:fPr>
                      <m:num>
                        <m:r>
                          <m:rPr>
                            <m:nor/>
                          </m:rPr>
                          <a:rPr lang="el-GR" dirty="0" smtClean="0"/>
                          <m:t>σ</m:t>
                        </m:r>
                        <m:r>
                          <m:rPr>
                            <m:nor/>
                          </m:rPr>
                          <a:rPr lang="en-US" b="0" i="1" dirty="0" smtClean="0"/>
                          <m:t>(</m:t>
                        </m:r>
                        <m:r>
                          <m:rPr>
                            <m:nor/>
                          </m:rPr>
                          <a:rPr lang="en-US" b="0" i="1" dirty="0" smtClean="0"/>
                          <m:t>k</m:t>
                        </m:r>
                        <m:r>
                          <m:rPr>
                            <m:nor/>
                          </m:rPr>
                          <a:rPr lang="en-US" b="0" i="1" dirty="0" smtClean="0"/>
                          <m:t>)</m:t>
                        </m:r>
                      </m:num>
                      <m:den>
                        <m:r>
                          <a:rPr lang="en-US" i="1" smtClean="0">
                            <a:latin typeface="Cambria Math" panose="02040503050406030204" pitchFamily="18" charset="0"/>
                            <a:ea typeface="Cambria Math" panose="02040503050406030204" pitchFamily="18" charset="0"/>
                          </a:rPr>
                          <m:t>√</m:t>
                        </m:r>
                        <m:r>
                          <a:rPr lang="az-Cyrl-AZ" i="1" smtClean="0">
                            <a:latin typeface="Cambria Math" panose="02040503050406030204" pitchFamily="18" charset="0"/>
                            <a:ea typeface="Cambria Math" panose="02040503050406030204" pitchFamily="18" charset="0"/>
                          </a:rPr>
                          <m:t>б</m:t>
                        </m:r>
                      </m:den>
                    </m:f>
                  </m:oMath>
                </a14:m>
                <a:endParaRPr lang="en-US" dirty="0"/>
              </a:p>
              <a:p>
                <a:pPr marL="0" indent="0">
                  <a:buNone/>
                </a:pPr>
                <a:r>
                  <a:rPr lang="en-IN" dirty="0"/>
                  <a:t>,where </a:t>
                </a:r>
                <a:r>
                  <a:rPr lang="el-GR" dirty="0"/>
                  <a:t>б</a:t>
                </a:r>
                <a:r>
                  <a:rPr lang="en-US" dirty="0"/>
                  <a:t> is the length of the time intervals in years.</a:t>
                </a:r>
              </a:p>
              <a:p>
                <a:pPr marL="0" indent="0">
                  <a:buNone/>
                </a:pPr>
                <a:endParaRPr lang="en-US" dirty="0"/>
              </a:p>
              <a:p>
                <a:pPr marL="0" indent="0">
                  <a:buNone/>
                </a:pPr>
                <a:r>
                  <a:rPr lang="en-US" dirty="0"/>
                  <a:t>Also calculate the drift series as-</a:t>
                </a:r>
              </a:p>
              <a:p>
                <a:pPr marL="0" indent="0" algn="ctr">
                  <a:buNone/>
                </a:pPr>
                <a:r>
                  <a:rPr lang="en-US" dirty="0"/>
                  <a:t> µ={µ(k)} where µ(k)=</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num>
                      <m:den>
                        <m:r>
                          <a:rPr lang="az-Cyrl-AZ" i="1" smtClean="0">
                            <a:latin typeface="Cambria Math" panose="02040503050406030204" pitchFamily="18" charset="0"/>
                          </a:rPr>
                          <m:t>б</m:t>
                        </m:r>
                      </m:den>
                    </m:f>
                  </m:oMath>
                </a14:m>
                <a:endParaRPr lang="en-IN" dirty="0"/>
              </a:p>
            </p:txBody>
          </p:sp>
        </mc:Choice>
        <mc:Fallback>
          <p:sp>
            <p:nvSpPr>
              <p:cNvPr id="3" name="Content Placeholder 2">
                <a:extLst>
                  <a:ext uri="{FF2B5EF4-FFF2-40B4-BE49-F238E27FC236}">
                    <a16:creationId xmlns:a16="http://schemas.microsoft.com/office/drawing/2014/main" id="{D1951223-D297-4453-B66B-E6CE12C845D8}"/>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
        <p:nvSpPr>
          <p:cNvPr id="4" name="Rectangle 3">
            <a:extLst>
              <a:ext uri="{FF2B5EF4-FFF2-40B4-BE49-F238E27FC236}">
                <a16:creationId xmlns:a16="http://schemas.microsoft.com/office/drawing/2014/main" id="{C00A858C-46FC-4958-BFC4-96ABA0A69912}"/>
              </a:ext>
            </a:extLst>
          </p:cNvPr>
          <p:cNvSpPr/>
          <p:nvPr/>
        </p:nvSpPr>
        <p:spPr>
          <a:xfrm>
            <a:off x="4333875" y="2286000"/>
            <a:ext cx="4171950" cy="7715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2FD89CAC-E6D3-4484-9F5E-0BEDD06FEB6E}"/>
              </a:ext>
            </a:extLst>
          </p:cNvPr>
          <p:cNvSpPr/>
          <p:nvPr/>
        </p:nvSpPr>
        <p:spPr>
          <a:xfrm>
            <a:off x="4210050" y="4629150"/>
            <a:ext cx="3933825" cy="6953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36231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1071</Words>
  <Application>Microsoft Office PowerPoint</Application>
  <PresentationFormat>Widescreen</PresentationFormat>
  <Paragraphs>82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Cambria Math</vt:lpstr>
      <vt:lpstr>Candara Light</vt:lpstr>
      <vt:lpstr>Wingdings</vt:lpstr>
      <vt:lpstr>Office Theme</vt:lpstr>
      <vt:lpstr>Testing of Binary Regime Switching Models Using Squeeze Duration Analysis</vt:lpstr>
      <vt:lpstr>Aims of the Paper</vt:lpstr>
      <vt:lpstr>Concepts we will use in this paper-</vt:lpstr>
      <vt:lpstr>PowerPoint Presentation</vt:lpstr>
      <vt:lpstr>What does this study do-</vt:lpstr>
      <vt:lpstr>Constructing the discriminating statistics-</vt:lpstr>
      <vt:lpstr>PowerPoint Presentation</vt:lpstr>
      <vt:lpstr>Calculation of the characteristics of interest</vt:lpstr>
      <vt:lpstr>PowerPoint Presentation</vt:lpstr>
      <vt:lpstr>PowerPoint Presentation</vt:lpstr>
      <vt:lpstr>PowerPoint Presentation</vt:lpstr>
      <vt:lpstr>Planning the inference procedure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of Binary Regime Switching Models Using Squeeze Duration Analysis</dc:title>
  <dc:creator>ARCHI ROY</dc:creator>
  <cp:lastModifiedBy>ARCHI ROY</cp:lastModifiedBy>
  <cp:revision>13</cp:revision>
  <dcterms:created xsi:type="dcterms:W3CDTF">2020-08-11T07:08:28Z</dcterms:created>
  <dcterms:modified xsi:type="dcterms:W3CDTF">2020-08-11T09:04:58Z</dcterms:modified>
</cp:coreProperties>
</file>