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301" r:id="rId6"/>
    <p:sldId id="265" r:id="rId7"/>
    <p:sldId id="296" r:id="rId8"/>
    <p:sldId id="297" r:id="rId9"/>
    <p:sldId id="298" r:id="rId10"/>
    <p:sldId id="299" r:id="rId11"/>
    <p:sldId id="300" r:id="rId12"/>
    <p:sldId id="27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06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15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2387955" y="567211"/>
            <a:ext cx="2704501" cy="1570084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3746437" y="778813"/>
            <a:ext cx="3128145" cy="157052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7099079" y="567209"/>
            <a:ext cx="2704500" cy="1570083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5316544" y="779224"/>
            <a:ext cx="3128965" cy="157052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弧形 5"/>
          <p:cNvSpPr/>
          <p:nvPr userDrawn="1"/>
        </p:nvSpPr>
        <p:spPr>
          <a:xfrm>
            <a:off x="2766037" y="-3350933"/>
            <a:ext cx="6659920" cy="665992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椭圆 6"/>
          <p:cNvSpPr/>
          <p:nvPr userDrawn="1"/>
        </p:nvSpPr>
        <p:spPr>
          <a:xfrm>
            <a:off x="5990987" y="3218976"/>
            <a:ext cx="210024" cy="210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7303473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11491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25755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480941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4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31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38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83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3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34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3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AEF48-DCDD-4798-BBA8-B79735BBEFC1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59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4"/>
          <p:cNvSpPr txBox="1"/>
          <p:nvPr/>
        </p:nvSpPr>
        <p:spPr>
          <a:xfrm>
            <a:off x="2165333" y="3752653"/>
            <a:ext cx="7860873" cy="6667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33" dirty="0">
                <a:solidFill>
                  <a:srgbClr val="BF3420"/>
                </a:solidFill>
              </a:rPr>
              <a:t>影视业务电子商务平台</a:t>
            </a:r>
            <a:endParaRPr lang="zh-CN" altLang="en-US" sz="3733" dirty="0">
              <a:solidFill>
                <a:srgbClr val="1A7BA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05391" y="4408568"/>
            <a:ext cx="67807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小组号：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成员：林炳祺 、王承晖、蔡弘扬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刘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本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宏、丁永康、也力多斯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53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47175" y="1157035"/>
            <a:ext cx="816091" cy="816091"/>
            <a:chOff x="3707904" y="1851670"/>
            <a:chExt cx="612068" cy="61206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86373" y="1984579"/>
              <a:ext cx="255118" cy="34624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5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1701231" y="1334247"/>
            <a:ext cx="4025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会员管理子系统</a:t>
            </a:r>
            <a:r>
              <a:rPr lang="en-US" altLang="zh-CN" sz="24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——</a:t>
            </a:r>
            <a:r>
              <a:rPr lang="zh-CN" altLang="en-US" sz="24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王承晖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5133" y="2150338"/>
            <a:ext cx="5835263" cy="30075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登录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个人信息管理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账号充值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充值记录查询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购票记录查询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积分查询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163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47175" y="1157035"/>
            <a:ext cx="816091" cy="816091"/>
            <a:chOff x="3707904" y="1851670"/>
            <a:chExt cx="612068" cy="612068"/>
          </a:xfrm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86375" y="1984579"/>
              <a:ext cx="2551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6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1701231" y="1334247"/>
            <a:ext cx="4025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95BC49"/>
                </a:solidFill>
                <a:latin typeface="+mj-ea"/>
                <a:ea typeface="+mj-ea"/>
              </a:rPr>
              <a:t>系统管理子系统</a:t>
            </a:r>
            <a:r>
              <a:rPr lang="en-US" altLang="zh-CN" sz="2400" b="1" dirty="0" smtClean="0">
                <a:solidFill>
                  <a:srgbClr val="95BC49"/>
                </a:solidFill>
                <a:latin typeface="+mj-ea"/>
                <a:ea typeface="+mj-ea"/>
              </a:rPr>
              <a:t>——</a:t>
            </a:r>
            <a:r>
              <a:rPr lang="zh-CN" altLang="en-US" sz="2400" b="1" dirty="0" smtClean="0">
                <a:solidFill>
                  <a:srgbClr val="95BC49"/>
                </a:solidFill>
                <a:latin typeface="+mj-ea"/>
                <a:ea typeface="+mj-ea"/>
              </a:rPr>
              <a:t>蔡弘扬</a:t>
            </a:r>
            <a:endParaRPr lang="en-US" altLang="zh-CN" sz="2400" b="1" dirty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5136" y="2150339"/>
            <a:ext cx="5764239" cy="312299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组织结构管理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员工管理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售票时间管理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会员等级管理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用户管理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980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996536" y="3574057"/>
            <a:ext cx="5675952" cy="92165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904077" y="2845439"/>
            <a:ext cx="7860873" cy="6667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33" dirty="0">
                <a:solidFill>
                  <a:srgbClr val="1A7BAE"/>
                </a:solidFill>
              </a:rPr>
              <a:t>THANKS</a:t>
            </a:r>
            <a:r>
              <a:rPr lang="en-US" altLang="zh-CN" sz="3733" dirty="0">
                <a:solidFill>
                  <a:srgbClr val="BF3420"/>
                </a:solidFill>
              </a:rPr>
              <a:t> </a:t>
            </a:r>
            <a:r>
              <a:rPr lang="en-US" altLang="zh-CN" sz="3733" dirty="0">
                <a:solidFill>
                  <a:srgbClr val="95BC49"/>
                </a:solidFill>
              </a:rPr>
              <a:t>FOR</a:t>
            </a:r>
            <a:r>
              <a:rPr lang="zh-CN" altLang="en-US" sz="3733" dirty="0">
                <a:solidFill>
                  <a:srgbClr val="1A7BAE"/>
                </a:solidFill>
              </a:rPr>
              <a:t> </a:t>
            </a:r>
            <a:r>
              <a:rPr lang="en-US" altLang="zh-CN" sz="3733" dirty="0">
                <a:solidFill>
                  <a:srgbClr val="FDA907"/>
                </a:solidFill>
              </a:rPr>
              <a:t>YOUR</a:t>
            </a:r>
            <a:r>
              <a:rPr lang="en-US" altLang="zh-CN" sz="3733" dirty="0">
                <a:solidFill>
                  <a:srgbClr val="1A7BAE"/>
                </a:solidFill>
              </a:rPr>
              <a:t> </a:t>
            </a:r>
            <a:r>
              <a:rPr lang="en-US" altLang="zh-CN" sz="3733" dirty="0" smtClean="0">
                <a:solidFill>
                  <a:srgbClr val="BF3420"/>
                </a:solidFill>
              </a:rPr>
              <a:t>LISTENING</a:t>
            </a:r>
            <a:endParaRPr lang="en-US" altLang="zh-CN" sz="3733" dirty="0">
              <a:solidFill>
                <a:srgbClr val="BF3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995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456613" y="1662385"/>
            <a:ext cx="4851103" cy="4205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133" dirty="0" smtClean="0">
                <a:solidFill>
                  <a:srgbClr val="1A7BAE"/>
                </a:solidFill>
              </a:rPr>
              <a:t>项目简介</a:t>
            </a:r>
            <a:endParaRPr lang="zh-CN" altLang="en-US" sz="2133" dirty="0">
              <a:solidFill>
                <a:srgbClr val="1A7BAE"/>
              </a:solidFill>
            </a:endParaRPr>
          </a:p>
        </p:txBody>
      </p:sp>
      <p:sp>
        <p:nvSpPr>
          <p:cNvPr id="19" name="矩形 8"/>
          <p:cNvSpPr/>
          <p:nvPr/>
        </p:nvSpPr>
        <p:spPr>
          <a:xfrm>
            <a:off x="796539" y="1628801"/>
            <a:ext cx="638588" cy="518575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3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2133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63439" y="2621236"/>
            <a:ext cx="4851103" cy="4205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133" dirty="0" smtClean="0">
                <a:solidFill>
                  <a:srgbClr val="95BC49"/>
                </a:solidFill>
              </a:rPr>
              <a:t>功能细分</a:t>
            </a:r>
            <a:endParaRPr lang="en-US" altLang="zh-CN" sz="2133" dirty="0" smtClean="0">
              <a:solidFill>
                <a:srgbClr val="95BC49"/>
              </a:solidFill>
            </a:endParaRPr>
          </a:p>
        </p:txBody>
      </p:sp>
      <p:sp>
        <p:nvSpPr>
          <p:cNvPr id="22" name="矩形 8"/>
          <p:cNvSpPr/>
          <p:nvPr/>
        </p:nvSpPr>
        <p:spPr>
          <a:xfrm>
            <a:off x="805977" y="2593845"/>
            <a:ext cx="638588" cy="518575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3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2133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75487" y="3582599"/>
            <a:ext cx="4851103" cy="4205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133" dirty="0" smtClean="0">
                <a:solidFill>
                  <a:srgbClr val="FDA907"/>
                </a:solidFill>
              </a:rPr>
              <a:t>人员分工</a:t>
            </a:r>
            <a:endParaRPr lang="en-US" altLang="zh-CN" sz="2133" dirty="0">
              <a:solidFill>
                <a:srgbClr val="FDA907"/>
              </a:solidFill>
            </a:endParaRPr>
          </a:p>
        </p:txBody>
      </p:sp>
      <p:sp>
        <p:nvSpPr>
          <p:cNvPr id="24" name="矩形 8"/>
          <p:cNvSpPr/>
          <p:nvPr/>
        </p:nvSpPr>
        <p:spPr>
          <a:xfrm>
            <a:off x="815414" y="3549014"/>
            <a:ext cx="638588" cy="518575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3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2133">
              <a:solidFill>
                <a:srgbClr val="FDA907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935036" y="0"/>
            <a:ext cx="4256964" cy="6858000"/>
            <a:chOff x="566555" y="877035"/>
            <a:chExt cx="1755195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" name="矩形 1"/>
          <p:cNvSpPr/>
          <p:nvPr/>
        </p:nvSpPr>
        <p:spPr>
          <a:xfrm>
            <a:off x="7935036" y="2663074"/>
            <a:ext cx="4256964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267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4267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5752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1334051" y="1703236"/>
            <a:ext cx="3420829" cy="3365153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128188" y="2847203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200" b="1" dirty="0" smtClean="0">
                <a:solidFill>
                  <a:srgbClr val="1A7BAE"/>
                </a:solidFill>
                <a:latin typeface="+mn-ea"/>
              </a:rPr>
              <a:t>项目介绍</a:t>
            </a:r>
            <a:endParaRPr lang="zh-CN" altLang="en-US" sz="3200" b="1" dirty="0">
              <a:solidFill>
                <a:srgbClr val="1A7BAE"/>
              </a:solidFill>
              <a:latin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558869" y="2018065"/>
            <a:ext cx="525264" cy="525264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1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5549017" y="2018065"/>
            <a:ext cx="58260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影视业务电子商务</a:t>
            </a:r>
            <a:r>
              <a:rPr lang="zh-CN" altLang="en-US" sz="2400" dirty="0" smtClean="0"/>
              <a:t>平台 </a:t>
            </a:r>
            <a:endParaRPr lang="en-US" altLang="zh-CN" sz="2400" dirty="0" smtClean="0"/>
          </a:p>
          <a:p>
            <a:r>
              <a:rPr lang="zh-CN" altLang="zh-CN" sz="2000" dirty="0" smtClean="0"/>
              <a:t>作为</a:t>
            </a:r>
            <a:r>
              <a:rPr lang="zh-CN" altLang="zh-CN" sz="2000" dirty="0"/>
              <a:t>影视业务的官方网站，通过这个网站全方位的展示影视业务集团综合实力的目的，让网站成为宣传影城形象的全新基地、一个时尚的电子商务平台</a:t>
            </a:r>
          </a:p>
        </p:txBody>
      </p:sp>
    </p:spTree>
    <p:extLst>
      <p:ext uri="{BB962C8B-B14F-4D97-AF65-F5344CB8AC3E}">
        <p14:creationId xmlns:p14="http://schemas.microsoft.com/office/powerpoint/2010/main" val="2127350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7175" y="73704"/>
            <a:ext cx="5160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2 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功能细分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29" name="弦形 20"/>
          <p:cNvSpPr/>
          <p:nvPr/>
        </p:nvSpPr>
        <p:spPr>
          <a:xfrm rot="4326166">
            <a:off x="4638993" y="879088"/>
            <a:ext cx="1302020" cy="2906067"/>
          </a:xfrm>
          <a:custGeom>
            <a:avLst/>
            <a:gdLst/>
            <a:ahLst/>
            <a:cxnLst/>
            <a:rect l="l" t="t" r="r" b="b"/>
            <a:pathLst>
              <a:path w="976515" h="2179550">
                <a:moveTo>
                  <a:pt x="721" y="827023"/>
                </a:moveTo>
                <a:lnTo>
                  <a:pt x="431684" y="510647"/>
                </a:lnTo>
                <a:lnTo>
                  <a:pt x="976515" y="2179550"/>
                </a:lnTo>
                <a:cubicBezTo>
                  <a:pt x="546432" y="2038102"/>
                  <a:pt x="209395" y="1700327"/>
                  <a:pt x="68889" y="1269935"/>
                </a:cubicBezTo>
                <a:cubicBezTo>
                  <a:pt x="21613" y="1125121"/>
                  <a:pt x="-1513" y="975644"/>
                  <a:pt x="721" y="827023"/>
                </a:cubicBezTo>
                <a:close/>
                <a:moveTo>
                  <a:pt x="251160" y="21907"/>
                </a:moveTo>
                <a:cubicBezTo>
                  <a:pt x="254984" y="14076"/>
                  <a:pt x="259946" y="7019"/>
                  <a:pt x="264978" y="0"/>
                </a:cubicBezTo>
                <a:lnTo>
                  <a:pt x="265768" y="2419"/>
                </a:lnTo>
                <a:close/>
                <a:moveTo>
                  <a:pt x="5323" y="716406"/>
                </a:moveTo>
                <a:lnTo>
                  <a:pt x="203" y="802696"/>
                </a:lnTo>
                <a:cubicBezTo>
                  <a:pt x="-574" y="773801"/>
                  <a:pt x="833" y="744974"/>
                  <a:pt x="5323" y="716406"/>
                </a:cubicBezTo>
                <a:close/>
                <a:moveTo>
                  <a:pt x="164474" y="164768"/>
                </a:moveTo>
                <a:cubicBezTo>
                  <a:pt x="175948" y="140419"/>
                  <a:pt x="189215" y="116946"/>
                  <a:pt x="205085" y="94955"/>
                </a:cubicBezTo>
                <a:close/>
                <a:moveTo>
                  <a:pt x="27800" y="553402"/>
                </a:moveTo>
                <a:lnTo>
                  <a:pt x="12987" y="636081"/>
                </a:lnTo>
                <a:cubicBezTo>
                  <a:pt x="15579" y="608141"/>
                  <a:pt x="20198" y="580481"/>
                  <a:pt x="27800" y="553402"/>
                </a:cubicBezTo>
                <a:close/>
                <a:moveTo>
                  <a:pt x="95615" y="315745"/>
                </a:moveTo>
                <a:cubicBezTo>
                  <a:pt x="104369" y="289819"/>
                  <a:pt x="114984" y="264570"/>
                  <a:pt x="128372" y="240524"/>
                </a:cubicBezTo>
                <a:close/>
                <a:moveTo>
                  <a:pt x="49968" y="450037"/>
                </a:moveTo>
                <a:cubicBezTo>
                  <a:pt x="55212" y="431044"/>
                  <a:pt x="60853" y="412148"/>
                  <a:pt x="69001" y="394042"/>
                </a:cubicBezTo>
                <a:lnTo>
                  <a:pt x="44988" y="473257"/>
                </a:lnTo>
                <a:cubicBezTo>
                  <a:pt x="45822" y="465305"/>
                  <a:pt x="47863" y="457663"/>
                  <a:pt x="49968" y="45003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0" name="弦形 23"/>
          <p:cNvSpPr/>
          <p:nvPr/>
        </p:nvSpPr>
        <p:spPr>
          <a:xfrm rot="8633980">
            <a:off x="6150720" y="941295"/>
            <a:ext cx="1302048" cy="2906067"/>
          </a:xfrm>
          <a:custGeom>
            <a:avLst/>
            <a:gdLst/>
            <a:ahLst/>
            <a:cxnLst/>
            <a:rect l="l" t="t" r="r" b="b"/>
            <a:pathLst>
              <a:path w="976536" h="2179550">
                <a:moveTo>
                  <a:pt x="249861" y="24000"/>
                </a:moveTo>
                <a:cubicBezTo>
                  <a:pt x="254056" y="15428"/>
                  <a:pt x="259486" y="7692"/>
                  <a:pt x="264999" y="0"/>
                </a:cubicBezTo>
                <a:lnTo>
                  <a:pt x="265828" y="2540"/>
                </a:lnTo>
                <a:close/>
                <a:moveTo>
                  <a:pt x="163416" y="167032"/>
                </a:moveTo>
                <a:cubicBezTo>
                  <a:pt x="174787" y="142557"/>
                  <a:pt x="188047" y="119005"/>
                  <a:pt x="203874" y="96907"/>
                </a:cubicBezTo>
                <a:close/>
                <a:moveTo>
                  <a:pt x="94823" y="318135"/>
                </a:moveTo>
                <a:cubicBezTo>
                  <a:pt x="103445" y="292133"/>
                  <a:pt x="114026" y="266843"/>
                  <a:pt x="127341" y="242733"/>
                </a:cubicBezTo>
                <a:close/>
                <a:moveTo>
                  <a:pt x="44478" y="475734"/>
                </a:moveTo>
                <a:cubicBezTo>
                  <a:pt x="50087" y="448680"/>
                  <a:pt x="57722" y="422126"/>
                  <a:pt x="68204" y="396450"/>
                </a:cubicBezTo>
                <a:close/>
                <a:moveTo>
                  <a:pt x="12765" y="638620"/>
                </a:moveTo>
                <a:cubicBezTo>
                  <a:pt x="15203" y="610692"/>
                  <a:pt x="19766" y="583054"/>
                  <a:pt x="27267" y="555983"/>
                </a:cubicBezTo>
                <a:close/>
                <a:moveTo>
                  <a:pt x="279" y="805278"/>
                </a:moveTo>
                <a:cubicBezTo>
                  <a:pt x="-651" y="776449"/>
                  <a:pt x="698" y="747685"/>
                  <a:pt x="5080" y="719171"/>
                </a:cubicBezTo>
                <a:close/>
                <a:moveTo>
                  <a:pt x="537404" y="1943065"/>
                </a:moveTo>
                <a:cubicBezTo>
                  <a:pt x="321313" y="1771747"/>
                  <a:pt x="156726" y="1538930"/>
                  <a:pt x="68910" y="1269935"/>
                </a:cubicBezTo>
                <a:cubicBezTo>
                  <a:pt x="22163" y="1126742"/>
                  <a:pt x="-971" y="978990"/>
                  <a:pt x="847" y="832007"/>
                </a:cubicBezTo>
                <a:lnTo>
                  <a:pt x="432413" y="512816"/>
                </a:lnTo>
                <a:lnTo>
                  <a:pt x="976536" y="2179550"/>
                </a:lnTo>
                <a:cubicBezTo>
                  <a:pt x="815255" y="2126507"/>
                  <a:pt x="667058" y="2045856"/>
                  <a:pt x="537404" y="194306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1" name="弦形 26"/>
          <p:cNvSpPr/>
          <p:nvPr/>
        </p:nvSpPr>
        <p:spPr>
          <a:xfrm rot="12929543">
            <a:off x="6567051" y="2393873"/>
            <a:ext cx="1302621" cy="2906067"/>
          </a:xfrm>
          <a:custGeom>
            <a:avLst/>
            <a:gdLst/>
            <a:ahLst/>
            <a:cxnLst/>
            <a:rect l="l" t="t" r="r" b="b"/>
            <a:pathLst>
              <a:path w="976966" h="2179550">
                <a:moveTo>
                  <a:pt x="259407" y="9548"/>
                </a:moveTo>
                <a:cubicBezTo>
                  <a:pt x="261061" y="6119"/>
                  <a:pt x="263239" y="3056"/>
                  <a:pt x="265429" y="0"/>
                </a:cubicBezTo>
                <a:lnTo>
                  <a:pt x="265856" y="1307"/>
                </a:lnTo>
                <a:close/>
                <a:moveTo>
                  <a:pt x="171270" y="151452"/>
                </a:moveTo>
                <a:cubicBezTo>
                  <a:pt x="182997" y="128666"/>
                  <a:pt x="195840" y="106416"/>
                  <a:pt x="211358" y="85725"/>
                </a:cubicBezTo>
                <a:close/>
                <a:moveTo>
                  <a:pt x="100836" y="301712"/>
                </a:moveTo>
                <a:cubicBezTo>
                  <a:pt x="110271" y="276716"/>
                  <a:pt x="120885" y="252146"/>
                  <a:pt x="134381" y="228862"/>
                </a:cubicBezTo>
                <a:close/>
                <a:moveTo>
                  <a:pt x="48554" y="458734"/>
                </a:moveTo>
                <a:cubicBezTo>
                  <a:pt x="55239" y="432038"/>
                  <a:pt x="63171" y="405657"/>
                  <a:pt x="74139" y="380253"/>
                </a:cubicBezTo>
                <a:close/>
                <a:moveTo>
                  <a:pt x="14855" y="621226"/>
                </a:moveTo>
                <a:cubicBezTo>
                  <a:pt x="18484" y="592975"/>
                  <a:pt x="23483" y="564927"/>
                  <a:pt x="31654" y="537532"/>
                </a:cubicBezTo>
                <a:close/>
                <a:moveTo>
                  <a:pt x="334" y="787642"/>
                </a:moveTo>
                <a:cubicBezTo>
                  <a:pt x="569" y="757672"/>
                  <a:pt x="2380" y="727776"/>
                  <a:pt x="7511" y="698199"/>
                </a:cubicBezTo>
                <a:close/>
                <a:moveTo>
                  <a:pt x="976966" y="2179550"/>
                </a:moveTo>
                <a:cubicBezTo>
                  <a:pt x="546883" y="2038102"/>
                  <a:pt x="209846" y="1700327"/>
                  <a:pt x="69340" y="1269935"/>
                </a:cubicBezTo>
                <a:cubicBezTo>
                  <a:pt x="18998" y="1115730"/>
                  <a:pt x="-3959" y="956238"/>
                  <a:pt x="558" y="798143"/>
                </a:cubicBezTo>
                <a:lnTo>
                  <a:pt x="427961" y="497862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4" name="弦形 30"/>
          <p:cNvSpPr/>
          <p:nvPr/>
        </p:nvSpPr>
        <p:spPr>
          <a:xfrm rot="17308887">
            <a:off x="5288629" y="3245041"/>
            <a:ext cx="1302060" cy="2906067"/>
          </a:xfrm>
          <a:custGeom>
            <a:avLst/>
            <a:gdLst/>
            <a:ahLst/>
            <a:cxnLst/>
            <a:rect l="l" t="t" r="r" b="b"/>
            <a:pathLst>
              <a:path w="976545" h="2179550">
                <a:moveTo>
                  <a:pt x="5001" y="720091"/>
                </a:moveTo>
                <a:lnTo>
                  <a:pt x="309" y="806257"/>
                </a:lnTo>
                <a:cubicBezTo>
                  <a:pt x="-678" y="777410"/>
                  <a:pt x="653" y="748627"/>
                  <a:pt x="5001" y="720091"/>
                </a:cubicBezTo>
                <a:close/>
                <a:moveTo>
                  <a:pt x="27092" y="556842"/>
                </a:moveTo>
                <a:lnTo>
                  <a:pt x="12683" y="639580"/>
                </a:lnTo>
                <a:cubicBezTo>
                  <a:pt x="15068" y="611617"/>
                  <a:pt x="19618" y="583948"/>
                  <a:pt x="27092" y="556842"/>
                </a:cubicBezTo>
                <a:close/>
                <a:moveTo>
                  <a:pt x="67939" y="397256"/>
                </a:moveTo>
                <a:lnTo>
                  <a:pt x="44287" y="476668"/>
                </a:lnTo>
                <a:cubicBezTo>
                  <a:pt x="49850" y="449567"/>
                  <a:pt x="57477" y="422975"/>
                  <a:pt x="67939" y="397256"/>
                </a:cubicBezTo>
                <a:close/>
                <a:moveTo>
                  <a:pt x="126994" y="243479"/>
                </a:moveTo>
                <a:lnTo>
                  <a:pt x="94527" y="319034"/>
                </a:lnTo>
                <a:cubicBezTo>
                  <a:pt x="103111" y="292975"/>
                  <a:pt x="113691" y="267640"/>
                  <a:pt x="126994" y="243479"/>
                </a:cubicBezTo>
                <a:close/>
                <a:moveTo>
                  <a:pt x="203462" y="97574"/>
                </a:moveTo>
                <a:lnTo>
                  <a:pt x="163020" y="167881"/>
                </a:lnTo>
                <a:cubicBezTo>
                  <a:pt x="174366" y="143337"/>
                  <a:pt x="187636" y="119733"/>
                  <a:pt x="203462" y="97574"/>
                </a:cubicBezTo>
                <a:close/>
                <a:moveTo>
                  <a:pt x="432679" y="513603"/>
                </a:moveTo>
                <a:lnTo>
                  <a:pt x="976545" y="2179550"/>
                </a:lnTo>
                <a:cubicBezTo>
                  <a:pt x="546462" y="2038102"/>
                  <a:pt x="209425" y="1700327"/>
                  <a:pt x="68919" y="1269935"/>
                </a:cubicBezTo>
                <a:cubicBezTo>
                  <a:pt x="22365" y="1127332"/>
                  <a:pt x="-771" y="980208"/>
                  <a:pt x="895" y="833822"/>
                </a:cubicBezTo>
                <a:close/>
                <a:moveTo>
                  <a:pt x="265008" y="0"/>
                </a:moveTo>
                <a:lnTo>
                  <a:pt x="265851" y="2581"/>
                </a:lnTo>
                <a:lnTo>
                  <a:pt x="249376" y="24783"/>
                </a:lnTo>
                <a:cubicBezTo>
                  <a:pt x="253709" y="15934"/>
                  <a:pt x="259314" y="7943"/>
                  <a:pt x="265008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5" name="弦形 32"/>
          <p:cNvSpPr/>
          <p:nvPr/>
        </p:nvSpPr>
        <p:spPr>
          <a:xfrm>
            <a:off x="4109114" y="2303577"/>
            <a:ext cx="1301999" cy="2906067"/>
          </a:xfrm>
          <a:custGeom>
            <a:avLst/>
            <a:gdLst/>
            <a:ahLst/>
            <a:cxnLst/>
            <a:rect l="l" t="t" r="r" b="b"/>
            <a:pathLst>
              <a:path w="976499" h="2179550">
                <a:moveTo>
                  <a:pt x="5707" y="712205"/>
                </a:moveTo>
                <a:lnTo>
                  <a:pt x="105" y="798818"/>
                </a:lnTo>
                <a:cubicBezTo>
                  <a:pt x="-432" y="769809"/>
                  <a:pt x="1062" y="740870"/>
                  <a:pt x="5707" y="712205"/>
                </a:cubicBezTo>
                <a:close/>
                <a:moveTo>
                  <a:pt x="28614" y="549532"/>
                </a:moveTo>
                <a:lnTo>
                  <a:pt x="13335" y="632264"/>
                </a:lnTo>
                <a:cubicBezTo>
                  <a:pt x="16169" y="604311"/>
                  <a:pt x="20870" y="576621"/>
                  <a:pt x="28614" y="549532"/>
                </a:cubicBezTo>
                <a:close/>
                <a:moveTo>
                  <a:pt x="430604" y="507387"/>
                </a:moveTo>
                <a:lnTo>
                  <a:pt x="976499" y="2179550"/>
                </a:lnTo>
                <a:cubicBezTo>
                  <a:pt x="546416" y="2038102"/>
                  <a:pt x="209379" y="1700327"/>
                  <a:pt x="68873" y="1269935"/>
                </a:cubicBezTo>
                <a:cubicBezTo>
                  <a:pt x="20807" y="1122700"/>
                  <a:pt x="-2295" y="970645"/>
                  <a:pt x="546" y="819579"/>
                </a:cubicBezTo>
                <a:close/>
                <a:moveTo>
                  <a:pt x="70200" y="390469"/>
                </a:moveTo>
                <a:lnTo>
                  <a:pt x="45771" y="469532"/>
                </a:lnTo>
                <a:cubicBezTo>
                  <a:pt x="51756" y="442576"/>
                  <a:pt x="59507" y="416061"/>
                  <a:pt x="70200" y="390469"/>
                </a:cubicBezTo>
                <a:close/>
                <a:moveTo>
                  <a:pt x="129902" y="237280"/>
                </a:moveTo>
                <a:lnTo>
                  <a:pt x="96821" y="312151"/>
                </a:lnTo>
                <a:cubicBezTo>
                  <a:pt x="105771" y="286369"/>
                  <a:pt x="116427" y="261208"/>
                  <a:pt x="129902" y="237280"/>
                </a:cubicBezTo>
                <a:close/>
                <a:moveTo>
                  <a:pt x="206847" y="92135"/>
                </a:moveTo>
                <a:lnTo>
                  <a:pt x="166080" y="161365"/>
                </a:lnTo>
                <a:cubicBezTo>
                  <a:pt x="177693" y="137249"/>
                  <a:pt x="190948" y="113935"/>
                  <a:pt x="206847" y="92135"/>
                </a:cubicBezTo>
                <a:close/>
                <a:moveTo>
                  <a:pt x="264962" y="0"/>
                </a:moveTo>
                <a:lnTo>
                  <a:pt x="265680" y="2200"/>
                </a:lnTo>
                <a:lnTo>
                  <a:pt x="253131" y="18758"/>
                </a:lnTo>
                <a:cubicBezTo>
                  <a:pt x="256399" y="12045"/>
                  <a:pt x="260655" y="6008"/>
                  <a:pt x="264962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6" name="矩形 55"/>
          <p:cNvSpPr/>
          <p:nvPr/>
        </p:nvSpPr>
        <p:spPr>
          <a:xfrm>
            <a:off x="4541795" y="1988840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01</a:t>
            </a:r>
            <a:endParaRPr lang="en-US" altLang="zh-CN" sz="2667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32037" y="1988840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02</a:t>
            </a:r>
            <a:endParaRPr lang="en-US" altLang="zh-CN" sz="2667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09747" y="3663605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05</a:t>
            </a:r>
            <a:endParaRPr lang="en-US" altLang="zh-CN" sz="2667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960096" y="3663605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03</a:t>
            </a:r>
            <a:endParaRPr lang="en-US" altLang="zh-CN" sz="2667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582879" y="4629133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04</a:t>
            </a:r>
            <a:endParaRPr lang="en-US" altLang="zh-CN" sz="2667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173458" y="3025123"/>
            <a:ext cx="1748432" cy="132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/>
              <a:t>06</a:t>
            </a:r>
            <a:endParaRPr lang="en-US" altLang="zh-CN" sz="2400" b="1" dirty="0">
              <a:latin typeface="+mj-ea"/>
            </a:endParaRPr>
          </a:p>
          <a:p>
            <a:pPr algn="ctr"/>
            <a:endParaRPr lang="en-US" altLang="zh-CN" sz="1867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1867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系统管理子系统</a:t>
            </a:r>
            <a:r>
              <a:rPr lang="en-US" altLang="zh-CN" sz="1867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sz="1867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294162" y="1912251"/>
            <a:ext cx="1221092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b="1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信息发布子系统</a:t>
            </a:r>
            <a:endParaRPr lang="en-US" altLang="zh-CN" sz="1867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940135" y="4691358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b="1" dirty="0" smtClean="0">
                <a:solidFill>
                  <a:schemeClr val="accent3">
                    <a:lumMod val="50000"/>
                  </a:schemeClr>
                </a:solidFill>
              </a:rPr>
              <a:t>会员管理子系统</a:t>
            </a:r>
            <a:endParaRPr lang="en-US" altLang="zh-CN" sz="1867" b="1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513015" y="1227488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b="1" dirty="0" smtClean="0">
                <a:solidFill>
                  <a:srgbClr val="92D050"/>
                </a:solidFill>
                <a:latin typeface="+mj-ea"/>
                <a:ea typeface="+mj-ea"/>
              </a:rPr>
              <a:t>前台电影展示</a:t>
            </a:r>
            <a:endParaRPr lang="en-US" altLang="zh-CN" sz="1867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429355" y="5209644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b="1" dirty="0" smtClean="0">
                <a:solidFill>
                  <a:srgbClr val="00B050"/>
                </a:solidFill>
              </a:rPr>
              <a:t>在线购票与支付</a:t>
            </a:r>
            <a:endParaRPr lang="zh-CN" altLang="en-US" sz="1867" b="1" dirty="0">
              <a:solidFill>
                <a:srgbClr val="00B05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86234" y="3505160"/>
            <a:ext cx="183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后台电影管理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017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  <p:bldP spid="63" grpId="0"/>
      <p:bldP spid="65" grpId="0"/>
      <p:bldP spid="67" grpId="0"/>
      <p:bldP spid="71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1334051" y="1703236"/>
            <a:ext cx="3420829" cy="3365153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128188" y="2847203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200" b="1" dirty="0" smtClean="0">
                <a:solidFill>
                  <a:srgbClr val="1A7BAE"/>
                </a:solidFill>
                <a:latin typeface="+mn-ea"/>
              </a:rPr>
              <a:t>人员分工</a:t>
            </a:r>
            <a:endParaRPr lang="zh-CN" altLang="en-US" sz="3200" b="1" dirty="0">
              <a:solidFill>
                <a:srgbClr val="1A7BAE"/>
              </a:solidFill>
              <a:latin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558869" y="2018065"/>
            <a:ext cx="525264" cy="525264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532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47175" y="1157035"/>
            <a:ext cx="816091" cy="816091"/>
            <a:chOff x="3707904" y="1851670"/>
            <a:chExt cx="612068" cy="612068"/>
          </a:xfrm>
          <a:solidFill>
            <a:schemeClr val="accent1">
              <a:lumMod val="75000"/>
            </a:schemeClr>
          </a:solidFill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86376" y="1984579"/>
              <a:ext cx="255118" cy="34624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1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1701231" y="1334247"/>
            <a:ext cx="4025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信息发布子系统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——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刘本宏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5139" y="2150338"/>
            <a:ext cx="5835257" cy="31496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‘影视资讯’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页面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‘在线留言’页面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文章管理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   敏感词管理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   留言管理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   文章评论管理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644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47175" y="1157035"/>
            <a:ext cx="816091" cy="816091"/>
            <a:chOff x="3707904" y="1851670"/>
            <a:chExt cx="612068" cy="61206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86375" y="1984579"/>
              <a:ext cx="255118" cy="34624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2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1701231" y="1334247"/>
            <a:ext cx="4025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前台电影展示</a:t>
            </a:r>
            <a:r>
              <a:rPr lang="en-US" altLang="zh-CN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——</a:t>
            </a:r>
            <a:r>
              <a:rPr lang="zh-CN" alt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也力多斯</a:t>
            </a:r>
            <a:endParaRPr lang="en-US" altLang="zh-CN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5137" y="2150338"/>
            <a:ext cx="5844138" cy="316738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‘首页’页面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‘正在热映’页面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‘影片详情’页面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影片搜索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影片导航推荐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影片评论发布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727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47175" y="1157035"/>
            <a:ext cx="816091" cy="816091"/>
            <a:chOff x="3707904" y="1851670"/>
            <a:chExt cx="612068" cy="612068"/>
          </a:xfrm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86375" y="1984579"/>
              <a:ext cx="2551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3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1701231" y="1334247"/>
            <a:ext cx="4025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95BC49"/>
                </a:solidFill>
                <a:latin typeface="+mj-ea"/>
                <a:ea typeface="+mj-ea"/>
              </a:rPr>
              <a:t>后台电影管理</a:t>
            </a:r>
            <a:r>
              <a:rPr lang="en-US" altLang="zh-CN" sz="2400" b="1" dirty="0" smtClean="0">
                <a:solidFill>
                  <a:srgbClr val="95BC49"/>
                </a:solidFill>
                <a:latin typeface="+mj-ea"/>
                <a:ea typeface="+mj-ea"/>
              </a:rPr>
              <a:t>——</a:t>
            </a:r>
            <a:r>
              <a:rPr lang="zh-CN" altLang="en-US" sz="2400" b="1" dirty="0" smtClean="0">
                <a:solidFill>
                  <a:srgbClr val="95BC49"/>
                </a:solidFill>
                <a:latin typeface="+mj-ea"/>
                <a:ea typeface="+mj-ea"/>
              </a:rPr>
              <a:t>林炳祺</a:t>
            </a:r>
            <a:endParaRPr lang="en-US" altLang="zh-CN" sz="2400" b="1" dirty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5136" y="2150338"/>
            <a:ext cx="5835260" cy="355756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影院信息管理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影厅管理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影片版本管理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影片类型管理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影片管理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影片评论管理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报表统计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52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47175" y="1157035"/>
            <a:ext cx="816091" cy="816091"/>
            <a:chOff x="3707904" y="1851670"/>
            <a:chExt cx="612068" cy="612068"/>
          </a:xfrm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86375" y="1984579"/>
              <a:ext cx="2551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4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1701231" y="1334247"/>
            <a:ext cx="4025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B050"/>
                </a:solidFill>
                <a:latin typeface="+mj-ea"/>
                <a:ea typeface="+mj-ea"/>
              </a:rPr>
              <a:t>在线购票与支付</a:t>
            </a:r>
            <a:r>
              <a:rPr lang="en-US" altLang="zh-CN" sz="2400" b="1" dirty="0" smtClean="0">
                <a:solidFill>
                  <a:srgbClr val="00B050"/>
                </a:solidFill>
                <a:latin typeface="+mj-ea"/>
                <a:ea typeface="+mj-ea"/>
              </a:rPr>
              <a:t>——</a:t>
            </a:r>
            <a:r>
              <a:rPr lang="zh-CN" altLang="en-US" sz="2400" b="1" dirty="0" smtClean="0">
                <a:solidFill>
                  <a:srgbClr val="00B050"/>
                </a:solidFill>
                <a:latin typeface="+mj-ea"/>
                <a:ea typeface="+mj-ea"/>
              </a:rPr>
              <a:t>丁永康</a:t>
            </a:r>
            <a:endParaRPr lang="en-US" altLang="zh-CN" sz="24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5136" y="2150338"/>
            <a:ext cx="5781994" cy="333606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影院选择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时段选择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座位选择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在线支付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28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273</Words>
  <Application>Microsoft Office PowerPoint</Application>
  <PresentationFormat>宽屏</PresentationFormat>
  <Paragraphs>78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coco</dc:creator>
  <cp:lastModifiedBy>holy L.B.</cp:lastModifiedBy>
  <cp:revision>41</cp:revision>
  <dcterms:created xsi:type="dcterms:W3CDTF">2017-06-21T11:59:49Z</dcterms:created>
  <dcterms:modified xsi:type="dcterms:W3CDTF">2017-09-02T06:25:00Z</dcterms:modified>
</cp:coreProperties>
</file>