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86" r:id="rId7"/>
    <p:sldId id="291" r:id="rId8"/>
    <p:sldId id="287" r:id="rId9"/>
    <p:sldId id="288" r:id="rId10"/>
    <p:sldId id="266" r:id="rId11"/>
    <p:sldId id="284" r:id="rId12"/>
    <p:sldId id="289" r:id="rId13"/>
    <p:sldId id="29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7/10/2025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4774" y="2430966"/>
            <a:ext cx="7350884" cy="996473"/>
          </a:xfrm>
        </p:spPr>
        <p:txBody>
          <a:bodyPr/>
          <a:lstStyle/>
          <a:p>
            <a:pPr algn="ctr"/>
            <a:r>
              <a:rPr lang="en-US" sz="6000" dirty="0" smtClean="0"/>
              <a:t>They almost got me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7199" y="3427439"/>
            <a:ext cx="6126034" cy="520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A Phishing awareness seminar</a:t>
            </a:r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 txBox="1">
            <a:spLocks/>
          </p:cNvSpPr>
          <p:nvPr/>
        </p:nvSpPr>
        <p:spPr>
          <a:xfrm>
            <a:off x="3237199" y="4112272"/>
            <a:ext cx="6126034" cy="52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Archibald Azure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Sharp, Stay Safe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02" y="1242205"/>
            <a:ext cx="9972136" cy="52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514" y="1672681"/>
            <a:ext cx="6718300" cy="3419581"/>
          </a:xfrm>
        </p:spPr>
        <p:txBody>
          <a:bodyPr/>
          <a:lstStyle/>
          <a:p>
            <a:r>
              <a:rPr lang="en-US" sz="2000" dirty="0" smtClean="0"/>
              <a:t>What is phishing?</a:t>
            </a:r>
          </a:p>
          <a:p>
            <a:pPr marL="0" indent="0">
              <a:buNone/>
            </a:pPr>
            <a:r>
              <a:rPr lang="en-US" sz="2000" dirty="0" smtClean="0"/>
              <a:t>Phishing simply refers to when attackers </a:t>
            </a:r>
            <a:r>
              <a:rPr lang="en-US" sz="2000" dirty="0"/>
              <a:t>trick you into giving away your personal or sensitive information by pretending to be someone you trust—like your bank, employer, or a popular website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Phishing,  attackers attempt to trick individuals into revealing sensitive information, such as usernames, passwords, credit card numbers, or other personal data, or to execute actions (like clicking a malicious link or opening an infected attachment). </a:t>
            </a:r>
          </a:p>
          <a:p>
            <a:r>
              <a:rPr lang="en-US" sz="2000" dirty="0"/>
              <a:t>The attacker achieves this by masquerading as a trustworthy entity in an electronic communication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z="2000" smtClean="0"/>
              <a:pPr/>
              <a:t>2</a:t>
            </a:fld>
            <a:endParaRPr lang="en-US" sz="2000" dirty="0"/>
          </a:p>
        </p:txBody>
      </p:sp>
      <p:sp>
        <p:nvSpPr>
          <p:cNvPr id="5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712514" y="922833"/>
            <a:ext cx="5882727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art of digital deception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14" y="605987"/>
            <a:ext cx="11214100" cy="535531"/>
          </a:xfrm>
        </p:spPr>
        <p:txBody>
          <a:bodyPr/>
          <a:lstStyle/>
          <a:p>
            <a:r>
              <a:rPr lang="en-US" dirty="0" smtClean="0"/>
              <a:t>Why you should care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513" y="1672681"/>
            <a:ext cx="8084646" cy="4286685"/>
          </a:xfrm>
        </p:spPr>
        <p:txBody>
          <a:bodyPr/>
          <a:lstStyle/>
          <a:p>
            <a:pPr marL="0" indent="0">
              <a:buNone/>
            </a:pPr>
            <a:r>
              <a:rPr lang="en-US" sz="2200" i="1" dirty="0"/>
              <a:t>It Can Happen to </a:t>
            </a:r>
            <a:r>
              <a:rPr lang="en-US" sz="2200" i="1" dirty="0" smtClean="0"/>
              <a:t>Anyone</a:t>
            </a:r>
          </a:p>
          <a:p>
            <a:r>
              <a:rPr lang="en-US" sz="2200" b="1" dirty="0"/>
              <a:t>Visual:</a:t>
            </a:r>
            <a:r>
              <a:rPr lang="en-US" sz="2200" dirty="0"/>
              <a:t> Real-life headlines </a:t>
            </a:r>
            <a:endParaRPr lang="en-US" sz="2200" dirty="0"/>
          </a:p>
          <a:p>
            <a:r>
              <a:rPr lang="en-US" sz="2200" dirty="0" smtClean="0"/>
              <a:t>Between </a:t>
            </a:r>
            <a:r>
              <a:rPr lang="en-US" sz="2200" dirty="0"/>
              <a:t>2013 and 2015, Facebook and Google fell victim to a fake invoice scam, losing over $100 million. In the scam, </a:t>
            </a:r>
            <a:r>
              <a:rPr lang="en-US" sz="2200" dirty="0" err="1"/>
              <a:t>Evaldas</a:t>
            </a:r>
            <a:r>
              <a:rPr lang="en-US" sz="2200" dirty="0"/>
              <a:t> </a:t>
            </a:r>
            <a:r>
              <a:rPr lang="en-US" sz="2200" dirty="0" err="1"/>
              <a:t>Rimasauskas</a:t>
            </a:r>
            <a:r>
              <a:rPr lang="en-US" sz="2200" dirty="0"/>
              <a:t>, a Lithuanian hacker, set up a fake company that posed as Quanta Computer, a Taiwan-based computer manufacturer that works with Facebook and </a:t>
            </a:r>
            <a:r>
              <a:rPr lang="en-US" sz="2200" dirty="0" smtClean="0"/>
              <a:t>Google. The </a:t>
            </a:r>
            <a:r>
              <a:rPr lang="en-US" sz="2200" dirty="0"/>
              <a:t>assailant further opened bank accounts for money laundering in several countries, including Cyprus and Latvia, under the same name as the fake </a:t>
            </a:r>
            <a:r>
              <a:rPr lang="en-US" sz="2200" dirty="0" smtClean="0"/>
              <a:t>company. </a:t>
            </a:r>
            <a:r>
              <a:rPr lang="en-US" sz="2200" dirty="0" err="1" smtClean="0"/>
              <a:t>Evaldas</a:t>
            </a:r>
            <a:r>
              <a:rPr lang="en-US" sz="2200" dirty="0" smtClean="0"/>
              <a:t> </a:t>
            </a:r>
            <a:r>
              <a:rPr lang="en-US" sz="2200" dirty="0"/>
              <a:t>proceeded to send invoices to employees at Facebook and Google, leading them to wire him the requested funds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14" y="605987"/>
            <a:ext cx="11214100" cy="535531"/>
          </a:xfrm>
        </p:spPr>
        <p:txBody>
          <a:bodyPr/>
          <a:lstStyle/>
          <a:p>
            <a:r>
              <a:rPr lang="en-US" dirty="0" smtClean="0"/>
              <a:t>Why you should care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636" y="2382129"/>
            <a:ext cx="8415723" cy="362453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It Can Happen to </a:t>
            </a:r>
            <a:r>
              <a:rPr lang="en-US" sz="2400" i="1" dirty="0" smtClean="0"/>
              <a:t>Anyone</a:t>
            </a:r>
          </a:p>
          <a:p>
            <a:pPr marL="0" indent="0">
              <a:buNone/>
            </a:pPr>
            <a:r>
              <a:rPr lang="en-US" sz="2800" dirty="0" smtClean="0">
                <a:latin typeface="Trebuchet MS (Headings)"/>
              </a:rPr>
              <a:t>The </a:t>
            </a:r>
            <a:r>
              <a:rPr lang="en-US" sz="2800" dirty="0">
                <a:latin typeface="Trebuchet MS (Headings)"/>
              </a:rPr>
              <a:t>Cyber Security Authority (CSA) has raised an alarm after cyber fraud losses in Ghana surged to GH₵4.4 million in the first quarter of 2025. This is a significant increase from GH₵2.4 million in the same period in 2024</a:t>
            </a:r>
            <a:r>
              <a:rPr lang="en-US" sz="2800" dirty="0" smtClean="0">
                <a:latin typeface="Trebuchet MS (Headings)"/>
              </a:rPr>
              <a:t>.</a:t>
            </a:r>
            <a:endParaRPr lang="en-US" sz="2400" i="1" dirty="0" smtClean="0">
              <a:latin typeface="Trebuchet MS (Headings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6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b="1" dirty="0"/>
              <a:t>You don’t have to be famous or rich to be targeted. If you use email, text messages, or the internet — you’re a potential target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9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90" y="543779"/>
            <a:ext cx="8745256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Spot a Phishing Email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290" y="1601845"/>
            <a:ext cx="37701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Side-by-side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of a real email vs. phishing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Strange sender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Poor grammar or urgency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Suspicious links (hover over to preview URL)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Attachments you weren’t expecting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18" y="1456996"/>
            <a:ext cx="5522320" cy="496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Websites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5000" y="2490907"/>
            <a:ext cx="8610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Don’t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Get Fooled by Lookalikes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Amazon.com vs. Amaz0n-payments.net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i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Tips</a:t>
            </a:r>
            <a:endParaRPr kumimoji="0" lang="en-US" sz="18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Check the URL (padlock, spelling errors)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Don’t click links — type web addresses yourself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bookmarks for important sites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15" y="2190685"/>
            <a:ext cx="5546785" cy="301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Human Side of Hacking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4500" y="1923618"/>
            <a:ext cx="990719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Message: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"Phishers often play with emotions: fear, urgency, curiosity, or authority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Real-World Examples: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“Your account will be deleted in 24 hours”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“Congrats! You’ve won a gift card!”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“CEO requesting urgent payment”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89" y="1092200"/>
            <a:ext cx="6903243" cy="663599"/>
          </a:xfrm>
        </p:spPr>
        <p:txBody>
          <a:bodyPr>
            <a:noAutofit/>
          </a:bodyPr>
          <a:lstStyle/>
          <a:p>
            <a:r>
              <a:rPr lang="en-US" sz="3200" dirty="0" smtClean="0"/>
              <a:t>Simple Habits = Strong </a:t>
            </a:r>
            <a:r>
              <a:rPr lang="en-US" sz="3200" dirty="0" smtClean="0"/>
              <a:t>Defense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89" y="2390611"/>
            <a:ext cx="8914947" cy="356161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Checklist Format: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✅ Think before you click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✅ Don’t download unexpected attachments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✅ Use two-factor authentication (2FA)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✅ Report suspicious emails to IT/security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✅ Keep software and antivirus up to date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458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Trade Gothic LT Pro</vt:lpstr>
      <vt:lpstr>Trebuchet MS</vt:lpstr>
      <vt:lpstr>Trebuchet MS (Headings)</vt:lpstr>
      <vt:lpstr>Office Theme</vt:lpstr>
      <vt:lpstr>They almost got me</vt:lpstr>
      <vt:lpstr>PowerPoint Presentation</vt:lpstr>
      <vt:lpstr>Why you should care</vt:lpstr>
      <vt:lpstr>Why you should care</vt:lpstr>
      <vt:lpstr>You don’t have to be famous or rich to be targeted. If you use email, text messages, or the internet — you’re a potential target.</vt:lpstr>
      <vt:lpstr>How to Spot a Phishing Email</vt:lpstr>
      <vt:lpstr>Fake Websites</vt:lpstr>
      <vt:lpstr>The Human Side of Hacking</vt:lpstr>
      <vt:lpstr>Simple Habits = Strong Defense</vt:lpstr>
      <vt:lpstr>Stay Sharp, Stay Safe</vt:lpstr>
      <vt:lpstr>Thank You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Phishing </dc:title>
  <dc:creator/>
  <cp:lastModifiedBy/>
  <cp:revision>1</cp:revision>
  <dcterms:created xsi:type="dcterms:W3CDTF">2025-07-05T02:08:18Z</dcterms:created>
  <dcterms:modified xsi:type="dcterms:W3CDTF">2025-07-10T20:26:49Z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