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60" r:id="rId3"/>
    <p:sldId id="262" r:id="rId4"/>
    <p:sldId id="259"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79822" autoAdjust="0"/>
  </p:normalViewPr>
  <p:slideViewPr>
    <p:cSldViewPr snapToGrid="0">
      <p:cViewPr varScale="1">
        <p:scale>
          <a:sx n="129" d="100"/>
          <a:sy n="129" d="100"/>
        </p:scale>
        <p:origin x="1456" y="11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6316A-99BA-4037-ADCD-9EF46B0146E0}" type="datetimeFigureOut">
              <a:rPr lang="en-GB" smtClean="0"/>
              <a:t>20/06/2024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CE286B-BFD9-4F19-97A6-D507797CD388}" type="slidenum">
              <a:rPr lang="en-GB" smtClean="0"/>
              <a:t>‹#›</a:t>
            </a:fld>
            <a:endParaRPr lang="en-GB"/>
          </a:p>
        </p:txBody>
      </p:sp>
    </p:spTree>
    <p:extLst>
      <p:ext uri="{BB962C8B-B14F-4D97-AF65-F5344CB8AC3E}">
        <p14:creationId xmlns:p14="http://schemas.microsoft.com/office/powerpoint/2010/main" val="378936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CE286B-BFD9-4F19-97A6-D507797CD388}" type="slidenum">
              <a:rPr lang="en-GB" smtClean="0"/>
              <a:t>1</a:t>
            </a:fld>
            <a:endParaRPr lang="en-GB"/>
          </a:p>
        </p:txBody>
      </p:sp>
    </p:spTree>
    <p:extLst>
      <p:ext uri="{BB962C8B-B14F-4D97-AF65-F5344CB8AC3E}">
        <p14:creationId xmlns:p14="http://schemas.microsoft.com/office/powerpoint/2010/main" val="3375199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how it’s the code works fine when it's using a integer frequency but when there's a decimal it doesn’t work. This is likely due to the way matrixes are used in the code. </a:t>
            </a:r>
            <a:r>
              <a:rPr lang="en-GB" dirty="0" err="1"/>
              <a:t>Theres</a:t>
            </a:r>
            <a:r>
              <a:rPr lang="en-GB" dirty="0"/>
              <a:t> many ways to get round this 1 not using a matrix 2 round the </a:t>
            </a:r>
            <a:r>
              <a:rPr lang="en-GB" dirty="0" err="1"/>
              <a:t>freq</a:t>
            </a:r>
            <a:r>
              <a:rPr lang="en-GB" dirty="0"/>
              <a:t> 3 interpole 4 floor ceiling. </a:t>
            </a:r>
          </a:p>
          <a:p>
            <a:endParaRPr lang="en-GB" dirty="0"/>
          </a:p>
          <a:p>
            <a:r>
              <a:rPr lang="en-GB" dirty="0"/>
              <a:t>Mention how the files can only come in two different fractional </a:t>
            </a:r>
            <a:r>
              <a:rPr lang="en-GB" dirty="0" err="1"/>
              <a:t>freqs</a:t>
            </a:r>
            <a:r>
              <a:rPr lang="en-GB" dirty="0"/>
              <a:t> 66.7 and 85.7</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00" dirty="0">
                <a:solidFill>
                  <a:srgbClr val="242424"/>
                </a:solidFill>
                <a:effectLst/>
                <a:highlight>
                  <a:srgbClr val="FFFFFF"/>
                </a:highlight>
                <a:latin typeface="Segoe UI" panose="020B0502040204020203" pitchFamily="34" charset="0"/>
                <a:ea typeface="Aptos" panose="020B0004020202020204" pitchFamily="34" charset="0"/>
                <a:cs typeface="Times New Roman" panose="02020603050405020304" pitchFamily="18" charset="0"/>
              </a:rPr>
              <a:t>if you’re sitting a lot you’re probably not as fit or if you switch between the two </a:t>
            </a:r>
            <a:endParaRPr lang="en-GB" dirty="0"/>
          </a:p>
          <a:p>
            <a:endParaRPr lang="en-GB" dirty="0"/>
          </a:p>
          <a:p>
            <a:r>
              <a:rPr lang="en-GB" dirty="0"/>
              <a:t>Using the </a:t>
            </a:r>
            <a:r>
              <a:rPr lang="en-GB" dirty="0" err="1"/>
              <a:t>sedup</a:t>
            </a:r>
            <a:r>
              <a:rPr lang="en-GB" dirty="0"/>
              <a:t> code output I then have a list of the standing and sitting bouts with timestamps. This can then be used to calculate the burstiness of the data. </a:t>
            </a:r>
          </a:p>
        </p:txBody>
      </p:sp>
      <p:sp>
        <p:nvSpPr>
          <p:cNvPr id="4" name="Slide Number Placeholder 3"/>
          <p:cNvSpPr>
            <a:spLocks noGrp="1"/>
          </p:cNvSpPr>
          <p:nvPr>
            <p:ph type="sldNum" sz="quarter" idx="5"/>
          </p:nvPr>
        </p:nvSpPr>
        <p:spPr/>
        <p:txBody>
          <a:bodyPr/>
          <a:lstStyle/>
          <a:p>
            <a:fld id="{99CE286B-BFD9-4F19-97A6-D507797CD388}" type="slidenum">
              <a:rPr lang="en-GB" smtClean="0"/>
              <a:t>2</a:t>
            </a:fld>
            <a:endParaRPr lang="en-GB"/>
          </a:p>
        </p:txBody>
      </p:sp>
    </p:spTree>
    <p:extLst>
      <p:ext uri="{BB962C8B-B14F-4D97-AF65-F5344CB8AC3E}">
        <p14:creationId xmlns:p14="http://schemas.microsoft.com/office/powerpoint/2010/main" val="1233036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Memory isn’t really applicable in Melvyn's application  but it’s a nice thought </a:t>
            </a:r>
          </a:p>
          <a:p>
            <a:endParaRPr lang="en-GB" dirty="0"/>
          </a:p>
          <a:p>
            <a:r>
              <a:rPr lang="en-GB" dirty="0"/>
              <a:t>Both of </a:t>
            </a:r>
            <a:r>
              <a:rPr lang="en-GB" dirty="0" err="1"/>
              <a:t>melyvns</a:t>
            </a:r>
            <a:r>
              <a:rPr lang="en-GB" dirty="0"/>
              <a:t> choices are warranted as </a:t>
            </a:r>
            <a:r>
              <a:rPr lang="en-GB" dirty="0" err="1"/>
              <a:t>sedup</a:t>
            </a:r>
            <a:r>
              <a:rPr lang="en-GB" dirty="0"/>
              <a:t> has been cited in a few papers praising it.</a:t>
            </a:r>
          </a:p>
          <a:p>
            <a:endParaRPr lang="en-GB" dirty="0"/>
          </a:p>
          <a:p>
            <a:r>
              <a:rPr lang="en-GB" dirty="0"/>
              <a:t>The burstiness measure is less of a set in stone procedure compared to the </a:t>
            </a:r>
            <a:r>
              <a:rPr lang="en-GB" dirty="0" err="1"/>
              <a:t>sedup</a:t>
            </a:r>
            <a:r>
              <a:rPr lang="en-GB" dirty="0"/>
              <a:t> code as its easy to change the formula but its still a solid choice </a:t>
            </a:r>
          </a:p>
          <a:p>
            <a:endParaRPr lang="en-GB" dirty="0"/>
          </a:p>
        </p:txBody>
      </p:sp>
      <p:sp>
        <p:nvSpPr>
          <p:cNvPr id="4" name="Slide Number Placeholder 3"/>
          <p:cNvSpPr>
            <a:spLocks noGrp="1"/>
          </p:cNvSpPr>
          <p:nvPr>
            <p:ph type="sldNum" sz="quarter" idx="5"/>
          </p:nvPr>
        </p:nvSpPr>
        <p:spPr/>
        <p:txBody>
          <a:bodyPr/>
          <a:lstStyle/>
          <a:p>
            <a:fld id="{99CE286B-BFD9-4F19-97A6-D507797CD388}" type="slidenum">
              <a:rPr lang="en-GB" smtClean="0"/>
              <a:t>3</a:t>
            </a:fld>
            <a:endParaRPr lang="en-GB"/>
          </a:p>
        </p:txBody>
      </p:sp>
    </p:spTree>
    <p:extLst>
      <p:ext uri="{BB962C8B-B14F-4D97-AF65-F5344CB8AC3E}">
        <p14:creationId xmlns:p14="http://schemas.microsoft.com/office/powerpoint/2010/main" val="258667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 about the device, how its collected, the data type, how the </a:t>
            </a:r>
            <a:r>
              <a:rPr lang="en-GB" dirty="0" err="1"/>
              <a:t>institions</a:t>
            </a:r>
            <a:r>
              <a:rPr lang="en-GB" dirty="0"/>
              <a:t> </a:t>
            </a:r>
            <a:r>
              <a:rPr lang="en-GB" dirty="0" err="1"/>
              <a:t>fo</a:t>
            </a:r>
            <a:r>
              <a:rPr lang="en-GB" dirty="0"/>
              <a:t> the device helped read the bin (binary file)</a:t>
            </a:r>
          </a:p>
          <a:p>
            <a:endParaRPr lang="en-GB" dirty="0"/>
          </a:p>
          <a:p>
            <a:r>
              <a:rPr lang="en-GB" dirty="0"/>
              <a:t>Fig 1 and 2</a:t>
            </a:r>
          </a:p>
          <a:p>
            <a:endParaRPr lang="en-GB" dirty="0"/>
          </a:p>
          <a:p>
            <a:r>
              <a:rPr lang="en-GB" dirty="0" err="1"/>
              <a:t>Comparssion</a:t>
            </a:r>
            <a:r>
              <a:rPr lang="en-GB" dirty="0"/>
              <a:t> of the logistic </a:t>
            </a:r>
            <a:r>
              <a:rPr lang="en-GB" dirty="0" err="1"/>
              <a:t>regrerssion</a:t>
            </a:r>
            <a:r>
              <a:rPr lang="en-GB" dirty="0"/>
              <a:t> boundaries between the </a:t>
            </a:r>
            <a:r>
              <a:rPr lang="en-GB" dirty="0" err="1"/>
              <a:t>sedup</a:t>
            </a:r>
            <a:r>
              <a:rPr lang="en-GB" dirty="0"/>
              <a:t> research and the given data</a:t>
            </a:r>
          </a:p>
          <a:p>
            <a:endParaRPr lang="en-GB" dirty="0"/>
          </a:p>
          <a:p>
            <a:r>
              <a:rPr lang="en-GB" dirty="0"/>
              <a:t>Fig 3</a:t>
            </a:r>
          </a:p>
          <a:p>
            <a:endParaRPr lang="en-GB" dirty="0"/>
          </a:p>
          <a:p>
            <a:r>
              <a:rPr lang="en-GB" dirty="0"/>
              <a:t>Red is sitting and standing from my data and blue is sitting and standing from the research </a:t>
            </a:r>
          </a:p>
          <a:p>
            <a:endParaRPr lang="en-GB" dirty="0"/>
          </a:p>
          <a:p>
            <a:r>
              <a:rPr lang="en-GB" dirty="0"/>
              <a:t>Figure 4 </a:t>
            </a:r>
          </a:p>
          <a:p>
            <a:endParaRPr lang="en-GB" dirty="0"/>
          </a:p>
          <a:p>
            <a:r>
              <a:rPr lang="en-GB" dirty="0"/>
              <a:t>Just plots to show how a burstiness score would be implemented and how it could be useful</a:t>
            </a:r>
          </a:p>
          <a:p>
            <a:endParaRPr lang="en-GB" dirty="0"/>
          </a:p>
          <a:p>
            <a:r>
              <a:rPr lang="en-GB" dirty="0"/>
              <a:t>Also mention the problem with sleep </a:t>
            </a:r>
          </a:p>
        </p:txBody>
      </p:sp>
      <p:sp>
        <p:nvSpPr>
          <p:cNvPr id="4" name="Slide Number Placeholder 3"/>
          <p:cNvSpPr>
            <a:spLocks noGrp="1"/>
          </p:cNvSpPr>
          <p:nvPr>
            <p:ph type="sldNum" sz="quarter" idx="5"/>
          </p:nvPr>
        </p:nvSpPr>
        <p:spPr/>
        <p:txBody>
          <a:bodyPr/>
          <a:lstStyle/>
          <a:p>
            <a:fld id="{99CE286B-BFD9-4F19-97A6-D507797CD388}" type="slidenum">
              <a:rPr lang="en-GB" smtClean="0"/>
              <a:t>4</a:t>
            </a:fld>
            <a:endParaRPr lang="en-GB"/>
          </a:p>
        </p:txBody>
      </p:sp>
    </p:spTree>
    <p:extLst>
      <p:ext uri="{BB962C8B-B14F-4D97-AF65-F5344CB8AC3E}">
        <p14:creationId xmlns:p14="http://schemas.microsoft.com/office/powerpoint/2010/main" val="3037325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CE286B-BFD9-4F19-97A6-D507797CD388}" type="slidenum">
              <a:rPr lang="en-GB" smtClean="0"/>
              <a:t>5</a:t>
            </a:fld>
            <a:endParaRPr lang="en-GB"/>
          </a:p>
        </p:txBody>
      </p:sp>
    </p:spTree>
    <p:extLst>
      <p:ext uri="{BB962C8B-B14F-4D97-AF65-F5344CB8AC3E}">
        <p14:creationId xmlns:p14="http://schemas.microsoft.com/office/powerpoint/2010/main" val="2820617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7C651-280E-9ECA-7FCD-A22FA94A1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15342C-08A5-0B7D-B80C-979D493D3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3FA3152-F8D2-7B8C-6383-5DAA6086744B}"/>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FED8EE29-7BAB-AEBA-3B0D-4DE24DF99E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8C9035-9252-B273-DB6C-4BB252A830BF}"/>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314060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EA02-05DC-53E9-641E-97B5A6547E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FEC3C7-AF89-9CAC-BF23-6A8B6614D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869AF36-39E5-68B6-7E2B-12DEBE21EBB6}"/>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A3ECD3D9-D59E-AE60-CB0A-04991CD252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77B521-2BEF-C12F-43EE-C5800B83E46B}"/>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262062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998DA-FE0E-C87F-F849-43FFB846B9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1D3BD5-CD82-0B1B-3790-F811569DE2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3E199B-7E37-A4A4-1648-60C881788EB5}"/>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C79EC5A2-6E6B-8DE0-B6C5-C1E6C9E2ED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7241E6-4E71-ECC1-87BA-F88271ECAD59}"/>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76925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E5170-0393-4676-F33C-B9D4061ED4A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E84314-C2D2-D0B7-7327-DBCA4262B3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709F3E-FECC-A4A0-5620-BAECC9108C7E}"/>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3FAF0A92-FFD0-BC27-1137-9F834167987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492D6B-7D06-E35B-BBA7-6900707EBE30}"/>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3328497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E3A5-0A27-CE93-A107-72E04BF747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A73B95B-AA8B-379B-FA85-E604584540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D506BF-837E-9367-34E8-A9AB15E20E57}"/>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03845C50-3851-4784-96DE-7EF40159DC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20FE14-655A-D336-0164-2FCF64A76F5C}"/>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348298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D10A-19D6-D6A1-B88B-D9985DF6F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A5FDEC-EF2D-05A2-90BF-439E9DBE9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B9DD797-F42D-CF1F-A043-DEFCC13B62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0B6EE7-AE73-288A-3C25-E4A4E2A823C5}"/>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6" name="Footer Placeholder 5">
            <a:extLst>
              <a:ext uri="{FF2B5EF4-FFF2-40B4-BE49-F238E27FC236}">
                <a16:creationId xmlns:a16="http://schemas.microsoft.com/office/drawing/2014/main" id="{34F840B6-876E-5F30-234A-60B4356EF7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2E042A4-7F02-A5C9-7B4E-7035E3359278}"/>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272667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C9A0-058E-9E93-4FD5-EEE07F1A655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92B267-5D46-943C-0FC0-636DF6D69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6D1DB-A33B-A9D9-FD74-3284CEB8AE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BB20562-7DAD-9B06-608A-E6E50FC198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2B7DCA-274E-B183-6518-8924F85D1F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B08449D-0552-BE0C-995D-9866E573976F}"/>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8" name="Footer Placeholder 7">
            <a:extLst>
              <a:ext uri="{FF2B5EF4-FFF2-40B4-BE49-F238E27FC236}">
                <a16:creationId xmlns:a16="http://schemas.microsoft.com/office/drawing/2014/main" id="{E76BC389-56EA-1845-62CF-C21ACA180A1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4A74B3-D489-C752-CB76-599CAA9660A1}"/>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3765254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A786-BAB4-97FF-09CE-11C2F09E211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50F8689-495A-6B33-90D1-BBEC64E1908C}"/>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4" name="Footer Placeholder 3">
            <a:extLst>
              <a:ext uri="{FF2B5EF4-FFF2-40B4-BE49-F238E27FC236}">
                <a16:creationId xmlns:a16="http://schemas.microsoft.com/office/drawing/2014/main" id="{C40FC555-173E-D273-D95A-C3E54329522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F8FBDC2-066B-D051-C10C-66CA12A83FFD}"/>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270002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F0010-C6F5-8D82-D92A-87E4345057F0}"/>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3" name="Footer Placeholder 2">
            <a:extLst>
              <a:ext uri="{FF2B5EF4-FFF2-40B4-BE49-F238E27FC236}">
                <a16:creationId xmlns:a16="http://schemas.microsoft.com/office/drawing/2014/main" id="{B766A975-25A2-6E39-A390-B71CD92641A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1E67032-DBD9-05AA-CA94-D74BE1C06C35}"/>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42917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2881A-3C56-6729-444A-47F39E04F6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8093795-930B-3F10-F4FC-69DA7A2E7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D10DEA-64FE-6276-3DA9-B160839D0A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49EBC5-A354-B3C0-497A-F9CF6FC6A304}"/>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6" name="Footer Placeholder 5">
            <a:extLst>
              <a:ext uri="{FF2B5EF4-FFF2-40B4-BE49-F238E27FC236}">
                <a16:creationId xmlns:a16="http://schemas.microsoft.com/office/drawing/2014/main" id="{88A0A179-C0B0-BEF2-C6C9-2F95604EA6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9BB0C0-CD1E-0A89-8AC8-4BBCD7B553C3}"/>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2046660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BDBD-2947-966A-0452-FEACF8C78F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59CABE-A649-5FE8-7F0D-15586019B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15E051-2272-4BA1-D5C0-20697303A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EA96C-7F77-3C04-0D71-338AD22C4875}"/>
              </a:ext>
            </a:extLst>
          </p:cNvPr>
          <p:cNvSpPr>
            <a:spLocks noGrp="1"/>
          </p:cNvSpPr>
          <p:nvPr>
            <p:ph type="dt" sz="half" idx="10"/>
          </p:nvPr>
        </p:nvSpPr>
        <p:spPr/>
        <p:txBody>
          <a:bodyPr/>
          <a:lstStyle/>
          <a:p>
            <a:fld id="{8AD9BBDC-09FD-4FE1-9640-2BBF86CAFFAD}" type="datetimeFigureOut">
              <a:rPr lang="en-GB" smtClean="0"/>
              <a:t>20/06/2024</a:t>
            </a:fld>
            <a:endParaRPr lang="en-GB"/>
          </a:p>
        </p:txBody>
      </p:sp>
      <p:sp>
        <p:nvSpPr>
          <p:cNvPr id="6" name="Footer Placeholder 5">
            <a:extLst>
              <a:ext uri="{FF2B5EF4-FFF2-40B4-BE49-F238E27FC236}">
                <a16:creationId xmlns:a16="http://schemas.microsoft.com/office/drawing/2014/main" id="{952EA698-1518-5F8E-F80D-0B40D64169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727744-2659-D596-33D1-D172AC180291}"/>
              </a:ext>
            </a:extLst>
          </p:cNvPr>
          <p:cNvSpPr>
            <a:spLocks noGrp="1"/>
          </p:cNvSpPr>
          <p:nvPr>
            <p:ph type="sldNum" sz="quarter" idx="12"/>
          </p:nvPr>
        </p:nvSpPr>
        <p:spPr/>
        <p:txBody>
          <a:bodyPr/>
          <a:lstStyle/>
          <a:p>
            <a:fld id="{2473A5A7-DF9C-488A-B046-B8647E05A9F0}" type="slidenum">
              <a:rPr lang="en-GB" smtClean="0"/>
              <a:t>‹#›</a:t>
            </a:fld>
            <a:endParaRPr lang="en-GB"/>
          </a:p>
        </p:txBody>
      </p:sp>
    </p:spTree>
    <p:extLst>
      <p:ext uri="{BB962C8B-B14F-4D97-AF65-F5344CB8AC3E}">
        <p14:creationId xmlns:p14="http://schemas.microsoft.com/office/powerpoint/2010/main" val="182806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71D0F-C65F-825A-A74D-7892D26319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7928D07-647D-BECF-7898-D82F7DDF3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F8BC493-E451-FC3E-1F40-8C55E8CC1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D9BBDC-09FD-4FE1-9640-2BBF86CAFFAD}" type="datetimeFigureOut">
              <a:rPr lang="en-GB" smtClean="0"/>
              <a:t>20/06/2024</a:t>
            </a:fld>
            <a:endParaRPr lang="en-GB"/>
          </a:p>
        </p:txBody>
      </p:sp>
      <p:sp>
        <p:nvSpPr>
          <p:cNvPr id="5" name="Footer Placeholder 4">
            <a:extLst>
              <a:ext uri="{FF2B5EF4-FFF2-40B4-BE49-F238E27FC236}">
                <a16:creationId xmlns:a16="http://schemas.microsoft.com/office/drawing/2014/main" id="{E3FF6C4E-13C9-6AC6-84DC-7EDAA7204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16DB2C9-7E8B-301B-DE8C-F20136092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73A5A7-DF9C-488A-B046-B8647E05A9F0}" type="slidenum">
              <a:rPr lang="en-GB" smtClean="0"/>
              <a:t>‹#›</a:t>
            </a:fld>
            <a:endParaRPr lang="en-GB"/>
          </a:p>
        </p:txBody>
      </p:sp>
    </p:spTree>
    <p:extLst>
      <p:ext uri="{BB962C8B-B14F-4D97-AF65-F5344CB8AC3E}">
        <p14:creationId xmlns:p14="http://schemas.microsoft.com/office/powerpoint/2010/main" val="414999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ijbnpa.biomedcentral.com/articles/10.1186/s12966-024-01585-8" TargetMode="External"/><Relationship Id="rId7" Type="http://schemas.openxmlformats.org/officeDocument/2006/relationships/hyperlink" Target="https://www.cs.cornell.edu/home/kleinber/bhs.pdf"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hyperlink" Target="https://arxiv.org/pdf/physics/0610233" TargetMode="External"/><Relationship Id="rId5" Type="http://schemas.openxmlformats.org/officeDocument/2006/relationships/hyperlink" Target="https://arxiv.org/pdf/1604.01125" TargetMode="External"/><Relationship Id="rId4" Type="http://schemas.openxmlformats.org/officeDocument/2006/relationships/hyperlink" Target="https://www.ncbi.nlm.nih.gov/pmc/articles/PMC840231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983A-8F71-A649-A999-47543544D2F4}"/>
              </a:ext>
            </a:extLst>
          </p:cNvPr>
          <p:cNvSpPr>
            <a:spLocks noGrp="1"/>
          </p:cNvSpPr>
          <p:nvPr>
            <p:ph type="ctrTitle"/>
          </p:nvPr>
        </p:nvSpPr>
        <p:spPr>
          <a:xfrm>
            <a:off x="1524000" y="-1134078"/>
            <a:ext cx="9144000" cy="2387600"/>
          </a:xfrm>
        </p:spPr>
        <p:txBody>
          <a:bodyPr/>
          <a:lstStyle/>
          <a:p>
            <a:r>
              <a:rPr lang="en-GB" dirty="0"/>
              <a:t>Sed-up and Burstiness</a:t>
            </a:r>
          </a:p>
        </p:txBody>
      </p:sp>
      <p:sp>
        <p:nvSpPr>
          <p:cNvPr id="3" name="Subtitle 2">
            <a:extLst>
              <a:ext uri="{FF2B5EF4-FFF2-40B4-BE49-F238E27FC236}">
                <a16:creationId xmlns:a16="http://schemas.microsoft.com/office/drawing/2014/main" id="{9136074E-60BC-92C8-9E22-C05ADA291991}"/>
              </a:ext>
            </a:extLst>
          </p:cNvPr>
          <p:cNvSpPr>
            <a:spLocks noGrp="1"/>
          </p:cNvSpPr>
          <p:nvPr>
            <p:ph type="subTitle" idx="1"/>
          </p:nvPr>
        </p:nvSpPr>
        <p:spPr>
          <a:xfrm>
            <a:off x="1512469" y="2084629"/>
            <a:ext cx="9144000" cy="1655762"/>
          </a:xfrm>
        </p:spPr>
        <p:txBody>
          <a:bodyPr/>
          <a:lstStyle/>
          <a:p>
            <a:r>
              <a:rPr lang="en-GB" dirty="0"/>
              <a:t>Mid point presentation</a:t>
            </a:r>
          </a:p>
          <a:p>
            <a:r>
              <a:rPr lang="en-GB" dirty="0"/>
              <a:t>By </a:t>
            </a:r>
          </a:p>
          <a:p>
            <a:r>
              <a:rPr lang="en-GB" dirty="0"/>
              <a:t>Archie Norman</a:t>
            </a:r>
          </a:p>
        </p:txBody>
      </p:sp>
      <p:pic>
        <p:nvPicPr>
          <p:cNvPr id="2052" name="Picture 4" descr="3: Examples of Burstiness. | Download Scientific Diagram">
            <a:extLst>
              <a:ext uri="{FF2B5EF4-FFF2-40B4-BE49-F238E27FC236}">
                <a16:creationId xmlns:a16="http://schemas.microsoft.com/office/drawing/2014/main" id="{CB897551-80EB-7355-A2CC-7B38E41A8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4839" y="3270834"/>
            <a:ext cx="4012494" cy="2387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acts About Standing Desks - Good Ergonomics In The Modern Workplace">
            <a:extLst>
              <a:ext uri="{FF2B5EF4-FFF2-40B4-BE49-F238E27FC236}">
                <a16:creationId xmlns:a16="http://schemas.microsoft.com/office/drawing/2014/main" id="{C2075C55-E505-596C-4D61-224A967F98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2" t="2920" r="54635" b="16145"/>
          <a:stretch/>
        </p:blipFill>
        <p:spPr bwMode="auto">
          <a:xfrm>
            <a:off x="548639" y="2377439"/>
            <a:ext cx="3212974" cy="3385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60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622A1-6EC3-E61D-1467-74C8771B7982}"/>
              </a:ext>
            </a:extLst>
          </p:cNvPr>
          <p:cNvSpPr>
            <a:spLocks noGrp="1"/>
          </p:cNvSpPr>
          <p:nvPr>
            <p:ph sz="half" idx="1"/>
          </p:nvPr>
        </p:nvSpPr>
        <p:spPr>
          <a:xfrm>
            <a:off x="388414" y="318101"/>
            <a:ext cx="5181600" cy="6161782"/>
          </a:xfrm>
        </p:spPr>
        <p:txBody>
          <a:bodyPr/>
          <a:lstStyle/>
          <a:p>
            <a:pPr marL="0" indent="0" algn="ctr">
              <a:buNone/>
            </a:pPr>
            <a:r>
              <a:rPr lang="en-GB" u="sng" dirty="0">
                <a:latin typeface="Times New Roman" panose="02020603050405020304" pitchFamily="18" charset="0"/>
                <a:cs typeface="Times New Roman" panose="02020603050405020304" pitchFamily="18" charset="0"/>
              </a:rPr>
              <a:t>SEDUP</a:t>
            </a:r>
          </a:p>
          <a:p>
            <a:r>
              <a:rPr lang="en-GB" b="0" i="0" dirty="0">
                <a:solidFill>
                  <a:srgbClr val="000000"/>
                </a:solidFill>
                <a:effectLst/>
                <a:latin typeface="Times New Roman" panose="02020603050405020304" pitchFamily="18" charset="0"/>
                <a:cs typeface="Times New Roman" panose="02020603050405020304" pitchFamily="18" charset="0"/>
              </a:rPr>
              <a:t>Repair R code that labels a time series of accelerometer data according to two postures – upright or sitting/lying.</a:t>
            </a:r>
          </a:p>
          <a:p>
            <a:r>
              <a:rPr lang="en-GB" dirty="0">
                <a:latin typeface="Times New Roman" panose="02020603050405020304" pitchFamily="18" charset="0"/>
                <a:cs typeface="Times New Roman" panose="02020603050405020304" pitchFamily="18" charset="0"/>
              </a:rPr>
              <a:t>Package the code to prevent future issue.</a:t>
            </a:r>
          </a:p>
          <a:p>
            <a:r>
              <a:rPr lang="en-GB" dirty="0">
                <a:latin typeface="Times New Roman" panose="02020603050405020304" pitchFamily="18" charset="0"/>
                <a:cs typeface="Times New Roman" panose="02020603050405020304" pitchFamily="18" charset="0"/>
              </a:rPr>
              <a:t>The issue could stem from the fractionality of the frequency.</a:t>
            </a:r>
          </a:p>
          <a:p>
            <a:r>
              <a:rPr lang="en-GB" dirty="0">
                <a:latin typeface="Times New Roman" panose="02020603050405020304" pitchFamily="18" charset="0"/>
                <a:cs typeface="Times New Roman" panose="02020603050405020304" pitchFamily="18" charset="0"/>
              </a:rPr>
              <a:t>What's the most effective way to fix the issue.</a:t>
            </a:r>
          </a:p>
          <a:p>
            <a:endParaRPr lang="en-GB" dirty="0"/>
          </a:p>
        </p:txBody>
      </p:sp>
      <p:sp>
        <p:nvSpPr>
          <p:cNvPr id="4" name="Content Placeholder 3">
            <a:extLst>
              <a:ext uri="{FF2B5EF4-FFF2-40B4-BE49-F238E27FC236}">
                <a16:creationId xmlns:a16="http://schemas.microsoft.com/office/drawing/2014/main" id="{52EB242D-8AFD-7442-29C0-19F0458F28BB}"/>
              </a:ext>
            </a:extLst>
          </p:cNvPr>
          <p:cNvSpPr>
            <a:spLocks noGrp="1"/>
          </p:cNvSpPr>
          <p:nvPr>
            <p:ph sz="half" idx="2"/>
          </p:nvPr>
        </p:nvSpPr>
        <p:spPr>
          <a:xfrm>
            <a:off x="6621986" y="318101"/>
            <a:ext cx="5181600" cy="6161782"/>
          </a:xfrm>
        </p:spPr>
        <p:txBody>
          <a:bodyPr/>
          <a:lstStyle/>
          <a:p>
            <a:pPr marL="0" indent="0" algn="ctr">
              <a:buNone/>
            </a:pPr>
            <a:r>
              <a:rPr lang="en-GB" u="sng" dirty="0">
                <a:latin typeface="Times New Roman" panose="02020603050405020304" pitchFamily="18" charset="0"/>
                <a:cs typeface="Times New Roman" panose="02020603050405020304" pitchFamily="18" charset="0"/>
              </a:rPr>
              <a:t>BURSTINESS</a:t>
            </a:r>
          </a:p>
          <a:p>
            <a:r>
              <a:rPr lang="en-GB" b="0" i="0" dirty="0">
                <a:solidFill>
                  <a:srgbClr val="000000"/>
                </a:solidFill>
                <a:effectLst/>
                <a:latin typeface="Times New Roman" panose="02020603050405020304" pitchFamily="18" charset="0"/>
              </a:rPr>
              <a:t>Create R code to calculate the burstiness </a:t>
            </a:r>
            <a:r>
              <a:rPr lang="en-GB" b="0" i="0" dirty="0">
                <a:solidFill>
                  <a:srgbClr val="000000"/>
                </a:solidFill>
                <a:effectLst/>
                <a:latin typeface="Times New Roman" panose="02020603050405020304" pitchFamily="18" charset="0"/>
                <a:cs typeface="Times New Roman" panose="02020603050405020304" pitchFamily="18" charset="0"/>
              </a:rPr>
              <a:t>of a time-series of active and inactive events extracted from a body worn accelerometer.</a:t>
            </a:r>
          </a:p>
          <a:p>
            <a:r>
              <a:rPr lang="en-GB" dirty="0">
                <a:latin typeface="Times New Roman" panose="02020603050405020304" pitchFamily="18" charset="0"/>
                <a:cs typeface="Times New Roman" panose="02020603050405020304" pitchFamily="18" charset="0"/>
              </a:rPr>
              <a:t>Is there correlation between burstiness and health.</a:t>
            </a:r>
          </a:p>
          <a:p>
            <a:r>
              <a:rPr lang="en-GB" dirty="0">
                <a:latin typeface="Times New Roman" panose="02020603050405020304" pitchFamily="18" charset="0"/>
                <a:cs typeface="Times New Roman" panose="02020603050405020304" pitchFamily="18" charset="0"/>
              </a:rPr>
              <a:t>What's the most appropriate measure for burstiness.</a:t>
            </a:r>
          </a:p>
          <a:p>
            <a:endParaRPr lang="en-GB" dirty="0"/>
          </a:p>
          <a:p>
            <a:endParaRPr lang="en-GB" dirty="0"/>
          </a:p>
        </p:txBody>
      </p:sp>
      <p:cxnSp>
        <p:nvCxnSpPr>
          <p:cNvPr id="6" name="Straight Connector 5">
            <a:extLst>
              <a:ext uri="{FF2B5EF4-FFF2-40B4-BE49-F238E27FC236}">
                <a16:creationId xmlns:a16="http://schemas.microsoft.com/office/drawing/2014/main" id="{17A891AA-B3CD-A90C-1831-E68B75F4DCC9}"/>
              </a:ext>
            </a:extLst>
          </p:cNvPr>
          <p:cNvCxnSpPr>
            <a:cxnSpLocks/>
          </p:cNvCxnSpPr>
          <p:nvPr/>
        </p:nvCxnSpPr>
        <p:spPr>
          <a:xfrm>
            <a:off x="6094353" y="855088"/>
            <a:ext cx="0" cy="49081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086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429C-FF49-5159-58DC-70112F8132A4}"/>
              </a:ext>
            </a:extLst>
          </p:cNvPr>
          <p:cNvSpPr>
            <a:spLocks noGrp="1"/>
          </p:cNvSpPr>
          <p:nvPr>
            <p:ph type="title"/>
          </p:nvPr>
        </p:nvSpPr>
        <p:spPr>
          <a:xfrm>
            <a:off x="14787" y="-321276"/>
            <a:ext cx="10515600" cy="1325563"/>
          </a:xfrm>
        </p:spPr>
        <p:txBody>
          <a:bodyPr/>
          <a:lstStyle/>
          <a:p>
            <a:r>
              <a:rPr lang="en-GB" dirty="0"/>
              <a:t>The Literature</a:t>
            </a:r>
          </a:p>
        </p:txBody>
      </p:sp>
      <p:graphicFrame>
        <p:nvGraphicFramePr>
          <p:cNvPr id="9" name="Table 8">
            <a:extLst>
              <a:ext uri="{FF2B5EF4-FFF2-40B4-BE49-F238E27FC236}">
                <a16:creationId xmlns:a16="http://schemas.microsoft.com/office/drawing/2014/main" id="{F6B98A2A-BE04-D4E1-8B39-99E09416855F}"/>
              </a:ext>
            </a:extLst>
          </p:cNvPr>
          <p:cNvGraphicFramePr>
            <a:graphicFrameLocks noGrp="1"/>
          </p:cNvGraphicFramePr>
          <p:nvPr>
            <p:extLst>
              <p:ext uri="{D42A27DB-BD31-4B8C-83A1-F6EECF244321}">
                <p14:modId xmlns:p14="http://schemas.microsoft.com/office/powerpoint/2010/main" val="1022628118"/>
              </p:ext>
            </p:extLst>
          </p:nvPr>
        </p:nvGraphicFramePr>
        <p:xfrm>
          <a:off x="356724" y="791041"/>
          <a:ext cx="5292785" cy="2781055"/>
        </p:xfrm>
        <a:graphic>
          <a:graphicData uri="http://schemas.openxmlformats.org/drawingml/2006/table">
            <a:tbl>
              <a:tblPr firstRow="1" bandRow="1">
                <a:tableStyleId>{5C22544A-7EE6-4342-B048-85BDC9FD1C3A}</a:tableStyleId>
              </a:tblPr>
              <a:tblGrid>
                <a:gridCol w="1263716">
                  <a:extLst>
                    <a:ext uri="{9D8B030D-6E8A-4147-A177-3AD203B41FA5}">
                      <a16:colId xmlns:a16="http://schemas.microsoft.com/office/drawing/2014/main" val="3572687828"/>
                    </a:ext>
                  </a:extLst>
                </a:gridCol>
                <a:gridCol w="1343023">
                  <a:extLst>
                    <a:ext uri="{9D8B030D-6E8A-4147-A177-3AD203B41FA5}">
                      <a16:colId xmlns:a16="http://schemas.microsoft.com/office/drawing/2014/main" val="829505978"/>
                    </a:ext>
                  </a:extLst>
                </a:gridCol>
                <a:gridCol w="1343023">
                  <a:extLst>
                    <a:ext uri="{9D8B030D-6E8A-4147-A177-3AD203B41FA5}">
                      <a16:colId xmlns:a16="http://schemas.microsoft.com/office/drawing/2014/main" val="2780603911"/>
                    </a:ext>
                  </a:extLst>
                </a:gridCol>
                <a:gridCol w="1343023">
                  <a:extLst>
                    <a:ext uri="{9D8B030D-6E8A-4147-A177-3AD203B41FA5}">
                      <a16:colId xmlns:a16="http://schemas.microsoft.com/office/drawing/2014/main" val="2346345221"/>
                    </a:ext>
                  </a:extLst>
                </a:gridCol>
              </a:tblGrid>
              <a:tr h="235819">
                <a:tc>
                  <a:txBody>
                    <a:bodyPr/>
                    <a:lstStyle/>
                    <a:p>
                      <a:r>
                        <a:rPr lang="en-GB" sz="900" dirty="0"/>
                        <a:t>paper</a:t>
                      </a:r>
                    </a:p>
                  </a:txBody>
                  <a:tcPr/>
                </a:tc>
                <a:tc>
                  <a:txBody>
                    <a:bodyPr/>
                    <a:lstStyle/>
                    <a:p>
                      <a:r>
                        <a:rPr lang="en-GB" sz="900" dirty="0"/>
                        <a:t>method</a:t>
                      </a:r>
                    </a:p>
                  </a:txBody>
                  <a:tcPr/>
                </a:tc>
                <a:tc>
                  <a:txBody>
                    <a:bodyPr/>
                    <a:lstStyle/>
                    <a:p>
                      <a:r>
                        <a:rPr lang="en-GB" sz="900" dirty="0"/>
                        <a:t>participants</a:t>
                      </a:r>
                    </a:p>
                  </a:txBody>
                  <a:tcPr/>
                </a:tc>
                <a:tc>
                  <a:txBody>
                    <a:bodyPr/>
                    <a:lstStyle/>
                    <a:p>
                      <a:r>
                        <a:rPr lang="en-GB" sz="900" dirty="0"/>
                        <a:t>accuracy</a:t>
                      </a:r>
                    </a:p>
                  </a:txBody>
                  <a:tcPr/>
                </a:tc>
                <a:extLst>
                  <a:ext uri="{0D108BD9-81ED-4DB2-BD59-A6C34878D82A}">
                    <a16:rowId xmlns:a16="http://schemas.microsoft.com/office/drawing/2014/main" val="4257324941"/>
                  </a:ext>
                </a:extLst>
              </a:tr>
              <a:tr h="805518">
                <a:tc>
                  <a:txBody>
                    <a:bodyPr/>
                    <a:lstStyle/>
                    <a:p>
                      <a:pPr algn="r">
                        <a:lnSpc>
                          <a:spcPct val="115000"/>
                        </a:lnSpc>
                        <a:spcAft>
                          <a:spcPts val="800"/>
                        </a:spcAft>
                      </a:pPr>
                      <a:r>
                        <a:rPr lang="en-GB" sz="900" kern="0" dirty="0">
                          <a:solidFill>
                            <a:srgbClr val="000000"/>
                          </a:solidFill>
                          <a:effectLst/>
                        </a:rPr>
                        <a:t>Fast and Robust Algorithm for Detecting Body Posture Using Wrist-Worn Accelerometers (1)</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dirty="0"/>
                        <a:t>logistic regression</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dirty="0"/>
                        <a:t>45 community-dwelling older adults</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kern="100" dirty="0">
                          <a:effectLst/>
                        </a:rPr>
                        <a:t>Left wrist - TP = 83%,   TN = 91%</a:t>
                      </a:r>
                    </a:p>
                    <a:p>
                      <a:pPr algn="r">
                        <a:lnSpc>
                          <a:spcPct val="115000"/>
                        </a:lnSpc>
                        <a:spcAft>
                          <a:spcPts val="800"/>
                        </a:spcAft>
                      </a:pPr>
                      <a:r>
                        <a:rPr lang="en-GB" sz="900" kern="100" dirty="0">
                          <a:effectLst/>
                        </a:rPr>
                        <a:t>Right wrist - TP = 86%, TN = 93%</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5596359"/>
                  </a:ext>
                </a:extLst>
              </a:tr>
              <a:tr h="845785">
                <a:tc>
                  <a:txBody>
                    <a:bodyPr/>
                    <a:lstStyle/>
                    <a:p>
                      <a:pPr algn="r">
                        <a:lnSpc>
                          <a:spcPct val="115000"/>
                        </a:lnSpc>
                        <a:spcAft>
                          <a:spcPts val="800"/>
                        </a:spcAft>
                      </a:pPr>
                      <a:r>
                        <a:rPr lang="en-GB" sz="900" kern="0" dirty="0">
                          <a:solidFill>
                            <a:srgbClr val="000000"/>
                          </a:solidFill>
                          <a:effectLst/>
                        </a:rPr>
                        <a:t>Using Functional Principal Component Analysis to Quantify Sitting Patterns(2)</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kern="0" dirty="0">
                          <a:solidFill>
                            <a:srgbClr val="000000"/>
                          </a:solidFill>
                          <a:effectLst/>
                        </a:rPr>
                        <a:t>Functional Principal Component Analysis</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dirty="0"/>
                        <a:t>314 overweight postmenopausal women</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dirty="0"/>
                        <a:t>90% of the overall variation of activity counts was explained by two subject-level principal compo‑ </a:t>
                      </a:r>
                      <a:r>
                        <a:rPr lang="en-GB" sz="900" dirty="0" err="1"/>
                        <a:t>nents</a:t>
                      </a:r>
                      <a:r>
                        <a:rPr lang="en-GB" sz="900" dirty="0"/>
                        <a:t> (PC)</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5361393"/>
                  </a:ext>
                </a:extLst>
              </a:tr>
              <a:tr h="668048">
                <a:tc>
                  <a:txBody>
                    <a:bodyPr/>
                    <a:lstStyle/>
                    <a:p>
                      <a:pPr algn="r">
                        <a:lnSpc>
                          <a:spcPct val="115000"/>
                        </a:lnSpc>
                        <a:spcAft>
                          <a:spcPts val="800"/>
                        </a:spcAft>
                      </a:pPr>
                      <a:r>
                        <a:rPr lang="en-GB" sz="900" kern="0" dirty="0">
                          <a:solidFill>
                            <a:srgbClr val="000000"/>
                          </a:solidFill>
                          <a:effectLst/>
                        </a:rPr>
                        <a:t>Deep Learning for Classifying Physical Activities from Accelerometer Data(3)</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b="0" kern="1200" dirty="0">
                          <a:solidFill>
                            <a:schemeClr val="dk1"/>
                          </a:solidFill>
                          <a:effectLst/>
                        </a:rPr>
                        <a:t> deep feed-forward neural network (DNN) and a deep recurrent neural network (RNN)</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kern="0" dirty="0">
                          <a:solidFill>
                            <a:srgbClr val="000000"/>
                          </a:solidFill>
                          <a:effectLst/>
                        </a:rPr>
                        <a:t>24. participants</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15000"/>
                        </a:lnSpc>
                        <a:spcAft>
                          <a:spcPts val="800"/>
                        </a:spcAft>
                      </a:pPr>
                      <a:r>
                        <a:rPr lang="en-GB" sz="900" kern="0" dirty="0">
                          <a:solidFill>
                            <a:srgbClr val="000000"/>
                          </a:solidFill>
                          <a:effectLst/>
                        </a:rPr>
                        <a:t>Accuracy: 84.89%, F1-score: 82.56%</a:t>
                      </a:r>
                      <a:endParaRPr lang="en-GB"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166713"/>
                  </a:ext>
                </a:extLst>
              </a:tr>
            </a:tbl>
          </a:graphicData>
        </a:graphic>
      </p:graphicFrame>
      <p:graphicFrame>
        <p:nvGraphicFramePr>
          <p:cNvPr id="10" name="Table 9">
            <a:extLst>
              <a:ext uri="{FF2B5EF4-FFF2-40B4-BE49-F238E27FC236}">
                <a16:creationId xmlns:a16="http://schemas.microsoft.com/office/drawing/2014/main" id="{6DD0B88F-9AAF-39F8-5F95-9EC5D2D4FC3C}"/>
              </a:ext>
            </a:extLst>
          </p:cNvPr>
          <p:cNvGraphicFramePr>
            <a:graphicFrameLocks noGrp="1"/>
          </p:cNvGraphicFramePr>
          <p:nvPr>
            <p:extLst>
              <p:ext uri="{D42A27DB-BD31-4B8C-83A1-F6EECF244321}">
                <p14:modId xmlns:p14="http://schemas.microsoft.com/office/powerpoint/2010/main" val="131212136"/>
              </p:ext>
            </p:extLst>
          </p:nvPr>
        </p:nvGraphicFramePr>
        <p:xfrm>
          <a:off x="6096001" y="169669"/>
          <a:ext cx="5877910" cy="6364583"/>
        </p:xfrm>
        <a:graphic>
          <a:graphicData uri="http://schemas.openxmlformats.org/drawingml/2006/table">
            <a:tbl>
              <a:tblPr firstRow="1" bandRow="1">
                <a:tableStyleId>{21E4AEA4-8DFA-4A89-87EB-49C32662AFE0}</a:tableStyleId>
              </a:tblPr>
              <a:tblGrid>
                <a:gridCol w="1486182">
                  <a:extLst>
                    <a:ext uri="{9D8B030D-6E8A-4147-A177-3AD203B41FA5}">
                      <a16:colId xmlns:a16="http://schemas.microsoft.com/office/drawing/2014/main" val="2303076255"/>
                    </a:ext>
                  </a:extLst>
                </a:gridCol>
                <a:gridCol w="1691031">
                  <a:extLst>
                    <a:ext uri="{9D8B030D-6E8A-4147-A177-3AD203B41FA5}">
                      <a16:colId xmlns:a16="http://schemas.microsoft.com/office/drawing/2014/main" val="378135503"/>
                    </a:ext>
                  </a:extLst>
                </a:gridCol>
                <a:gridCol w="2700697">
                  <a:extLst>
                    <a:ext uri="{9D8B030D-6E8A-4147-A177-3AD203B41FA5}">
                      <a16:colId xmlns:a16="http://schemas.microsoft.com/office/drawing/2014/main" val="4144729934"/>
                    </a:ext>
                  </a:extLst>
                </a:gridCol>
              </a:tblGrid>
              <a:tr h="818291">
                <a:tc>
                  <a:txBody>
                    <a:bodyPr/>
                    <a:lstStyle/>
                    <a:p>
                      <a:r>
                        <a:rPr lang="en-GB" dirty="0"/>
                        <a:t>paper</a:t>
                      </a:r>
                    </a:p>
                  </a:txBody>
                  <a:tcPr/>
                </a:tc>
                <a:tc>
                  <a:txBody>
                    <a:bodyPr/>
                    <a:lstStyle/>
                    <a:p>
                      <a:r>
                        <a:rPr lang="en-GB" dirty="0"/>
                        <a:t>Key features</a:t>
                      </a:r>
                    </a:p>
                  </a:txBody>
                  <a:tcPr/>
                </a:tc>
                <a:tc>
                  <a:txBody>
                    <a:bodyPr/>
                    <a:lstStyle/>
                    <a:p>
                      <a:r>
                        <a:rPr lang="en-GB" dirty="0"/>
                        <a:t>limitations</a:t>
                      </a:r>
                    </a:p>
                  </a:txBody>
                  <a:tcPr/>
                </a:tc>
                <a:extLst>
                  <a:ext uri="{0D108BD9-81ED-4DB2-BD59-A6C34878D82A}">
                    <a16:rowId xmlns:a16="http://schemas.microsoft.com/office/drawing/2014/main" val="926705958"/>
                  </a:ext>
                </a:extLst>
              </a:tr>
              <a:tr h="3675914">
                <a:tc>
                  <a:txBody>
                    <a:bodyPr/>
                    <a:lstStyle/>
                    <a:p>
                      <a:r>
                        <a:rPr lang="en-GB" dirty="0"/>
                        <a:t>Measuring burstiness for finite event sequences (5)</a:t>
                      </a:r>
                    </a:p>
                  </a:txBody>
                  <a:tcPr/>
                </a:tc>
                <a:tc>
                  <a:txBody>
                    <a:bodyPr/>
                    <a:lstStyle/>
                    <a:p>
                      <a:r>
                        <a:rPr lang="en-GB" sz="1100" dirty="0"/>
                        <a:t>Looking at inhomogeneous temporal patterns in natural and social phenomena. aims to improve the understanding, prediction, and control of complex systems.</a:t>
                      </a:r>
                    </a:p>
                  </a:txBody>
                  <a:tcPr/>
                </a:tc>
                <a:tc>
                  <a:txBody>
                    <a:bodyPr/>
                    <a:lstStyle/>
                    <a:p>
                      <a:r>
                        <a:rPr lang="en-GB" sz="900" dirty="0"/>
                        <a:t> its generalizability across different datasets and domains requires further validation. The models used assume periodic boundary conditions and specific interevent time distributions, which may not apply to all real-world data. Additionally, the study's localized model assumes a single burst, whereas many real-world datasets exhibit multiple bursts. While the new measure is demonstrated using a large-scale Twitter dataset, more diverse empirical validations are needed. The study also does not deeply explore other measures of temporal correlations or contextual bursts, and the sensitivity of the new measure to introduced parameters requires further investigation. Practical guidelines for implementing the new measure are not fully developed, and a comparative analysis with other existing measures would help clarify its advantages and limitations. These aspects highlight areas for future research to enhance the measure's robustness and applicability.</a:t>
                      </a:r>
                    </a:p>
                  </a:txBody>
                  <a:tcPr/>
                </a:tc>
                <a:extLst>
                  <a:ext uri="{0D108BD9-81ED-4DB2-BD59-A6C34878D82A}">
                    <a16:rowId xmlns:a16="http://schemas.microsoft.com/office/drawing/2014/main" val="1613484820"/>
                  </a:ext>
                </a:extLst>
              </a:tr>
              <a:tr h="1870378">
                <a:tc>
                  <a:txBody>
                    <a:bodyPr/>
                    <a:lstStyle/>
                    <a:p>
                      <a:r>
                        <a:rPr lang="en-GB" sz="1400" dirty="0"/>
                        <a:t>Burstiness and Memory in Complex Systems ∗(6)</a:t>
                      </a:r>
                    </a:p>
                  </a:txBody>
                  <a:tcPr/>
                </a:tc>
                <a:tc>
                  <a:txBody>
                    <a:bodyPr/>
                    <a:lstStyle/>
                    <a:p>
                      <a:r>
                        <a:rPr lang="en-GB" sz="1400" dirty="0"/>
                        <a:t>Has a memory parameter (shows correlation between lengths of the busts being next to each other)</a:t>
                      </a:r>
                    </a:p>
                  </a:txBody>
                  <a:tcPr/>
                </a:tc>
                <a:tc>
                  <a:txBody>
                    <a:bodyPr/>
                    <a:lstStyle/>
                    <a:p>
                      <a:r>
                        <a:rPr lang="en-GB" sz="1000" dirty="0"/>
                        <a:t>∆ and µ offer only a first order approximation for the origin of the burstiness, and for a detailed comparison between models and real systems we need to inspect other measures as well, such as the functional form of P(τ). It also indicates the lack of proper </a:t>
                      </a:r>
                      <a:r>
                        <a:rPr lang="en-GB" sz="1000" dirty="0" err="1"/>
                        <a:t>modeling</a:t>
                      </a:r>
                      <a:r>
                        <a:rPr lang="en-GB" sz="1000" dirty="0"/>
                        <a:t> tools to capture the detailed mechanisms responsible for the bursty interevent time distributions seen in real systems, opening up possibilities for future work. </a:t>
                      </a:r>
                    </a:p>
                  </a:txBody>
                  <a:tcPr/>
                </a:tc>
                <a:extLst>
                  <a:ext uri="{0D108BD9-81ED-4DB2-BD59-A6C34878D82A}">
                    <a16:rowId xmlns:a16="http://schemas.microsoft.com/office/drawing/2014/main" val="3825912315"/>
                  </a:ext>
                </a:extLst>
              </a:tr>
            </a:tbl>
          </a:graphicData>
        </a:graphic>
      </p:graphicFrame>
      <p:graphicFrame>
        <p:nvGraphicFramePr>
          <p:cNvPr id="3" name="Table 2">
            <a:extLst>
              <a:ext uri="{FF2B5EF4-FFF2-40B4-BE49-F238E27FC236}">
                <a16:creationId xmlns:a16="http://schemas.microsoft.com/office/drawing/2014/main" id="{10824013-C49B-6788-3982-C6F887D2ADB0}"/>
              </a:ext>
            </a:extLst>
          </p:cNvPr>
          <p:cNvGraphicFramePr>
            <a:graphicFrameLocks noGrp="1"/>
          </p:cNvGraphicFramePr>
          <p:nvPr>
            <p:extLst>
              <p:ext uri="{D42A27DB-BD31-4B8C-83A1-F6EECF244321}">
                <p14:modId xmlns:p14="http://schemas.microsoft.com/office/powerpoint/2010/main" val="766283506"/>
              </p:ext>
            </p:extLst>
          </p:nvPr>
        </p:nvGraphicFramePr>
        <p:xfrm>
          <a:off x="356723" y="3694291"/>
          <a:ext cx="5292786" cy="2839961"/>
        </p:xfrm>
        <a:graphic>
          <a:graphicData uri="http://schemas.openxmlformats.org/drawingml/2006/table">
            <a:tbl>
              <a:tblPr firstRow="1" bandRow="1">
                <a:tableStyleId>{21E4AEA4-8DFA-4A89-87EB-49C32662AFE0}</a:tableStyleId>
              </a:tblPr>
              <a:tblGrid>
                <a:gridCol w="985320">
                  <a:extLst>
                    <a:ext uri="{9D8B030D-6E8A-4147-A177-3AD203B41FA5}">
                      <a16:colId xmlns:a16="http://schemas.microsoft.com/office/drawing/2014/main" val="310697142"/>
                    </a:ext>
                  </a:extLst>
                </a:gridCol>
                <a:gridCol w="1399496">
                  <a:extLst>
                    <a:ext uri="{9D8B030D-6E8A-4147-A177-3AD203B41FA5}">
                      <a16:colId xmlns:a16="http://schemas.microsoft.com/office/drawing/2014/main" val="2031349477"/>
                    </a:ext>
                  </a:extLst>
                </a:gridCol>
                <a:gridCol w="2907970">
                  <a:extLst>
                    <a:ext uri="{9D8B030D-6E8A-4147-A177-3AD203B41FA5}">
                      <a16:colId xmlns:a16="http://schemas.microsoft.com/office/drawing/2014/main" val="2635732356"/>
                    </a:ext>
                  </a:extLst>
                </a:gridCol>
              </a:tblGrid>
              <a:tr h="277333">
                <a:tc>
                  <a:txBody>
                    <a:bodyPr/>
                    <a:lstStyle/>
                    <a:p>
                      <a:pPr>
                        <a:lnSpc>
                          <a:spcPct val="115000"/>
                        </a:lnSpc>
                        <a:spcAft>
                          <a:spcPts val="800"/>
                        </a:spcAft>
                      </a:pPr>
                      <a:r>
                        <a:rPr lang="en-GB" sz="1150" kern="100" dirty="0">
                          <a:solidFill>
                            <a:schemeClr val="tx1"/>
                          </a:solidFill>
                          <a:effectLst/>
                        </a:rPr>
                        <a:t>method</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a:solidFill>
                            <a:schemeClr val="tx1"/>
                          </a:solidFill>
                          <a:effectLst/>
                        </a:rPr>
                        <a:t>Equation </a:t>
                      </a:r>
                      <a:endParaRPr lang="en-GB" sz="1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Features or limitations</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2569402"/>
                  </a:ext>
                </a:extLst>
              </a:tr>
              <a:tr h="1004534">
                <a:tc>
                  <a:txBody>
                    <a:bodyPr/>
                    <a:lstStyle/>
                    <a:p>
                      <a:pPr>
                        <a:lnSpc>
                          <a:spcPct val="115000"/>
                        </a:lnSpc>
                        <a:spcAft>
                          <a:spcPts val="800"/>
                        </a:spcAft>
                      </a:pPr>
                      <a:r>
                        <a:rPr lang="en-GB" sz="1150" kern="100" dirty="0">
                          <a:solidFill>
                            <a:schemeClr val="tx1"/>
                          </a:solidFill>
                          <a:effectLst/>
                        </a:rPr>
                        <a:t>Coefficient of variation </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CV = Sigma/mu (SD/mean)</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Simple.</a:t>
                      </a:r>
                      <a:endParaRPr lang="en-GB" sz="1200" kern="100" dirty="0">
                        <a:solidFill>
                          <a:schemeClr val="tx1"/>
                        </a:solidFill>
                        <a:effectLst/>
                      </a:endParaRPr>
                    </a:p>
                    <a:p>
                      <a:pPr>
                        <a:lnSpc>
                          <a:spcPct val="115000"/>
                        </a:lnSpc>
                        <a:spcAft>
                          <a:spcPts val="800"/>
                        </a:spcAft>
                      </a:pPr>
                      <a:r>
                        <a:rPr lang="en-GB" sz="1150" kern="100" dirty="0">
                          <a:solidFill>
                            <a:schemeClr val="tx1"/>
                          </a:solidFill>
                          <a:effectLst/>
                        </a:rPr>
                        <a:t>Doesn’t consider temporal order and if mean is close to zero is can exaggerate variability </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9657758"/>
                  </a:ext>
                </a:extLst>
              </a:tr>
              <a:tr h="779047">
                <a:tc>
                  <a:txBody>
                    <a:bodyPr/>
                    <a:lstStyle/>
                    <a:p>
                      <a:pPr>
                        <a:lnSpc>
                          <a:spcPct val="115000"/>
                        </a:lnSpc>
                        <a:spcAft>
                          <a:spcPts val="800"/>
                        </a:spcAft>
                      </a:pPr>
                      <a:r>
                        <a:rPr lang="en-GB" sz="1150" kern="100">
                          <a:solidFill>
                            <a:schemeClr val="tx1"/>
                          </a:solidFill>
                          <a:effectLst/>
                        </a:rPr>
                        <a:t>Burstiness Index</a:t>
                      </a:r>
                      <a:endParaRPr lang="en-GB" sz="1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B = sigma – mu/</a:t>
                      </a:r>
                      <a:r>
                        <a:rPr lang="en-GB" sz="1150" kern="100" dirty="0" err="1">
                          <a:solidFill>
                            <a:schemeClr val="tx1"/>
                          </a:solidFill>
                          <a:effectLst/>
                        </a:rPr>
                        <a:t>sigma+mu</a:t>
                      </a:r>
                      <a:r>
                        <a:rPr lang="en-GB" sz="1150" kern="100" dirty="0">
                          <a:solidFill>
                            <a:schemeClr val="tx1"/>
                          </a:solidFill>
                          <a:effectLst/>
                        </a:rPr>
                        <a:t> (SD-mean/</a:t>
                      </a:r>
                      <a:r>
                        <a:rPr lang="en-GB" sz="1150" kern="100" dirty="0" err="1">
                          <a:solidFill>
                            <a:schemeClr val="tx1"/>
                          </a:solidFill>
                          <a:effectLst/>
                        </a:rPr>
                        <a:t>SD+mean</a:t>
                      </a:r>
                      <a:r>
                        <a:rPr lang="en-GB" sz="1150" kern="100" dirty="0">
                          <a:solidFill>
                            <a:schemeClr val="tx1"/>
                          </a:solidFill>
                          <a:effectLst/>
                        </a:rPr>
                        <a:t>)</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Specifically designed for burstiness. </a:t>
                      </a:r>
                      <a:endParaRPr lang="en-GB" sz="1200" kern="100" dirty="0">
                        <a:solidFill>
                          <a:schemeClr val="tx1"/>
                        </a:solidFill>
                        <a:effectLst/>
                      </a:endParaRPr>
                    </a:p>
                    <a:p>
                      <a:pPr>
                        <a:lnSpc>
                          <a:spcPct val="115000"/>
                        </a:lnSpc>
                        <a:spcAft>
                          <a:spcPts val="800"/>
                        </a:spcAft>
                      </a:pPr>
                      <a:r>
                        <a:rPr lang="en-GB" sz="1150" kern="100" dirty="0">
                          <a:solidFill>
                            <a:schemeClr val="tx1"/>
                          </a:solidFill>
                          <a:effectLst/>
                        </a:rPr>
                        <a:t>Assumes data can be descried by mean and sd.</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8665959"/>
                  </a:ext>
                </a:extLst>
              </a:tr>
              <a:tr h="779047">
                <a:tc>
                  <a:txBody>
                    <a:bodyPr/>
                    <a:lstStyle/>
                    <a:p>
                      <a:pPr>
                        <a:lnSpc>
                          <a:spcPct val="115000"/>
                        </a:lnSpc>
                        <a:spcAft>
                          <a:spcPts val="800"/>
                        </a:spcAft>
                      </a:pPr>
                      <a:r>
                        <a:rPr lang="en-GB" sz="1200" kern="100">
                          <a:solidFill>
                            <a:schemeClr val="tx1"/>
                          </a:solidFill>
                          <a:effectLst/>
                        </a:rPr>
                        <a:t>Inter-arrival Time Analysis</a:t>
                      </a:r>
                      <a:endParaRPr lang="en-GB" sz="1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a:solidFill>
                            <a:schemeClr val="tx1"/>
                          </a:solidFill>
                          <a:effectLst/>
                        </a:rPr>
                        <a:t>Var(X) = E[(X-mu)^2]</a:t>
                      </a:r>
                      <a:endParaRPr lang="en-GB" sz="1200" kern="100">
                        <a:solidFill>
                          <a:schemeClr val="tx1"/>
                        </a:solidFill>
                        <a:effectLst/>
                      </a:endParaRPr>
                    </a:p>
                    <a:p>
                      <a:pPr>
                        <a:lnSpc>
                          <a:spcPct val="115000"/>
                        </a:lnSpc>
                        <a:spcAft>
                          <a:spcPts val="800"/>
                        </a:spcAft>
                      </a:pPr>
                      <a:r>
                        <a:rPr lang="en-GB" sz="1150" kern="100">
                          <a:solidFill>
                            <a:schemeClr val="tx1"/>
                          </a:solidFill>
                          <a:effectLst/>
                        </a:rPr>
                        <a:t>Sigma = root of Var(X)</a:t>
                      </a:r>
                      <a:endParaRPr lang="en-GB" sz="1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150" kern="100" dirty="0">
                          <a:solidFill>
                            <a:schemeClr val="tx1"/>
                          </a:solidFill>
                          <a:effectLst/>
                        </a:rPr>
                        <a:t>Directly analyses temporal data.</a:t>
                      </a:r>
                      <a:endParaRPr lang="en-GB" sz="1200" kern="100" dirty="0">
                        <a:solidFill>
                          <a:schemeClr val="tx1"/>
                        </a:solidFill>
                        <a:effectLst/>
                      </a:endParaRPr>
                    </a:p>
                    <a:p>
                      <a:pPr>
                        <a:lnSpc>
                          <a:spcPct val="115000"/>
                        </a:lnSpc>
                        <a:spcAft>
                          <a:spcPts val="800"/>
                        </a:spcAft>
                      </a:pPr>
                      <a:r>
                        <a:rPr lang="en-GB" sz="1150" kern="100" dirty="0">
                          <a:solidFill>
                            <a:schemeClr val="tx1"/>
                          </a:solidFill>
                          <a:effectLst/>
                        </a:rPr>
                        <a:t>Computationally intensive</a:t>
                      </a:r>
                      <a:endParaRPr lang="en-GB" sz="1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7031719"/>
                  </a:ext>
                </a:extLst>
              </a:tr>
            </a:tbl>
          </a:graphicData>
        </a:graphic>
      </p:graphicFrame>
    </p:spTree>
    <p:extLst>
      <p:ext uri="{BB962C8B-B14F-4D97-AF65-F5344CB8AC3E}">
        <p14:creationId xmlns:p14="http://schemas.microsoft.com/office/powerpoint/2010/main" val="400635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A6FB-BDB7-D4A4-2C1B-DEAC0E8414FB}"/>
              </a:ext>
            </a:extLst>
          </p:cNvPr>
          <p:cNvSpPr>
            <a:spLocks noGrp="1"/>
          </p:cNvSpPr>
          <p:nvPr>
            <p:ph type="title"/>
          </p:nvPr>
        </p:nvSpPr>
        <p:spPr>
          <a:xfrm>
            <a:off x="125688" y="-185417"/>
            <a:ext cx="4684269" cy="1325563"/>
          </a:xfrm>
        </p:spPr>
        <p:txBody>
          <a:bodyPr>
            <a:normAutofit/>
          </a:bodyPr>
          <a:lstStyle/>
          <a:p>
            <a:r>
              <a:rPr lang="en-GB" sz="3200" dirty="0"/>
              <a:t>The data </a:t>
            </a:r>
          </a:p>
        </p:txBody>
      </p:sp>
      <p:pic>
        <p:nvPicPr>
          <p:cNvPr id="9" name="Picture 8" descr="A red and blue sound waves&#10;&#10;Description automatically generated">
            <a:extLst>
              <a:ext uri="{FF2B5EF4-FFF2-40B4-BE49-F238E27FC236}">
                <a16:creationId xmlns:a16="http://schemas.microsoft.com/office/drawing/2014/main" id="{CD093868-159A-AB8D-E957-8E83C76DEF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824" y="3908219"/>
            <a:ext cx="5559480" cy="2461384"/>
          </a:xfrm>
          <a:prstGeom prst="rect">
            <a:avLst/>
          </a:prstGeom>
        </p:spPr>
      </p:pic>
      <p:pic>
        <p:nvPicPr>
          <p:cNvPr id="8" name="Picture 7" descr="A group of graphs showing different colored lines&#10;&#10;Description automatically generated with medium confidence">
            <a:extLst>
              <a:ext uri="{FF2B5EF4-FFF2-40B4-BE49-F238E27FC236}">
                <a16:creationId xmlns:a16="http://schemas.microsoft.com/office/drawing/2014/main" id="{DDCED59C-5F5D-B279-4AE0-7C0CA18AB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775" y="1372981"/>
            <a:ext cx="2154201" cy="2400978"/>
          </a:xfrm>
          <a:prstGeom prst="rect">
            <a:avLst/>
          </a:prstGeom>
        </p:spPr>
      </p:pic>
      <p:pic>
        <p:nvPicPr>
          <p:cNvPr id="11" name="Picture 10">
            <a:extLst>
              <a:ext uri="{FF2B5EF4-FFF2-40B4-BE49-F238E27FC236}">
                <a16:creationId xmlns:a16="http://schemas.microsoft.com/office/drawing/2014/main" id="{387E3783-D0CE-F0E4-170F-7AA0022F9317}"/>
              </a:ext>
            </a:extLst>
          </p:cNvPr>
          <p:cNvPicPr>
            <a:picLocks noChangeAspect="1"/>
          </p:cNvPicPr>
          <p:nvPr/>
        </p:nvPicPr>
        <p:blipFill>
          <a:blip r:embed="rId5"/>
          <a:stretch>
            <a:fillRect/>
          </a:stretch>
        </p:blipFill>
        <p:spPr>
          <a:xfrm>
            <a:off x="3158168" y="1229290"/>
            <a:ext cx="2518639" cy="2711180"/>
          </a:xfrm>
          <a:prstGeom prst="rect">
            <a:avLst/>
          </a:prstGeom>
        </p:spPr>
      </p:pic>
      <p:pic>
        <p:nvPicPr>
          <p:cNvPr id="19" name="Picture 18" descr="A red sound waves on a black background&#10;&#10;Description automatically generated">
            <a:extLst>
              <a:ext uri="{FF2B5EF4-FFF2-40B4-BE49-F238E27FC236}">
                <a16:creationId xmlns:a16="http://schemas.microsoft.com/office/drawing/2014/main" id="{32CCBD6F-5C83-F712-918A-78BB68C410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4697" y="4531540"/>
            <a:ext cx="5511855" cy="1963600"/>
          </a:xfrm>
          <a:prstGeom prst="rect">
            <a:avLst/>
          </a:prstGeom>
        </p:spPr>
      </p:pic>
      <p:pic>
        <p:nvPicPr>
          <p:cNvPr id="21" name="Picture 20" descr="A screen shot of a computer screen&#10;&#10;Description automatically generated">
            <a:extLst>
              <a:ext uri="{FF2B5EF4-FFF2-40B4-BE49-F238E27FC236}">
                <a16:creationId xmlns:a16="http://schemas.microsoft.com/office/drawing/2014/main" id="{A6CA5612-3DEE-5DE3-E5DE-949F609971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419503"/>
            <a:ext cx="5446001" cy="1906956"/>
          </a:xfrm>
          <a:prstGeom prst="rect">
            <a:avLst/>
          </a:prstGeom>
        </p:spPr>
      </p:pic>
      <p:pic>
        <p:nvPicPr>
          <p:cNvPr id="23" name="Picture 22" descr="A red sound wave on a black background&#10;&#10;Description automatically generated">
            <a:extLst>
              <a:ext uri="{FF2B5EF4-FFF2-40B4-BE49-F238E27FC236}">
                <a16:creationId xmlns:a16="http://schemas.microsoft.com/office/drawing/2014/main" id="{018C3E7D-7E0B-58AF-B576-38A96D5AFF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28157" y="2391602"/>
            <a:ext cx="5604933" cy="2074795"/>
          </a:xfrm>
          <a:prstGeom prst="rect">
            <a:avLst/>
          </a:prstGeom>
        </p:spPr>
      </p:pic>
      <p:sp>
        <p:nvSpPr>
          <p:cNvPr id="3" name="TextBox 2">
            <a:extLst>
              <a:ext uri="{FF2B5EF4-FFF2-40B4-BE49-F238E27FC236}">
                <a16:creationId xmlns:a16="http://schemas.microsoft.com/office/drawing/2014/main" id="{A9CD998B-3794-97AC-BB37-CF20667C8ED0}"/>
              </a:ext>
            </a:extLst>
          </p:cNvPr>
          <p:cNvSpPr txBox="1"/>
          <p:nvPr/>
        </p:nvSpPr>
        <p:spPr>
          <a:xfrm>
            <a:off x="2720857" y="906124"/>
            <a:ext cx="963827" cy="646331"/>
          </a:xfrm>
          <a:prstGeom prst="rect">
            <a:avLst/>
          </a:prstGeom>
          <a:noFill/>
        </p:spPr>
        <p:txBody>
          <a:bodyPr wrap="square" rtlCol="0">
            <a:spAutoFit/>
          </a:bodyPr>
          <a:lstStyle/>
          <a:p>
            <a:r>
              <a:rPr lang="en-GB" dirty="0"/>
              <a:t>Fig 1 and 2</a:t>
            </a:r>
          </a:p>
        </p:txBody>
      </p:sp>
      <p:sp>
        <p:nvSpPr>
          <p:cNvPr id="4" name="TextBox 3">
            <a:extLst>
              <a:ext uri="{FF2B5EF4-FFF2-40B4-BE49-F238E27FC236}">
                <a16:creationId xmlns:a16="http://schemas.microsoft.com/office/drawing/2014/main" id="{92D209D1-8A15-66ED-0191-0570ED49D7E0}"/>
              </a:ext>
            </a:extLst>
          </p:cNvPr>
          <p:cNvSpPr txBox="1"/>
          <p:nvPr/>
        </p:nvSpPr>
        <p:spPr>
          <a:xfrm>
            <a:off x="688162" y="6347726"/>
            <a:ext cx="973713" cy="369332"/>
          </a:xfrm>
          <a:prstGeom prst="rect">
            <a:avLst/>
          </a:prstGeom>
          <a:noFill/>
        </p:spPr>
        <p:txBody>
          <a:bodyPr wrap="square" rtlCol="0">
            <a:spAutoFit/>
          </a:bodyPr>
          <a:lstStyle/>
          <a:p>
            <a:r>
              <a:rPr lang="en-GB" dirty="0"/>
              <a:t>Fig 3</a:t>
            </a:r>
          </a:p>
        </p:txBody>
      </p:sp>
      <p:sp>
        <p:nvSpPr>
          <p:cNvPr id="5" name="TextBox 4">
            <a:extLst>
              <a:ext uri="{FF2B5EF4-FFF2-40B4-BE49-F238E27FC236}">
                <a16:creationId xmlns:a16="http://schemas.microsoft.com/office/drawing/2014/main" id="{7C654EEB-9809-6063-A21B-B449E332B7A9}"/>
              </a:ext>
            </a:extLst>
          </p:cNvPr>
          <p:cNvSpPr txBox="1"/>
          <p:nvPr/>
        </p:nvSpPr>
        <p:spPr>
          <a:xfrm>
            <a:off x="11567683" y="2095706"/>
            <a:ext cx="716692" cy="369332"/>
          </a:xfrm>
          <a:prstGeom prst="rect">
            <a:avLst/>
          </a:prstGeom>
          <a:noFill/>
        </p:spPr>
        <p:txBody>
          <a:bodyPr wrap="square" rtlCol="0">
            <a:spAutoFit/>
          </a:bodyPr>
          <a:lstStyle/>
          <a:p>
            <a:r>
              <a:rPr lang="en-GB" dirty="0"/>
              <a:t>Fig 4</a:t>
            </a:r>
          </a:p>
        </p:txBody>
      </p:sp>
    </p:spTree>
    <p:extLst>
      <p:ext uri="{BB962C8B-B14F-4D97-AF65-F5344CB8AC3E}">
        <p14:creationId xmlns:p14="http://schemas.microsoft.com/office/powerpoint/2010/main" val="34594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F68A-DA0F-23D4-DFDF-224974FB8D06}"/>
              </a:ext>
            </a:extLst>
          </p:cNvPr>
          <p:cNvSpPr>
            <a:spLocks noGrp="1"/>
          </p:cNvSpPr>
          <p:nvPr>
            <p:ph type="title"/>
          </p:nvPr>
        </p:nvSpPr>
        <p:spPr/>
        <p:txBody>
          <a:bodyPr/>
          <a:lstStyle/>
          <a:p>
            <a:r>
              <a:rPr lang="en-GB" dirty="0"/>
              <a:t>Bibliography </a:t>
            </a:r>
          </a:p>
        </p:txBody>
      </p:sp>
      <p:sp>
        <p:nvSpPr>
          <p:cNvPr id="3" name="Content Placeholder 2">
            <a:extLst>
              <a:ext uri="{FF2B5EF4-FFF2-40B4-BE49-F238E27FC236}">
                <a16:creationId xmlns:a16="http://schemas.microsoft.com/office/drawing/2014/main" id="{5CF97205-3BF8-6627-1B59-0AA764845833}"/>
              </a:ext>
            </a:extLst>
          </p:cNvPr>
          <p:cNvSpPr>
            <a:spLocks noGrp="1"/>
          </p:cNvSpPr>
          <p:nvPr>
            <p:ph sz="half" idx="1"/>
          </p:nvPr>
        </p:nvSpPr>
        <p:spPr>
          <a:xfrm>
            <a:off x="838199" y="1825625"/>
            <a:ext cx="8069317" cy="4351338"/>
          </a:xfrm>
        </p:spPr>
        <p:txBody>
          <a:bodyPr>
            <a:normAutofit fontScale="85000" lnSpcReduction="20000"/>
          </a:bodyPr>
          <a:lstStyle/>
          <a:p>
            <a:r>
              <a:rPr lang="en-GB" dirty="0"/>
              <a:t>1- https://journals.humankinetics.com/view/journals/jmpb/3/4/article-p285.xml  </a:t>
            </a:r>
          </a:p>
          <a:p>
            <a:r>
              <a:rPr lang="en-GB" dirty="0"/>
              <a:t>2- </a:t>
            </a:r>
            <a:r>
              <a:rPr lang="en-GB" dirty="0">
                <a:hlinkClick r:id="rId3"/>
              </a:rPr>
              <a:t>https://ijbnpa.biomedcentral.com/articles/10.1186/s12966-024-01585-8</a:t>
            </a:r>
            <a:r>
              <a:rPr lang="en-GB" dirty="0"/>
              <a:t> </a:t>
            </a:r>
          </a:p>
          <a:p>
            <a:r>
              <a:rPr lang="en-GB" dirty="0"/>
              <a:t>3- </a:t>
            </a:r>
            <a:r>
              <a:rPr lang="en-GB" dirty="0">
                <a:hlinkClick r:id="rId4"/>
              </a:rPr>
              <a:t>https://www.ncbi.nlm.nih.gov/pmc/articles/PMC8402311/</a:t>
            </a:r>
            <a:r>
              <a:rPr lang="en-GB" dirty="0"/>
              <a:t> </a:t>
            </a:r>
          </a:p>
          <a:p>
            <a:r>
              <a:rPr lang="en-GB" dirty="0"/>
              <a:t>4-</a:t>
            </a:r>
          </a:p>
          <a:p>
            <a:r>
              <a:rPr lang="en-GB" dirty="0"/>
              <a:t>5- </a:t>
            </a:r>
            <a:r>
              <a:rPr lang="en-GB" dirty="0">
                <a:hlinkClick r:id="rId5"/>
              </a:rPr>
              <a:t>https://arxiv.org/pdf/1604.01125</a:t>
            </a:r>
            <a:r>
              <a:rPr lang="en-GB" dirty="0"/>
              <a:t> </a:t>
            </a:r>
          </a:p>
          <a:p>
            <a:r>
              <a:rPr lang="en-GB" dirty="0"/>
              <a:t>6- </a:t>
            </a:r>
            <a:r>
              <a:rPr lang="en-GB" dirty="0">
                <a:hlinkClick r:id="rId6"/>
              </a:rPr>
              <a:t>https://arxiv.org/pdf/physics/0610233</a:t>
            </a:r>
            <a:r>
              <a:rPr lang="en-GB" dirty="0"/>
              <a:t> </a:t>
            </a:r>
          </a:p>
          <a:p>
            <a:r>
              <a:rPr lang="en-GB" dirty="0"/>
              <a:t>7 - </a:t>
            </a:r>
            <a:r>
              <a:rPr lang="en-GB" dirty="0">
                <a:hlinkClick r:id="rId7"/>
              </a:rPr>
              <a:t>https://www.cs.cornell.edu/home/kleinber/bhs.pdf</a:t>
            </a:r>
            <a:r>
              <a:rPr lang="en-GB" dirty="0"/>
              <a:t> </a:t>
            </a:r>
          </a:p>
        </p:txBody>
      </p:sp>
    </p:spTree>
    <p:extLst>
      <p:ext uri="{BB962C8B-B14F-4D97-AF65-F5344CB8AC3E}">
        <p14:creationId xmlns:p14="http://schemas.microsoft.com/office/powerpoint/2010/main" val="1651708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1210</TotalTime>
  <Words>997</Words>
  <Application>Microsoft Office PowerPoint</Application>
  <PresentationFormat>Widescreen</PresentationFormat>
  <Paragraphs>100</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Segoe UI</vt:lpstr>
      <vt:lpstr>Times New Roman</vt:lpstr>
      <vt:lpstr>Office Theme</vt:lpstr>
      <vt:lpstr>Sed-up and Burstiness</vt:lpstr>
      <vt:lpstr>PowerPoint Presentation</vt:lpstr>
      <vt:lpstr>The Literature</vt:lpstr>
      <vt:lpstr>The data </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Archie Norman</dc:creator>
  <cp:lastModifiedBy>Archie Norman</cp:lastModifiedBy>
  <cp:revision>23</cp:revision>
  <dcterms:created xsi:type="dcterms:W3CDTF">2024-06-13T12:01:16Z</dcterms:created>
  <dcterms:modified xsi:type="dcterms:W3CDTF">2024-06-20T20:58:10Z</dcterms:modified>
</cp:coreProperties>
</file>