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0" r:id="rId6"/>
    <p:sldId id="261" r:id="rId7"/>
    <p:sldId id="264" r:id="rId8"/>
    <p:sldId id="266" r:id="rId9"/>
    <p:sldId id="267"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CB09A8C-8BDF-0C72-8CE7-949ABB2F8D2A}" v="261" dt="2024-05-05T12:05:52.13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576072" y="1124712"/>
            <a:ext cx="11036808" cy="3172968"/>
          </a:xfrm>
        </p:spPr>
        <p:txBody>
          <a:bodyPr anchor="b">
            <a:normAutofit/>
          </a:bodyPr>
          <a:lstStyle>
            <a:lvl1pPr algn="l">
              <a:defRPr sz="8000"/>
            </a:lvl1pPr>
          </a:lstStyle>
          <a:p>
            <a:r>
              <a:rPr lang="en-US" dirty="0"/>
              <a:t>Click to edit Master title style</a:t>
            </a:r>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576072" y="4727448"/>
            <a:ext cx="11036808" cy="1481328"/>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1B9FF558-51F9-42A2-9944-DBE23DA8B224}"/>
              </a:ext>
            </a:extLst>
          </p:cNvPr>
          <p:cNvSpPr>
            <a:spLocks noGrp="1"/>
          </p:cNvSpPr>
          <p:nvPr>
            <p:ph type="dt" sz="half" idx="10"/>
          </p:nvPr>
        </p:nvSpPr>
        <p:spPr>
          <a:xfrm>
            <a:off x="576072" y="6356350"/>
            <a:ext cx="2743200" cy="365125"/>
          </a:xfrm>
        </p:spPr>
        <p:txBody>
          <a:bodyPr/>
          <a:lstStyle/>
          <a:p>
            <a:fld id="{965A7A7B-B71A-428D-833F-0F3507A6DB13}" type="datetimeFigureOut">
              <a:rPr lang="en-US" dirty="0"/>
              <a:t>5/5/2024</a:t>
            </a:fld>
            <a:endParaRPr lang="en-US" dirty="0"/>
          </a:p>
        </p:txBody>
      </p:sp>
      <p:sp>
        <p:nvSpPr>
          <p:cNvPr id="5" name="Footer Placeholder 4">
            <a:extLst>
              <a:ext uri="{FF2B5EF4-FFF2-40B4-BE49-F238E27FC236}">
                <a16:creationId xmlns:a16="http://schemas.microsoft.com/office/drawing/2014/main" id="{8B8C0E86-A7F7-4BDC-A637-254E5252DED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3D10ADE-E9DA-4E57-BF57-1CCB65219839}"/>
              </a:ext>
            </a:extLst>
          </p:cNvPr>
          <p:cNvSpPr>
            <a:spLocks noGrp="1"/>
          </p:cNvSpPr>
          <p:nvPr>
            <p:ph type="sldNum" sz="quarter" idx="12"/>
          </p:nvPr>
        </p:nvSpPr>
        <p:spPr>
          <a:xfrm>
            <a:off x="8869680" y="6356350"/>
            <a:ext cx="2743200" cy="365125"/>
          </a:xfrm>
        </p:spPr>
        <p:txBody>
          <a:bodyPr/>
          <a:lstStyle/>
          <a:p>
            <a:fld id="{A65A5C87-DF58-40C8-B092-1DE63DB4547E}" type="slidenum">
              <a:rPr lang="en-US" dirty="0"/>
              <a:t>‹#›</a:t>
            </a:fld>
            <a:endParaRPr lang="en-US" dirty="0"/>
          </a:p>
        </p:txBody>
      </p:sp>
      <p:sp>
        <p:nvSpPr>
          <p:cNvPr id="8" name="Rectangle 7">
            <a:extLst>
              <a:ext uri="{FF2B5EF4-FFF2-40B4-BE49-F238E27FC236}">
                <a16:creationId xmlns:a16="http://schemas.microsoft.com/office/drawing/2014/main" id="{8D06CE56-3881-4ADA-8CEF-D18B02C242A3}"/>
              </a:ext>
            </a:extLst>
          </p:cNvPr>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a:extLst>
              <a:ext uri="{FF2B5EF4-FFF2-40B4-BE49-F238E27FC236}">
                <a16:creationId xmlns:a16="http://schemas.microsoft.com/office/drawing/2014/main" id="{79F3C543-62EC-4433-9C93-A2CD8764E9B4}"/>
              </a:ext>
            </a:extLst>
          </p:cNvPr>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6514586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2C18-E430-4EC7-BD7C-99D86D012231}"/>
              </a:ext>
            </a:extLst>
          </p:cNvPr>
          <p:cNvSpPr>
            <a:spLocks noGrp="1"/>
          </p:cNvSpPr>
          <p:nvPr>
            <p:ph type="title"/>
          </p:nvPr>
        </p:nvSpPr>
        <p:spPr/>
        <p:txBody>
          <a:bodyPr/>
          <a:lstStyle/>
          <a:p>
            <a:r>
              <a:rPr lang="en-US" dirty="0"/>
              <a:t>Click to edit Master title style</a:t>
            </a:r>
          </a:p>
        </p:txBody>
      </p:sp>
      <p:sp>
        <p:nvSpPr>
          <p:cNvPr id="3" name="Vertical Text Placeholder 2">
            <a:extLst>
              <a:ext uri="{FF2B5EF4-FFF2-40B4-BE49-F238E27FC236}">
                <a16:creationId xmlns:a16="http://schemas.microsoft.com/office/drawing/2014/main" id="{8FC5012F-7119-4D94-9717-3862E1C9384E}"/>
              </a:ext>
            </a:extLst>
          </p:cNvPr>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19ED9A4A-D287-4207-9037-70DB007A1707}"/>
              </a:ext>
            </a:extLst>
          </p:cNvPr>
          <p:cNvSpPr>
            <a:spLocks noGrp="1"/>
          </p:cNvSpPr>
          <p:nvPr>
            <p:ph type="dt" sz="half" idx="10"/>
          </p:nvPr>
        </p:nvSpPr>
        <p:spPr/>
        <p:txBody>
          <a:bodyPr/>
          <a:lstStyle/>
          <a:p>
            <a:fld id="{F248F9EB-9D34-4B41-B66C-5FAF50876D2D}" type="datetimeFigureOut">
              <a:rPr lang="en-US" dirty="0"/>
              <a:t>5/5/2024</a:t>
            </a:fld>
            <a:endParaRPr lang="en-US" dirty="0"/>
          </a:p>
        </p:txBody>
      </p:sp>
      <p:sp>
        <p:nvSpPr>
          <p:cNvPr id="5" name="Footer Placeholder 4">
            <a:extLst>
              <a:ext uri="{FF2B5EF4-FFF2-40B4-BE49-F238E27FC236}">
                <a16:creationId xmlns:a16="http://schemas.microsoft.com/office/drawing/2014/main" id="{61ECFCAC-80DB-43BB-B3F1-AC22BACEE36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7679730-3487-4D94-A0DC-C21684963AB3}"/>
              </a:ext>
            </a:extLst>
          </p:cNvPr>
          <p:cNvSpPr>
            <a:spLocks noGrp="1"/>
          </p:cNvSpPr>
          <p:nvPr>
            <p:ph type="sldNum" sz="quarter" idx="12"/>
          </p:nvPr>
        </p:nvSpPr>
        <p:spPr/>
        <p:txBody>
          <a:bodyPr/>
          <a:lstStyle/>
          <a:p>
            <a:fld id="{A65A5C87-DF58-40C8-B092-1DE63DB4547E}" type="slidenum">
              <a:rPr lang="en-US" dirty="0"/>
              <a:t>‹#›</a:t>
            </a:fld>
            <a:endParaRPr lang="en-US" dirty="0"/>
          </a:p>
        </p:txBody>
      </p:sp>
    </p:spTree>
    <p:extLst>
      <p:ext uri="{BB962C8B-B14F-4D97-AF65-F5344CB8AC3E}">
        <p14:creationId xmlns:p14="http://schemas.microsoft.com/office/powerpoint/2010/main" val="4287091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43C89D-929E-4CD1-BCCC-72A14C0335D6}"/>
              </a:ext>
            </a:extLst>
          </p:cNvPr>
          <p:cNvSpPr>
            <a:spLocks noGrp="1"/>
          </p:cNvSpPr>
          <p:nvPr>
            <p:ph type="title" orient="vert"/>
          </p:nvPr>
        </p:nvSpPr>
        <p:spPr>
          <a:xfrm>
            <a:off x="8724900" y="365125"/>
            <a:ext cx="2628900" cy="5811838"/>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FED450EA-A577-4B76-A12F-650BEB20FD8D}"/>
              </a:ext>
            </a:extLst>
          </p:cNvPr>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41D2603B-9ACE-4FA9-805B-9B91EB63DF7D}"/>
              </a:ext>
            </a:extLst>
          </p:cNvPr>
          <p:cNvSpPr>
            <a:spLocks noGrp="1"/>
          </p:cNvSpPr>
          <p:nvPr>
            <p:ph type="dt" sz="half" idx="10"/>
          </p:nvPr>
        </p:nvSpPr>
        <p:spPr/>
        <p:txBody>
          <a:bodyPr/>
          <a:lstStyle/>
          <a:p>
            <a:fld id="{34489A26-CAA1-4690-8C1F-1641B1B97745}" type="datetimeFigureOut">
              <a:rPr lang="en-US" dirty="0"/>
              <a:t>5/5/2024</a:t>
            </a:fld>
            <a:endParaRPr lang="en-US" dirty="0"/>
          </a:p>
        </p:txBody>
      </p:sp>
      <p:sp>
        <p:nvSpPr>
          <p:cNvPr id="5" name="Footer Placeholder 4">
            <a:extLst>
              <a:ext uri="{FF2B5EF4-FFF2-40B4-BE49-F238E27FC236}">
                <a16:creationId xmlns:a16="http://schemas.microsoft.com/office/drawing/2014/main" id="{7ECE18AC-D6A9-4A61-885D-68E2B684A43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5197AE4-AA47-4E14-8FFE-171FAE47F49E}"/>
              </a:ext>
            </a:extLst>
          </p:cNvPr>
          <p:cNvSpPr>
            <a:spLocks noGrp="1"/>
          </p:cNvSpPr>
          <p:nvPr>
            <p:ph type="sldNum" sz="quarter" idx="12"/>
          </p:nvPr>
        </p:nvSpPr>
        <p:spPr/>
        <p:txBody>
          <a:bodyPr/>
          <a:lstStyle/>
          <a:p>
            <a:fld id="{A65A5C87-DF58-40C8-B092-1DE63DB4547E}" type="slidenum">
              <a:rPr lang="en-US" dirty="0"/>
              <a:t>‹#›</a:t>
            </a:fld>
            <a:endParaRPr lang="en-US" dirty="0"/>
          </a:p>
        </p:txBody>
      </p:sp>
    </p:spTree>
    <p:extLst>
      <p:ext uri="{BB962C8B-B14F-4D97-AF65-F5344CB8AC3E}">
        <p14:creationId xmlns:p14="http://schemas.microsoft.com/office/powerpoint/2010/main" val="19173260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sp>
      <p:sp useBgFill="1">
        <p:nvSpPr>
          <p:cNvPr id="10" name="Rectangle 9">
            <a:extLst>
              <a:ext uri="{FF2B5EF4-FFF2-40B4-BE49-F238E27FC236}">
                <a16:creationId xmlns:a16="http://schemas.microsoft.com/office/drawing/2014/main" id="{04727B71-B4B6-4823-80A1-68C40B475118}"/>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15568" y="6356350"/>
            <a:ext cx="2743200" cy="365125"/>
          </a:xfrm>
        </p:spPr>
        <p:txBody>
          <a:bodyPr/>
          <a:lstStyle/>
          <a:p>
            <a:fld id="{5CF65307-640F-4AE7-B0BE-50C709AD86C5}" type="datetimeFigureOut">
              <a:rPr lang="en-US" dirty="0"/>
              <a:t>5/5/2024</a:t>
            </a:fld>
            <a:endParaRPr lang="en-US" dirty="0"/>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A65A5C87-DF58-40C8-B092-1DE63DB4547E}" type="slidenum">
              <a:rPr lang="en-US" dirty="0"/>
              <a:t>‹#›</a:t>
            </a:fld>
            <a:endParaRPr lang="en-US" dirty="0"/>
          </a:p>
        </p:txBody>
      </p:sp>
    </p:spTree>
    <p:extLst>
      <p:ext uri="{BB962C8B-B14F-4D97-AF65-F5344CB8AC3E}">
        <p14:creationId xmlns:p14="http://schemas.microsoft.com/office/powerpoint/2010/main" val="26696379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AEDC5C-2E87-49C6-AB07-A95E5F39ED8E}"/>
              </a:ext>
            </a:extLst>
          </p:cNvPr>
          <p:cNvSpPr/>
          <p:nvPr/>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sp>
      <p:sp>
        <p:nvSpPr>
          <p:cNvPr id="10" name="Rectangle 9">
            <a:extLst>
              <a:ext uri="{FF2B5EF4-FFF2-40B4-BE49-F238E27FC236}">
                <a16:creationId xmlns:a16="http://schemas.microsoft.com/office/drawing/2014/main" id="{A57D88DE-E462-4C8A-BF99-609390DFB781}"/>
              </a:ext>
            </a:extLst>
          </p:cNvPr>
          <p:cNvSpPr/>
          <p:nvPr/>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b">
            <a:normAutofit/>
          </a:bodyPr>
          <a:lstStyle>
            <a:lvl1pPr>
              <a:defRPr sz="6600"/>
            </a:lvl1pPr>
          </a:lstStyle>
          <a:p>
            <a:r>
              <a:rPr lang="en-US" dirty="0"/>
              <a:t>Click to edit Master title style</a:t>
            </a: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p:spPr>
        <p:txBody>
          <a:bodyPr anchor="ct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D48BFA7D-4401-4285-802B-1579165F0D6D}"/>
              </a:ext>
            </a:extLst>
          </p:cNvPr>
          <p:cNvSpPr>
            <a:spLocks noGrp="1"/>
          </p:cNvSpPr>
          <p:nvPr>
            <p:ph type="dt" sz="half" idx="10"/>
          </p:nvPr>
        </p:nvSpPr>
        <p:spPr/>
        <p:txBody>
          <a:bodyPr/>
          <a:lstStyle/>
          <a:p>
            <a:fld id="{F77EA1F9-1F0F-4C65-8F6E-9729B924AAAC}" type="datetimeFigureOut">
              <a:rPr lang="en-US" dirty="0"/>
              <a:t>5/5/2024</a:t>
            </a:fld>
            <a:endParaRPr lang="en-US" dirty="0"/>
          </a:p>
        </p:txBody>
      </p:sp>
      <p:sp>
        <p:nvSpPr>
          <p:cNvPr id="5" name="Footer Placeholder 4">
            <a:extLst>
              <a:ext uri="{FF2B5EF4-FFF2-40B4-BE49-F238E27FC236}">
                <a16:creationId xmlns:a16="http://schemas.microsoft.com/office/drawing/2014/main" id="{49A909C5-AA19-4195-8376-9002D5DF465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3AC3F32-46E0-47C8-8565-5969A475FDB0}"/>
              </a:ext>
            </a:extLst>
          </p:cNvPr>
          <p:cNvSpPr>
            <a:spLocks noGrp="1"/>
          </p:cNvSpPr>
          <p:nvPr>
            <p:ph type="sldNum" sz="quarter" idx="12"/>
          </p:nvPr>
        </p:nvSpPr>
        <p:spPr/>
        <p:txBody>
          <a:bodyPr/>
          <a:lstStyle/>
          <a:p>
            <a:fld id="{A65A5C87-DF58-40C8-B092-1DE63DB4547E}" type="slidenum">
              <a:rPr lang="en-US" dirty="0"/>
              <a:t>‹#›</a:t>
            </a:fld>
            <a:endParaRPr lang="en-US" dirty="0"/>
          </a:p>
        </p:txBody>
      </p:sp>
    </p:spTree>
    <p:extLst>
      <p:ext uri="{BB962C8B-B14F-4D97-AF65-F5344CB8AC3E}">
        <p14:creationId xmlns:p14="http://schemas.microsoft.com/office/powerpoint/2010/main" val="4389741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76262E-36A0-40C6-ADE6-90CD9FB9B9EA}"/>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sp>
      <p:sp useBgFill="1">
        <p:nvSpPr>
          <p:cNvPr id="11" name="Rectangle 10">
            <a:extLst>
              <a:ext uri="{FF2B5EF4-FFF2-40B4-BE49-F238E27FC236}">
                <a16:creationId xmlns:a16="http://schemas.microsoft.com/office/drawing/2014/main" id="{42677A9B-4D1D-4D80-912C-24570140A650}"/>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03DC8C98-510F-48C9-82B2-9E4F760A68DF}"/>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17A078AE-0BC3-48F9-87EC-2DB0CCE7E2AE}"/>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92A20DF-0829-4336-B59F-FF9D7AA9D8B6}"/>
              </a:ext>
            </a:extLst>
          </p:cNvPr>
          <p:cNvSpPr>
            <a:spLocks noGrp="1"/>
          </p:cNvSpPr>
          <p:nvPr>
            <p:ph sz="half" idx="1"/>
          </p:nvPr>
        </p:nvSpPr>
        <p:spPr>
          <a:xfrm>
            <a:off x="1115568"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935D01C-CF67-4DF6-B96C-FFC9D5BF847B}"/>
              </a:ext>
            </a:extLst>
          </p:cNvPr>
          <p:cNvSpPr>
            <a:spLocks noGrp="1"/>
          </p:cNvSpPr>
          <p:nvPr>
            <p:ph sz="half" idx="2"/>
          </p:nvPr>
        </p:nvSpPr>
        <p:spPr>
          <a:xfrm>
            <a:off x="6345936"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29BBD797-6031-4F82-8726-EAB757027FF5}"/>
              </a:ext>
            </a:extLst>
          </p:cNvPr>
          <p:cNvSpPr>
            <a:spLocks noGrp="1"/>
          </p:cNvSpPr>
          <p:nvPr>
            <p:ph type="dt" sz="half" idx="10"/>
          </p:nvPr>
        </p:nvSpPr>
        <p:spPr>
          <a:xfrm>
            <a:off x="1115568" y="6356350"/>
            <a:ext cx="2743200" cy="365125"/>
          </a:xfrm>
        </p:spPr>
        <p:txBody>
          <a:bodyPr/>
          <a:lstStyle/>
          <a:p>
            <a:fld id="{202278E8-5F4B-47D5-A617-8CCDF75D6A33}" type="datetimeFigureOut">
              <a:rPr lang="en-US" dirty="0"/>
              <a:t>5/5/2024</a:t>
            </a:fld>
            <a:endParaRPr lang="en-US" dirty="0"/>
          </a:p>
        </p:txBody>
      </p:sp>
      <p:sp>
        <p:nvSpPr>
          <p:cNvPr id="6" name="Footer Placeholder 5">
            <a:extLst>
              <a:ext uri="{FF2B5EF4-FFF2-40B4-BE49-F238E27FC236}">
                <a16:creationId xmlns:a16="http://schemas.microsoft.com/office/drawing/2014/main" id="{76B3F71C-B897-4909-A75E-8716AD49C156}"/>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F78BC14-5BB1-405F-A6F3-C07230F085C8}"/>
              </a:ext>
            </a:extLst>
          </p:cNvPr>
          <p:cNvSpPr>
            <a:spLocks noGrp="1"/>
          </p:cNvSpPr>
          <p:nvPr>
            <p:ph type="sldNum" sz="quarter" idx="12"/>
          </p:nvPr>
        </p:nvSpPr>
        <p:spPr>
          <a:xfrm>
            <a:off x="8540496" y="6356350"/>
            <a:ext cx="2743200" cy="365125"/>
          </a:xfrm>
        </p:spPr>
        <p:txBody>
          <a:bodyPr/>
          <a:lstStyle/>
          <a:p>
            <a:fld id="{A65A5C87-DF58-40C8-B092-1DE63DB4547E}" type="slidenum">
              <a:rPr lang="en-US" dirty="0"/>
              <a:t>‹#›</a:t>
            </a:fld>
            <a:endParaRPr lang="en-US" dirty="0"/>
          </a:p>
        </p:txBody>
      </p:sp>
    </p:spTree>
    <p:extLst>
      <p:ext uri="{BB962C8B-B14F-4D97-AF65-F5344CB8AC3E}">
        <p14:creationId xmlns:p14="http://schemas.microsoft.com/office/powerpoint/2010/main" val="30527540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sp>
      <p:sp useBgFill="1">
        <p:nvSpPr>
          <p:cNvPr id="13" name="Rectangle 12">
            <a:extLst>
              <a:ext uri="{FF2B5EF4-FFF2-40B4-BE49-F238E27FC236}">
                <a16:creationId xmlns:a16="http://schemas.microsoft.com/office/drawing/2014/main" id="{299500CE-917A-4D03-A7DF-71D8EBBC1537}"/>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1115568" y="6356350"/>
            <a:ext cx="2743200" cy="365125"/>
          </a:xfrm>
        </p:spPr>
        <p:txBody>
          <a:bodyPr/>
          <a:lstStyle/>
          <a:p>
            <a:fld id="{16AAFA52-7A21-407F-8339-40DF182D7460}" type="datetimeFigureOut">
              <a:rPr lang="en-US" dirty="0"/>
              <a:t>5/5/2024</a:t>
            </a:fld>
            <a:endParaRPr lang="en-US" dirty="0"/>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A65A5C87-DF58-40C8-B092-1DE63DB4547E}" type="slidenum">
              <a:rPr lang="en-US" dirty="0"/>
              <a:t>‹#›</a:t>
            </a:fld>
            <a:endParaRPr lang="en-US" dirty="0"/>
          </a:p>
        </p:txBody>
      </p:sp>
    </p:spTree>
    <p:extLst>
      <p:ext uri="{BB962C8B-B14F-4D97-AF65-F5344CB8AC3E}">
        <p14:creationId xmlns:p14="http://schemas.microsoft.com/office/powerpoint/2010/main" val="10056401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dirty="0"/>
              <a:t>Click to edit Master title style</a:t>
            </a:r>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fld id="{96770335-1C1A-4243-9BDD-9630C417D284}" type="datetimeFigureOut">
              <a:rPr lang="en-US" dirty="0"/>
              <a:t>5/5/2024</a:t>
            </a:fld>
            <a:endParaRPr lang="en-US" dirty="0"/>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A65A5C87-DF58-40C8-B092-1DE63DB4547E}" type="slidenum">
              <a:rPr lang="en-US" dirty="0"/>
              <a:t>‹#›</a:t>
            </a:fld>
            <a:endParaRPr lang="en-US" dirty="0"/>
          </a:p>
        </p:txBody>
      </p:sp>
    </p:spTree>
    <p:extLst>
      <p:ext uri="{BB962C8B-B14F-4D97-AF65-F5344CB8AC3E}">
        <p14:creationId xmlns:p14="http://schemas.microsoft.com/office/powerpoint/2010/main" val="17985088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fld id="{0141513F-8EBD-4612-96F4-CC3E309609AF}" type="datetimeFigureOut">
              <a:rPr lang="en-US" dirty="0"/>
              <a:t>5/5/2024</a:t>
            </a:fld>
            <a:endParaRPr lang="en-US" dirty="0"/>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A65A5C87-DF58-40C8-B092-1DE63DB4547E}" type="slidenum">
              <a:rPr lang="en-US" dirty="0"/>
              <a:t>‹#›</a:t>
            </a:fld>
            <a:endParaRPr lang="en-US" dirty="0"/>
          </a:p>
        </p:txBody>
      </p:sp>
    </p:spTree>
    <p:extLst>
      <p:ext uri="{BB962C8B-B14F-4D97-AF65-F5344CB8AC3E}">
        <p14:creationId xmlns:p14="http://schemas.microsoft.com/office/powerpoint/2010/main" val="31342249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fld id="{6E6483A1-31A8-47A2-AB0A-53A7803D5EBF}" type="datetimeFigureOut">
              <a:rPr lang="en-US" dirty="0"/>
              <a:t>5/5/2024</a:t>
            </a:fld>
            <a:endParaRPr lang="en-US" dirty="0"/>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A65A5C87-DF58-40C8-B092-1DE63DB4547E}" type="slidenum">
              <a:rPr lang="en-US" dirty="0"/>
              <a:t>‹#›</a:t>
            </a:fld>
            <a:endParaRPr lang="en-US" dirty="0"/>
          </a:p>
        </p:txBody>
      </p:sp>
    </p:spTree>
    <p:extLst>
      <p:ext uri="{BB962C8B-B14F-4D97-AF65-F5344CB8AC3E}">
        <p14:creationId xmlns:p14="http://schemas.microsoft.com/office/powerpoint/2010/main" val="35867552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Picture Placeholder 2">
            <a:extLst>
              <a:ext uri="{FF2B5EF4-FFF2-40B4-BE49-F238E27FC236}">
                <a16:creationId xmlns:a16="http://schemas.microsoft.com/office/drawing/2014/main" id="{EBA29649-B19F-499E-8E9A-3577EAC8F031}"/>
              </a:ext>
            </a:extLst>
          </p:cNvPr>
          <p:cNvSpPr>
            <a:spLocks noGrp="1" noChangeAspect="1"/>
          </p:cNvSpPr>
          <p:nvPr>
            <p:ph type="pic" idx="1"/>
          </p:nvPr>
        </p:nvSpPr>
        <p:spPr>
          <a:xfrm>
            <a:off x="4965192" y="1161288"/>
            <a:ext cx="6729984" cy="4645152"/>
          </a:xfrm>
        </p:spPr>
        <p:txBody>
          <a:bodyPr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fld id="{6D8810B9-2C7C-4CAF-99E2-617AE20BA331}" type="datetimeFigureOut">
              <a:rPr lang="en-US" dirty="0"/>
              <a:t>5/5/2024</a:t>
            </a:fld>
            <a:endParaRPr lang="en-US" dirty="0"/>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A65A5C87-DF58-40C8-B092-1DE63DB4547E}" type="slidenum">
              <a:rPr lang="en-US" dirty="0"/>
              <a:t>‹#›</a:t>
            </a:fld>
            <a:endParaRPr lang="en-US" dirty="0"/>
          </a:p>
        </p:txBody>
      </p:sp>
    </p:spTree>
    <p:extLst>
      <p:ext uri="{BB962C8B-B14F-4D97-AF65-F5344CB8AC3E}">
        <p14:creationId xmlns:p14="http://schemas.microsoft.com/office/powerpoint/2010/main" val="7522408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E93E0A-5177-400C-87C9-C93AF466EC49}" type="datetimeFigureOut">
              <a:rPr lang="en-US" dirty="0"/>
              <a:t>5/5/2024</a:t>
            </a:fld>
            <a:endParaRPr lang="en-US" dirty="0"/>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4917615-2DB4-4DAA-9DE3-B2B689A846E0}" type="slidenum">
              <a:rPr lang="en-US" dirty="0"/>
              <a:t>‹#›</a:t>
            </a:fld>
            <a:endParaRPr lang="en-US" dirty="0"/>
          </a:p>
        </p:txBody>
      </p:sp>
    </p:spTree>
    <p:extLst>
      <p:ext uri="{BB962C8B-B14F-4D97-AF65-F5344CB8AC3E}">
        <p14:creationId xmlns:p14="http://schemas.microsoft.com/office/powerpoint/2010/main" val="375822943"/>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quantity.altervista.org/quanti-aerei-di-linea-volano-ogni-giorno/" TargetMode="External"/><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hyperlink" Target="https://creativecommons.org/licenses/by-nc-nd/3.0/"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datingbycommittee.wordpress.com/2012/07/24/spanish-holiday-the-boys-of-summer-continued/" TargetMode="External"/><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hyperlink" Target="https://creativecommons.org/licenses/by-nc-nd/3.0/"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5562033" y="1247140"/>
            <a:ext cx="5657899" cy="3450844"/>
          </a:xfrm>
        </p:spPr>
        <p:txBody>
          <a:bodyPr>
            <a:normAutofit/>
          </a:bodyPr>
          <a:lstStyle/>
          <a:p>
            <a:r>
              <a:rPr lang="en-US" dirty="0"/>
              <a:t>Airplane Crash Analysis</a:t>
            </a:r>
          </a:p>
        </p:txBody>
      </p:sp>
      <p:sp>
        <p:nvSpPr>
          <p:cNvPr id="3" name="Subtitle 2"/>
          <p:cNvSpPr>
            <a:spLocks noGrp="1"/>
          </p:cNvSpPr>
          <p:nvPr>
            <p:ph type="subTitle" idx="1"/>
          </p:nvPr>
        </p:nvSpPr>
        <p:spPr>
          <a:xfrm>
            <a:off x="5562033" y="4818126"/>
            <a:ext cx="5657899" cy="1268984"/>
          </a:xfrm>
        </p:spPr>
        <p:txBody>
          <a:bodyPr>
            <a:normAutofit/>
          </a:bodyPr>
          <a:lstStyle/>
          <a:p>
            <a:r>
              <a:rPr lang="en-US" dirty="0"/>
              <a:t>By Archie Chadha</a:t>
            </a:r>
          </a:p>
        </p:txBody>
      </p:sp>
      <p:pic>
        <p:nvPicPr>
          <p:cNvPr id="4" name="Picture 3" descr="A plane flying in the sky&#10;&#10;Description automatically generated">
            <a:extLst>
              <a:ext uri="{FF2B5EF4-FFF2-40B4-BE49-F238E27FC236}">
                <a16:creationId xmlns:a16="http://schemas.microsoft.com/office/drawing/2014/main" id="{9F239BE4-7633-2586-3C96-F539977BD745}"/>
              </a:ext>
            </a:extLst>
          </p:cNvPr>
          <p:cNvPicPr>
            <a:picLocks noChangeAspect="1"/>
          </p:cNvPicPr>
          <p:nvPr/>
        </p:nvPicPr>
        <p:blipFill rotWithShape="1">
          <a:blip r:embed="rId2">
            <a:extLst>
              <a:ext uri="{837473B0-CC2E-450A-ABE3-18F120FF3D39}">
                <a1611:picAttrSrcUrl xmlns:a1611="http://schemas.microsoft.com/office/drawing/2016/11/main" r:id="rId3"/>
              </a:ext>
            </a:extLst>
          </a:blip>
          <a:srcRect l="19526" r="30787" b="-1"/>
          <a:stretch/>
        </p:blipFill>
        <p:spPr>
          <a:xfrm>
            <a:off x="20" y="10"/>
            <a:ext cx="5104813" cy="6857990"/>
          </a:xfrm>
          <a:custGeom>
            <a:avLst/>
            <a:gdLst/>
            <a:ahLst/>
            <a:cxnLst/>
            <a:rect l="l" t="t" r="r" b="b"/>
            <a:pathLst>
              <a:path w="5104833" h="6858000">
                <a:moveTo>
                  <a:pt x="0" y="0"/>
                </a:moveTo>
                <a:lnTo>
                  <a:pt x="3707702" y="0"/>
                </a:lnTo>
                <a:lnTo>
                  <a:pt x="3707702" y="1375489"/>
                </a:lnTo>
                <a:lnTo>
                  <a:pt x="5104833" y="1375489"/>
                </a:lnTo>
                <a:lnTo>
                  <a:pt x="5104833" y="6858000"/>
                </a:lnTo>
                <a:lnTo>
                  <a:pt x="0" y="6858000"/>
                </a:lnTo>
                <a:close/>
              </a:path>
            </a:pathLst>
          </a:custGeom>
        </p:spPr>
      </p:pic>
      <p:sp>
        <p:nvSpPr>
          <p:cNvPr id="5" name="TextBox 4">
            <a:extLst>
              <a:ext uri="{FF2B5EF4-FFF2-40B4-BE49-F238E27FC236}">
                <a16:creationId xmlns:a16="http://schemas.microsoft.com/office/drawing/2014/main" id="{2FBC1C17-68DD-E816-3D0C-47D0BBE83D93}"/>
              </a:ext>
            </a:extLst>
          </p:cNvPr>
          <p:cNvSpPr txBox="1"/>
          <p:nvPr/>
        </p:nvSpPr>
        <p:spPr>
          <a:xfrm>
            <a:off x="9351159" y="6657945"/>
            <a:ext cx="2840841" cy="200055"/>
          </a:xfrm>
          <a:prstGeom prst="rect">
            <a:avLst/>
          </a:prstGeom>
          <a:solidFill>
            <a:srgbClr val="000000"/>
          </a:solidFill>
        </p:spPr>
        <p:txBody>
          <a:bodyPr wrap="none">
            <a:spAutoFit/>
          </a:bodyPr>
          <a:lstStyle/>
          <a:p>
            <a:pPr algn="r">
              <a:spcAft>
                <a:spcPts val="600"/>
              </a:spcAft>
            </a:pPr>
            <a:r>
              <a:rPr lang="en-US" sz="700">
                <a:solidFill>
                  <a:srgbClr val="FFFFFF"/>
                </a:solidFill>
                <a:hlinkClick r:id="rId3">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4">
                  <a:extLst>
                    <a:ext uri="{A12FA001-AC4F-418D-AE19-62706E023703}">
                      <ahyp:hlinkClr xmlns:ahyp="http://schemas.microsoft.com/office/drawing/2018/hyperlinkcolor" val="tx"/>
                    </a:ext>
                  </a:extLst>
                </a:hlinkClick>
              </a:rPr>
              <a:t>CC BY-NC-ND</a:t>
            </a:r>
            <a:r>
              <a:rPr lang="en-US" sz="700">
                <a:solidFill>
                  <a:srgbClr val="FFFFFF"/>
                </a:solidFill>
              </a:rPr>
              <a:t>.</a:t>
            </a:r>
          </a:p>
        </p:txBody>
      </p:sp>
    </p:spTree>
    <p:extLst>
      <p:ext uri="{BB962C8B-B14F-4D97-AF65-F5344CB8AC3E}">
        <p14:creationId xmlns:p14="http://schemas.microsoft.com/office/powerpoint/2010/main" val="1098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Content Placeholder 3" descr="Airplane Sunset Travel Free Stock Photo - Public Domain Pictures">
            <a:extLst>
              <a:ext uri="{FF2B5EF4-FFF2-40B4-BE49-F238E27FC236}">
                <a16:creationId xmlns:a16="http://schemas.microsoft.com/office/drawing/2014/main" id="{8F230B25-46D6-C881-B208-29E966E8B032}"/>
              </a:ext>
            </a:extLst>
          </p:cNvPr>
          <p:cNvPicPr>
            <a:picLocks noChangeAspect="1"/>
          </p:cNvPicPr>
          <p:nvPr/>
        </p:nvPicPr>
        <p:blipFill rotWithShape="1">
          <a:blip r:embed="rId2"/>
          <a:srcRect t="9349" r="-1" b="986"/>
          <a:stretch/>
        </p:blipFill>
        <p:spPr>
          <a:xfrm>
            <a:off x="3048" y="10"/>
            <a:ext cx="12188952" cy="6857990"/>
          </a:xfrm>
          <a:prstGeom prst="rect">
            <a:avLst/>
          </a:prstGeom>
        </p:spPr>
      </p:pic>
      <p:sp>
        <p:nvSpPr>
          <p:cNvPr id="2" name="Title 1">
            <a:extLst>
              <a:ext uri="{FF2B5EF4-FFF2-40B4-BE49-F238E27FC236}">
                <a16:creationId xmlns:a16="http://schemas.microsoft.com/office/drawing/2014/main" id="{17DBF8EF-765D-53D6-FD6C-C176EDE73A82}"/>
              </a:ext>
            </a:extLst>
          </p:cNvPr>
          <p:cNvSpPr>
            <a:spLocks noGrp="1"/>
          </p:cNvSpPr>
          <p:nvPr>
            <p:ph type="title"/>
          </p:nvPr>
        </p:nvSpPr>
        <p:spPr>
          <a:xfrm>
            <a:off x="565151" y="455362"/>
            <a:ext cx="6400798" cy="1550419"/>
          </a:xfrm>
        </p:spPr>
        <p:txBody>
          <a:bodyPr>
            <a:normAutofit/>
          </a:bodyPr>
          <a:lstStyle/>
          <a:p>
            <a:r>
              <a:rPr lang="en-US" dirty="0"/>
              <a:t>CONTENT</a:t>
            </a:r>
          </a:p>
        </p:txBody>
      </p:sp>
      <p:sp>
        <p:nvSpPr>
          <p:cNvPr id="8" name="Content Placeholder 7">
            <a:extLst>
              <a:ext uri="{FF2B5EF4-FFF2-40B4-BE49-F238E27FC236}">
                <a16:creationId xmlns:a16="http://schemas.microsoft.com/office/drawing/2014/main" id="{B102996A-2BD7-FF16-CE8B-0421F306490D}"/>
              </a:ext>
            </a:extLst>
          </p:cNvPr>
          <p:cNvSpPr>
            <a:spLocks noGrp="1"/>
          </p:cNvSpPr>
          <p:nvPr>
            <p:ph idx="1"/>
          </p:nvPr>
        </p:nvSpPr>
        <p:spPr>
          <a:xfrm>
            <a:off x="565151" y="2160016"/>
            <a:ext cx="6400798" cy="3926152"/>
          </a:xfrm>
        </p:spPr>
        <p:txBody>
          <a:bodyPr vert="horz" lIns="91440" tIns="45720" rIns="91440" bIns="45720" rtlCol="0" anchor="t">
            <a:normAutofit/>
          </a:bodyPr>
          <a:lstStyle/>
          <a:p>
            <a:r>
              <a:rPr lang="en-US" sz="1600" dirty="0">
                <a:latin typeface="Aptos Display"/>
                <a:ea typeface="+mn-lt"/>
                <a:cs typeface="+mn-lt"/>
              </a:rPr>
              <a:t>Problem Statement</a:t>
            </a:r>
            <a:endParaRPr lang="en-US" sz="1600">
              <a:latin typeface="Aptos Display"/>
            </a:endParaRPr>
          </a:p>
          <a:p>
            <a:r>
              <a:rPr lang="en-US" sz="1600" dirty="0">
                <a:latin typeface="Aptos Display"/>
                <a:ea typeface="+mn-lt"/>
                <a:cs typeface="+mn-lt"/>
              </a:rPr>
              <a:t>Objective</a:t>
            </a:r>
            <a:endParaRPr lang="en-US" sz="1600" dirty="0">
              <a:latin typeface="Aptos Display"/>
            </a:endParaRPr>
          </a:p>
          <a:p>
            <a:r>
              <a:rPr lang="en-US" sz="1600" dirty="0">
                <a:latin typeface="Aptos Display"/>
                <a:ea typeface="+mn-lt"/>
                <a:cs typeface="+mn-lt"/>
              </a:rPr>
              <a:t>Data Cleaning</a:t>
            </a:r>
            <a:endParaRPr lang="en-US" sz="1600" dirty="0">
              <a:latin typeface="Aptos Display"/>
            </a:endParaRPr>
          </a:p>
          <a:p>
            <a:r>
              <a:rPr lang="en-US" sz="1600" dirty="0">
                <a:latin typeface="Aptos Display"/>
                <a:ea typeface="+mn-lt"/>
                <a:cs typeface="+mn-lt"/>
              </a:rPr>
              <a:t>Fatality Analysis</a:t>
            </a:r>
            <a:endParaRPr lang="en-US" sz="1600">
              <a:latin typeface="Aptos Display"/>
            </a:endParaRPr>
          </a:p>
          <a:p>
            <a:r>
              <a:rPr lang="en-US" sz="1600" dirty="0">
                <a:latin typeface="Aptos Display"/>
                <a:ea typeface="+mn-lt"/>
                <a:cs typeface="+mn-lt"/>
              </a:rPr>
              <a:t>Temporal Analysis</a:t>
            </a:r>
            <a:endParaRPr lang="en-US" sz="1600">
              <a:latin typeface="Aptos Display"/>
            </a:endParaRPr>
          </a:p>
          <a:p>
            <a:r>
              <a:rPr lang="en-US" sz="1600" dirty="0">
                <a:latin typeface="Aptos Display"/>
                <a:ea typeface="+mn-lt"/>
                <a:cs typeface="+mn-lt"/>
              </a:rPr>
              <a:t>Geospatial Analysis</a:t>
            </a:r>
            <a:endParaRPr lang="en-US" sz="1600">
              <a:latin typeface="Aptos Display"/>
            </a:endParaRPr>
          </a:p>
          <a:p>
            <a:r>
              <a:rPr lang="en-US" sz="1600" dirty="0">
                <a:latin typeface="Aptos Display"/>
                <a:ea typeface="+mn-lt"/>
                <a:cs typeface="+mn-lt"/>
              </a:rPr>
              <a:t>Analysis Conclusions</a:t>
            </a:r>
            <a:endParaRPr lang="en-US" sz="1600" dirty="0">
              <a:latin typeface="Aptos Display"/>
            </a:endParaRPr>
          </a:p>
          <a:p>
            <a:endParaRPr lang="en-US" dirty="0"/>
          </a:p>
        </p:txBody>
      </p:sp>
    </p:spTree>
    <p:extLst>
      <p:ext uri="{BB962C8B-B14F-4D97-AF65-F5344CB8AC3E}">
        <p14:creationId xmlns:p14="http://schemas.microsoft.com/office/powerpoint/2010/main" val="17746658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Content Placeholder 3" descr="A plane flying in the sky&#10;&#10;Description automatically generated">
            <a:extLst>
              <a:ext uri="{FF2B5EF4-FFF2-40B4-BE49-F238E27FC236}">
                <a16:creationId xmlns:a16="http://schemas.microsoft.com/office/drawing/2014/main" id="{886D7A93-E9CB-9A75-35B6-8F04209892CB}"/>
              </a:ext>
            </a:extLst>
          </p:cNvPr>
          <p:cNvPicPr>
            <a:picLocks noChangeAspect="1"/>
          </p:cNvPicPr>
          <p:nvPr/>
        </p:nvPicPr>
        <p:blipFill rotWithShape="1">
          <a:blip r:embed="rId2">
            <a:extLst>
              <a:ext uri="{837473B0-CC2E-450A-ABE3-18F120FF3D39}">
                <a1611:picAttrSrcUrl xmlns:a1611="http://schemas.microsoft.com/office/drawing/2016/11/main" r:id="rId3"/>
              </a:ext>
            </a:extLst>
          </a:blip>
          <a:srcRect t="6919" r="-1" b="20247"/>
          <a:stretch/>
        </p:blipFill>
        <p:spPr>
          <a:xfrm>
            <a:off x="3048" y="10"/>
            <a:ext cx="12188952" cy="6857990"/>
          </a:xfrm>
          <a:prstGeom prst="rect">
            <a:avLst/>
          </a:prstGeom>
        </p:spPr>
      </p:pic>
      <p:sp>
        <p:nvSpPr>
          <p:cNvPr id="2" name="Title 1">
            <a:extLst>
              <a:ext uri="{FF2B5EF4-FFF2-40B4-BE49-F238E27FC236}">
                <a16:creationId xmlns:a16="http://schemas.microsoft.com/office/drawing/2014/main" id="{0A35A853-3C7E-EF89-6D2D-B19FCE23191F}"/>
              </a:ext>
            </a:extLst>
          </p:cNvPr>
          <p:cNvSpPr>
            <a:spLocks noGrp="1"/>
          </p:cNvSpPr>
          <p:nvPr>
            <p:ph type="title"/>
          </p:nvPr>
        </p:nvSpPr>
        <p:spPr>
          <a:xfrm>
            <a:off x="565151" y="455362"/>
            <a:ext cx="6400798" cy="1550419"/>
          </a:xfrm>
        </p:spPr>
        <p:txBody>
          <a:bodyPr>
            <a:normAutofit/>
          </a:bodyPr>
          <a:lstStyle/>
          <a:p>
            <a:r>
              <a:rPr lang="en-US" sz="4000" b="1" dirty="0"/>
              <a:t>PROBLEM STATEMENT</a:t>
            </a:r>
          </a:p>
        </p:txBody>
      </p:sp>
      <p:sp>
        <p:nvSpPr>
          <p:cNvPr id="9" name="Content Placeholder 8">
            <a:extLst>
              <a:ext uri="{FF2B5EF4-FFF2-40B4-BE49-F238E27FC236}">
                <a16:creationId xmlns:a16="http://schemas.microsoft.com/office/drawing/2014/main" id="{A2CF93D4-C101-D053-5680-B2E9F6EBEDD4}"/>
              </a:ext>
            </a:extLst>
          </p:cNvPr>
          <p:cNvSpPr>
            <a:spLocks noGrp="1"/>
          </p:cNvSpPr>
          <p:nvPr>
            <p:ph idx="1"/>
          </p:nvPr>
        </p:nvSpPr>
        <p:spPr>
          <a:xfrm>
            <a:off x="565151" y="1998380"/>
            <a:ext cx="6400798" cy="3487425"/>
          </a:xfrm>
        </p:spPr>
        <p:txBody>
          <a:bodyPr vert="horz" lIns="91440" tIns="45720" rIns="91440" bIns="45720" rtlCol="0" anchor="t">
            <a:normAutofit/>
          </a:bodyPr>
          <a:lstStyle/>
          <a:p>
            <a:pPr>
              <a:buNone/>
            </a:pPr>
            <a:r>
              <a:rPr lang="en-US" sz="1600" b="1" dirty="0">
                <a:highlight>
                  <a:srgbClr val="C0C0C0"/>
                </a:highlight>
                <a:ea typeface="+mn-lt"/>
                <a:cs typeface="+mn-lt"/>
              </a:rPr>
              <a:t>This internship project aims to analyze airplane crashes and fatalities spanning from 1980 to 2023, using Power BI for interactive visualizations and insights.</a:t>
            </a:r>
            <a:endParaRPr lang="en-US" sz="1600" b="1">
              <a:highlight>
                <a:srgbClr val="C0C0C0"/>
              </a:highlight>
            </a:endParaRPr>
          </a:p>
          <a:p>
            <a:pPr>
              <a:buNone/>
            </a:pPr>
            <a:r>
              <a:rPr lang="en-US" sz="1600" b="1" dirty="0">
                <a:highlight>
                  <a:srgbClr val="C0C0C0"/>
                </a:highlight>
                <a:ea typeface="+mn-lt"/>
                <a:cs typeface="+mn-lt"/>
              </a:rPr>
              <a:t>By examining crucial data such as crash dates, locations, operators, flight details, aircraft types, and fatality statistics, the goal is to uncover patterns, contributing factors, and trends in aviation incidents. Ultimately, this analysis seeks to provide stakeholders with an actionable insights to enhance aviation safety and mitigate risks.</a:t>
            </a:r>
            <a:endParaRPr lang="en-US" sz="1600" b="1" dirty="0">
              <a:highlight>
                <a:srgbClr val="C0C0C0"/>
              </a:highlight>
            </a:endParaRPr>
          </a:p>
          <a:p>
            <a:pPr marL="0" indent="0">
              <a:buNone/>
            </a:pPr>
            <a:endParaRPr lang="en-US" dirty="0"/>
          </a:p>
        </p:txBody>
      </p:sp>
      <p:sp>
        <p:nvSpPr>
          <p:cNvPr id="5" name="TextBox 4">
            <a:extLst>
              <a:ext uri="{FF2B5EF4-FFF2-40B4-BE49-F238E27FC236}">
                <a16:creationId xmlns:a16="http://schemas.microsoft.com/office/drawing/2014/main" id="{3CCE7862-3AF4-571F-32BD-20262F7425C8}"/>
              </a:ext>
            </a:extLst>
          </p:cNvPr>
          <p:cNvSpPr txBox="1"/>
          <p:nvPr/>
        </p:nvSpPr>
        <p:spPr>
          <a:xfrm>
            <a:off x="9351159" y="6657945"/>
            <a:ext cx="2840841" cy="200055"/>
          </a:xfrm>
          <a:prstGeom prst="rect">
            <a:avLst/>
          </a:prstGeom>
          <a:solidFill>
            <a:srgbClr val="000000"/>
          </a:solidFill>
        </p:spPr>
        <p:txBody>
          <a:bodyPr wrap="none">
            <a:spAutoFit/>
          </a:bodyPr>
          <a:lstStyle/>
          <a:p>
            <a:pPr algn="r">
              <a:spcAft>
                <a:spcPts val="600"/>
              </a:spcAft>
            </a:pPr>
            <a:r>
              <a:rPr lang="en-US" sz="700">
                <a:solidFill>
                  <a:srgbClr val="FFFFFF"/>
                </a:solidFill>
                <a:hlinkClick r:id="rId3">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4">
                  <a:extLst>
                    <a:ext uri="{A12FA001-AC4F-418D-AE19-62706E023703}">
                      <ahyp:hlinkClr xmlns:ahyp="http://schemas.microsoft.com/office/drawing/2018/hyperlinkcolor" val="tx"/>
                    </a:ext>
                  </a:extLst>
                </a:hlinkClick>
              </a:rPr>
              <a:t>CC BY-NC-ND</a:t>
            </a:r>
            <a:r>
              <a:rPr lang="en-US" sz="700">
                <a:solidFill>
                  <a:srgbClr val="FFFFFF"/>
                </a:solidFill>
              </a:rPr>
              <a:t>.</a:t>
            </a:r>
          </a:p>
        </p:txBody>
      </p:sp>
    </p:spTree>
    <p:extLst>
      <p:ext uri="{BB962C8B-B14F-4D97-AF65-F5344CB8AC3E}">
        <p14:creationId xmlns:p14="http://schemas.microsoft.com/office/powerpoint/2010/main" val="285886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0CD7D-5AE6-C97F-6EC9-FA5C2F75B36E}"/>
              </a:ext>
            </a:extLst>
          </p:cNvPr>
          <p:cNvSpPr>
            <a:spLocks noGrp="1"/>
          </p:cNvSpPr>
          <p:nvPr>
            <p:ph type="title"/>
          </p:nvPr>
        </p:nvSpPr>
        <p:spPr/>
        <p:txBody>
          <a:bodyPr>
            <a:normAutofit/>
          </a:bodyPr>
          <a:lstStyle/>
          <a:p>
            <a:r>
              <a:rPr lang="en-US" sz="3600" dirty="0"/>
              <a:t>DATA CLEANING AND TRANSFORMING</a:t>
            </a:r>
          </a:p>
        </p:txBody>
      </p:sp>
      <p:sp>
        <p:nvSpPr>
          <p:cNvPr id="3" name="Content Placeholder 2">
            <a:extLst>
              <a:ext uri="{FF2B5EF4-FFF2-40B4-BE49-F238E27FC236}">
                <a16:creationId xmlns:a16="http://schemas.microsoft.com/office/drawing/2014/main" id="{C52AF30D-AAC2-D344-8680-1E3C4FBA0EE0}"/>
              </a:ext>
            </a:extLst>
          </p:cNvPr>
          <p:cNvSpPr>
            <a:spLocks noGrp="1"/>
          </p:cNvSpPr>
          <p:nvPr>
            <p:ph idx="1"/>
          </p:nvPr>
        </p:nvSpPr>
        <p:spPr/>
        <p:txBody>
          <a:bodyPr vert="horz" lIns="91440" tIns="45720" rIns="91440" bIns="45720" rtlCol="0" anchor="t">
            <a:noAutofit/>
          </a:bodyPr>
          <a:lstStyle/>
          <a:p>
            <a:r>
              <a:rPr lang="en-US" sz="2400" dirty="0">
                <a:latin typeface="Aptos"/>
                <a:ea typeface="+mn-lt"/>
                <a:cs typeface="+mn-lt"/>
              </a:rPr>
              <a:t>In preparation for our airplane crash analysis, we meticulously cleaned and transformed our dataset to ensure accuracy and reliability. This involved addressing missing values, standardizing date formats, parsing location data, categorizing variables, calculating derived metrics, identifying outliers, creating calculated columns, removing duplicates, and conducting data quality checks. These efforts have resulted in a robust dataset that forms the basis of our analysis, enabling us to derive meaningful insights and make informed decisions regarding aviation safety.</a:t>
            </a:r>
            <a:endParaRPr lang="en-US" sz="2400" dirty="0">
              <a:latin typeface="Aptos"/>
            </a:endParaRPr>
          </a:p>
        </p:txBody>
      </p:sp>
    </p:spTree>
    <p:extLst>
      <p:ext uri="{BB962C8B-B14F-4D97-AF65-F5344CB8AC3E}">
        <p14:creationId xmlns:p14="http://schemas.microsoft.com/office/powerpoint/2010/main" val="39167704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Content Placeholder 3" descr="A screenshot of a computer&#10;&#10;Description automatically generated">
            <a:extLst>
              <a:ext uri="{FF2B5EF4-FFF2-40B4-BE49-F238E27FC236}">
                <a16:creationId xmlns:a16="http://schemas.microsoft.com/office/drawing/2014/main" id="{8F5DF163-7D0F-9646-91D2-4C8DEA0EDE22}"/>
              </a:ext>
            </a:extLst>
          </p:cNvPr>
          <p:cNvPicPr>
            <a:picLocks noGrp="1" noChangeAspect="1"/>
          </p:cNvPicPr>
          <p:nvPr>
            <p:ph idx="1"/>
          </p:nvPr>
        </p:nvPicPr>
        <p:blipFill rotWithShape="1">
          <a:blip r:embed="rId2"/>
          <a:srcRect l="11742" t="18518" r="12500" b="5051"/>
          <a:stretch/>
        </p:blipFill>
        <p:spPr>
          <a:xfrm>
            <a:off x="-1321" y="4343"/>
            <a:ext cx="12196029" cy="6852705"/>
          </a:xfrm>
          <a:prstGeom prst="rect">
            <a:avLst/>
          </a:prstGeom>
        </p:spPr>
      </p:pic>
    </p:spTree>
    <p:extLst>
      <p:ext uri="{BB962C8B-B14F-4D97-AF65-F5344CB8AC3E}">
        <p14:creationId xmlns:p14="http://schemas.microsoft.com/office/powerpoint/2010/main" val="24306695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Content Placeholder 3" descr="A screenshot of a computer&#10;&#10;Description automatically generated">
            <a:extLst>
              <a:ext uri="{FF2B5EF4-FFF2-40B4-BE49-F238E27FC236}">
                <a16:creationId xmlns:a16="http://schemas.microsoft.com/office/drawing/2014/main" id="{1E8D120D-8CC3-1E3F-6E01-663BDACDF4AF}"/>
              </a:ext>
            </a:extLst>
          </p:cNvPr>
          <p:cNvPicPr>
            <a:picLocks noGrp="1" noChangeAspect="1"/>
          </p:cNvPicPr>
          <p:nvPr>
            <p:ph idx="1"/>
          </p:nvPr>
        </p:nvPicPr>
        <p:blipFill rotWithShape="1">
          <a:blip r:embed="rId2"/>
          <a:srcRect l="12311" t="20059" r="12622" b="4384"/>
          <a:stretch/>
        </p:blipFill>
        <p:spPr>
          <a:xfrm>
            <a:off x="3048" y="-577"/>
            <a:ext cx="12188672" cy="6855768"/>
          </a:xfrm>
          <a:prstGeom prst="rect">
            <a:avLst/>
          </a:prstGeom>
          <a:ln>
            <a:solidFill>
              <a:srgbClr val="4472C4"/>
            </a:solidFill>
          </a:ln>
        </p:spPr>
      </p:pic>
    </p:spTree>
    <p:extLst>
      <p:ext uri="{BB962C8B-B14F-4D97-AF65-F5344CB8AC3E}">
        <p14:creationId xmlns:p14="http://schemas.microsoft.com/office/powerpoint/2010/main" val="5945464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screenshot of a computer&#10;&#10;Description automatically generated">
            <a:extLst>
              <a:ext uri="{FF2B5EF4-FFF2-40B4-BE49-F238E27FC236}">
                <a16:creationId xmlns:a16="http://schemas.microsoft.com/office/drawing/2014/main" id="{FB969DA3-AD57-7732-7035-82D884A1275F}"/>
              </a:ext>
            </a:extLst>
          </p:cNvPr>
          <p:cNvPicPr>
            <a:picLocks noChangeAspect="1"/>
          </p:cNvPicPr>
          <p:nvPr/>
        </p:nvPicPr>
        <p:blipFill rotWithShape="1">
          <a:blip r:embed="rId2"/>
          <a:srcRect l="12241" t="18846" r="13672" b="6240"/>
          <a:stretch/>
        </p:blipFill>
        <p:spPr>
          <a:xfrm>
            <a:off x="115456" y="118822"/>
            <a:ext cx="11953096" cy="6751581"/>
          </a:xfrm>
          <a:prstGeom prst="rect">
            <a:avLst/>
          </a:prstGeom>
        </p:spPr>
      </p:pic>
    </p:spTree>
    <p:extLst>
      <p:ext uri="{BB962C8B-B14F-4D97-AF65-F5344CB8AC3E}">
        <p14:creationId xmlns:p14="http://schemas.microsoft.com/office/powerpoint/2010/main" val="39220169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stretch>
            <a:fillRect t="-9000" b="-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C23A74-6FCA-9C40-6FCA-E2E9E5B19CF7}"/>
              </a:ext>
            </a:extLst>
          </p:cNvPr>
          <p:cNvSpPr>
            <a:spLocks noGrp="1"/>
          </p:cNvSpPr>
          <p:nvPr>
            <p:ph type="title"/>
          </p:nvPr>
        </p:nvSpPr>
        <p:spPr/>
        <p:txBody>
          <a:bodyPr/>
          <a:lstStyle/>
          <a:p>
            <a:r>
              <a:rPr lang="en-US" b="1" dirty="0"/>
              <a:t>CONCLUSION</a:t>
            </a:r>
          </a:p>
        </p:txBody>
      </p:sp>
      <p:sp>
        <p:nvSpPr>
          <p:cNvPr id="3" name="Content Placeholder 2">
            <a:extLst>
              <a:ext uri="{FF2B5EF4-FFF2-40B4-BE49-F238E27FC236}">
                <a16:creationId xmlns:a16="http://schemas.microsoft.com/office/drawing/2014/main" id="{B6181555-9A12-94C6-D530-86A8A1356011}"/>
              </a:ext>
            </a:extLst>
          </p:cNvPr>
          <p:cNvSpPr>
            <a:spLocks noGrp="1"/>
          </p:cNvSpPr>
          <p:nvPr>
            <p:ph idx="1"/>
          </p:nvPr>
        </p:nvSpPr>
        <p:spPr>
          <a:xfrm>
            <a:off x="1115568" y="2349071"/>
            <a:ext cx="10168128" cy="3823129"/>
          </a:xfrm>
        </p:spPr>
        <p:txBody>
          <a:bodyPr vert="horz" lIns="91440" tIns="45720" rIns="91440" bIns="45720" rtlCol="0" anchor="t">
            <a:normAutofit/>
          </a:bodyPr>
          <a:lstStyle/>
          <a:p>
            <a:r>
              <a:rPr lang="en-US" sz="2400" b="1" dirty="0">
                <a:highlight>
                  <a:srgbClr val="C0C0C0"/>
                </a:highlight>
                <a:latin typeface="Aptos Display"/>
                <a:ea typeface="+mn-lt"/>
                <a:cs typeface="+mn-lt"/>
              </a:rPr>
              <a:t>The analysis included the percentage of crew (16%) and passenger (84%) fatalities, providing a deeper understanding of the distribution of fatalities within the aircraft.</a:t>
            </a:r>
            <a:endParaRPr lang="en-US" sz="2400" b="1">
              <a:highlight>
                <a:srgbClr val="C0C0C0"/>
              </a:highlight>
              <a:latin typeface="Aptos Display"/>
            </a:endParaRPr>
          </a:p>
          <a:p>
            <a:r>
              <a:rPr lang="en-US" sz="2400" b="1" dirty="0">
                <a:highlight>
                  <a:srgbClr val="C0C0C0"/>
                </a:highlight>
                <a:latin typeface="Aptos Display"/>
                <a:ea typeface="+mn-lt"/>
                <a:cs typeface="+mn-lt"/>
              </a:rPr>
              <a:t>Chicago O'Hare, Illinois was the highest airplane fatalities rate in the world with 271 individuals</a:t>
            </a:r>
            <a:endParaRPr lang="en-US" sz="2400" b="1">
              <a:highlight>
                <a:srgbClr val="C0C0C0"/>
              </a:highlight>
              <a:latin typeface="Aptos Display"/>
            </a:endParaRPr>
          </a:p>
          <a:p>
            <a:r>
              <a:rPr lang="en-US" sz="2400" b="1" dirty="0">
                <a:highlight>
                  <a:srgbClr val="C0C0C0"/>
                </a:highlight>
                <a:latin typeface="Aptos Display"/>
                <a:ea typeface="+mn-lt"/>
                <a:cs typeface="+mn-lt"/>
              </a:rPr>
              <a:t>The year 2001 was the highest airplane fatalities rate in the world.</a:t>
            </a:r>
            <a:endParaRPr lang="en-US" sz="2400" b="1">
              <a:highlight>
                <a:srgbClr val="C0C0C0"/>
              </a:highlight>
              <a:latin typeface="Aptos Display"/>
            </a:endParaRPr>
          </a:p>
          <a:p>
            <a:r>
              <a:rPr lang="en-US" sz="2400" b="1" dirty="0">
                <a:highlight>
                  <a:srgbClr val="C0C0C0"/>
                </a:highlight>
                <a:latin typeface="Aptos Display"/>
                <a:ea typeface="+mn-lt"/>
                <a:cs typeface="+mn-lt"/>
              </a:rPr>
              <a:t>AC Type: McDonnell Douglas DC-10-10 and the number of fatalities, as it represents the cause of7% of fatalities.</a:t>
            </a:r>
            <a:endParaRPr lang="en-US" sz="2400" b="1">
              <a:highlight>
                <a:srgbClr val="C0C0C0"/>
              </a:highlight>
              <a:latin typeface="Aptos Display"/>
            </a:endParaRPr>
          </a:p>
          <a:p>
            <a:endParaRPr lang="en-US" b="1" dirty="0">
              <a:solidFill>
                <a:schemeClr val="bg1"/>
              </a:solidFill>
            </a:endParaRPr>
          </a:p>
        </p:txBody>
      </p:sp>
      <p:sp>
        <p:nvSpPr>
          <p:cNvPr id="4" name="Date Placeholder 3">
            <a:extLst>
              <a:ext uri="{FF2B5EF4-FFF2-40B4-BE49-F238E27FC236}">
                <a16:creationId xmlns:a16="http://schemas.microsoft.com/office/drawing/2014/main" id="{6A601092-C30D-03B2-5731-E0F23F2F418C}"/>
              </a:ext>
            </a:extLst>
          </p:cNvPr>
          <p:cNvSpPr>
            <a:spLocks noGrp="1"/>
          </p:cNvSpPr>
          <p:nvPr>
            <p:ph type="dt" sz="half" idx="10"/>
          </p:nvPr>
        </p:nvSpPr>
        <p:spPr/>
        <p:txBody>
          <a:bodyPr/>
          <a:lstStyle/>
          <a:p>
            <a:fld id="{90F547E5-9A00-4E9C-AEE1-58FD5E88AC7C}" type="datetime1">
              <a:t>5/5/2024</a:t>
            </a:fld>
            <a:endParaRPr lang="en-US" dirty="0"/>
          </a:p>
        </p:txBody>
      </p:sp>
      <p:sp>
        <p:nvSpPr>
          <p:cNvPr id="5" name="Footer Placeholder 4">
            <a:extLst>
              <a:ext uri="{FF2B5EF4-FFF2-40B4-BE49-F238E27FC236}">
                <a16:creationId xmlns:a16="http://schemas.microsoft.com/office/drawing/2014/main" id="{C295D8F0-D2F6-597F-AA77-010990D77E2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6BDE73D1-5A41-AFC0-8ED3-35E26DF652E9}"/>
              </a:ext>
            </a:extLst>
          </p:cNvPr>
          <p:cNvSpPr>
            <a:spLocks noGrp="1"/>
          </p:cNvSpPr>
          <p:nvPr>
            <p:ph type="sldNum" sz="quarter" idx="12"/>
          </p:nvPr>
        </p:nvSpPr>
        <p:spPr/>
        <p:txBody>
          <a:bodyPr/>
          <a:lstStyle/>
          <a:p>
            <a:fld id="{A65A5C87-DF58-40C8-B092-1DE63DB4547E}" type="slidenum">
              <a:rPr lang="en-US" dirty="0"/>
              <a:t>8</a:t>
            </a:fld>
            <a:endParaRPr lang="en-US" dirty="0"/>
          </a:p>
        </p:txBody>
      </p:sp>
    </p:spTree>
    <p:extLst>
      <p:ext uri="{BB962C8B-B14F-4D97-AF65-F5344CB8AC3E}">
        <p14:creationId xmlns:p14="http://schemas.microsoft.com/office/powerpoint/2010/main" val="12532794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01A2F-2DD5-233C-7992-0062081C93D3}"/>
              </a:ext>
            </a:extLst>
          </p:cNvPr>
          <p:cNvSpPr>
            <a:spLocks noGrp="1"/>
          </p:cNvSpPr>
          <p:nvPr>
            <p:ph type="title"/>
          </p:nvPr>
        </p:nvSpPr>
        <p:spPr/>
        <p:txBody>
          <a:bodyPr/>
          <a:lstStyle/>
          <a:p>
            <a:endParaRPr lang="en-US"/>
          </a:p>
        </p:txBody>
      </p:sp>
      <p:pic>
        <p:nvPicPr>
          <p:cNvPr id="7" name="Content Placeholder 6" descr="Airplane Flying Free Stock Photo - Public Domain Pictures">
            <a:extLst>
              <a:ext uri="{FF2B5EF4-FFF2-40B4-BE49-F238E27FC236}">
                <a16:creationId xmlns:a16="http://schemas.microsoft.com/office/drawing/2014/main" id="{461B414E-81A8-780C-7810-2D5B607628A5}"/>
              </a:ext>
            </a:extLst>
          </p:cNvPr>
          <p:cNvPicPr>
            <a:picLocks noGrp="1" noChangeAspect="1"/>
          </p:cNvPicPr>
          <p:nvPr>
            <p:ph idx="1"/>
          </p:nvPr>
        </p:nvPicPr>
        <p:blipFill rotWithShape="1">
          <a:blip r:embed="rId2"/>
          <a:srcRect t="10070" b="10070"/>
          <a:stretch/>
        </p:blipFill>
        <p:spPr>
          <a:xfrm>
            <a:off x="2792" y="4519"/>
            <a:ext cx="12839871" cy="6835903"/>
          </a:xfrm>
        </p:spPr>
      </p:pic>
      <p:sp>
        <p:nvSpPr>
          <p:cNvPr id="4" name="Date Placeholder 3">
            <a:extLst>
              <a:ext uri="{FF2B5EF4-FFF2-40B4-BE49-F238E27FC236}">
                <a16:creationId xmlns:a16="http://schemas.microsoft.com/office/drawing/2014/main" id="{017E58A8-2087-AD2B-70C8-3649EE03EEE7}"/>
              </a:ext>
            </a:extLst>
          </p:cNvPr>
          <p:cNvSpPr>
            <a:spLocks noGrp="1"/>
          </p:cNvSpPr>
          <p:nvPr>
            <p:ph type="dt" sz="half" idx="10"/>
          </p:nvPr>
        </p:nvSpPr>
        <p:spPr/>
        <p:txBody>
          <a:bodyPr/>
          <a:lstStyle/>
          <a:p>
            <a:fld id="{277854FD-00DC-4882-91AA-AD6A29388071}" type="datetime1">
              <a:t>5/5/2024</a:t>
            </a:fld>
            <a:endParaRPr lang="en-US" dirty="0"/>
          </a:p>
        </p:txBody>
      </p:sp>
      <p:sp>
        <p:nvSpPr>
          <p:cNvPr id="5" name="Footer Placeholder 4">
            <a:extLst>
              <a:ext uri="{FF2B5EF4-FFF2-40B4-BE49-F238E27FC236}">
                <a16:creationId xmlns:a16="http://schemas.microsoft.com/office/drawing/2014/main" id="{9254E450-B00C-77D9-8947-FC9E89D3CEF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719B15B-7937-C1AE-285F-B2D9CBFF818B}"/>
              </a:ext>
            </a:extLst>
          </p:cNvPr>
          <p:cNvSpPr>
            <a:spLocks noGrp="1"/>
          </p:cNvSpPr>
          <p:nvPr>
            <p:ph type="sldNum" sz="quarter" idx="12"/>
          </p:nvPr>
        </p:nvSpPr>
        <p:spPr/>
        <p:txBody>
          <a:bodyPr/>
          <a:lstStyle/>
          <a:p>
            <a:fld id="{A65A5C87-DF58-40C8-B092-1DE63DB4547E}" type="slidenum">
              <a:rPr lang="en-US" dirty="0"/>
              <a:t>9</a:t>
            </a:fld>
            <a:endParaRPr lang="en-US" dirty="0"/>
          </a:p>
        </p:txBody>
      </p:sp>
      <p:sp>
        <p:nvSpPr>
          <p:cNvPr id="8" name="TextBox 7">
            <a:extLst>
              <a:ext uri="{FF2B5EF4-FFF2-40B4-BE49-F238E27FC236}">
                <a16:creationId xmlns:a16="http://schemas.microsoft.com/office/drawing/2014/main" id="{103F7C58-564D-11E1-4F52-BFCCBBB53D01}"/>
              </a:ext>
            </a:extLst>
          </p:cNvPr>
          <p:cNvSpPr txBox="1"/>
          <p:nvPr/>
        </p:nvSpPr>
        <p:spPr>
          <a:xfrm>
            <a:off x="2711218" y="2819412"/>
            <a:ext cx="9215005" cy="1569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9600" b="1" dirty="0">
                <a:solidFill>
                  <a:schemeClr val="bg2"/>
                </a:solidFill>
                <a:latin typeface="Avenir Next LT Pro"/>
              </a:rPr>
              <a:t>THANKYOU!</a:t>
            </a:r>
          </a:p>
        </p:txBody>
      </p:sp>
    </p:spTree>
    <p:extLst>
      <p:ext uri="{BB962C8B-B14F-4D97-AF65-F5344CB8AC3E}">
        <p14:creationId xmlns:p14="http://schemas.microsoft.com/office/powerpoint/2010/main" val="1145839456"/>
      </p:ext>
    </p:extLst>
  </p:cSld>
  <p:clrMapOvr>
    <a:masterClrMapping/>
  </p:clrMapOvr>
</p:sld>
</file>

<file path=ppt/theme/theme1.xml><?xml version="1.0" encoding="utf-8"?>
<a:theme xmlns:a="http://schemas.openxmlformats.org/drawingml/2006/main" name="AccentBoxVTI">
  <a:themeElements>
    <a:clrScheme name="AccentBoxVTI">
      <a:dk1>
        <a:srgbClr val="000000"/>
      </a:dk1>
      <a:lt1>
        <a:sysClr val="window" lastClr="FFFFFF"/>
      </a:lt1>
      <a:dk2>
        <a:srgbClr val="262626"/>
      </a:dk2>
      <a:lt2>
        <a:srgbClr val="FFFFFF"/>
      </a:lt2>
      <a:accent1>
        <a:srgbClr val="F5A700"/>
      </a:accent1>
      <a:accent2>
        <a:srgbClr val="00A5AB"/>
      </a:accent2>
      <a:accent3>
        <a:srgbClr val="09963B"/>
      </a:accent3>
      <a:accent4>
        <a:srgbClr val="E64823"/>
      </a:accent4>
      <a:accent5>
        <a:srgbClr val="9C6A6A"/>
      </a:accent5>
      <a:accent6>
        <a:srgbClr val="824F8C"/>
      </a:accent6>
      <a:hlink>
        <a:srgbClr val="2998E3"/>
      </a:hlink>
      <a:folHlink>
        <a:srgbClr val="7F723D"/>
      </a:folHlink>
    </a:clrScheme>
    <a:fontScheme name="AccentBoxVTI">
      <a:majorFont>
        <a:latin typeface="Avenir Next LT Pro"/>
        <a:ea typeface=""/>
        <a:cs typeface=""/>
      </a:majorFont>
      <a:minorFont>
        <a:latin typeface="Avenir Next LT Pro"/>
        <a:ea typeface=""/>
        <a:cs typeface=""/>
      </a:minorFont>
    </a:fontScheme>
    <a:fmtScheme name="AccentBoxVTI">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F4FE582F-5DDE-4E50-A331-B77FB79D7361}" vid="{42624B42-66F4-4B9A-A3DB-EB561F16279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AccentBoxVTI</vt:lpstr>
      <vt:lpstr>Airplane Crash Analysis</vt:lpstr>
      <vt:lpstr>CONTENT</vt:lpstr>
      <vt:lpstr>PROBLEM STATEMENT</vt:lpstr>
      <vt:lpstr>DATA CLEANING AND TRANSFORMING</vt:lpstr>
      <vt:lpstr>PowerPoint Presentation</vt:lpstr>
      <vt:lpstr>PowerPoint Presentation</vt:lpstr>
      <vt:lpstr>PowerPoint Presentation</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154</cp:revision>
  <dcterms:created xsi:type="dcterms:W3CDTF">2024-05-05T11:09:29Z</dcterms:created>
  <dcterms:modified xsi:type="dcterms:W3CDTF">2024-05-05T12:06:22Z</dcterms:modified>
</cp:coreProperties>
</file>