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0" r:id="rId4"/>
    <p:sldId id="261" r:id="rId5"/>
    <p:sldId id="284" r:id="rId6"/>
    <p:sldId id="287" r:id="rId7"/>
    <p:sldId id="285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2 Checkpoint 1</a:t>
            </a:r>
            <a:br>
              <a:rPr lang="en-US" dirty="0"/>
            </a:br>
            <a:r>
              <a:rPr lang="en-US" sz="3200" dirty="0"/>
              <a:t>ECE </a:t>
            </a:r>
            <a:r>
              <a:rPr lang="en-US" altLang="zh-CN" sz="3200" dirty="0"/>
              <a:t>471</a:t>
            </a:r>
            <a:br>
              <a:rPr lang="en-US" sz="3200" dirty="0"/>
            </a:br>
            <a:r>
              <a:rPr lang="en-US" altLang="zh-CN" sz="3200" dirty="0"/>
              <a:t>Fall</a:t>
            </a:r>
            <a:r>
              <a:rPr lang="en-US" sz="3200" dirty="0"/>
              <a:t> 202</a:t>
            </a:r>
            <a:r>
              <a:rPr lang="en-US" altLang="zh-CN" sz="3200" dirty="0"/>
              <a:t>2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Name1 (NetID1), Name2 (NetID2), Name3 (NetID3)</a:t>
            </a:r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1</a:t>
            </a:r>
            <a:r>
              <a:rPr lang="en-US" sz="1400" dirty="0"/>
              <a:t>. Is the KS test a parametric test or a non-parametric test? When does one want to use non-parametric tests?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altLang="zh-CN" sz="1400" dirty="0"/>
              <a:t>3</a:t>
            </a:r>
            <a:r>
              <a:rPr lang="en-US" sz="1400" dirty="0"/>
              <a:t>. What is the null hypothesis of the KS test in our context? Use one microbe as an example to explain your answer.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r>
              <a:rPr lang="en-US" altLang="zh-CN" sz="1400" dirty="0"/>
              <a:t>4</a:t>
            </a:r>
            <a:r>
              <a:rPr lang="en-US" sz="1400" dirty="0"/>
              <a:t>. Count the number of microbes with significantly altered expression at alpha=0.1, 0.05, 0.01, 0.005 and 0.001 level? Summarize your answers in a table below:</a:t>
            </a:r>
          </a:p>
        </p:txBody>
      </p:sp>
    </p:spTree>
    <p:extLst>
      <p:ext uri="{BB962C8B-B14F-4D97-AF65-F5344CB8AC3E}">
        <p14:creationId xmlns:p14="http://schemas.microsoft.com/office/powerpoint/2010/main" val="257278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1</a:t>
            </a:r>
            <a:r>
              <a:rPr lang="en-US" sz="1400" dirty="0"/>
              <a:t>. What does a p-value of 0.05 represent in our context?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altLang="zh-CN" sz="1400" dirty="0"/>
              <a:t>2</a:t>
            </a:r>
            <a:r>
              <a:rPr lang="en-US" sz="1400" dirty="0"/>
              <a:t>. If the null hypothesis is true, what distribution will the p-values follow?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altLang="zh-CN" sz="1400" dirty="0"/>
              <a:t>3</a:t>
            </a:r>
            <a:r>
              <a:rPr lang="en-US" sz="1400" dirty="0"/>
              <a:t>. If no microbe’s abundance was altered, how many significant p-values does one expect to see at alpha=0.1, 0.05, 0.01, 0.005 and 0.001 level? Compare your answers with your results in Task 2.1.c. Show the comparison in a table below:</a:t>
            </a:r>
          </a:p>
        </p:txBody>
      </p:sp>
    </p:spTree>
    <p:extLst>
      <p:ext uri="{BB962C8B-B14F-4D97-AF65-F5344CB8AC3E}">
        <p14:creationId xmlns:p14="http://schemas.microsoft.com/office/powerpoint/2010/main" val="2961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2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4</a:t>
            </a:r>
            <a:r>
              <a:rPr lang="en-US" sz="1400" dirty="0"/>
              <a:t>. Q-Q plot:</a:t>
            </a:r>
          </a:p>
        </p:txBody>
      </p:sp>
    </p:spTree>
    <p:extLst>
      <p:ext uri="{BB962C8B-B14F-4D97-AF65-F5344CB8AC3E}">
        <p14:creationId xmlns:p14="http://schemas.microsoft.com/office/powerpoint/2010/main" val="330026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2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5</a:t>
            </a:r>
            <a:r>
              <a:rPr lang="en-US" sz="1400" dirty="0"/>
              <a:t>.</a:t>
            </a:r>
            <a:r>
              <a:rPr lang="en-US" altLang="zh-CN" sz="1400" dirty="0"/>
              <a:t>1</a:t>
            </a:r>
            <a:r>
              <a:rPr lang="en-US" sz="1400" dirty="0"/>
              <a:t>. How does taking the -log10() of the p-values help you visualize the p-value distribution?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altLang="zh-CN" sz="1400" dirty="0"/>
              <a:t>5</a:t>
            </a:r>
            <a:r>
              <a:rPr lang="en-US" sz="1400" dirty="0"/>
              <a:t>.</a:t>
            </a:r>
            <a:r>
              <a:rPr lang="en-US" altLang="zh-CN" sz="1400" dirty="0"/>
              <a:t>2</a:t>
            </a:r>
            <a:r>
              <a:rPr lang="en-US" sz="1400" dirty="0"/>
              <a:t>. What can you conclude from the Q-Q plot?</a:t>
            </a:r>
          </a:p>
        </p:txBody>
      </p:sp>
    </p:spTree>
    <p:extLst>
      <p:ext uri="{BB962C8B-B14F-4D97-AF65-F5344CB8AC3E}">
        <p14:creationId xmlns:p14="http://schemas.microsoft.com/office/powerpoint/2010/main" val="330649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a. </a:t>
            </a:r>
            <a:r>
              <a:rPr lang="en-US" altLang="zh-CN" sz="1400" dirty="0"/>
              <a:t>Draw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Bayesian</a:t>
            </a:r>
            <a:r>
              <a:rPr lang="zh-CN" altLang="en-US" sz="1400" dirty="0"/>
              <a:t> </a:t>
            </a:r>
            <a:r>
              <a:rPr lang="en-US" altLang="zh-CN" sz="1400" dirty="0"/>
              <a:t>Network</a:t>
            </a:r>
            <a:r>
              <a:rPr lang="en-US" sz="1400" dirty="0"/>
              <a:t>: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b. . Factorization of joint probability distribution: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991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Q2.</a:t>
            </a:r>
            <a:r>
              <a:rPr lang="zh-CN" altLang="en-US" sz="1400" dirty="0"/>
              <a:t> </a:t>
            </a:r>
            <a:r>
              <a:rPr lang="en-US" sz="1400" dirty="0"/>
              <a:t>Histogram of Wait Time, characteristics of the distribution; Histogram of log-scale Wait Time, what distribution does it look like: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altLang="zh-CN" sz="1400" dirty="0"/>
              <a:t>Q3</a:t>
            </a:r>
            <a:r>
              <a:rPr lang="en-US" sz="1400" dirty="0"/>
              <a:t>. Repeat </a:t>
            </a:r>
            <a:r>
              <a:rPr lang="en-US" altLang="zh-CN" sz="1400" dirty="0"/>
              <a:t>Task</a:t>
            </a:r>
            <a:r>
              <a:rPr lang="zh-CN" altLang="en-US" sz="1400" dirty="0"/>
              <a:t> </a:t>
            </a:r>
            <a:r>
              <a:rPr lang="en-US" altLang="zh-CN" sz="1400" dirty="0"/>
              <a:t>1.2,</a:t>
            </a:r>
            <a:r>
              <a:rPr lang="en-US" sz="1400" dirty="0"/>
              <a:t> conditioning on Collection Method; Mean and standard deviation of  log of Wait Time for samples collected by nurses:</a:t>
            </a:r>
          </a:p>
        </p:txBody>
      </p:sp>
    </p:spTree>
    <p:extLst>
      <p:ext uri="{BB962C8B-B14F-4D97-AF65-F5344CB8AC3E}">
        <p14:creationId xmlns:p14="http://schemas.microsoft.com/office/powerpoint/2010/main" val="144302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</a:t>
            </a:r>
            <a:r>
              <a:rPr lang="en-US" altLang="zh-CN" dirty="0"/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686B5-C0CA-44C7-A49D-844D77E2F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For samples collected by patients themselves, find the coefficients and the intercept of this linear combination, and also the value of the variance.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sz="1400" dirty="0"/>
                  <a:t>Formulate the distribution of Quality Score (Q) given Collection Method (C), Wait Time (W) and Storage Temperature (S). Use any characters to represent the unknown parameters.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sz="1400" dirty="0"/>
                  <a:t>Factorize the distribution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and simplified the equation based on the Bayesian Network structure using local semantics.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sz="1400" dirty="0"/>
                  <a:t>Eliminate terms irrelevant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and plug in the pdf of Q to further simplify the equation. What is the equation equivalent to? Can you estimate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(i.e.,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coefficients &amp; intercept of the linear equation, variance of the Gaussian distribution)?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686B5-C0CA-44C7-A49D-844D77E2F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</a:t>
            </a:r>
            <a:r>
              <a:rPr lang="en-US" altLang="zh-CN" dirty="0"/>
              <a:t>4</a:t>
            </a:r>
            <a:r>
              <a:rPr lang="en-US" dirty="0"/>
              <a:t>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en-US" sz="1400" dirty="0"/>
              <a:t>For samples collected by the patients:</a:t>
            </a:r>
            <a:endParaRPr lang="en-US" altLang="zh-CN" sz="1400" dirty="0"/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/>
              <a:t>Compute the mean of log Wait Time and the mean of Storage Time</a:t>
            </a:r>
            <a:r>
              <a:rPr lang="en-US" altLang="zh-CN" sz="1400" dirty="0"/>
              <a:t>.</a:t>
            </a: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/>
              <a:t>What is the variance of Quality Score of th</a:t>
            </a:r>
            <a:r>
              <a:rPr lang="en-US" altLang="zh-CN" sz="1400" dirty="0"/>
              <a:t>e</a:t>
            </a:r>
            <a:r>
              <a:rPr lang="en-US" sz="1400" dirty="0"/>
              <a:t> samples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fall</a:t>
            </a:r>
            <a:r>
              <a:rPr lang="zh-CN" altLang="en-US" sz="1400" dirty="0"/>
              <a:t> </a:t>
            </a:r>
            <a:r>
              <a:rPr lang="en-US" altLang="zh-CN" sz="1400" dirty="0"/>
              <a:t>into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small</a:t>
            </a:r>
            <a:r>
              <a:rPr lang="zh-CN" altLang="en-US" sz="1400" dirty="0"/>
              <a:t> </a:t>
            </a:r>
            <a:r>
              <a:rPr lang="en-US" altLang="zh-CN" sz="1400" dirty="0"/>
              <a:t>region</a:t>
            </a:r>
            <a:r>
              <a:rPr lang="en-US" sz="1400" dirty="0"/>
              <a:t>?</a:t>
            </a:r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endParaRPr lang="en-US" sz="1400" dirty="0"/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/>
              <a:t>How does the variance compare with the estimated variance in (c)?</a:t>
            </a:r>
          </a:p>
        </p:txBody>
      </p:sp>
    </p:spTree>
    <p:extLst>
      <p:ext uri="{BB962C8B-B14F-4D97-AF65-F5344CB8AC3E}">
        <p14:creationId xmlns:p14="http://schemas.microsoft.com/office/powerpoint/2010/main" val="39354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Detailed procedure for inferring the most likely Collection Method for the first sample in the training data; Show the entries (rows) where your inferred Collection Method differs from the actual data:</a:t>
            </a:r>
          </a:p>
        </p:txBody>
      </p:sp>
    </p:spTree>
    <p:extLst>
      <p:ext uri="{BB962C8B-B14F-4D97-AF65-F5344CB8AC3E}">
        <p14:creationId xmlns:p14="http://schemas.microsoft.com/office/powerpoint/2010/main" val="198092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Detailed procedure for deciding whether the first sample in the data has poor quality; IDs of the poor-quality samples:</a:t>
            </a:r>
          </a:p>
        </p:txBody>
      </p:sp>
    </p:spTree>
    <p:extLst>
      <p:ext uri="{BB962C8B-B14F-4D97-AF65-F5344CB8AC3E}">
        <p14:creationId xmlns:p14="http://schemas.microsoft.com/office/powerpoint/2010/main" val="9816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</a:t>
            </a:r>
            <a:r>
              <a:rPr lang="en-US" altLang="zh-CN" dirty="0"/>
              <a:t>Part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Heatmaps (controls on left cases on right):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Summarize your observations</a:t>
            </a:r>
          </a:p>
        </p:txBody>
      </p:sp>
    </p:spTree>
    <p:extLst>
      <p:ext uri="{BB962C8B-B14F-4D97-AF65-F5344CB8AC3E}">
        <p14:creationId xmlns:p14="http://schemas.microsoft.com/office/powerpoint/2010/main" val="428294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</a:t>
            </a:r>
            <a:r>
              <a:rPr lang="en-US" altLang="zh-CN" dirty="0"/>
              <a:t>Part</a:t>
            </a:r>
            <a:r>
              <a:rPr lang="en-US" dirty="0"/>
              <a:t> 2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Which aspects of the data are the heatmaps good at highlighting? What types of things are heatmaps less suitable for?</a:t>
            </a:r>
          </a:p>
        </p:txBody>
      </p:sp>
    </p:spTree>
    <p:extLst>
      <p:ext uri="{BB962C8B-B14F-4D97-AF65-F5344CB8AC3E}">
        <p14:creationId xmlns:p14="http://schemas.microsoft.com/office/powerpoint/2010/main" val="424196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635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Mini-Project 2 Checkpoint 1 ECE 471 Fall 2022</vt:lpstr>
      <vt:lpstr>Task 1 – Question 1</vt:lpstr>
      <vt:lpstr>Task 1 – Question 2 &amp; 3</vt:lpstr>
      <vt:lpstr>Task 1 – Question 4</vt:lpstr>
      <vt:lpstr>Task 1 – Question 4 (continued)</vt:lpstr>
      <vt:lpstr>Task 1 – Question 5</vt:lpstr>
      <vt:lpstr>Task 1 – Question 6</vt:lpstr>
      <vt:lpstr>Task 1 – Part 2</vt:lpstr>
      <vt:lpstr>Task 1 – Part 2 (continued)</vt:lpstr>
      <vt:lpstr>Task 2 – Question 1</vt:lpstr>
      <vt:lpstr>Task 2 – Question 2</vt:lpstr>
      <vt:lpstr>Task 2 – Question 2 (continued)</vt:lpstr>
      <vt:lpstr>Task 2 – Question 2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Cao, Yurui</cp:lastModifiedBy>
  <cp:revision>46</cp:revision>
  <dcterms:created xsi:type="dcterms:W3CDTF">2020-01-30T21:31:06Z</dcterms:created>
  <dcterms:modified xsi:type="dcterms:W3CDTF">2022-10-04T00:56:56Z</dcterms:modified>
</cp:coreProperties>
</file>