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0" r:id="rId4"/>
    <p:sldId id="261" r:id="rId5"/>
    <p:sldId id="284" r:id="rId6"/>
    <p:sldId id="287" r:id="rId7"/>
    <p:sldId id="285" r:id="rId8"/>
    <p:sldId id="262" r:id="rId9"/>
    <p:sldId id="264" r:id="rId10"/>
    <p:sldId id="265" r:id="rId11"/>
    <p:sldId id="266" r:id="rId12"/>
    <p:sldId id="267" r:id="rId13"/>
    <p:sldId id="268" r:id="rId14"/>
    <p:sldId id="269" r:id="rId15"/>
    <p:sldId id="270" r:id="rId16"/>
    <p:sldId id="273" r:id="rId17"/>
    <p:sldId id="275" r:id="rId18"/>
    <p:sldId id="278" r:id="rId19"/>
    <p:sldId id="279" r:id="rId20"/>
    <p:sldId id="280"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84" autoAdjust="0"/>
    <p:restoredTop sz="94660"/>
  </p:normalViewPr>
  <p:slideViewPr>
    <p:cSldViewPr snapToGrid="0">
      <p:cViewPr varScale="1">
        <p:scale>
          <a:sx n="105" d="100"/>
          <a:sy n="105" d="100"/>
        </p:scale>
        <p:origin x="5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10/3/22</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10/3/22</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2 Checkpoint 2</a:t>
            </a:r>
            <a:br>
              <a:rPr lang="en-US" dirty="0"/>
            </a:br>
            <a:r>
              <a:rPr lang="en-US" sz="3200" dirty="0"/>
              <a:t>ECE </a:t>
            </a:r>
            <a:r>
              <a:rPr lang="en-US" altLang="zh-CN" sz="3200" dirty="0"/>
              <a:t>471</a:t>
            </a:r>
            <a:br>
              <a:rPr lang="en-US" sz="3200" dirty="0"/>
            </a:br>
            <a:r>
              <a:rPr lang="en-US" altLang="zh-CN" sz="3200" dirty="0"/>
              <a:t>Fall</a:t>
            </a:r>
            <a:r>
              <a:rPr lang="en-US" sz="3200" dirty="0"/>
              <a:t> 202</a:t>
            </a:r>
            <a:r>
              <a:rPr lang="en-US" altLang="zh-CN" sz="3200" dirty="0"/>
              <a:t>2</a:t>
            </a:r>
            <a:endParaRPr lang="en-US" sz="3200" dirty="0"/>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Name1 (NetID1), Name2 (NetID2), Name3 (NetID3)</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1</a:t>
            </a:r>
            <a:r>
              <a:rPr lang="en-US" sz="1400" dirty="0"/>
              <a:t>. Is the KS test a parametric test or a non-parametric test? When does one want to use non-parametric tests?</a:t>
            </a:r>
          </a:p>
          <a:p>
            <a:endParaRPr lang="en-US" sz="1400" dirty="0"/>
          </a:p>
          <a:p>
            <a:pPr marL="0" indent="0">
              <a:buNone/>
            </a:pPr>
            <a:endParaRPr lang="en-US" sz="1400" dirty="0"/>
          </a:p>
          <a:p>
            <a:pPr marL="0" indent="0">
              <a:buNone/>
            </a:pPr>
            <a:endParaRPr lang="en-US" sz="1400" dirty="0"/>
          </a:p>
          <a:p>
            <a:r>
              <a:rPr lang="en-US" altLang="zh-CN" sz="1400" dirty="0"/>
              <a:t>3</a:t>
            </a:r>
            <a:r>
              <a:rPr lang="en-US" sz="1400" dirty="0"/>
              <a:t>. What is the null hypothesis of the KS test in our context? Use one microbe as an example to explain your answer.</a:t>
            </a:r>
          </a:p>
          <a:p>
            <a:endParaRPr lang="en-US" sz="1400" dirty="0"/>
          </a:p>
          <a:p>
            <a:pPr marL="0" indent="0">
              <a:buNone/>
            </a:pPr>
            <a:endParaRPr lang="en-US" sz="1400" dirty="0"/>
          </a:p>
          <a:p>
            <a:endParaRPr lang="en-US" sz="1400" dirty="0"/>
          </a:p>
          <a:p>
            <a:r>
              <a:rPr lang="en-US" altLang="zh-CN" sz="1400" dirty="0"/>
              <a:t>4</a:t>
            </a:r>
            <a:r>
              <a:rPr lang="en-US" sz="1400" dirty="0"/>
              <a:t>. Count the number of microbes with significantly altered expression at alpha=0.1, 0.05, 0.01, 0.005 and 0.001 level? Summarize your answers in a table below:</a:t>
            </a:r>
          </a:p>
        </p:txBody>
      </p:sp>
    </p:spTree>
    <p:extLst>
      <p:ext uri="{BB962C8B-B14F-4D97-AF65-F5344CB8AC3E}">
        <p14:creationId xmlns:p14="http://schemas.microsoft.com/office/powerpoint/2010/main" val="257278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1</a:t>
            </a:r>
            <a:r>
              <a:rPr lang="en-US" sz="1400" dirty="0"/>
              <a:t>. What does a p-value of 0.05 represent in our context?</a:t>
            </a:r>
          </a:p>
          <a:p>
            <a:endParaRPr lang="en-US" sz="1400" dirty="0"/>
          </a:p>
          <a:p>
            <a:endParaRPr lang="en-US" sz="1400" dirty="0"/>
          </a:p>
          <a:p>
            <a:r>
              <a:rPr lang="en-US" altLang="zh-CN" sz="1400" dirty="0"/>
              <a:t>2</a:t>
            </a:r>
            <a:r>
              <a:rPr lang="en-US" sz="1400" dirty="0"/>
              <a:t>. If the null hypothesis is true, what distribution will the p-values follow?</a:t>
            </a:r>
          </a:p>
          <a:p>
            <a:endParaRPr lang="en-US" sz="1400" dirty="0"/>
          </a:p>
          <a:p>
            <a:endParaRPr lang="en-US" sz="1400" dirty="0"/>
          </a:p>
          <a:p>
            <a:r>
              <a:rPr lang="en-US" altLang="zh-CN" sz="1400" dirty="0"/>
              <a:t>3</a:t>
            </a:r>
            <a:r>
              <a:rPr lang="en-US" sz="1400" dirty="0"/>
              <a:t>. If no microbe’s abundance was altered, how many significant p-values does one expect to see at alpha=0.1, 0.05, 0.01, 0.005 and 0.001 level? Compare your answers with your results in Task 2.1.c. Show the comparison in a table below:</a:t>
            </a:r>
          </a:p>
        </p:txBody>
      </p:sp>
    </p:spTree>
    <p:extLst>
      <p:ext uri="{BB962C8B-B14F-4D97-AF65-F5344CB8AC3E}">
        <p14:creationId xmlns:p14="http://schemas.microsoft.com/office/powerpoint/2010/main" val="29617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4</a:t>
            </a:r>
            <a:r>
              <a:rPr lang="en-US" sz="1400" dirty="0"/>
              <a:t>. Q-Q plot:</a:t>
            </a:r>
          </a:p>
        </p:txBody>
      </p:sp>
    </p:spTree>
    <p:extLst>
      <p:ext uri="{BB962C8B-B14F-4D97-AF65-F5344CB8AC3E}">
        <p14:creationId xmlns:p14="http://schemas.microsoft.com/office/powerpoint/2010/main" val="330026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5</a:t>
            </a:r>
            <a:r>
              <a:rPr lang="en-US" sz="1400" dirty="0"/>
              <a:t>.</a:t>
            </a:r>
            <a:r>
              <a:rPr lang="en-US" altLang="zh-CN" sz="1400" dirty="0"/>
              <a:t>1</a:t>
            </a:r>
            <a:r>
              <a:rPr lang="en-US" sz="1400" dirty="0"/>
              <a:t>. How does taking the -log10() of the p-values help you visualize the p-value distribution?</a:t>
            </a:r>
          </a:p>
          <a:p>
            <a:endParaRPr lang="en-US" sz="1400" dirty="0"/>
          </a:p>
          <a:p>
            <a:endParaRPr lang="en-US" sz="1400" dirty="0"/>
          </a:p>
          <a:p>
            <a:endParaRPr lang="en-US" sz="1400" dirty="0"/>
          </a:p>
          <a:p>
            <a:endParaRPr lang="en-US" sz="1400" dirty="0"/>
          </a:p>
          <a:p>
            <a:endParaRPr lang="en-US" sz="1400" dirty="0"/>
          </a:p>
          <a:p>
            <a:r>
              <a:rPr lang="en-US" altLang="zh-CN" sz="1400" dirty="0"/>
              <a:t>5</a:t>
            </a:r>
            <a:r>
              <a:rPr lang="en-US" sz="1400" dirty="0"/>
              <a:t>.</a:t>
            </a:r>
            <a:r>
              <a:rPr lang="en-US" altLang="zh-CN" sz="1400" dirty="0"/>
              <a:t>2</a:t>
            </a:r>
            <a:r>
              <a:rPr lang="en-US" sz="1400" dirty="0"/>
              <a:t>. What can you conclude from the Q-Q plot?</a:t>
            </a:r>
          </a:p>
        </p:txBody>
      </p:sp>
    </p:spTree>
    <p:extLst>
      <p:ext uri="{BB962C8B-B14F-4D97-AF65-F5344CB8AC3E}">
        <p14:creationId xmlns:p14="http://schemas.microsoft.com/office/powerpoint/2010/main" val="330649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2</a:t>
            </a:r>
            <a:r>
              <a:rPr lang="en-US" sz="1400" dirty="0"/>
              <a:t>. Scree plots: </a:t>
            </a: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endParaRPr lang="en-US" sz="1400" dirty="0"/>
          </a:p>
          <a:p>
            <a:r>
              <a:rPr lang="en-US" sz="1400" dirty="0"/>
              <a:t>Number of principal components needed to explain 80% of the total variance (controls and cases): </a:t>
            </a:r>
          </a:p>
        </p:txBody>
      </p:sp>
    </p:spTree>
    <p:extLst>
      <p:ext uri="{BB962C8B-B14F-4D97-AF65-F5344CB8AC3E}">
        <p14:creationId xmlns:p14="http://schemas.microsoft.com/office/powerpoint/2010/main" val="224339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1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3</a:t>
            </a:r>
            <a:r>
              <a:rPr lang="en-US" sz="1400" dirty="0"/>
              <a:t>. Plots: </a:t>
            </a: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endParaRPr lang="en-US" sz="1400" dirty="0"/>
          </a:p>
          <a:p>
            <a:r>
              <a:rPr lang="en-US" sz="1400" dirty="0"/>
              <a:t>Observations: </a:t>
            </a:r>
          </a:p>
        </p:txBody>
      </p:sp>
    </p:spTree>
    <p:extLst>
      <p:ext uri="{BB962C8B-B14F-4D97-AF65-F5344CB8AC3E}">
        <p14:creationId xmlns:p14="http://schemas.microsoft.com/office/powerpoint/2010/main" val="116113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1</a:t>
            </a:r>
            <a:r>
              <a:rPr lang="en-US" sz="1400" dirty="0"/>
              <a:t>. K-means:</a:t>
            </a:r>
          </a:p>
        </p:txBody>
      </p:sp>
    </p:spTree>
    <p:extLst>
      <p:ext uri="{BB962C8B-B14F-4D97-AF65-F5344CB8AC3E}">
        <p14:creationId xmlns:p14="http://schemas.microsoft.com/office/powerpoint/2010/main" val="16650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2</a:t>
            </a:r>
            <a:r>
              <a:rPr lang="en-US" sz="1400" dirty="0"/>
              <a:t>. Gaussian mixture model:</a:t>
            </a:r>
          </a:p>
        </p:txBody>
      </p:sp>
    </p:spTree>
    <p:extLst>
      <p:ext uri="{BB962C8B-B14F-4D97-AF65-F5344CB8AC3E}">
        <p14:creationId xmlns:p14="http://schemas.microsoft.com/office/powerpoint/2010/main" val="90657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3</a:t>
            </a:r>
            <a:r>
              <a:rPr lang="en-US" sz="1400" dirty="0"/>
              <a:t>. Interpretation and comparison of the different methods: </a:t>
            </a:r>
          </a:p>
        </p:txBody>
      </p:sp>
    </p:spTree>
    <p:extLst>
      <p:ext uri="{BB962C8B-B14F-4D97-AF65-F5344CB8AC3E}">
        <p14:creationId xmlns:p14="http://schemas.microsoft.com/office/powerpoint/2010/main" val="249992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4</a:t>
            </a:r>
            <a:r>
              <a:rPr lang="en-US" sz="1400" dirty="0"/>
              <a:t>. In context, what do the clusters you have found represent? </a:t>
            </a: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endParaRPr lang="en-US" sz="1400" dirty="0"/>
          </a:p>
          <a:p>
            <a:r>
              <a:rPr lang="en-US" altLang="zh-CN" sz="1400" dirty="0"/>
              <a:t>5</a:t>
            </a:r>
            <a:r>
              <a:rPr lang="en-US" sz="1400" dirty="0"/>
              <a:t>. Based on your process for deciding the number of clusters to partition the data into, what situations or factors might result in your decision being inaccurate?</a:t>
            </a:r>
          </a:p>
        </p:txBody>
      </p:sp>
    </p:spTree>
    <p:extLst>
      <p:ext uri="{BB962C8B-B14F-4D97-AF65-F5344CB8AC3E}">
        <p14:creationId xmlns:p14="http://schemas.microsoft.com/office/powerpoint/2010/main" val="317404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a. </a:t>
            </a:r>
            <a:r>
              <a:rPr lang="en-US" altLang="zh-CN" sz="1400" dirty="0"/>
              <a:t>Draw</a:t>
            </a:r>
            <a:r>
              <a:rPr lang="zh-CN" altLang="en-US" sz="1400" dirty="0"/>
              <a:t> </a:t>
            </a:r>
            <a:r>
              <a:rPr lang="en-US" altLang="zh-CN" sz="1400" dirty="0"/>
              <a:t>the</a:t>
            </a:r>
            <a:r>
              <a:rPr lang="zh-CN" altLang="en-US" sz="1400" dirty="0"/>
              <a:t> </a:t>
            </a:r>
            <a:r>
              <a:rPr lang="en-US" altLang="zh-CN" sz="1400" dirty="0"/>
              <a:t>Bayesian</a:t>
            </a:r>
            <a:r>
              <a:rPr lang="zh-CN" altLang="en-US" sz="1400" dirty="0"/>
              <a:t> </a:t>
            </a:r>
            <a:r>
              <a:rPr lang="en-US" altLang="zh-CN" sz="1400" dirty="0"/>
              <a:t>Network</a:t>
            </a:r>
            <a:r>
              <a:rPr lang="en-US" sz="1400" dirty="0"/>
              <a:t>: </a:t>
            </a:r>
          </a:p>
          <a:p>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r>
              <a:rPr lang="en-US" sz="1400" dirty="0"/>
              <a:t>b. . Factorization of joint probability distribution: </a:t>
            </a:r>
          </a:p>
          <a:p>
            <a:endParaRPr lang="en-US" sz="1400" dirty="0"/>
          </a:p>
          <a:p>
            <a:endParaRPr lang="en-US" sz="1400" dirty="0"/>
          </a:p>
        </p:txBody>
      </p:sp>
    </p:spTree>
    <p:extLst>
      <p:ext uri="{BB962C8B-B14F-4D97-AF65-F5344CB8AC3E}">
        <p14:creationId xmlns:p14="http://schemas.microsoft.com/office/powerpoint/2010/main" val="2979913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3</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1</a:t>
            </a:r>
            <a:r>
              <a:rPr lang="en-US" sz="1400" dirty="0"/>
              <a:t>. Determining which case subpopulations had a significantly different microbiome than the control samples. Explain your decision process and provide evidence supporting your conclusions. </a:t>
            </a:r>
          </a:p>
        </p:txBody>
      </p:sp>
    </p:spTree>
    <p:extLst>
      <p:ext uri="{BB962C8B-B14F-4D97-AF65-F5344CB8AC3E}">
        <p14:creationId xmlns:p14="http://schemas.microsoft.com/office/powerpoint/2010/main" val="165570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3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2</a:t>
            </a:r>
            <a:r>
              <a:rPr lang="en-US" sz="1400" dirty="0"/>
              <a:t>. Determining the control subpopulation most similar to each case subpopulation with a significantly different microbiome. Explain the decision process and provide evidence to support your conclusions. </a:t>
            </a:r>
          </a:p>
        </p:txBody>
      </p:sp>
    </p:spTree>
    <p:extLst>
      <p:ext uri="{BB962C8B-B14F-4D97-AF65-F5344CB8AC3E}">
        <p14:creationId xmlns:p14="http://schemas.microsoft.com/office/powerpoint/2010/main" val="388562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3 – Question 3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3</a:t>
            </a:r>
            <a:r>
              <a:rPr lang="en-US" sz="1400" dirty="0"/>
              <a:t>. Microbes with significantly altered abundance based on KS test: </a:t>
            </a:r>
          </a:p>
        </p:txBody>
      </p:sp>
    </p:spTree>
    <p:extLst>
      <p:ext uri="{BB962C8B-B14F-4D97-AF65-F5344CB8AC3E}">
        <p14:creationId xmlns:p14="http://schemas.microsoft.com/office/powerpoint/2010/main" val="21046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a:t>Task 4</a:t>
            </a:r>
            <a:endParaRPr lang="en-US" dirty="0"/>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How do you integrate the insights you got from the doctors and biologists? Do you perform dimensionality reduction? How do you perform feature selection (if it’s necessary)? What algorithms have you tried and how well each of the performed and why? What methods or procedure do you use to arrive at your </a:t>
            </a:r>
            <a:r>
              <a:rPr lang="en-US" sz="1400" b="1" dirty="0"/>
              <a:t>most confident </a:t>
            </a:r>
            <a:r>
              <a:rPr lang="en-US" sz="1400" dirty="0"/>
              <a:t>model? You can use multiple pages with tables, graphs and English explanation.</a:t>
            </a:r>
          </a:p>
        </p:txBody>
      </p:sp>
    </p:spTree>
    <p:extLst>
      <p:ext uri="{BB962C8B-B14F-4D97-AF65-F5344CB8AC3E}">
        <p14:creationId xmlns:p14="http://schemas.microsoft.com/office/powerpoint/2010/main" val="201852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a:t>
            </a:r>
            <a:r>
              <a:rPr lang="en-US" altLang="zh-CN" dirty="0"/>
              <a:t>2</a:t>
            </a:r>
            <a:r>
              <a:rPr lang="zh-CN" altLang="en-US" dirty="0"/>
              <a:t> </a:t>
            </a:r>
            <a:r>
              <a:rPr lang="en-US" altLang="zh-CN" dirty="0"/>
              <a:t>&amp;</a:t>
            </a:r>
            <a:r>
              <a:rPr lang="zh-CN" altLang="en-US" dirty="0"/>
              <a:t> </a:t>
            </a:r>
            <a:r>
              <a:rPr lang="en-US" altLang="zh-CN" dirty="0"/>
              <a:t>3</a:t>
            </a:r>
            <a:endParaRPr lang="en-US" dirty="0"/>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altLang="zh-CN" sz="1400" dirty="0"/>
              <a:t>Q2.</a:t>
            </a:r>
            <a:r>
              <a:rPr lang="zh-CN" altLang="en-US" sz="1400" dirty="0"/>
              <a:t> </a:t>
            </a:r>
            <a:r>
              <a:rPr lang="en-US" sz="1400" dirty="0"/>
              <a:t>Histogram of Wait Time, characteristics of the distribution; Histogram of log-scale Wait Time, what distribution does it look like:</a:t>
            </a:r>
          </a:p>
          <a:p>
            <a:endParaRPr lang="en-US" sz="1400" dirty="0"/>
          </a:p>
          <a:p>
            <a:endParaRPr lang="en-US" sz="1400" dirty="0"/>
          </a:p>
          <a:p>
            <a:endParaRPr lang="en-US" sz="1400" dirty="0"/>
          </a:p>
          <a:p>
            <a:endParaRPr lang="en-US" sz="1400" dirty="0"/>
          </a:p>
          <a:p>
            <a:endParaRPr lang="en-US" sz="1400" dirty="0"/>
          </a:p>
          <a:p>
            <a:endParaRPr lang="en-US" sz="1400" dirty="0"/>
          </a:p>
          <a:p>
            <a:r>
              <a:rPr lang="en-US" altLang="zh-CN" sz="1400" dirty="0"/>
              <a:t>Q3</a:t>
            </a:r>
            <a:r>
              <a:rPr lang="en-US" sz="1400" dirty="0"/>
              <a:t>. Repeat </a:t>
            </a:r>
            <a:r>
              <a:rPr lang="en-US" altLang="zh-CN" sz="1400" dirty="0"/>
              <a:t>Task</a:t>
            </a:r>
            <a:r>
              <a:rPr lang="zh-CN" altLang="en-US" sz="1400" dirty="0"/>
              <a:t> </a:t>
            </a:r>
            <a:r>
              <a:rPr lang="en-US" altLang="zh-CN" sz="1400" dirty="0"/>
              <a:t>1.2,</a:t>
            </a:r>
            <a:r>
              <a:rPr lang="en-US" sz="1400" dirty="0"/>
              <a:t> conditioning on Collection Method; Mean and standard deviation of  log of Wait Time for samples collected by nurses:</a:t>
            </a:r>
          </a:p>
        </p:txBody>
      </p:sp>
    </p:spTree>
    <p:extLst>
      <p:ext uri="{BB962C8B-B14F-4D97-AF65-F5344CB8AC3E}">
        <p14:creationId xmlns:p14="http://schemas.microsoft.com/office/powerpoint/2010/main" val="144302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a:t>
            </a:r>
            <a:r>
              <a:rPr lang="en-US" altLang="zh-CN" dirty="0"/>
              <a:t>4</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pPr marL="0" indent="0">
                  <a:buNone/>
                </a:pPr>
                <a:r>
                  <a:rPr lang="en-US" sz="1400" dirty="0"/>
                  <a:t>For samples collected by patients themselves, find the coefficients and the intercept of this linear combination, and also the value of the variance.</a:t>
                </a:r>
              </a:p>
              <a:p>
                <a:pPr marL="342900" indent="-342900">
                  <a:buFont typeface="+mj-lt"/>
                  <a:buAutoNum type="alphaLcPeriod"/>
                </a:pPr>
                <a:r>
                  <a:rPr lang="en-US" altLang="zh-CN" sz="1400" dirty="0"/>
                  <a:t>Formulate the distribution of Quality Score (Q) given Collection Method (C), Wait Time (W) and Storage Temperature (S). Use any characters to represent the unknown parameters.</a:t>
                </a:r>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342900" indent="-342900">
                  <a:buFont typeface="+mj-lt"/>
                  <a:buAutoNum type="alphaLcPeriod"/>
                </a:pPr>
                <a:r>
                  <a:rPr lang="en-US" altLang="zh-CN" sz="1400" dirty="0"/>
                  <a:t>Factorize the distribution </a:t>
                </a:r>
                <a14:m>
                  <m:oMath xmlns:m="http://schemas.openxmlformats.org/officeDocument/2006/math">
                    <m:r>
                      <a:rPr lang="en-US" altLang="zh-CN" sz="1400" b="0" i="1" smtClean="0">
                        <a:latin typeface="Cambria Math" panose="02040503050406030204" pitchFamily="18" charset="0"/>
                      </a:rPr>
                      <m:t>𝑃</m:t>
                    </m:r>
                    <m:d>
                      <m:dPr>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𝑄</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r>
                          <a:rPr lang="zh-CN" altLang="en-US"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r>
                          <a:rPr lang="zh-CN" altLang="en-US"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𝑊</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𝑖</m:t>
                            </m:r>
                          </m:sub>
                        </m:sSub>
                      </m:e>
                    </m:d>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𝜃</m:t>
                        </m:r>
                      </m:e>
                      <m:sub>
                        <m:r>
                          <a:rPr lang="en-US" altLang="zh-CN" sz="1400" b="0" i="1" smtClean="0">
                            <a:latin typeface="Cambria Math" panose="02040503050406030204" pitchFamily="18" charset="0"/>
                          </a:rPr>
                          <m:t>𝑃</m:t>
                        </m:r>
                      </m:sub>
                    </m:sSub>
                    <m:r>
                      <a:rPr lang="en-US" altLang="zh-CN" sz="1400" b="0" i="1" smtClean="0">
                        <a:latin typeface="Cambria Math" panose="02040503050406030204" pitchFamily="18" charset="0"/>
                      </a:rPr>
                      <m:t>)</m:t>
                    </m:r>
                  </m:oMath>
                </a14:m>
                <a:r>
                  <a:rPr lang="zh-CN" altLang="en-US" sz="1400" dirty="0"/>
                  <a:t> </a:t>
                </a:r>
                <a:r>
                  <a:rPr lang="en-US" altLang="zh-CN" sz="1400" dirty="0"/>
                  <a:t>and simplified the equation based on the Bayesian Network structure using local semantics.</a:t>
                </a:r>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342900" indent="-342900">
                  <a:buFont typeface="+mj-lt"/>
                  <a:buAutoNum type="alphaLcPeriod"/>
                </a:pPr>
                <a:r>
                  <a:rPr lang="en-US" altLang="zh-CN" sz="1400" dirty="0"/>
                  <a:t>Eliminate terms irrelevant of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𝜃</m:t>
                        </m:r>
                      </m:e>
                      <m:sub>
                        <m:r>
                          <a:rPr lang="en-US" altLang="zh-CN" sz="1400" b="0" i="1" smtClean="0">
                            <a:latin typeface="Cambria Math" panose="02040503050406030204" pitchFamily="18" charset="0"/>
                          </a:rPr>
                          <m:t>𝑃</m:t>
                        </m:r>
                      </m:sub>
                    </m:sSub>
                  </m:oMath>
                </a14:m>
                <a:r>
                  <a:rPr lang="zh-CN" altLang="en-US" sz="1400" dirty="0"/>
                  <a:t> </a:t>
                </a:r>
                <a:r>
                  <a:rPr lang="en-US" altLang="zh-CN" sz="1400" dirty="0"/>
                  <a:t>and plug in the pdf of Q to further simplify the equation. What is the equation equivalent to? Can you estimate the value of </a:t>
                </a:r>
                <a14:m>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i="1" smtClean="0">
                            <a:latin typeface="Cambria Math" panose="02040503050406030204" pitchFamily="18" charset="0"/>
                            <a:ea typeface="Cambria Math" panose="02040503050406030204" pitchFamily="18" charset="0"/>
                          </a:rPr>
                          <m:t>𝜃</m:t>
                        </m:r>
                      </m:e>
                      <m:sub>
                        <m:r>
                          <a:rPr lang="en-US" altLang="zh-CN" sz="1400" b="0" i="1" smtClean="0">
                            <a:latin typeface="Cambria Math" panose="02040503050406030204" pitchFamily="18" charset="0"/>
                          </a:rPr>
                          <m:t>𝑃</m:t>
                        </m:r>
                      </m:sub>
                      <m:sup>
                        <m:r>
                          <a:rPr lang="zh-CN" altLang="en-US" sz="1400" b="0" i="1" smtClean="0">
                            <a:latin typeface="Cambria Math" panose="02040503050406030204" pitchFamily="18" charset="0"/>
                          </a:rPr>
                          <m:t>∗</m:t>
                        </m:r>
                      </m:sup>
                    </m:sSubSup>
                  </m:oMath>
                </a14:m>
                <a:r>
                  <a:rPr lang="zh-CN" altLang="en-US" sz="1400" dirty="0"/>
                  <a:t> </a:t>
                </a:r>
                <a:r>
                  <a:rPr lang="en-US" altLang="zh-CN" sz="1400" dirty="0"/>
                  <a:t>(i.e.,</a:t>
                </a:r>
                <a:r>
                  <a:rPr lang="zh-CN" altLang="en-US" sz="1400" dirty="0"/>
                  <a:t> </a:t>
                </a:r>
                <a:r>
                  <a:rPr lang="en-US" altLang="zh-CN" sz="1400" dirty="0"/>
                  <a:t>coefficients &amp; intercept of the linear equation, variance of the Gaussian distribution)?</a:t>
                </a:r>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342900" indent="-342900">
                  <a:buFont typeface="+mj-lt"/>
                  <a:buAutoNum type="alphaLcPeriod"/>
                </a:pPr>
                <a:endParaRPr lang="en-US" altLang="zh-CN" sz="1400" dirty="0"/>
              </a:p>
              <a:p>
                <a:pPr marL="0" indent="0">
                  <a:buNone/>
                </a:pP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mc:Choice>
        <mc:Fallback>
          <p:sp>
            <p:nvSpPr>
              <p:cNvPr id="3" name="Content Placeholder 2">
                <a:extLst>
                  <a:ext uri="{FF2B5EF4-FFF2-40B4-BE49-F238E27FC236}">
                    <a16:creationId xmlns:a16="http://schemas.microsoft.com/office/drawing/2014/main" id="{84F686B5-C0CA-44C7-A49D-844D77E2F426}"/>
                  </a:ext>
                </a:extLst>
              </p:cNvPr>
              <p:cNvSpPr>
                <a:spLocks noGrp="1" noRot="1" noChangeAspect="1" noMove="1" noResize="1" noEditPoints="1" noAdjustHandles="1" noChangeArrowheads="1" noChangeShapeType="1" noTextEdit="1"/>
              </p:cNvSpPr>
              <p:nvPr>
                <p:ph idx="1"/>
              </p:nvPr>
            </p:nvSpPr>
            <p:spPr>
              <a:blipFill>
                <a:blip r:embed="rId2"/>
                <a:stretch>
                  <a:fillRect l="-241" t="-872"/>
                </a:stretch>
              </a:blipFill>
            </p:spPr>
            <p:txBody>
              <a:bodyPr/>
              <a:lstStyle/>
              <a:p>
                <a:r>
                  <a:rPr lang="en-US">
                    <a:noFill/>
                  </a:rPr>
                  <a:t> </a:t>
                </a:r>
              </a:p>
            </p:txBody>
          </p:sp>
        </mc:Fallback>
      </mc:AlternateContent>
    </p:spTree>
    <p:extLst>
      <p:ext uri="{BB962C8B-B14F-4D97-AF65-F5344CB8AC3E}">
        <p14:creationId xmlns:p14="http://schemas.microsoft.com/office/powerpoint/2010/main" val="162312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a:t>
            </a:r>
            <a:r>
              <a:rPr lang="en-US" altLang="zh-CN" dirty="0"/>
              <a:t>4</a:t>
            </a:r>
            <a:r>
              <a:rPr lang="en-US" dirty="0"/>
              <a:t>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pPr marL="342900" indent="-342900">
              <a:buFont typeface="+mj-lt"/>
              <a:buAutoNum type="alphaLcPeriod" startAt="4"/>
            </a:pPr>
            <a:r>
              <a:rPr lang="en-US" sz="1400" dirty="0"/>
              <a:t>For samples collected by the patients:</a:t>
            </a:r>
            <a:endParaRPr lang="en-US" altLang="zh-CN" sz="1400" dirty="0"/>
          </a:p>
          <a:p>
            <a:pPr marL="857250" lvl="1" indent="-400050">
              <a:buFont typeface="+mj-lt"/>
              <a:buAutoNum type="romanLcPeriod"/>
            </a:pPr>
            <a:r>
              <a:rPr lang="en-US" sz="1400" dirty="0"/>
              <a:t>Compute the mean of log Wait Time and the mean of Storage Time</a:t>
            </a:r>
            <a:r>
              <a:rPr lang="en-US" altLang="zh-CN" sz="1400" dirty="0"/>
              <a:t>.</a:t>
            </a:r>
            <a:endParaRPr lang="en-US" sz="1400" dirty="0"/>
          </a:p>
          <a:p>
            <a:pPr marL="857250" lvl="1" indent="-400050">
              <a:buFont typeface="+mj-lt"/>
              <a:buAutoNum type="romanLcPeriod"/>
            </a:pPr>
            <a:endParaRPr lang="en-US" sz="1400" dirty="0"/>
          </a:p>
          <a:p>
            <a:pPr marL="857250" lvl="1" indent="-400050">
              <a:buFont typeface="+mj-lt"/>
              <a:buAutoNum type="romanLcPeriod"/>
            </a:pPr>
            <a:endParaRPr lang="en-US" sz="1400" dirty="0"/>
          </a:p>
          <a:p>
            <a:pPr marL="857250" lvl="1" indent="-400050">
              <a:buFont typeface="+mj-lt"/>
              <a:buAutoNum type="romanLcPeriod"/>
            </a:pPr>
            <a:endParaRPr lang="en-US" sz="1400" dirty="0"/>
          </a:p>
          <a:p>
            <a:pPr marL="857250" lvl="1" indent="-400050">
              <a:buFont typeface="+mj-lt"/>
              <a:buAutoNum type="romanLcPeriod"/>
            </a:pPr>
            <a:r>
              <a:rPr lang="en-US" sz="1400" dirty="0"/>
              <a:t>What is the variance of Quality Score of th</a:t>
            </a:r>
            <a:r>
              <a:rPr lang="en-US" altLang="zh-CN" sz="1400" dirty="0"/>
              <a:t>e</a:t>
            </a:r>
            <a:r>
              <a:rPr lang="en-US" sz="1400" dirty="0"/>
              <a:t> samples</a:t>
            </a:r>
            <a:r>
              <a:rPr lang="zh-CN" altLang="en-US" sz="1400" dirty="0"/>
              <a:t> </a:t>
            </a:r>
            <a:r>
              <a:rPr lang="en-US" altLang="zh-CN" sz="1400" dirty="0"/>
              <a:t>that</a:t>
            </a:r>
            <a:r>
              <a:rPr lang="zh-CN" altLang="en-US" sz="1400" dirty="0"/>
              <a:t> </a:t>
            </a:r>
            <a:r>
              <a:rPr lang="en-US" altLang="zh-CN" sz="1400" dirty="0"/>
              <a:t>fall</a:t>
            </a:r>
            <a:r>
              <a:rPr lang="zh-CN" altLang="en-US" sz="1400" dirty="0"/>
              <a:t> </a:t>
            </a:r>
            <a:r>
              <a:rPr lang="en-US" altLang="zh-CN" sz="1400" dirty="0"/>
              <a:t>into</a:t>
            </a:r>
            <a:r>
              <a:rPr lang="zh-CN" altLang="en-US" sz="1400" dirty="0"/>
              <a:t> </a:t>
            </a:r>
            <a:r>
              <a:rPr lang="en-US" altLang="zh-CN" sz="1400" dirty="0"/>
              <a:t>the</a:t>
            </a:r>
            <a:r>
              <a:rPr lang="zh-CN" altLang="en-US" sz="1400" dirty="0"/>
              <a:t> </a:t>
            </a:r>
            <a:r>
              <a:rPr lang="en-US" altLang="zh-CN" sz="1400" dirty="0"/>
              <a:t>small</a:t>
            </a:r>
            <a:r>
              <a:rPr lang="zh-CN" altLang="en-US" sz="1400" dirty="0"/>
              <a:t> </a:t>
            </a:r>
            <a:r>
              <a:rPr lang="en-US" altLang="zh-CN" sz="1400" dirty="0"/>
              <a:t>region</a:t>
            </a:r>
            <a:r>
              <a:rPr lang="en-US" sz="1400" dirty="0"/>
              <a:t>?</a:t>
            </a:r>
          </a:p>
          <a:p>
            <a:pPr marL="857250" lvl="1" indent="-400050">
              <a:buFont typeface="+mj-lt"/>
              <a:buAutoNum type="romanLcPeriod"/>
            </a:pPr>
            <a:endParaRPr lang="en-US" sz="1400" dirty="0"/>
          </a:p>
          <a:p>
            <a:pPr marL="857250" lvl="1" indent="-400050">
              <a:buFont typeface="+mj-lt"/>
              <a:buAutoNum type="romanLcPeriod"/>
            </a:pPr>
            <a:endParaRPr lang="en-US" sz="1400" dirty="0"/>
          </a:p>
          <a:p>
            <a:pPr marL="857250" lvl="1" indent="-400050">
              <a:buFont typeface="+mj-lt"/>
              <a:buAutoNum type="romanLcPeriod"/>
            </a:pPr>
            <a:endParaRPr lang="en-US" sz="1400" dirty="0"/>
          </a:p>
          <a:p>
            <a:pPr marL="857250" lvl="1" indent="-400050">
              <a:buFont typeface="+mj-lt"/>
              <a:buAutoNum type="romanLcPeriod"/>
            </a:pPr>
            <a:endParaRPr lang="en-US" sz="1400" dirty="0"/>
          </a:p>
          <a:p>
            <a:pPr marL="857250" lvl="1" indent="-400050">
              <a:buFont typeface="+mj-lt"/>
              <a:buAutoNum type="romanLcPeriod"/>
            </a:pPr>
            <a:r>
              <a:rPr lang="en-US" sz="1400" dirty="0"/>
              <a:t>How does the variance compare with the estimated variance in (c)?</a:t>
            </a:r>
          </a:p>
        </p:txBody>
      </p:sp>
    </p:spTree>
    <p:extLst>
      <p:ext uri="{BB962C8B-B14F-4D97-AF65-F5344CB8AC3E}">
        <p14:creationId xmlns:p14="http://schemas.microsoft.com/office/powerpoint/2010/main" val="393548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a:t>
            </a:r>
            <a:r>
              <a:rPr lang="en-US" altLang="zh-CN" dirty="0"/>
              <a:t>5</a:t>
            </a:r>
            <a:endParaRPr lang="en-US" dirty="0"/>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Detailed procedure for inferring the most likely Collection Method for the first sample in the training data; Show the entries (rows) where your inferred Collection Method differs from the actual data:</a:t>
            </a:r>
          </a:p>
        </p:txBody>
      </p:sp>
    </p:spTree>
    <p:extLst>
      <p:ext uri="{BB962C8B-B14F-4D97-AF65-F5344CB8AC3E}">
        <p14:creationId xmlns:p14="http://schemas.microsoft.com/office/powerpoint/2010/main" val="198092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a:t>
            </a:r>
            <a:r>
              <a:rPr lang="en-US" altLang="zh-CN" dirty="0"/>
              <a:t>6</a:t>
            </a:r>
            <a:endParaRPr lang="en-US" dirty="0"/>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Detailed procedure for deciding whether the first sample in the data has poor quality; IDs of the poor-quality samples:</a:t>
            </a:r>
          </a:p>
        </p:txBody>
      </p:sp>
    </p:spTree>
    <p:extLst>
      <p:ext uri="{BB962C8B-B14F-4D97-AF65-F5344CB8AC3E}">
        <p14:creationId xmlns:p14="http://schemas.microsoft.com/office/powerpoint/2010/main" val="98162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a:t>
            </a:r>
            <a:r>
              <a:rPr lang="en-US" altLang="zh-CN" dirty="0"/>
              <a:t>Part</a:t>
            </a:r>
            <a:r>
              <a:rPr lang="en-US" dirty="0"/>
              <a:t>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Heatmaps (controls on left cases on right):</a:t>
            </a:r>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pPr marL="0" indent="0">
              <a:buNone/>
            </a:pPr>
            <a:endParaRPr lang="en-US" sz="1400" dirty="0"/>
          </a:p>
          <a:p>
            <a:endParaRPr lang="en-US" sz="1400" dirty="0"/>
          </a:p>
          <a:p>
            <a:endParaRPr lang="en-US" sz="1400" dirty="0"/>
          </a:p>
          <a:p>
            <a:r>
              <a:rPr lang="en-US" sz="1400" dirty="0"/>
              <a:t>Summarize your observations</a:t>
            </a:r>
          </a:p>
        </p:txBody>
      </p:sp>
    </p:spTree>
    <p:extLst>
      <p:ext uri="{BB962C8B-B14F-4D97-AF65-F5344CB8AC3E}">
        <p14:creationId xmlns:p14="http://schemas.microsoft.com/office/powerpoint/2010/main" val="428294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a:t>
            </a:r>
            <a:r>
              <a:rPr lang="en-US" altLang="zh-CN" dirty="0"/>
              <a:t>Part</a:t>
            </a:r>
            <a:r>
              <a:rPr lang="en-US" dirty="0"/>
              <a:t>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Which aspects of the data are the heatmaps good at highlighting? What types of things are heatmaps less suitable for?</a:t>
            </a:r>
          </a:p>
        </p:txBody>
      </p:sp>
    </p:spTree>
    <p:extLst>
      <p:ext uri="{BB962C8B-B14F-4D97-AF65-F5344CB8AC3E}">
        <p14:creationId xmlns:p14="http://schemas.microsoft.com/office/powerpoint/2010/main" val="424196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976</Words>
  <Application>Microsoft Macintosh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Mini-Project 2 Checkpoint 2 ECE 471 Fall 2022</vt:lpstr>
      <vt:lpstr>Task 1 – Question 1</vt:lpstr>
      <vt:lpstr>Task 1 – Question 2 &amp; 3</vt:lpstr>
      <vt:lpstr>Task 1 – Question 4</vt:lpstr>
      <vt:lpstr>Task 1 – Question 4 (continued)</vt:lpstr>
      <vt:lpstr>Task 1 – Question 5</vt:lpstr>
      <vt:lpstr>Task 1 – Question 6</vt:lpstr>
      <vt:lpstr>Task 1 – Part 2</vt:lpstr>
      <vt:lpstr>Task 1 – Part 2 (continued)</vt:lpstr>
      <vt:lpstr>Task 2 – Question 1</vt:lpstr>
      <vt:lpstr>Task 2 – Question 2</vt:lpstr>
      <vt:lpstr>Task 2 – Question 2 (continued)</vt:lpstr>
      <vt:lpstr>Task 2 – Question 2 (continued)</vt:lpstr>
      <vt:lpstr>Task 3 – Question 1</vt:lpstr>
      <vt:lpstr>Task 3 – Question 1 (continued)</vt:lpstr>
      <vt:lpstr>Task 3 – Question 2</vt:lpstr>
      <vt:lpstr>Task 3 – Question 2 (continued)</vt:lpstr>
      <vt:lpstr>Task 3 – Question 2 (continued)</vt:lpstr>
      <vt:lpstr>Task 3 – Question 2 (continued)</vt:lpstr>
      <vt:lpstr>Task 3 – Question 3</vt:lpstr>
      <vt:lpstr>Task 3 – Question 3 (continued)</vt:lpstr>
      <vt:lpstr>Task 3 – Question 3 (continued)</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Cao, Yurui</cp:lastModifiedBy>
  <cp:revision>63</cp:revision>
  <dcterms:created xsi:type="dcterms:W3CDTF">2020-01-30T21:31:06Z</dcterms:created>
  <dcterms:modified xsi:type="dcterms:W3CDTF">2022-10-04T00:56:39Z</dcterms:modified>
</cp:coreProperties>
</file>