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6" r:id="rId4"/>
  </p:sldMasterIdLst>
  <p:notesMasterIdLst>
    <p:notesMasterId r:id="rId27"/>
  </p:notesMasterIdLst>
  <p:sldIdLst>
    <p:sldId id="300" r:id="rId5"/>
    <p:sldId id="294" r:id="rId6"/>
    <p:sldId id="313" r:id="rId7"/>
    <p:sldId id="295" r:id="rId8"/>
    <p:sldId id="314" r:id="rId9"/>
    <p:sldId id="297" r:id="rId10"/>
    <p:sldId id="296" r:id="rId11"/>
    <p:sldId id="319" r:id="rId12"/>
    <p:sldId id="316" r:id="rId13"/>
    <p:sldId id="318" r:id="rId14"/>
    <p:sldId id="299" r:id="rId15"/>
    <p:sldId id="315" r:id="rId16"/>
    <p:sldId id="320" r:id="rId17"/>
    <p:sldId id="327" r:id="rId18"/>
    <p:sldId id="321" r:id="rId19"/>
    <p:sldId id="311" r:id="rId20"/>
    <p:sldId id="322" r:id="rId21"/>
    <p:sldId id="323" r:id="rId22"/>
    <p:sldId id="325" r:id="rId23"/>
    <p:sldId id="312" r:id="rId24"/>
    <p:sldId id="308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yukta Wad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C5417-FF79-4166-B59F-4A95F865CF74}" v="4" dt="2020-04-09T00:55:03.455"/>
    <p1510:client id="{303509AB-88B8-43D6-B247-8C4CA9F40C43}" v="19" dt="2020-04-09T20:48:11.009"/>
    <p1510:client id="{510415C6-E459-FDC0-1AF0-D001BED25996}" v="45" dt="2020-04-24T02:54:55.555"/>
    <p1510:client id="{A1D9C69B-D6E4-3F57-361B-A475242034F0}" v="99" dt="2020-04-24T23:26:40.474"/>
    <p1510:client id="{A235AE1C-B13B-A5B0-DA48-A7E15F7703D7}" v="12" dt="2020-04-24T21:05:14.740"/>
    <p1510:client id="{AA84713C-427B-6EEE-3185-D135441D378E}" v="745" dt="2020-04-24T18:18:27.447"/>
    <p1510:client id="{DC30CC6B-4DD7-E90B-F88B-C6671B971999}" v="11" dt="2020-04-24T21:44:48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5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8401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3032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545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93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8338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163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75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19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75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2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390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976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49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6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421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4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58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drugs/drug-approvals-and-databases/national-drug-code-directory" TargetMode="External"/><Relationship Id="rId2" Type="http://schemas.openxmlformats.org/officeDocument/2006/relationships/hyperlink" Target="https://www.cms.gov/Medicare/Medicar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-architects.blogspot.com/2011/12/ssis-datatypes-vs-sql-server-datatype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4DDC58-F4DF-4E68-8298-E7DC5235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EBEBEB"/>
                </a:solidFill>
              </a:rPr>
              <a:t>Analyzing Opioid Drug Evolution from 2013 to 2017 </a:t>
            </a:r>
            <a:br>
              <a:rPr lang="en-US" sz="2400">
                <a:solidFill>
                  <a:srgbClr val="EBEBEB"/>
                </a:solidFill>
              </a:rPr>
            </a:br>
            <a:br>
              <a:rPr lang="en-US" sz="2400">
                <a:solidFill>
                  <a:srgbClr val="EBEBEB"/>
                </a:solidFill>
              </a:rPr>
            </a:br>
            <a:r>
              <a:rPr lang="en-US" sz="2400">
                <a:solidFill>
                  <a:srgbClr val="EBEBEB"/>
                </a:solidFill>
              </a:rPr>
              <a:t>Team Name: Husky Coders</a:t>
            </a:r>
            <a:br>
              <a:rPr lang="en-US" sz="2400">
                <a:solidFill>
                  <a:srgbClr val="EBEBEB"/>
                </a:solidFill>
              </a:rPr>
            </a:br>
            <a:r>
              <a:rPr lang="en-US" sz="2400">
                <a:solidFill>
                  <a:srgbClr val="EBEBEB"/>
                </a:solidFill>
              </a:rPr>
              <a:t>Team Number: 09</a:t>
            </a:r>
            <a:br>
              <a:rPr lang="en-US" sz="2400">
                <a:solidFill>
                  <a:srgbClr val="EBEBEB"/>
                </a:solidFill>
              </a:rPr>
            </a:br>
            <a:br>
              <a:rPr lang="en-US" sz="2400">
                <a:solidFill>
                  <a:srgbClr val="EBEBEB"/>
                </a:solidFill>
              </a:rPr>
            </a:br>
            <a:r>
              <a:rPr lang="en-US" sz="2400">
                <a:solidFill>
                  <a:srgbClr val="EBEBEB"/>
                </a:solidFill>
              </a:rPr>
              <a:t>Team Members:</a:t>
            </a:r>
            <a:br>
              <a:rPr lang="en-US" sz="2400">
                <a:solidFill>
                  <a:srgbClr val="EBEBEB"/>
                </a:solidFill>
              </a:rPr>
            </a:br>
            <a:r>
              <a:rPr lang="en-US" sz="2400">
                <a:solidFill>
                  <a:srgbClr val="EBEBEB"/>
                </a:solidFill>
              </a:rPr>
              <a:t>Anirudh </a:t>
            </a:r>
            <a:r>
              <a:rPr lang="en-US" sz="2400" err="1">
                <a:solidFill>
                  <a:srgbClr val="EBEBEB"/>
                </a:solidFill>
              </a:rPr>
              <a:t>Sundaresan</a:t>
            </a:r>
            <a:br>
              <a:rPr lang="en-US" sz="2400">
                <a:solidFill>
                  <a:srgbClr val="EBEBEB"/>
                </a:solidFill>
              </a:rPr>
            </a:br>
            <a:r>
              <a:rPr lang="en-US" sz="2400">
                <a:solidFill>
                  <a:srgbClr val="EBEBEB"/>
                </a:solidFill>
              </a:rPr>
              <a:t>Archisha </a:t>
            </a:r>
            <a:r>
              <a:rPr lang="en-US" sz="2400" err="1">
                <a:solidFill>
                  <a:srgbClr val="EBEBEB"/>
                </a:solidFill>
              </a:rPr>
              <a:t>Dama</a:t>
            </a:r>
            <a:br>
              <a:rPr lang="en-US" sz="2400">
                <a:solidFill>
                  <a:srgbClr val="EBEBEB"/>
                </a:solidFill>
              </a:rPr>
            </a:br>
            <a:r>
              <a:rPr lang="en-US" sz="2400" err="1">
                <a:solidFill>
                  <a:srgbClr val="EBEBEB"/>
                </a:solidFill>
              </a:rPr>
              <a:t>Akshay</a:t>
            </a:r>
            <a:r>
              <a:rPr lang="en-US" sz="2400">
                <a:solidFill>
                  <a:srgbClr val="EBEBEB"/>
                </a:solidFill>
              </a:rPr>
              <a:t> Rao</a:t>
            </a:r>
            <a:br>
              <a:rPr lang="en-US" sz="1800">
                <a:solidFill>
                  <a:srgbClr val="EBEBEB"/>
                </a:solidFill>
              </a:rPr>
            </a:br>
            <a:endParaRPr lang="en-US" sz="1800">
              <a:solidFill>
                <a:srgbClr val="EBEBEB"/>
              </a:solidFill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48559-BC82-4EC1-A378-48C28DEF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fld id="{00000000-1234-1234-1234-123412341234}" type="slidenum">
              <a:rPr lang="en-IN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t>1</a:t>
            </a:fld>
            <a:endParaRPr lang="en-IN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5998C-AB2C-45A2-9713-967062DC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6" y="647698"/>
            <a:ext cx="6129078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9640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4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4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" name="Picture 4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" name="Picture 4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5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CB2F4-A970-4B65-8B9B-9D259BBA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PROFILING</a:t>
            </a:r>
          </a:p>
        </p:txBody>
      </p:sp>
      <p:sp>
        <p:nvSpPr>
          <p:cNvPr id="74" name="Freeform: Shape 52">
            <a:extLst>
              <a:ext uri="{FF2B5EF4-FFF2-40B4-BE49-F238E27FC236}">
                <a16:creationId xmlns:a16="http://schemas.microsoft.com/office/drawing/2014/main" id="{E1C4BA7C-A6A2-4500-B971-6AA7E643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ACEF21-06F0-4694-BE9C-199484EE9E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2235" y="754015"/>
            <a:ext cx="5725177" cy="1804339"/>
          </a:xfrm>
          <a:prstGeom prst="rect">
            <a:avLst/>
          </a:prstGeom>
          <a:effectLst/>
        </p:spPr>
      </p:pic>
      <p:sp>
        <p:nvSpPr>
          <p:cNvPr id="75" name="Freeform 27">
            <a:extLst>
              <a:ext uri="{FF2B5EF4-FFF2-40B4-BE49-F238E27FC236}">
                <a16:creationId xmlns:a16="http://schemas.microsoft.com/office/drawing/2014/main" id="{4E4027F0-F0A7-4B5F-8B96-D3389FA2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549B6-CB68-4022-8047-8DE59E82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  <a:buSzPct val="25000"/>
            </a:pPr>
            <a:fld id="{00000000-1234-1234-1234-123412341234}" type="slidenum">
              <a:rPr lang="en-US" smtClean="0">
                <a:sym typeface="Calibri"/>
              </a:rPr>
              <a:pPr defTabSz="914400">
                <a:spcAft>
                  <a:spcPts val="600"/>
                </a:spcAft>
                <a:buSzPct val="25000"/>
              </a:pPr>
              <a:t>10</a:t>
            </a:fld>
            <a:endParaRPr lang="en-US">
              <a:sym typeface="Calibri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D78129-3A78-4E38-91A3-C986884B950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280616" y="2996293"/>
            <a:ext cx="6088416" cy="33000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80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EAD-8011-4486-92B7-DA9945BA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977" y="1574800"/>
            <a:ext cx="9899198" cy="462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Deleted Duplicate data, Error data</a:t>
            </a:r>
          </a:p>
          <a:p>
            <a:r>
              <a:rPr lang="en-US"/>
              <a:t>Inserted and replaced Correct data </a:t>
            </a:r>
          </a:p>
          <a:p>
            <a:r>
              <a:rPr lang="en-US"/>
              <a:t>Union operations to combine tables</a:t>
            </a:r>
          </a:p>
          <a:p>
            <a:r>
              <a:rPr lang="en-US"/>
              <a:t>Split data into multiple columns</a:t>
            </a:r>
          </a:p>
          <a:p>
            <a:r>
              <a:rPr lang="en-US"/>
              <a:t>Removed text wrapped with special characters "", %, &amp;</a:t>
            </a:r>
          </a:p>
          <a:p>
            <a:r>
              <a:rPr lang="en-US"/>
              <a:t>Added comment columns to explain flags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11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08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D8E-F43E-40C3-BD57-7DACDDC6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4633"/>
          </a:xfrm>
        </p:spPr>
        <p:txBody>
          <a:bodyPr/>
          <a:lstStyle/>
          <a:p>
            <a:r>
              <a:rPr lang="en-US"/>
              <a:t>LOAD PROCESS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F271-130C-4C84-9F09-1C4FBA5FF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04925"/>
            <a:ext cx="10818020" cy="5257345"/>
          </a:xfrm>
        </p:spPr>
        <p:txBody>
          <a:bodyPr>
            <a:normAutofit/>
          </a:bodyPr>
          <a:lstStyle/>
          <a:p>
            <a:pPr algn="just"/>
            <a:endParaRPr lang="en-US" b="1"/>
          </a:p>
          <a:p>
            <a:pPr algn="just"/>
            <a:endParaRPr lang="en-US" b="1"/>
          </a:p>
          <a:p>
            <a:pPr marL="0" indent="0" algn="just">
              <a:buNone/>
            </a:pPr>
            <a:r>
              <a:rPr lang="en-US" b="1"/>
              <a:t>      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1EC85-1FCB-48A3-90ED-88025FE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12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14D3A5-7713-441D-9E53-DA2C8F73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00238"/>
            <a:ext cx="10899777" cy="41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Slowly changing Dimensions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13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14DE335-7CDD-444F-8A2C-11B9EF4A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64" y="1520067"/>
            <a:ext cx="4386261" cy="4829897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ACF5D8-AA6E-4357-968A-52E7593BDC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9406" y="1517821"/>
            <a:ext cx="6265620" cy="4816926"/>
          </a:xfrm>
        </p:spPr>
      </p:pic>
    </p:spTree>
    <p:extLst>
      <p:ext uri="{BB962C8B-B14F-4D97-AF65-F5344CB8AC3E}">
        <p14:creationId xmlns:p14="http://schemas.microsoft.com/office/powerpoint/2010/main" val="120632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84859-8FB7-4957-AE3C-64295BD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26E345-4F46-4516-BD0F-7C5B1002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0" y="1211207"/>
            <a:ext cx="7620521" cy="5447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986771-CD36-4A5F-A978-8242A37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Slowly changing Dimensions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Populate the Datawarehouse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9EBA59-B3EA-44B7-A154-2A035405A1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7412" y="1574800"/>
            <a:ext cx="8114327" cy="46259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15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96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DIMENSIONAL 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16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533F4-670E-4E09-8CB3-694867C100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2" y="1167913"/>
            <a:ext cx="9406749" cy="5499780"/>
          </a:xfrm>
        </p:spPr>
      </p:pic>
    </p:spTree>
    <p:extLst>
      <p:ext uri="{BB962C8B-B14F-4D97-AF65-F5344CB8AC3E}">
        <p14:creationId xmlns:p14="http://schemas.microsoft.com/office/powerpoint/2010/main" val="123061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Hierarchy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17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BEFBF1-D815-4627-88FB-778F9CCD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80627"/>
            <a:ext cx="5321474" cy="3825298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04DC30-1C79-4D06-8F91-D649293D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37" y="1227456"/>
            <a:ext cx="5655501" cy="51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Visualization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5FF5DE-548A-403E-9A35-4246BE5591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585" r="3" b="11501"/>
          <a:stretch/>
        </p:blipFill>
        <p:spPr>
          <a:xfrm>
            <a:off x="6103423" y="-2"/>
            <a:ext cx="6087038" cy="34294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FC9395-363F-4303-9B88-F5B9F15A2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  <a:buSzPct val="25000"/>
            </a:pPr>
            <a:fld id="{00000000-1234-1234-1234-123412341234}" type="slidenum">
              <a:rPr lang="en-US" smtClean="0">
                <a:sym typeface="Calibri"/>
              </a:rPr>
              <a:pPr defTabSz="914400">
                <a:spcAft>
                  <a:spcPts val="600"/>
                </a:spcAft>
                <a:buSzPct val="25000"/>
              </a:pPr>
              <a:t>18</a:t>
            </a:fld>
            <a:endParaRPr lang="en-US"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EAD-8011-4486-92B7-DA9945BA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Shown in Tableau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C6891338-DE18-4C6C-9E0D-8EF556529D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936" r="3" b="3"/>
          <a:stretch/>
        </p:blipFill>
        <p:spPr>
          <a:xfrm>
            <a:off x="6103423" y="3429460"/>
            <a:ext cx="6087038" cy="34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EAD-8011-4486-92B7-DA9945BA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977" y="1574800"/>
            <a:ext cx="9899198" cy="462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Cost Analysis</a:t>
            </a:r>
          </a:p>
          <a:p>
            <a:r>
              <a:rPr lang="en-US"/>
              <a:t>As the data increases, we plan to store data on cloud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19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8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5" name="Picture 3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44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48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B5555-9106-4D6A-87B8-4C089BD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US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>
                <a:spcAft>
                  <a:spcPts val="600"/>
                </a:spcAft>
                <a:buSzPct val="25000"/>
              </a:pPr>
              <a:t>2</a:t>
            </a:fld>
            <a:endParaRPr lang="en-US" b="0" i="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C0F67-D625-43D4-879E-6FA8BE92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824A8F8-31D1-436C-94EB-981A284C2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/>
              <a:t>Prescribing Opioids is controversial with evidence of both significant underutilization and over utilization. </a:t>
            </a:r>
          </a:p>
          <a:p>
            <a:r>
              <a:rPr lang="en-US" sz="2400"/>
              <a:t>There is some evidence to support the efficacy for chronic non- malignant pain, but community and individual harms are increasing and are respectively reported. </a:t>
            </a:r>
          </a:p>
        </p:txBody>
      </p:sp>
    </p:spTree>
    <p:extLst>
      <p:ext uri="{BB962C8B-B14F-4D97-AF65-F5344CB8AC3E}">
        <p14:creationId xmlns:p14="http://schemas.microsoft.com/office/powerpoint/2010/main" val="354294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F1B-75C9-4F89-9519-DDC9F1F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EAD-8011-4486-92B7-DA9945BA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977" y="1574800"/>
            <a:ext cx="9899198" cy="462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endParaRPr lang="en-US"/>
          </a:p>
          <a:p>
            <a:pPr fontAlgn="base"/>
            <a:r>
              <a:rPr lang="en-US" u="sng">
                <a:hlinkClick r:id="rId2"/>
              </a:rPr>
              <a:t>https://www.cms.gov/Medicare/Medicare</a:t>
            </a:r>
            <a:r>
              <a:rPr lang="en-US"/>
              <a:t> </a:t>
            </a:r>
          </a:p>
          <a:p>
            <a:pPr fontAlgn="base"/>
            <a:r>
              <a:rPr lang="en-US" u="sng">
                <a:hlinkClick r:id="rId3"/>
              </a:rPr>
              <a:t>https://www.fda.gov/drugs/drug-approvals-and-databases/national-drug-code-directory</a:t>
            </a:r>
            <a:r>
              <a:rPr lang="en-US"/>
              <a:t> </a:t>
            </a:r>
          </a:p>
          <a:p>
            <a:r>
              <a:rPr lang="en-US">
                <a:ea typeface="+mj-lt"/>
                <a:cs typeface="+mj-lt"/>
                <a:hlinkClick r:id="rId4"/>
              </a:rPr>
              <a:t>http://bi-architects.blogspot.com/2011/12/ssis-datatypes-vs-sql-server-datatypes.html</a:t>
            </a:r>
            <a:endParaRPr lang="en-US">
              <a:ea typeface="+mj-lt"/>
              <a:cs typeface="+mj-lt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90121-75FC-443C-8786-4474D7FF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20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92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A7ADA-C0B2-469C-B8CC-1C60F9A7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D5C1B-C9A5-4BEF-9A95-1575EAEF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  <a:sym typeface="Calibri"/>
              </a:rPr>
              <a:pPr defTabSz="914400">
                <a:spcAft>
                  <a:spcPts val="600"/>
                </a:spcAft>
                <a:buSzPct val="25000"/>
              </a:pPr>
              <a:t>21</a:t>
            </a:fld>
            <a:endParaRPr lang="en-US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BABB3DB5-5125-4A4B-AF7D-8C000447D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605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70B9431-72B3-43CF-8CD0-1E4DB8E0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US"/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B150E-83F3-422A-81E8-3A8DC099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12" y="6391838"/>
            <a:ext cx="633127" cy="301752"/>
          </a:xfrm>
        </p:spPr>
        <p:txBody>
          <a:bodyPr anchor="ctr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fld id="{00000000-1234-1234-1234-123412341234}" type="slidenum">
              <a:rPr lang="en-IN" sz="110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t>22</a:t>
            </a:fld>
            <a:endParaRPr lang="en-IN" sz="110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9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C0F67-D625-43D4-879E-6FA8BE92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B5555-9106-4D6A-87B8-4C089BD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US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>
                <a:spcAft>
                  <a:spcPts val="600"/>
                </a:spcAft>
                <a:buSzPct val="25000"/>
              </a:pPr>
              <a:t>3</a:t>
            </a:fld>
            <a:endParaRPr lang="en-US" b="0" i="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A8F8-31D1-436C-94EB-981A284C2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9164" y="1645920"/>
            <a:ext cx="6294448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Examination of Opioid Drugs in United States of America from 2013 to 2017</a:t>
            </a:r>
          </a:p>
          <a:p>
            <a:r>
              <a:rPr lang="en-US" sz="2400"/>
              <a:t>Detailed analysis on the prescription of Opioid Drugs by medical facilities during the year 2016 -2017.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D8E-F43E-40C3-BD57-7DACDDC6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4633"/>
          </a:xfrm>
        </p:spPr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F271-130C-4C84-9F09-1C4FBA5FF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04925"/>
            <a:ext cx="10818020" cy="52573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/>
              <a:t>We have 5 major Data sets:</a:t>
            </a:r>
          </a:p>
          <a:p>
            <a:pPr algn="just"/>
            <a:r>
              <a:rPr lang="en-US" b="1"/>
              <a:t>Provider Enrollment</a:t>
            </a:r>
          </a:p>
          <a:p>
            <a:pPr marL="0" indent="0" algn="just">
              <a:buNone/>
            </a:pPr>
            <a:r>
              <a:rPr lang="en-US"/>
              <a:t>      Enrollment level data for providers actively enrolled in Medicare.</a:t>
            </a:r>
          </a:p>
          <a:p>
            <a:pPr algn="just"/>
            <a:r>
              <a:rPr lang="en-US" b="1"/>
              <a:t>Provider Utilization data </a:t>
            </a:r>
          </a:p>
          <a:p>
            <a:pPr marL="0" indent="0" algn="just">
              <a:buNone/>
            </a:pPr>
            <a:r>
              <a:rPr lang="en-US"/>
              <a:t>      Information on prescription drugs, beneficiaries and claim counts</a:t>
            </a:r>
          </a:p>
          <a:p>
            <a:pPr algn="just"/>
            <a:r>
              <a:rPr lang="en-US" b="1"/>
              <a:t>Opioid drug list 2013-2017</a:t>
            </a:r>
          </a:p>
          <a:p>
            <a:pPr marL="0" indent="0" algn="just">
              <a:buNone/>
            </a:pPr>
            <a:r>
              <a:rPr lang="en-US" b="1"/>
              <a:t>      </a:t>
            </a:r>
            <a:r>
              <a:rPr lang="en-US"/>
              <a:t>Contains list of opioid and their generic names</a:t>
            </a:r>
          </a:p>
          <a:p>
            <a:pPr algn="just"/>
            <a:r>
              <a:rPr lang="en-US" b="1"/>
              <a:t>Specialty codes data</a:t>
            </a:r>
          </a:p>
          <a:p>
            <a:pPr marL="0" indent="0" algn="just">
              <a:buNone/>
            </a:pPr>
            <a:r>
              <a:rPr lang="en-US"/>
              <a:t>      Medicare specialty and provider taxonomy codes</a:t>
            </a:r>
            <a:endParaRPr lang="en-US" b="1"/>
          </a:p>
          <a:p>
            <a:pPr algn="just"/>
            <a:r>
              <a:rPr lang="en-US" b="1"/>
              <a:t>Part D prescriber National summary report</a:t>
            </a:r>
          </a:p>
          <a:p>
            <a:pPr marL="0" indent="0" algn="just">
              <a:buNone/>
            </a:pPr>
            <a:r>
              <a:rPr lang="en-US" b="1"/>
              <a:t>     </a:t>
            </a:r>
            <a:r>
              <a:rPr lang="en-US"/>
              <a:t>Details on Part D prescription drug, cost and number of beneficiaries</a:t>
            </a:r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marL="0" indent="0" algn="just">
              <a:buNone/>
            </a:pPr>
            <a:r>
              <a:rPr lang="en-US" b="1"/>
              <a:t>      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1EC85-1FCB-48A3-90ED-88025FE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4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72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ED8E-F43E-40C3-BD57-7DACDDC6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4633"/>
          </a:xfrm>
        </p:spPr>
        <p:txBody>
          <a:bodyPr/>
          <a:lstStyle/>
          <a:p>
            <a:r>
              <a:rPr lang="en-US"/>
              <a:t>METHODOLOGY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F271-130C-4C84-9F09-1C4FBA5FF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04925"/>
            <a:ext cx="10818020" cy="52573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400"/>
              <a:t>Select the business process</a:t>
            </a:r>
          </a:p>
          <a:p>
            <a:pPr algn="just"/>
            <a:r>
              <a:rPr lang="en-US" sz="2400"/>
              <a:t>Determining the granularity and keys</a:t>
            </a:r>
          </a:p>
          <a:p>
            <a:pPr algn="just"/>
            <a:r>
              <a:rPr lang="en-US" sz="2400"/>
              <a:t>ETL Mapping document</a:t>
            </a:r>
          </a:p>
          <a:p>
            <a:pPr algn="just"/>
            <a:r>
              <a:rPr lang="en-US" sz="2400"/>
              <a:t>Data conversion, Data Profiling and Cleaning </a:t>
            </a:r>
            <a:endParaRPr lang="en-US" sz="2400">
              <a:ea typeface="+mj-lt"/>
              <a:cs typeface="+mj-lt"/>
            </a:endParaRPr>
          </a:p>
          <a:p>
            <a:pPr algn="just"/>
            <a:r>
              <a:rPr lang="en-US" sz="2400"/>
              <a:t>Slowly changing Dimensions</a:t>
            </a:r>
          </a:p>
          <a:p>
            <a:pPr algn="just"/>
            <a:r>
              <a:rPr lang="en-US" sz="2400"/>
              <a:t>Designing the Datawarehouse</a:t>
            </a:r>
          </a:p>
          <a:p>
            <a:pPr algn="just"/>
            <a:r>
              <a:rPr lang="en-US" sz="2400"/>
              <a:t>Populate the Datawarehouse</a:t>
            </a:r>
          </a:p>
          <a:p>
            <a:pPr algn="just"/>
            <a:r>
              <a:rPr lang="en-US" sz="2400"/>
              <a:t>Analyze the data – Relationship and </a:t>
            </a:r>
            <a:r>
              <a:rPr lang="en-US" sz="2400">
                <a:ea typeface="+mj-lt"/>
                <a:cs typeface="+mj-lt"/>
              </a:rPr>
              <a:t>Hierarchies</a:t>
            </a:r>
          </a:p>
          <a:p>
            <a:pPr algn="just"/>
            <a:r>
              <a:rPr lang="en-US" sz="2400"/>
              <a:t>Visualization</a:t>
            </a:r>
          </a:p>
          <a:p>
            <a:pPr algn="just"/>
            <a:endParaRPr lang="en-US" b="1"/>
          </a:p>
          <a:p>
            <a:pPr algn="just"/>
            <a:endParaRPr lang="en-US" b="1"/>
          </a:p>
          <a:p>
            <a:pPr marL="0" indent="0" algn="just">
              <a:buNone/>
            </a:pPr>
            <a:r>
              <a:rPr lang="en-US" b="1"/>
              <a:t>      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1EC85-1FCB-48A3-90ED-88025FE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5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68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23D5-52E7-4B3D-BC64-59AE2127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CCD3-2D7D-4EC4-ABD6-98180C254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495426"/>
            <a:ext cx="10393364" cy="4909856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C3ED4-9566-4AD0-8251-B04AD778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6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D89CB4-B479-47A3-8592-8E58080CD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199"/>
            <a:ext cx="9753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2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B5F9C-A1C5-4B88-ABBE-7E36D80B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TECHNICAL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20F5D-0C55-415D-889D-EB2EE03F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  <a:buSzPct val="25000"/>
            </a:pPr>
            <a:fld id="{00000000-1234-1234-1234-123412341234}" type="slidenum">
              <a:rPr lang="en-US" smtClean="0">
                <a:sym typeface="Calibri"/>
              </a:rPr>
              <a:pPr defTabSz="914400">
                <a:spcAft>
                  <a:spcPts val="600"/>
                </a:spcAft>
                <a:buSzPct val="25000"/>
              </a:pPr>
              <a:t>7</a:t>
            </a:fld>
            <a:endParaRPr lang="en-US">
              <a:sym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C3E2AB-9A8B-4902-A310-EC43B0AD3E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8141833"/>
              </p:ext>
            </p:extLst>
          </p:nvPr>
        </p:nvGraphicFramePr>
        <p:xfrm>
          <a:off x="1554595" y="2140085"/>
          <a:ext cx="7587386" cy="39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42">
                  <a:extLst>
                    <a:ext uri="{9D8B030D-6E8A-4147-A177-3AD203B41FA5}">
                      <a16:colId xmlns:a16="http://schemas.microsoft.com/office/drawing/2014/main" val="2028707396"/>
                    </a:ext>
                  </a:extLst>
                </a:gridCol>
                <a:gridCol w="3011787">
                  <a:extLst>
                    <a:ext uri="{9D8B030D-6E8A-4147-A177-3AD203B41FA5}">
                      <a16:colId xmlns:a16="http://schemas.microsoft.com/office/drawing/2014/main" val="2035365476"/>
                    </a:ext>
                  </a:extLst>
                </a:gridCol>
                <a:gridCol w="3669957">
                  <a:extLst>
                    <a:ext uri="{9D8B030D-6E8A-4147-A177-3AD203B41FA5}">
                      <a16:colId xmlns:a16="http://schemas.microsoft.com/office/drawing/2014/main" val="270512647"/>
                    </a:ext>
                  </a:extLst>
                </a:gridCol>
              </a:tblGrid>
              <a:tr h="417017">
                <a:tc>
                  <a:txBody>
                    <a:bodyPr/>
                    <a:lstStyle/>
                    <a:p>
                      <a:r>
                        <a:rPr lang="en-US" sz="1900"/>
                        <a:t>S.NO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Tool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Purpose</a:t>
                      </a:r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2211099257"/>
                  </a:ext>
                </a:extLst>
              </a:tr>
              <a:tr h="701346">
                <a:tc>
                  <a:txBody>
                    <a:bodyPr/>
                    <a:lstStyle/>
                    <a:p>
                      <a:r>
                        <a:rPr lang="en-US" sz="1900" b="0"/>
                        <a:t>1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 b="0"/>
                        <a:t>SQL Server Management Studio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 b="0"/>
                        <a:t>Tables and Data storage</a:t>
                      </a:r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3091273089"/>
                  </a:ext>
                </a:extLst>
              </a:tr>
              <a:tr h="701346">
                <a:tc>
                  <a:txBody>
                    <a:bodyPr/>
                    <a:lstStyle/>
                    <a:p>
                      <a:r>
                        <a:rPr lang="en-US" sz="1900" b="0"/>
                        <a:t>2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SQL Server Integration Services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Periodic loading, error handling, Staging Logic, SCD</a:t>
                      </a:r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2328964905"/>
                  </a:ext>
                </a:extLst>
              </a:tr>
              <a:tr h="417017">
                <a:tc>
                  <a:txBody>
                    <a:bodyPr/>
                    <a:lstStyle/>
                    <a:p>
                      <a:r>
                        <a:rPr lang="en-US" sz="1900"/>
                        <a:t>3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Talend Data Quality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Profiling Data</a:t>
                      </a:r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2397234728"/>
                  </a:ext>
                </a:extLst>
              </a:tr>
              <a:tr h="563671"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SQL Analysis Services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Multi-dimensional cubes </a:t>
                      </a:r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1015662334"/>
                  </a:ext>
                </a:extLst>
              </a:tr>
              <a:tr h="701346"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SQL Reporting Services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Periodic data refresh for Visualization </a:t>
                      </a:r>
                      <a:endParaRPr lang="en-US" sz="1900"/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813495186"/>
                  </a:ext>
                </a:extLst>
              </a:tr>
              <a:tr h="417017">
                <a:tc>
                  <a:txBody>
                    <a:bodyPr/>
                    <a:lstStyle/>
                    <a:p>
                      <a:r>
                        <a:rPr lang="en-US" sz="1900"/>
                        <a:t>6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Tableau</a:t>
                      </a:r>
                    </a:p>
                  </a:txBody>
                  <a:tcPr marL="94776" marR="94776" marT="47388" marB="473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Visualization</a:t>
                      </a:r>
                    </a:p>
                  </a:txBody>
                  <a:tcPr marL="94776" marR="94776" marT="47388" marB="47388"/>
                </a:tc>
                <a:extLst>
                  <a:ext uri="{0D108BD9-81ED-4DB2-BD59-A6C34878D82A}">
                    <a16:rowId xmlns:a16="http://schemas.microsoft.com/office/drawing/2014/main" val="268023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7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B2F4-A970-4B65-8B9B-9D259BB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conversion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549B6-CB68-4022-8047-8DE59E82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IN" sz="1600" smtClean="0">
                <a:latin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8</a:t>
            </a:fld>
            <a:endParaRPr lang="en-IN" sz="1600">
              <a:latin typeface="Calibri"/>
              <a:cs typeface="Calibri"/>
              <a:sym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A88D0F-33DC-4F35-823A-20A9C45C2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SSIS</a:t>
            </a:r>
          </a:p>
          <a:p>
            <a:r>
              <a:rPr lang="en-US" sz="2000"/>
              <a:t>Derived column Transformation</a:t>
            </a:r>
          </a:p>
          <a:p>
            <a:r>
              <a:rPr lang="en-US" sz="2000"/>
              <a:t>Data conversion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03FF4-A9FC-4ACB-B05E-BCA8B9DB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14" y="1512168"/>
            <a:ext cx="5172075" cy="47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5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7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9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CB2F4-A970-4B65-8B9B-9D259BBA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PROFILING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92F7A-ABD3-4A40-8334-056C54179FD7}"/>
              </a:ext>
            </a:extLst>
          </p:cNvPr>
          <p:cNvPicPr/>
          <p:nvPr/>
        </p:nvPicPr>
        <p:blipFill rotWithShape="1">
          <a:blip r:embed="rId7"/>
          <a:srcRect t="8129" r="2" b="2"/>
          <a:stretch/>
        </p:blipFill>
        <p:spPr>
          <a:xfrm>
            <a:off x="6047535" y="3807715"/>
            <a:ext cx="5761966" cy="27545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6" name="Rectangle 23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549B6-CB68-4022-8047-8DE59E82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  <a:buSzPct val="25000"/>
            </a:pPr>
            <a:fld id="{00000000-1234-1234-1234-123412341234}" type="slidenum">
              <a:rPr lang="en-US" smtClean="0">
                <a:sym typeface="Calibri"/>
              </a:rPr>
              <a:pPr defTabSz="914400">
                <a:spcAft>
                  <a:spcPts val="600"/>
                </a:spcAft>
                <a:buSzPct val="25000"/>
              </a:pPr>
              <a:t>9</a:t>
            </a:fld>
            <a:endParaRPr lang="en-US"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3C27-EA19-4D3E-960F-34A4A183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175" y="1600200"/>
            <a:ext cx="4799145" cy="4648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TALEND</a:t>
            </a:r>
          </a:p>
          <a:p>
            <a:pPr marL="0" indent="0"/>
            <a:r>
              <a:rPr lang="en-US" sz="2400"/>
              <a:t>Column analysis</a:t>
            </a:r>
            <a:endParaRPr lang="en-US"/>
          </a:p>
          <a:p>
            <a:pPr marL="0" indent="0"/>
            <a:r>
              <a:rPr lang="en-US" sz="2400"/>
              <a:t>Functional Dependencies</a:t>
            </a:r>
          </a:p>
          <a:p>
            <a:pPr marL="0" indent="0"/>
            <a:r>
              <a:rPr lang="en-US" sz="2400"/>
              <a:t>Nominal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14A6D-1FEC-4D57-B03D-C998C159C540}"/>
              </a:ext>
            </a:extLst>
          </p:cNvPr>
          <p:cNvPicPr/>
          <p:nvPr/>
        </p:nvPicPr>
        <p:blipFill rotWithShape="1">
          <a:blip r:embed="rId8"/>
          <a:srcRect r="2" b="10164"/>
          <a:stretch/>
        </p:blipFill>
        <p:spPr>
          <a:xfrm>
            <a:off x="6047535" y="511641"/>
            <a:ext cx="5761966" cy="3080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58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936867FB4BD4CBBB1D9655E335B32" ma:contentTypeVersion="4" ma:contentTypeDescription="Create a new document." ma:contentTypeScope="" ma:versionID="f0b0cf60a28bbedeca58771409d3f1d2">
  <xsd:schema xmlns:xsd="http://www.w3.org/2001/XMLSchema" xmlns:xs="http://www.w3.org/2001/XMLSchema" xmlns:p="http://schemas.microsoft.com/office/2006/metadata/properties" xmlns:ns2="251e4a2b-1a33-4513-9017-f0bb34cca31e" targetNamespace="http://schemas.microsoft.com/office/2006/metadata/properties" ma:root="true" ma:fieldsID="c268f6febd75286f2174d057ab824b7e" ns2:_="">
    <xsd:import namespace="251e4a2b-1a33-4513-9017-f0bb34cca3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e4a2b-1a33-4513-9017-f0bb34cca3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15A5C-DCAE-4C2A-B0D8-14CE4566618A}">
  <ds:schemaRefs>
    <ds:schemaRef ds:uri="251e4a2b-1a33-4513-9017-f0bb34cca31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F0DBAD-E617-406B-9F55-68057262A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e4a2b-1a33-4513-9017-f0bb34cca3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9792E2-F0F5-483E-8BD4-5C61E8E67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</vt:lpstr>
      <vt:lpstr>Analyzing Opioid Drug Evolution from 2013 to 2017   Team Name: Husky Coders Team Number: 09  Team Members: Anirudh Sundaresan Archisha Dama Akshay Rao </vt:lpstr>
      <vt:lpstr>BACKGROUND</vt:lpstr>
      <vt:lpstr>OBJECTIVE</vt:lpstr>
      <vt:lpstr>DATA DESCRIPTION</vt:lpstr>
      <vt:lpstr>METHODOLOGY </vt:lpstr>
      <vt:lpstr>LOGICAL MODEL</vt:lpstr>
      <vt:lpstr>TECHNICAL REQUIREMENTS</vt:lpstr>
      <vt:lpstr>Data conversion</vt:lpstr>
      <vt:lpstr>DATA PROFILING</vt:lpstr>
      <vt:lpstr>DATA PROFILING</vt:lpstr>
      <vt:lpstr>DATA CLEANING</vt:lpstr>
      <vt:lpstr>LOAD PROCESS </vt:lpstr>
      <vt:lpstr>Slowly changing Dimensions </vt:lpstr>
      <vt:lpstr>Slowly changing Dimensions </vt:lpstr>
      <vt:lpstr>Populate the Datawarehouse</vt:lpstr>
      <vt:lpstr>DIMENSIONAL MODELLING</vt:lpstr>
      <vt:lpstr>Hierarchy</vt:lpstr>
      <vt:lpstr>Visualization</vt:lpstr>
      <vt:lpstr>Future scope</vt:lpstr>
      <vt:lpstr>REFERENCES</vt:lpstr>
      <vt:lpstr>Thank You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Opioid Drug Evolution from 2013 to 2017   Team Name: Husky Coders Team Number: 09  Team Members: Anirudh Sundaresan Archisha Dama Akshay Rao</dc:title>
  <dc:creator>archisha d</dc:creator>
  <cp:lastModifiedBy>archisha d</cp:lastModifiedBy>
  <cp:revision>8</cp:revision>
  <dcterms:created xsi:type="dcterms:W3CDTF">2020-04-24T02:19:14Z</dcterms:created>
  <dcterms:modified xsi:type="dcterms:W3CDTF">2020-04-28T23:02:16Z</dcterms:modified>
</cp:coreProperties>
</file>