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p:scale>
          <a:sx n="83" d="100"/>
          <a:sy n="83" d="100"/>
        </p:scale>
        <p:origin x="-84" y="-5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96F975-A4B6-4F3F-9186-EBCC922601C3}"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6627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143009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123207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6F975-A4B6-4F3F-9186-EBCC922601C3}"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406581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96F975-A4B6-4F3F-9186-EBCC922601C3}"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7120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96F975-A4B6-4F3F-9186-EBCC922601C3}"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416141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96F975-A4B6-4F3F-9186-EBCC922601C3}" type="datetimeFigureOut">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14427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96F975-A4B6-4F3F-9186-EBCC922601C3}"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43113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6F975-A4B6-4F3F-9186-EBCC922601C3}" type="datetimeFigureOut">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19052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96F975-A4B6-4F3F-9186-EBCC922601C3}"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367361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96F975-A4B6-4F3F-9186-EBCC922601C3}"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6B6AC6-24CE-42A2-ADDD-B8D80351920C}" type="slidenum">
              <a:rPr lang="en-US" smtClean="0"/>
              <a:t>‹#›</a:t>
            </a:fld>
            <a:endParaRPr lang="en-US"/>
          </a:p>
        </p:txBody>
      </p:sp>
    </p:spTree>
    <p:extLst>
      <p:ext uri="{BB962C8B-B14F-4D97-AF65-F5344CB8AC3E}">
        <p14:creationId xmlns:p14="http://schemas.microsoft.com/office/powerpoint/2010/main" val="53832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6F975-A4B6-4F3F-9186-EBCC922601C3}" type="datetimeFigureOut">
              <a:rPr lang="en-US" smtClean="0"/>
              <a:t>3/29/2020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B6AC6-24CE-42A2-ADDD-B8D80351920C}" type="slidenum">
              <a:rPr lang="en-US" smtClean="0"/>
              <a:t>‹#›</a:t>
            </a:fld>
            <a:endParaRPr lang="en-US"/>
          </a:p>
        </p:txBody>
      </p:sp>
    </p:spTree>
    <p:extLst>
      <p:ext uri="{BB962C8B-B14F-4D97-AF65-F5344CB8AC3E}">
        <p14:creationId xmlns:p14="http://schemas.microsoft.com/office/powerpoint/2010/main" val="65506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5938" y="1069687"/>
            <a:ext cx="11380124" cy="5486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3"/>
          </p:cNvCxnSpPr>
          <p:nvPr/>
        </p:nvCxnSpPr>
        <p:spPr>
          <a:xfrm>
            <a:off x="405938" y="3812887"/>
            <a:ext cx="11380124"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9" name="Straight Connector 8"/>
          <p:cNvCxnSpPr>
            <a:stCxn id="5" idx="0"/>
            <a:endCxn id="5" idx="2"/>
          </p:cNvCxnSpPr>
          <p:nvPr/>
        </p:nvCxnSpPr>
        <p:spPr>
          <a:xfrm>
            <a:off x="6096000" y="1069687"/>
            <a:ext cx="0" cy="548640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0" y="0"/>
            <a:ext cx="2972289"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IE 7275 Data Mining in Engineering</a:t>
            </a:r>
          </a:p>
        </p:txBody>
      </p:sp>
      <p:sp>
        <p:nvSpPr>
          <p:cNvPr id="11" name="TextBox 10"/>
          <p:cNvSpPr txBox="1"/>
          <p:nvPr/>
        </p:nvSpPr>
        <p:spPr>
          <a:xfrm>
            <a:off x="10629328" y="-1"/>
            <a:ext cx="1646541"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Case Study Project</a:t>
            </a:r>
          </a:p>
        </p:txBody>
      </p:sp>
      <p:sp>
        <p:nvSpPr>
          <p:cNvPr id="12" name="TextBox 11"/>
          <p:cNvSpPr txBox="1"/>
          <p:nvPr/>
        </p:nvSpPr>
        <p:spPr>
          <a:xfrm>
            <a:off x="3504816" y="390583"/>
            <a:ext cx="4629533" cy="369332"/>
          </a:xfrm>
          <a:prstGeom prst="rect">
            <a:avLst/>
          </a:prstGeom>
          <a:noFill/>
        </p:spPr>
        <p:txBody>
          <a:bodyPr wrap="square" rtlCol="0">
            <a:spAutoFit/>
          </a:bodyPr>
          <a:lstStyle/>
          <a:p>
            <a:pPr algn="ctr"/>
            <a:r>
              <a:rPr lang="en-US" b="1" dirty="0">
                <a:solidFill>
                  <a:srgbClr val="0070C0"/>
                </a:solidFill>
                <a:latin typeface="Times New Roman" panose="02020603050405020304" pitchFamily="18" charset="0"/>
                <a:cs typeface="Times New Roman" panose="02020603050405020304" pitchFamily="18" charset="0"/>
              </a:rPr>
              <a:t>ARCHISHA DAMA</a:t>
            </a:r>
          </a:p>
        </p:txBody>
      </p:sp>
      <p:sp>
        <p:nvSpPr>
          <p:cNvPr id="13" name="TextBox 12"/>
          <p:cNvSpPr txBox="1"/>
          <p:nvPr/>
        </p:nvSpPr>
        <p:spPr>
          <a:xfrm>
            <a:off x="489807" y="1097105"/>
            <a:ext cx="5522325" cy="2677656"/>
          </a:xfrm>
          <a:prstGeom prst="rect">
            <a:avLst/>
          </a:prstGeom>
          <a:solidFill>
            <a:schemeClr val="bg1">
              <a:lumMod val="95000"/>
            </a:schemeClr>
          </a:solid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PROBLEM </a:t>
            </a:r>
          </a:p>
          <a:p>
            <a:r>
              <a:rPr lang="en-US" sz="1200" b="1" dirty="0">
                <a:latin typeface="Times New Roman" panose="02020603050405020304" pitchFamily="18" charset="0"/>
                <a:cs typeface="Times New Roman" panose="02020603050405020304" pitchFamily="18" charset="0"/>
              </a:rPr>
              <a:t>Background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Social media is not just a platform where people talk to each other,  It has become a medium where people express their interests, Share their views and displeasures.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Internet is a major source of spreading terrorism through speeches and videos. It has become necessary to analyze these information to avoid any form of hate crime or violence.</a:t>
            </a:r>
          </a:p>
          <a:p>
            <a:r>
              <a:rPr lang="en-AU" sz="1200" b="1" dirty="0">
                <a:latin typeface="Times New Roman" panose="02020603050405020304" pitchFamily="18" charset="0"/>
                <a:cs typeface="Times New Roman" panose="02020603050405020304" pitchFamily="18" charset="0"/>
              </a:rPr>
              <a:t>Problem Statement</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Our proposed project aims at text mining  to check prominence of a keyword commonly used in terrorist activities. So, this system can be used to point out users spreading hate crime. </a:t>
            </a:r>
          </a:p>
          <a:p>
            <a:r>
              <a:rPr lang="en-AU" sz="1200" b="1" dirty="0">
                <a:latin typeface="Times New Roman" panose="02020603050405020304" pitchFamily="18" charset="0"/>
                <a:cs typeface="Times New Roman" panose="02020603050405020304" pitchFamily="18" charset="0"/>
              </a:rPr>
              <a:t>Objective</a:t>
            </a: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To clean the data, analyse and visualise it. Predict the comments showing signs of hate crime and take action against those accounts.</a:t>
            </a:r>
          </a:p>
        </p:txBody>
      </p:sp>
      <p:sp>
        <p:nvSpPr>
          <p:cNvPr id="25" name="TextBox 24"/>
          <p:cNvSpPr txBox="1"/>
          <p:nvPr/>
        </p:nvSpPr>
        <p:spPr>
          <a:xfrm>
            <a:off x="473044" y="4159093"/>
            <a:ext cx="5522325" cy="2308324"/>
          </a:xfrm>
          <a:prstGeom prst="rect">
            <a:avLst/>
          </a:prstGeom>
          <a:solidFill>
            <a:schemeClr val="bg1">
              <a:lumMod val="95000"/>
            </a:schemeClr>
          </a:solid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DATA</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Data Origin:- </a:t>
            </a:r>
            <a:r>
              <a:rPr lang="en-US" sz="1200" dirty="0">
                <a:latin typeface="Times New Roman" panose="02020603050405020304" pitchFamily="18" charset="0"/>
                <a:cs typeface="Times New Roman" panose="02020603050405020304" pitchFamily="18" charset="0"/>
              </a:rPr>
              <a:t>Kaggle. We took half the data of pro-ISIS fanboys’ Tweet and the other half from normal Tweets ( having a combination of negative, positive or neutral sentiment). This will ensure that we have good variety of data to train our model. Total size of the dataset is about 10,000 records.</a:t>
            </a: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a:t>
            </a:r>
            <a:r>
              <a:rPr lang="en-AU" sz="1200" b="1" dirty="0">
                <a:latin typeface="Times New Roman" panose="02020603050405020304" pitchFamily="18" charset="0"/>
                <a:cs typeface="Times New Roman" panose="02020603050405020304" pitchFamily="18" charset="0"/>
              </a:rPr>
              <a:t>Key Attributes: </a:t>
            </a:r>
            <a:r>
              <a:rPr lang="en-AU" sz="1200" dirty="0">
                <a:latin typeface="Times New Roman" panose="02020603050405020304" pitchFamily="18" charset="0"/>
                <a:cs typeface="Times New Roman" panose="02020603050405020304" pitchFamily="18" charset="0"/>
              </a:rPr>
              <a:t>Type, Tweets</a:t>
            </a: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a:t>
            </a:r>
            <a:r>
              <a:rPr lang="en-AU" sz="1200" b="1" dirty="0">
                <a:latin typeface="Times New Roman" panose="02020603050405020304" pitchFamily="18" charset="0"/>
                <a:cs typeface="Times New Roman" panose="02020603050405020304" pitchFamily="18" charset="0"/>
              </a:rPr>
              <a:t>Data Quality: </a:t>
            </a:r>
          </a:p>
          <a:p>
            <a:r>
              <a:rPr lang="en-AU" sz="1200" b="1" dirty="0">
                <a:latin typeface="Times New Roman" panose="02020603050405020304" pitchFamily="18" charset="0"/>
                <a:cs typeface="Times New Roman" panose="02020603050405020304" pitchFamily="18" charset="0"/>
              </a:rPr>
              <a:t>     </a:t>
            </a:r>
            <a:r>
              <a:rPr lang="en-AU" sz="1200" dirty="0">
                <a:latin typeface="Times New Roman" panose="02020603050405020304" pitchFamily="18" charset="0"/>
                <a:cs typeface="Times New Roman" panose="02020603050405020304" pitchFamily="18" charset="0"/>
              </a:rPr>
              <a:t>Not in readable format for Naïve Bayer's to work on .</a:t>
            </a:r>
          </a:p>
          <a:p>
            <a:r>
              <a:rPr lang="en-AU" sz="1200" dirty="0">
                <a:latin typeface="Times New Roman" panose="02020603050405020304" pitchFamily="18" charset="0"/>
                <a:cs typeface="Times New Roman" panose="02020603050405020304" pitchFamily="18" charset="0"/>
              </a:rPr>
              <a:t>     Categorical variables are not factored</a:t>
            </a:r>
          </a:p>
          <a:p>
            <a:r>
              <a:rPr lang="en-AU"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Cases, numbers, punctuation, filler/stop words, white spaces needs to be          processed so that </a:t>
            </a:r>
            <a:r>
              <a:rPr lang="en-AU" sz="1200" dirty="0">
                <a:latin typeface="Times New Roman" panose="02020603050405020304" pitchFamily="18" charset="0"/>
                <a:cs typeface="Times New Roman" panose="02020603050405020304" pitchFamily="18" charset="0"/>
              </a:rPr>
              <a:t>Naïve Bayer's classifier can work on the dataset</a:t>
            </a:r>
          </a:p>
          <a:p>
            <a:r>
              <a:rPr lang="en-AU" sz="1200" b="1" dirty="0">
                <a:latin typeface="Times New Roman" panose="02020603050405020304" pitchFamily="18" charset="0"/>
                <a:cs typeface="Times New Roman" panose="02020603050405020304" pitchFamily="18" charset="0"/>
              </a:rPr>
              <a:t>   </a:t>
            </a:r>
            <a:endParaRPr lang="en-AU" sz="12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096000" y="1069685"/>
            <a:ext cx="5606192" cy="2862322"/>
          </a:xfrm>
          <a:prstGeom prst="rect">
            <a:avLst/>
          </a:prstGeom>
          <a:solidFill>
            <a:schemeClr val="bg1">
              <a:lumMod val="95000"/>
            </a:schemeClr>
          </a:solid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SOLUTION DESIGN </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Data Preprocessing/Exploration, Variable Selection</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Cleansing and standardizing data</a:t>
            </a:r>
          </a:p>
          <a:p>
            <a:r>
              <a:rPr lang="en-US" sz="1200" dirty="0">
                <a:latin typeface="Times New Roman" panose="02020603050405020304" pitchFamily="18" charset="0"/>
                <a:cs typeface="Times New Roman" panose="02020603050405020304" pitchFamily="18" charset="0"/>
              </a:rPr>
              <a:t>      Corpus  can be used to have a collection of  complex dataset for preprocessing</a:t>
            </a:r>
          </a:p>
          <a:p>
            <a:r>
              <a:rPr lang="en-US" sz="1200" dirty="0">
                <a:latin typeface="Times New Roman" panose="02020603050405020304" pitchFamily="18" charset="0"/>
                <a:cs typeface="Times New Roman" panose="02020603050405020304" pitchFamily="18" charset="0"/>
              </a:rPr>
              <a:t>      Stemming  is done to reduce the words to their root form</a:t>
            </a:r>
          </a:p>
          <a:p>
            <a:r>
              <a:rPr lang="en-US" sz="1200" dirty="0">
                <a:latin typeface="Times New Roman" panose="02020603050405020304" pitchFamily="18" charset="0"/>
                <a:cs typeface="Times New Roman" panose="02020603050405020304" pitchFamily="18" charset="0"/>
              </a:rPr>
              <a:t>      Splitting text documents into words:</a:t>
            </a:r>
          </a:p>
          <a:p>
            <a:r>
              <a:rPr lang="en-US" sz="1200" dirty="0">
                <a:latin typeface="Times New Roman" panose="02020603050405020304" pitchFamily="18" charset="0"/>
                <a:cs typeface="Times New Roman" panose="02020603050405020304" pitchFamily="18" charset="0"/>
              </a:rPr>
              <a:t>      Tokenizing is performed using Document Term matrix  to Split text into individual        components</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Creating training and test data set</a:t>
            </a:r>
          </a:p>
          <a:p>
            <a:r>
              <a:rPr lang="en-US" sz="1200" dirty="0">
                <a:latin typeface="Times New Roman" panose="02020603050405020304" pitchFamily="18" charset="0"/>
                <a:cs typeface="Times New Roman" panose="02020603050405020304" pitchFamily="18" charset="0"/>
              </a:rPr>
              <a:t>     Visualize the frequency of words as it will help us gauge if the Naïve Bayer's classifier is likely to be successful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Prediction/Classification/Time Series Forecasting/Unsupervised Learning</a:t>
            </a:r>
          </a:p>
          <a:p>
            <a:r>
              <a:rPr lang="en-US" sz="1200" dirty="0">
                <a:latin typeface="Times New Roman" panose="02020603050405020304" pitchFamily="18" charset="0"/>
                <a:cs typeface="Times New Roman" panose="02020603050405020304" pitchFamily="18" charset="0"/>
              </a:rPr>
              <a:t>   Classification</a:t>
            </a: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a:t>
            </a:r>
            <a:r>
              <a:rPr lang="en-AU" sz="1200" b="1" dirty="0">
                <a:latin typeface="Times New Roman" panose="02020603050405020304" pitchFamily="18" charset="0"/>
                <a:cs typeface="Times New Roman" panose="02020603050405020304" pitchFamily="18" charset="0"/>
              </a:rPr>
              <a:t>Predictors/Outcomes</a:t>
            </a:r>
            <a:r>
              <a:rPr lang="en-AU" sz="1200" dirty="0">
                <a:latin typeface="Times New Roman" panose="02020603050405020304" pitchFamily="18" charset="0"/>
                <a:cs typeface="Times New Roman" panose="02020603050405020304" pitchFamily="18" charset="0"/>
              </a:rPr>
              <a:t>: Confusion matrix with true positive, true negative, false positive and false negative</a:t>
            </a:r>
          </a:p>
        </p:txBody>
      </p:sp>
      <p:sp>
        <p:nvSpPr>
          <p:cNvPr id="27" name="TextBox 26"/>
          <p:cNvSpPr txBox="1"/>
          <p:nvPr/>
        </p:nvSpPr>
        <p:spPr>
          <a:xfrm>
            <a:off x="6196632" y="4343759"/>
            <a:ext cx="5522325" cy="2123658"/>
          </a:xfrm>
          <a:prstGeom prst="rect">
            <a:avLst/>
          </a:prstGeom>
          <a:solidFill>
            <a:schemeClr val="bg1">
              <a:lumMod val="95000"/>
            </a:schemeClr>
          </a:solidFill>
        </p:spPr>
        <p:txBody>
          <a:bodyPr wrap="square" rtlCol="0">
            <a:spAutoFit/>
          </a:bodyPr>
          <a:lstStyle/>
          <a:p>
            <a:pPr algn="ctr"/>
            <a:endParaRPr lang="en-US" sz="1200" b="1" dirty="0">
              <a:latin typeface="Times New Roman" panose="02020603050405020304" pitchFamily="18" charset="0"/>
              <a:cs typeface="Times New Roman" panose="02020603050405020304" pitchFamily="18" charset="0"/>
            </a:endParaRPr>
          </a:p>
          <a:p>
            <a:pPr algn="ctr"/>
            <a:r>
              <a:rPr lang="en-US" sz="1200" b="1" dirty="0">
                <a:latin typeface="Times New Roman" panose="02020603050405020304" pitchFamily="18" charset="0"/>
                <a:cs typeface="Times New Roman" panose="02020603050405020304" pitchFamily="18" charset="0"/>
              </a:rPr>
              <a:t>DATA MINING </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Techniques:</a:t>
            </a:r>
          </a:p>
          <a:p>
            <a:r>
              <a:rPr lang="en-US" sz="1200" dirty="0">
                <a:latin typeface="Times New Roman" panose="02020603050405020304" pitchFamily="18" charset="0"/>
                <a:cs typeface="Times New Roman" panose="02020603050405020304" pitchFamily="18" charset="0"/>
              </a:rPr>
              <a:t>Naïve Bayer's algorithm constructs tables of probabilities that are used to estimate the likelihood that new examples belong to various classes.  We have set the cutoff value to 0.5 for predicting out result. </a:t>
            </a:r>
          </a:p>
          <a:p>
            <a:pPr marL="171450" indent="-171450">
              <a:buFont typeface="Arial" panose="020B0604020202020204" pitchFamily="34" charset="0"/>
              <a:buChar char="•"/>
            </a:pPr>
            <a:r>
              <a:rPr lang="en-AU" sz="1200" dirty="0">
                <a:latin typeface="Times New Roman" panose="02020603050405020304" pitchFamily="18" charset="0"/>
                <a:cs typeface="Times New Roman" panose="02020603050405020304" pitchFamily="18" charset="0"/>
              </a:rPr>
              <a:t> </a:t>
            </a:r>
            <a:r>
              <a:rPr lang="en-AU" sz="1200" b="1" dirty="0">
                <a:latin typeface="Times New Roman" panose="02020603050405020304" pitchFamily="18" charset="0"/>
                <a:cs typeface="Times New Roman" panose="02020603050405020304" pitchFamily="18" charset="0"/>
              </a:rPr>
              <a:t>Validation:</a:t>
            </a:r>
          </a:p>
          <a:p>
            <a:r>
              <a:rPr lang="en-AU" sz="1200" dirty="0">
                <a:latin typeface="Times New Roman" panose="02020603050405020304" pitchFamily="18" charset="0"/>
                <a:cs typeface="Times New Roman" panose="02020603050405020304" pitchFamily="18" charset="0"/>
              </a:rPr>
              <a:t>Use classifier to generate predictions</a:t>
            </a:r>
          </a:p>
          <a:p>
            <a:r>
              <a:rPr lang="en-AU" sz="1200" dirty="0">
                <a:latin typeface="Times New Roman" panose="02020603050405020304" pitchFamily="18" charset="0"/>
                <a:cs typeface="Times New Roman" panose="02020603050405020304" pitchFamily="18" charset="0"/>
              </a:rPr>
              <a:t>Compare predictions to true value to evaluate the performance</a:t>
            </a: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AU" sz="1200">
                <a:latin typeface="Times New Roman" panose="02020603050405020304" pitchFamily="18" charset="0"/>
                <a:cs typeface="Times New Roman" panose="02020603050405020304" pitchFamily="18" charset="0"/>
              </a:rPr>
              <a:t> </a:t>
            </a:r>
            <a:r>
              <a:rPr lang="en-AU" sz="1200" b="1">
                <a:latin typeface="Times New Roman" panose="02020603050405020304" pitchFamily="18" charset="0"/>
                <a:cs typeface="Times New Roman" panose="02020603050405020304" pitchFamily="18" charset="0"/>
              </a:rPr>
              <a:t>Performance: </a:t>
            </a:r>
            <a:endParaRPr lang="en-AU" sz="1200" b="1" dirty="0">
              <a:latin typeface="Times New Roman" panose="02020603050405020304" pitchFamily="18" charset="0"/>
              <a:cs typeface="Times New Roman" panose="02020603050405020304" pitchFamily="18" charset="0"/>
            </a:endParaRPr>
          </a:p>
          <a:p>
            <a:r>
              <a:rPr lang="en-AU" sz="1200" dirty="0">
                <a:latin typeface="Times New Roman" panose="02020603050405020304" pitchFamily="18" charset="0"/>
                <a:cs typeface="Times New Roman" panose="02020603050405020304" pitchFamily="18" charset="0"/>
              </a:rPr>
              <a:t>Laplace estimator is used to improve the model performance</a:t>
            </a:r>
          </a:p>
        </p:txBody>
      </p:sp>
    </p:spTree>
    <p:extLst>
      <p:ext uri="{BB962C8B-B14F-4D97-AF65-F5344CB8AC3E}">
        <p14:creationId xmlns:p14="http://schemas.microsoft.com/office/powerpoint/2010/main" val="3221088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336</Words>
  <Application>Microsoft Office PowerPoint</Application>
  <PresentationFormat>Widescreen</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Xuemin</dc:creator>
  <cp:lastModifiedBy>Archisha Dama</cp:lastModifiedBy>
  <cp:revision>44</cp:revision>
  <dcterms:created xsi:type="dcterms:W3CDTF">2018-11-07T19:07:36Z</dcterms:created>
  <dcterms:modified xsi:type="dcterms:W3CDTF">2020-03-29T13:30:59Z</dcterms:modified>
</cp:coreProperties>
</file>