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64"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280208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9E319-BC2E-418C-9687-9882246CA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366142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236132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44672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334025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3806694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85806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3146788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394158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10049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9E319-BC2E-418C-9687-9882246CA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74048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F9E319-BC2E-418C-9687-9882246CA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286250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F9E319-BC2E-418C-9687-9882246CADDA}" type="datetimeFigureOut">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413443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F9E319-BC2E-418C-9687-9882246CADDA}" type="datetimeFigureOut">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97139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9E319-BC2E-418C-9687-9882246CADDA}" type="datetimeFigureOut">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376167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9E319-BC2E-418C-9687-9882246CA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158380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9E319-BC2E-418C-9687-9882246CA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55F45E-153C-499B-B761-3E40B98B8F70}" type="slidenum">
              <a:rPr lang="en-IN" smtClean="0"/>
              <a:t>‹#›</a:t>
            </a:fld>
            <a:endParaRPr lang="en-IN"/>
          </a:p>
        </p:txBody>
      </p:sp>
    </p:spTree>
    <p:extLst>
      <p:ext uri="{BB962C8B-B14F-4D97-AF65-F5344CB8AC3E}">
        <p14:creationId xmlns:p14="http://schemas.microsoft.com/office/powerpoint/2010/main" val="51449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F9E319-BC2E-418C-9687-9882246CADDA}" type="datetimeFigureOut">
              <a:rPr lang="en-IN" smtClean="0"/>
              <a:t>15-04-2025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55F45E-153C-499B-B761-3E40B98B8F70}" type="slidenum">
              <a:rPr lang="en-IN" smtClean="0"/>
              <a:t>‹#›</a:t>
            </a:fld>
            <a:endParaRPr lang="en-IN"/>
          </a:p>
        </p:txBody>
      </p:sp>
    </p:spTree>
    <p:extLst>
      <p:ext uri="{BB962C8B-B14F-4D97-AF65-F5344CB8AC3E}">
        <p14:creationId xmlns:p14="http://schemas.microsoft.com/office/powerpoint/2010/main" val="2221125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E92D-1FD5-0077-644B-65AF3B43256B}"/>
              </a:ext>
            </a:extLst>
          </p:cNvPr>
          <p:cNvSpPr>
            <a:spLocks noGrp="1"/>
          </p:cNvSpPr>
          <p:nvPr>
            <p:ph type="ctrTitle"/>
          </p:nvPr>
        </p:nvSpPr>
        <p:spPr/>
        <p:txBody>
          <a:bodyPr/>
          <a:lstStyle/>
          <a:p>
            <a:r>
              <a:rPr lang="en-IN" dirty="0"/>
              <a:t>Expansion Analysis</a:t>
            </a:r>
          </a:p>
        </p:txBody>
      </p:sp>
      <p:sp>
        <p:nvSpPr>
          <p:cNvPr id="3" name="Subtitle 2">
            <a:extLst>
              <a:ext uri="{FF2B5EF4-FFF2-40B4-BE49-F238E27FC236}">
                <a16:creationId xmlns:a16="http://schemas.microsoft.com/office/drawing/2014/main" id="{46B747DE-A98E-9D2E-4339-FF9453D868CD}"/>
              </a:ext>
            </a:extLst>
          </p:cNvPr>
          <p:cNvSpPr>
            <a:spLocks noGrp="1"/>
          </p:cNvSpPr>
          <p:nvPr>
            <p:ph type="subTitle" idx="1"/>
          </p:nvPr>
        </p:nvSpPr>
        <p:spPr/>
        <p:txBody>
          <a:bodyPr/>
          <a:lstStyle/>
          <a:p>
            <a:r>
              <a:rPr lang="en-IN" dirty="0"/>
              <a:t>By:- Archie Patel</a:t>
            </a:r>
          </a:p>
        </p:txBody>
      </p:sp>
      <p:pic>
        <p:nvPicPr>
          <p:cNvPr id="5" name="Picture 4">
            <a:extLst>
              <a:ext uri="{FF2B5EF4-FFF2-40B4-BE49-F238E27FC236}">
                <a16:creationId xmlns:a16="http://schemas.microsoft.com/office/drawing/2014/main" id="{045233BA-8EC7-E659-4596-D166FB51E7A0}"/>
              </a:ext>
            </a:extLst>
          </p:cNvPr>
          <p:cNvPicPr>
            <a:picLocks noChangeAspect="1"/>
          </p:cNvPicPr>
          <p:nvPr/>
        </p:nvPicPr>
        <p:blipFill>
          <a:blip r:embed="rId2">
            <a:extLst>
              <a:ext uri="{28A0092B-C50C-407E-A947-70E740481C1C}">
                <a14:useLocalDpi xmlns:a14="http://schemas.microsoft.com/office/drawing/2010/main" val="0"/>
              </a:ext>
            </a:extLst>
          </a:blip>
          <a:srcRect l="17445" t="2609" r="5651" b="64645"/>
          <a:stretch/>
        </p:blipFill>
        <p:spPr>
          <a:xfrm>
            <a:off x="3806687" y="781328"/>
            <a:ext cx="7961243" cy="1906840"/>
          </a:xfrm>
          <a:prstGeom prst="rect">
            <a:avLst/>
          </a:prstGeom>
        </p:spPr>
      </p:pic>
    </p:spTree>
    <p:extLst>
      <p:ext uri="{BB962C8B-B14F-4D97-AF65-F5344CB8AC3E}">
        <p14:creationId xmlns:p14="http://schemas.microsoft.com/office/powerpoint/2010/main" val="380325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5726-23B7-CFAC-F6AA-304E08625BFA}"/>
              </a:ext>
            </a:extLst>
          </p:cNvPr>
          <p:cNvSpPr>
            <a:spLocks noGrp="1"/>
          </p:cNvSpPr>
          <p:nvPr>
            <p:ph type="title"/>
          </p:nvPr>
        </p:nvSpPr>
        <p:spPr/>
        <p:txBody>
          <a:bodyPr/>
          <a:lstStyle/>
          <a:p>
            <a:pPr algn="l"/>
            <a:r>
              <a:rPr lang="en-US" b="1" dirty="0"/>
              <a:t>Objective</a:t>
            </a:r>
            <a:endParaRPr lang="en-IN" dirty="0"/>
          </a:p>
        </p:txBody>
      </p:sp>
      <p:sp>
        <p:nvSpPr>
          <p:cNvPr id="3" name="Content Placeholder 2">
            <a:extLst>
              <a:ext uri="{FF2B5EF4-FFF2-40B4-BE49-F238E27FC236}">
                <a16:creationId xmlns:a16="http://schemas.microsoft.com/office/drawing/2014/main" id="{BFD78326-9BB4-A3AE-4F23-7FB6ADC90E68}"/>
              </a:ext>
            </a:extLst>
          </p:cNvPr>
          <p:cNvSpPr>
            <a:spLocks noGrp="1"/>
          </p:cNvSpPr>
          <p:nvPr>
            <p:ph idx="1"/>
          </p:nvPr>
        </p:nvSpPr>
        <p:spPr>
          <a:xfrm>
            <a:off x="1484310" y="1866899"/>
            <a:ext cx="10018713" cy="3124201"/>
          </a:xfrm>
        </p:spPr>
        <p:txBody>
          <a:bodyPr/>
          <a:lstStyle/>
          <a:p>
            <a:pPr marL="0" indent="0">
              <a:buNone/>
            </a:pPr>
            <a:br>
              <a:rPr lang="en-US" dirty="0"/>
            </a:br>
            <a:r>
              <a:rPr lang="en-US" dirty="0"/>
              <a:t>The business aims to expand by opening three coffee shops in India’s top three major cities. Since its launch in January 2023, the company has successfully sold its products online and received an overwhelmingly positive response in several cities. As a data analyst, the task is to analyze the sales data and provide insights to recommend the top three cities for this expansion.</a:t>
            </a:r>
            <a:endParaRPr lang="en-IN" dirty="0"/>
          </a:p>
        </p:txBody>
      </p:sp>
    </p:spTree>
    <p:extLst>
      <p:ext uri="{BB962C8B-B14F-4D97-AF65-F5344CB8AC3E}">
        <p14:creationId xmlns:p14="http://schemas.microsoft.com/office/powerpoint/2010/main" val="294012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AB1B-E3DE-20F2-E37E-BCAB8457D297}"/>
              </a:ext>
            </a:extLst>
          </p:cNvPr>
          <p:cNvSpPr>
            <a:spLocks noGrp="1"/>
          </p:cNvSpPr>
          <p:nvPr>
            <p:ph type="title"/>
          </p:nvPr>
        </p:nvSpPr>
        <p:spPr/>
        <p:txBody>
          <a:bodyPr/>
          <a:lstStyle/>
          <a:p>
            <a:pPr algn="l"/>
            <a:r>
              <a:rPr lang="en-IN" dirty="0"/>
              <a:t>Data Overview</a:t>
            </a:r>
          </a:p>
        </p:txBody>
      </p:sp>
      <p:sp>
        <p:nvSpPr>
          <p:cNvPr id="3" name="Content Placeholder 2">
            <a:extLst>
              <a:ext uri="{FF2B5EF4-FFF2-40B4-BE49-F238E27FC236}">
                <a16:creationId xmlns:a16="http://schemas.microsoft.com/office/drawing/2014/main" id="{84B3DC13-00EF-07A8-4DD1-B61758DF48D7}"/>
              </a:ext>
            </a:extLst>
          </p:cNvPr>
          <p:cNvSpPr>
            <a:spLocks noGrp="1"/>
          </p:cNvSpPr>
          <p:nvPr>
            <p:ph idx="1"/>
          </p:nvPr>
        </p:nvSpPr>
        <p:spPr>
          <a:xfrm>
            <a:off x="1484310" y="2249555"/>
            <a:ext cx="10018713" cy="3124201"/>
          </a:xfrm>
        </p:spPr>
        <p:txBody>
          <a:bodyPr>
            <a:normAutofit fontScale="85000" lnSpcReduction="20000"/>
          </a:bodyPr>
          <a:lstStyle/>
          <a:p>
            <a:pPr marL="0" indent="0">
              <a:buNone/>
            </a:pPr>
            <a:r>
              <a:rPr lang="en-IN" dirty="0"/>
              <a:t>4 Tables in Dataset:</a:t>
            </a:r>
          </a:p>
          <a:p>
            <a:pPr marL="457200" indent="-457200">
              <a:buAutoNum type="arabicPeriod"/>
            </a:pPr>
            <a:r>
              <a:rPr lang="en-IN" dirty="0"/>
              <a:t>sales :- Includes columns such as </a:t>
            </a:r>
            <a:r>
              <a:rPr lang="en-IN" dirty="0" err="1"/>
              <a:t>sale_id</a:t>
            </a:r>
            <a:r>
              <a:rPr lang="en-IN" dirty="0"/>
              <a:t>, </a:t>
            </a:r>
            <a:r>
              <a:rPr lang="en-IN" dirty="0" err="1"/>
              <a:t>sale_date</a:t>
            </a:r>
            <a:r>
              <a:rPr lang="en-IN" dirty="0"/>
              <a:t>, </a:t>
            </a:r>
            <a:r>
              <a:rPr lang="en-IN" dirty="0" err="1"/>
              <a:t>product_id</a:t>
            </a:r>
            <a:r>
              <a:rPr lang="en-IN" dirty="0"/>
              <a:t>, </a:t>
            </a:r>
            <a:r>
              <a:rPr lang="en-IN" dirty="0" err="1"/>
              <a:t>customer_id</a:t>
            </a:r>
            <a:r>
              <a:rPr lang="en-IN" dirty="0"/>
              <a:t>, total (sales), rating. The total rows in this table are 10388. </a:t>
            </a:r>
          </a:p>
          <a:p>
            <a:pPr marL="457200" indent="-457200">
              <a:buAutoNum type="arabicPeriod"/>
            </a:pPr>
            <a:r>
              <a:rPr lang="en-IN" dirty="0"/>
              <a:t>city :- Includes columns such as </a:t>
            </a:r>
            <a:r>
              <a:rPr lang="en-IN" dirty="0" err="1"/>
              <a:t>city_id</a:t>
            </a:r>
            <a:r>
              <a:rPr lang="en-IN" dirty="0"/>
              <a:t>, </a:t>
            </a:r>
            <a:r>
              <a:rPr lang="en-IN" dirty="0" err="1"/>
              <a:t>city_name</a:t>
            </a:r>
            <a:r>
              <a:rPr lang="en-IN" dirty="0"/>
              <a:t>, population, </a:t>
            </a:r>
            <a:r>
              <a:rPr lang="en-IN" dirty="0" err="1"/>
              <a:t>estimated_rent</a:t>
            </a:r>
            <a:r>
              <a:rPr lang="en-IN" dirty="0"/>
              <a:t>, </a:t>
            </a:r>
            <a:r>
              <a:rPr lang="en-IN" dirty="0" err="1"/>
              <a:t>city_rank</a:t>
            </a:r>
            <a:r>
              <a:rPr lang="en-IN" dirty="0"/>
              <a:t>. The total rows in this table are 13</a:t>
            </a:r>
          </a:p>
          <a:p>
            <a:pPr marL="457200" indent="-457200">
              <a:buAutoNum type="arabicPeriod"/>
            </a:pPr>
            <a:r>
              <a:rPr lang="en-IN" dirty="0"/>
              <a:t>customers :- Includes columns such as </a:t>
            </a:r>
            <a:r>
              <a:rPr lang="en-IN" dirty="0" err="1"/>
              <a:t>customer_id</a:t>
            </a:r>
            <a:r>
              <a:rPr lang="en-IN" dirty="0"/>
              <a:t>, </a:t>
            </a:r>
            <a:r>
              <a:rPr lang="en-IN" dirty="0" err="1"/>
              <a:t>customer_name</a:t>
            </a:r>
            <a:r>
              <a:rPr lang="en-IN" dirty="0"/>
              <a:t>, </a:t>
            </a:r>
            <a:r>
              <a:rPr lang="en-IN" dirty="0" err="1"/>
              <a:t>city_id</a:t>
            </a:r>
            <a:r>
              <a:rPr lang="en-IN" dirty="0"/>
              <a:t>. The total rows in this table are 497.</a:t>
            </a:r>
          </a:p>
          <a:p>
            <a:pPr marL="457200" indent="-457200">
              <a:buAutoNum type="arabicPeriod"/>
            </a:pPr>
            <a:r>
              <a:rPr lang="en-IN" dirty="0"/>
              <a:t>Products :- Includes columns such as </a:t>
            </a:r>
            <a:r>
              <a:rPr lang="en-IN" dirty="0" err="1"/>
              <a:t>product_id</a:t>
            </a:r>
            <a:r>
              <a:rPr lang="en-IN" dirty="0"/>
              <a:t>, </a:t>
            </a:r>
            <a:r>
              <a:rPr lang="en-IN" dirty="0" err="1"/>
              <a:t>product_name</a:t>
            </a:r>
            <a:r>
              <a:rPr lang="en-IN" dirty="0"/>
              <a:t>, price. The total rows ain this table are 28.</a:t>
            </a:r>
          </a:p>
          <a:p>
            <a:pPr marL="457200" indent="-457200">
              <a:buAutoNum type="arabicPeriod"/>
            </a:pPr>
            <a:endParaRPr lang="en-IN" dirty="0"/>
          </a:p>
        </p:txBody>
      </p:sp>
    </p:spTree>
    <p:extLst>
      <p:ext uri="{BB962C8B-B14F-4D97-AF65-F5344CB8AC3E}">
        <p14:creationId xmlns:p14="http://schemas.microsoft.com/office/powerpoint/2010/main" val="324699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A50F-6069-39BA-6264-70E92589CA91}"/>
              </a:ext>
            </a:extLst>
          </p:cNvPr>
          <p:cNvSpPr>
            <a:spLocks noGrp="1"/>
          </p:cNvSpPr>
          <p:nvPr>
            <p:ph type="title"/>
          </p:nvPr>
        </p:nvSpPr>
        <p:spPr/>
        <p:txBody>
          <a:bodyPr/>
          <a:lstStyle/>
          <a:p>
            <a:pPr algn="l"/>
            <a:r>
              <a:rPr lang="en-IN" dirty="0"/>
              <a:t>Key concepts used</a:t>
            </a:r>
          </a:p>
        </p:txBody>
      </p:sp>
      <p:sp>
        <p:nvSpPr>
          <p:cNvPr id="3" name="Content Placeholder 2">
            <a:extLst>
              <a:ext uri="{FF2B5EF4-FFF2-40B4-BE49-F238E27FC236}">
                <a16:creationId xmlns:a16="http://schemas.microsoft.com/office/drawing/2014/main" id="{972504DB-AC97-61EC-DD85-0F0ACF2EBAD2}"/>
              </a:ext>
            </a:extLst>
          </p:cNvPr>
          <p:cNvSpPr>
            <a:spLocks noGrp="1"/>
          </p:cNvSpPr>
          <p:nvPr>
            <p:ph idx="1"/>
          </p:nvPr>
        </p:nvSpPr>
        <p:spPr>
          <a:xfrm>
            <a:off x="1484311" y="2329069"/>
            <a:ext cx="10018713" cy="3124201"/>
          </a:xfrm>
        </p:spPr>
        <p:txBody>
          <a:bodyPr>
            <a:normAutofit fontScale="92500" lnSpcReduction="10000"/>
          </a:bodyPr>
          <a:lstStyle/>
          <a:p>
            <a:pPr marL="457200" indent="-457200">
              <a:buAutoNum type="arabicPeriod"/>
            </a:pPr>
            <a:r>
              <a:rPr lang="en-IN" dirty="0"/>
              <a:t>SELECT</a:t>
            </a:r>
          </a:p>
          <a:p>
            <a:pPr marL="457200" indent="-457200">
              <a:buAutoNum type="arabicPeriod"/>
            </a:pPr>
            <a:r>
              <a:rPr lang="en-IN" dirty="0"/>
              <a:t>WHERE</a:t>
            </a:r>
          </a:p>
          <a:p>
            <a:pPr marL="457200" indent="-457200">
              <a:buAutoNum type="arabicPeriod"/>
            </a:pPr>
            <a:r>
              <a:rPr lang="en-IN" dirty="0"/>
              <a:t>ORDERBY</a:t>
            </a:r>
          </a:p>
          <a:p>
            <a:pPr marL="457200" indent="-457200">
              <a:buAutoNum type="arabicPeriod"/>
            </a:pPr>
            <a:r>
              <a:rPr lang="en-IN" dirty="0"/>
              <a:t>JOINS</a:t>
            </a:r>
          </a:p>
          <a:p>
            <a:pPr marL="457200" indent="-457200">
              <a:buAutoNum type="arabicPeriod"/>
            </a:pPr>
            <a:r>
              <a:rPr lang="en-IN" dirty="0"/>
              <a:t>GROUPBY</a:t>
            </a:r>
          </a:p>
          <a:p>
            <a:pPr marL="457200" indent="-457200">
              <a:buAutoNum type="arabicPeriod"/>
            </a:pPr>
            <a:r>
              <a:rPr lang="en-IN" dirty="0"/>
              <a:t>AGGREGATE</a:t>
            </a:r>
          </a:p>
          <a:p>
            <a:pPr marL="457200" indent="-457200">
              <a:buAutoNum type="arabicPeriod"/>
            </a:pPr>
            <a:r>
              <a:rPr lang="en-IN" dirty="0"/>
              <a:t>SUBQUERIES</a:t>
            </a:r>
          </a:p>
        </p:txBody>
      </p:sp>
    </p:spTree>
    <p:extLst>
      <p:ext uri="{BB962C8B-B14F-4D97-AF65-F5344CB8AC3E}">
        <p14:creationId xmlns:p14="http://schemas.microsoft.com/office/powerpoint/2010/main" val="1515911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3F6C-3EFE-F30A-E9B3-200E6BDED8EC}"/>
              </a:ext>
            </a:extLst>
          </p:cNvPr>
          <p:cNvSpPr>
            <a:spLocks noGrp="1"/>
          </p:cNvSpPr>
          <p:nvPr>
            <p:ph type="title"/>
          </p:nvPr>
        </p:nvSpPr>
        <p:spPr/>
        <p:txBody>
          <a:bodyPr/>
          <a:lstStyle/>
          <a:p>
            <a:pPr algn="l"/>
            <a:r>
              <a:rPr lang="en-IN" dirty="0"/>
              <a:t>Insights </a:t>
            </a:r>
          </a:p>
        </p:txBody>
      </p:sp>
      <p:sp>
        <p:nvSpPr>
          <p:cNvPr id="3" name="Content Placeholder 2">
            <a:extLst>
              <a:ext uri="{FF2B5EF4-FFF2-40B4-BE49-F238E27FC236}">
                <a16:creationId xmlns:a16="http://schemas.microsoft.com/office/drawing/2014/main" id="{0B1C0FD3-77E8-F936-E245-AF2B5C11B89D}"/>
              </a:ext>
            </a:extLst>
          </p:cNvPr>
          <p:cNvSpPr>
            <a:spLocks noGrp="1"/>
          </p:cNvSpPr>
          <p:nvPr>
            <p:ph idx="1"/>
          </p:nvPr>
        </p:nvSpPr>
        <p:spPr>
          <a:xfrm>
            <a:off x="1484310" y="2658937"/>
            <a:ext cx="10018713" cy="3124201"/>
          </a:xfrm>
        </p:spPr>
        <p:txBody>
          <a:bodyPr>
            <a:noAutofit/>
          </a:bodyPr>
          <a:lstStyle/>
          <a:p>
            <a:pPr>
              <a:lnSpc>
                <a:spcPct val="120000"/>
              </a:lnSpc>
            </a:pPr>
            <a:r>
              <a:rPr lang="en-US" sz="2000" b="1" i="0" dirty="0">
                <a:effectLst/>
                <a:latin typeface="Corbel" panose="020B0503020204020204" pitchFamily="34" charset="0"/>
              </a:rPr>
              <a:t>Coffee Consumers Count</a:t>
            </a:r>
          </a:p>
          <a:p>
            <a:pPr marL="0" indent="0" algn="l">
              <a:lnSpc>
                <a:spcPct val="120000"/>
              </a:lnSpc>
              <a:buNone/>
            </a:pPr>
            <a:r>
              <a:rPr lang="en-US" sz="2000" b="0" i="0" dirty="0">
                <a:effectLst/>
                <a:latin typeface="Corbel" panose="020B0503020204020204" pitchFamily="34" charset="0"/>
              </a:rPr>
              <a:t>       If 25% of the population consumes coffee, the count of coffee consumers is 34.99 million.</a:t>
            </a:r>
          </a:p>
          <a:p>
            <a:pPr>
              <a:lnSpc>
                <a:spcPct val="120000"/>
              </a:lnSpc>
            </a:pPr>
            <a:r>
              <a:rPr lang="en-US" sz="2000" b="1" i="0" dirty="0">
                <a:effectLst/>
                <a:latin typeface="Corbel" panose="020B0503020204020204" pitchFamily="34" charset="0"/>
              </a:rPr>
              <a:t>Total Revenue from Coffee Sales</a:t>
            </a:r>
          </a:p>
          <a:p>
            <a:pPr marL="0" indent="0">
              <a:lnSpc>
                <a:spcPct val="120000"/>
              </a:lnSpc>
              <a:buNone/>
            </a:pPr>
            <a:r>
              <a:rPr lang="en-US" sz="2000" b="0" i="0" dirty="0">
                <a:effectLst/>
                <a:latin typeface="Corbel" panose="020B0503020204020204" pitchFamily="34" charset="0"/>
              </a:rPr>
              <a:t>       In the last quarter of 2023, the total revenue in all the cities is 1963300.</a:t>
            </a:r>
          </a:p>
          <a:p>
            <a:pPr>
              <a:lnSpc>
                <a:spcPct val="120000"/>
              </a:lnSpc>
            </a:pPr>
            <a:r>
              <a:rPr lang="en-US" sz="2000" b="1" i="0" dirty="0">
                <a:effectLst/>
                <a:latin typeface="Corbel" panose="020B0503020204020204" pitchFamily="34" charset="0"/>
              </a:rPr>
              <a:t>Average Sales Amount per City</a:t>
            </a:r>
          </a:p>
          <a:p>
            <a:pPr marL="0" indent="0">
              <a:lnSpc>
                <a:spcPct val="120000"/>
              </a:lnSpc>
              <a:buNone/>
            </a:pPr>
            <a:r>
              <a:rPr lang="en-US" b="1" dirty="0">
                <a:latin typeface="Corbel" panose="020B0503020204020204" pitchFamily="34" charset="0"/>
              </a:rPr>
              <a:t>      </a:t>
            </a:r>
            <a:r>
              <a:rPr lang="en-US" sz="2000" dirty="0">
                <a:latin typeface="Corbel" panose="020B0503020204020204" pitchFamily="34" charset="0"/>
              </a:rPr>
              <a:t>This metric represents the mean revenue generated per city, providing insights into  regional performance and potential growth areas.</a:t>
            </a:r>
            <a:endParaRPr lang="en-US" sz="2000" b="1" i="0" dirty="0">
              <a:effectLst/>
              <a:latin typeface="Corbel" panose="020B0503020204020204" pitchFamily="34" charset="0"/>
            </a:endParaRPr>
          </a:p>
          <a:p>
            <a:pPr marL="0" indent="0">
              <a:lnSpc>
                <a:spcPct val="120000"/>
              </a:lnSpc>
              <a:buNone/>
            </a:pPr>
            <a:r>
              <a:rPr lang="en-US" sz="2000" b="1" dirty="0">
                <a:latin typeface="Corbel" panose="020B0503020204020204" pitchFamily="34" charset="0"/>
              </a:rPr>
              <a:t>      </a:t>
            </a:r>
            <a:endParaRPr lang="en-US" sz="2000" b="1" i="0" dirty="0">
              <a:effectLst/>
              <a:latin typeface="Corbel" panose="020B0503020204020204" pitchFamily="34" charset="0"/>
            </a:endParaRPr>
          </a:p>
          <a:p>
            <a:pPr marL="0" indent="0">
              <a:lnSpc>
                <a:spcPct val="120000"/>
              </a:lnSpc>
              <a:buNone/>
            </a:pPr>
            <a:r>
              <a:rPr lang="en-US" sz="2000" b="1" i="0" dirty="0">
                <a:effectLst/>
                <a:latin typeface="Corbel" panose="020B0503020204020204" pitchFamily="34" charset="0"/>
              </a:rPr>
              <a:t>       </a:t>
            </a:r>
          </a:p>
        </p:txBody>
      </p:sp>
    </p:spTree>
    <p:extLst>
      <p:ext uri="{BB962C8B-B14F-4D97-AF65-F5344CB8AC3E}">
        <p14:creationId xmlns:p14="http://schemas.microsoft.com/office/powerpoint/2010/main" val="300878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07018-2172-4B6C-EA04-34CD450537D4}"/>
              </a:ext>
            </a:extLst>
          </p:cNvPr>
          <p:cNvSpPr>
            <a:spLocks noGrp="1"/>
          </p:cNvSpPr>
          <p:nvPr>
            <p:ph idx="1"/>
          </p:nvPr>
        </p:nvSpPr>
        <p:spPr>
          <a:xfrm>
            <a:off x="1565590" y="1214119"/>
            <a:ext cx="10018713" cy="3124201"/>
          </a:xfrm>
        </p:spPr>
        <p:txBody>
          <a:bodyPr>
            <a:noAutofit/>
          </a:bodyPr>
          <a:lstStyle/>
          <a:p>
            <a:r>
              <a:rPr lang="en-US" sz="2000" dirty="0">
                <a:latin typeface="+mj-lt"/>
              </a:rPr>
              <a:t>Top Selling Products by City</a:t>
            </a:r>
          </a:p>
          <a:p>
            <a:pPr marL="457200" lvl="1" indent="0">
              <a:buNone/>
            </a:pPr>
            <a:r>
              <a:rPr lang="en-US" dirty="0">
                <a:latin typeface="+mj-lt"/>
              </a:rPr>
              <a:t>This insight highlights the highest-selling products within each city, helping identify local preferences and tailor city-specific marketing or inventory strategies.</a:t>
            </a:r>
          </a:p>
          <a:p>
            <a:r>
              <a:rPr lang="en-IN" sz="2000" i="0" dirty="0">
                <a:effectLst/>
                <a:latin typeface="+mj-lt"/>
              </a:rPr>
              <a:t>Average Sale vs Rent</a:t>
            </a:r>
          </a:p>
          <a:p>
            <a:pPr marL="457200" lvl="1" indent="0">
              <a:buNone/>
            </a:pPr>
            <a:r>
              <a:rPr lang="en-US" dirty="0">
                <a:latin typeface="+mj-lt"/>
              </a:rPr>
              <a:t>Compares the average revenue generated per store against its average rent, offering a profitability snapshot by city or region.</a:t>
            </a:r>
            <a:endParaRPr lang="en-US" i="0" dirty="0">
              <a:effectLst/>
              <a:latin typeface="+mj-lt"/>
            </a:endParaRPr>
          </a:p>
          <a:p>
            <a:r>
              <a:rPr lang="en-IN" sz="2000" i="0" dirty="0">
                <a:effectLst/>
                <a:latin typeface="+mj-lt"/>
              </a:rPr>
              <a:t>Monthly Sales Growth</a:t>
            </a:r>
            <a:endParaRPr lang="en-US" sz="2000" dirty="0">
              <a:latin typeface="+mj-lt"/>
            </a:endParaRPr>
          </a:p>
          <a:p>
            <a:pPr marL="457200" lvl="1" indent="0">
              <a:buNone/>
            </a:pPr>
            <a:r>
              <a:rPr lang="en-US" dirty="0">
                <a:latin typeface="+mj-lt"/>
              </a:rPr>
              <a:t>Analyzes how total sales fluctuate month-over-month, identifying peak performance periods and potential seasonal trends.</a:t>
            </a:r>
            <a:endParaRPr lang="en-IN" dirty="0">
              <a:latin typeface="+mj-lt"/>
            </a:endParaRPr>
          </a:p>
        </p:txBody>
      </p:sp>
    </p:spTree>
    <p:extLst>
      <p:ext uri="{BB962C8B-B14F-4D97-AF65-F5344CB8AC3E}">
        <p14:creationId xmlns:p14="http://schemas.microsoft.com/office/powerpoint/2010/main" val="169111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9DF9-C00A-5280-E249-368F55615FCE}"/>
              </a:ext>
            </a:extLst>
          </p:cNvPr>
          <p:cNvSpPr>
            <a:spLocks noGrp="1"/>
          </p:cNvSpPr>
          <p:nvPr>
            <p:ph type="title"/>
          </p:nvPr>
        </p:nvSpPr>
        <p:spPr/>
        <p:txBody>
          <a:bodyPr/>
          <a:lstStyle/>
          <a:p>
            <a:pPr algn="l"/>
            <a:r>
              <a:rPr lang="en-IN" dirty="0"/>
              <a:t>Recommendations</a:t>
            </a:r>
          </a:p>
        </p:txBody>
      </p:sp>
      <p:sp>
        <p:nvSpPr>
          <p:cNvPr id="3" name="Content Placeholder 2">
            <a:extLst>
              <a:ext uri="{FF2B5EF4-FFF2-40B4-BE49-F238E27FC236}">
                <a16:creationId xmlns:a16="http://schemas.microsoft.com/office/drawing/2014/main" id="{E5C755CB-92AE-0B9A-F10C-EFF8E8A911B1}"/>
              </a:ext>
            </a:extLst>
          </p:cNvPr>
          <p:cNvSpPr>
            <a:spLocks noGrp="1"/>
          </p:cNvSpPr>
          <p:nvPr>
            <p:ph idx="1"/>
          </p:nvPr>
        </p:nvSpPr>
        <p:spPr>
          <a:xfrm>
            <a:off x="1484311" y="2438399"/>
            <a:ext cx="10018713" cy="3124201"/>
          </a:xfrm>
        </p:spPr>
        <p:txBody>
          <a:bodyPr>
            <a:normAutofit fontScale="25000" lnSpcReduction="20000"/>
          </a:bodyPr>
          <a:lstStyle/>
          <a:p>
            <a:pPr algn="l">
              <a:buNone/>
            </a:pPr>
            <a:r>
              <a:rPr lang="en-US" sz="8000" b="1" i="0" dirty="0">
                <a:effectLst/>
                <a:latin typeface="+mj-lt"/>
              </a:rPr>
              <a:t>City 1: Pune</a:t>
            </a:r>
            <a:endParaRPr lang="en-US" sz="8000" b="0" i="0" dirty="0">
              <a:effectLst/>
              <a:latin typeface="+mj-lt"/>
            </a:endParaRPr>
          </a:p>
          <a:p>
            <a:pPr algn="l">
              <a:buFont typeface="+mj-lt"/>
              <a:buAutoNum type="arabicPeriod"/>
            </a:pPr>
            <a:r>
              <a:rPr lang="en-US" sz="8000" b="0" i="0" dirty="0">
                <a:effectLst/>
                <a:latin typeface="+mj-lt"/>
              </a:rPr>
              <a:t>Average rent per customer is very low.</a:t>
            </a:r>
          </a:p>
          <a:p>
            <a:pPr algn="l">
              <a:buFont typeface="+mj-lt"/>
              <a:buAutoNum type="arabicPeriod"/>
            </a:pPr>
            <a:r>
              <a:rPr lang="en-US" sz="8000" b="0" i="0" dirty="0">
                <a:effectLst/>
                <a:latin typeface="+mj-lt"/>
              </a:rPr>
              <a:t>Highest total revenue.</a:t>
            </a:r>
          </a:p>
          <a:p>
            <a:pPr algn="l">
              <a:buFont typeface="+mj-lt"/>
              <a:buAutoNum type="arabicPeriod"/>
            </a:pPr>
            <a:r>
              <a:rPr lang="en-US" sz="8000" b="0" i="0" dirty="0">
                <a:effectLst/>
                <a:latin typeface="+mj-lt"/>
              </a:rPr>
              <a:t>Average sales per customer is also high.</a:t>
            </a:r>
          </a:p>
          <a:p>
            <a:pPr algn="l">
              <a:buNone/>
            </a:pPr>
            <a:r>
              <a:rPr lang="en-US" sz="8000" b="1" i="0" dirty="0">
                <a:effectLst/>
                <a:latin typeface="+mj-lt"/>
              </a:rPr>
              <a:t>City 2: Delhi</a:t>
            </a:r>
            <a:endParaRPr lang="en-US" sz="8000" b="0" i="0" dirty="0">
              <a:effectLst/>
              <a:latin typeface="+mj-lt"/>
            </a:endParaRPr>
          </a:p>
          <a:p>
            <a:pPr algn="l">
              <a:buFont typeface="+mj-lt"/>
              <a:buAutoNum type="arabicPeriod"/>
            </a:pPr>
            <a:r>
              <a:rPr lang="en-US" sz="8000" b="0" i="0" dirty="0">
                <a:effectLst/>
                <a:latin typeface="+mj-lt"/>
              </a:rPr>
              <a:t>Highest estimated coffee consumers at 7.7 million.</a:t>
            </a:r>
          </a:p>
          <a:p>
            <a:pPr algn="l">
              <a:buFont typeface="+mj-lt"/>
              <a:buAutoNum type="arabicPeriod"/>
            </a:pPr>
            <a:r>
              <a:rPr lang="en-US" sz="8000" b="0" i="0" dirty="0">
                <a:effectLst/>
                <a:latin typeface="+mj-lt"/>
              </a:rPr>
              <a:t>Highest total number of customers, which is 68.</a:t>
            </a:r>
          </a:p>
          <a:p>
            <a:pPr algn="l">
              <a:buFont typeface="+mj-lt"/>
              <a:buAutoNum type="arabicPeriod"/>
            </a:pPr>
            <a:r>
              <a:rPr lang="en-US" sz="8000" b="0" i="0" dirty="0">
                <a:effectLst/>
                <a:latin typeface="+mj-lt"/>
              </a:rPr>
              <a:t>Average rent per customer is 330 (still under 500).</a:t>
            </a:r>
          </a:p>
          <a:p>
            <a:pPr>
              <a:buNone/>
            </a:pPr>
            <a:br>
              <a:rPr lang="en-US" dirty="0"/>
            </a:br>
            <a:endParaRPr lang="en-IN" dirty="0"/>
          </a:p>
        </p:txBody>
      </p:sp>
    </p:spTree>
    <p:extLst>
      <p:ext uri="{BB962C8B-B14F-4D97-AF65-F5344CB8AC3E}">
        <p14:creationId xmlns:p14="http://schemas.microsoft.com/office/powerpoint/2010/main" val="404146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4F923-1E1F-40EF-BA67-2283B759AAB1}"/>
              </a:ext>
            </a:extLst>
          </p:cNvPr>
          <p:cNvSpPr>
            <a:spLocks noGrp="1"/>
          </p:cNvSpPr>
          <p:nvPr>
            <p:ph idx="1"/>
          </p:nvPr>
        </p:nvSpPr>
        <p:spPr>
          <a:xfrm>
            <a:off x="1832179" y="304799"/>
            <a:ext cx="10018713" cy="3124201"/>
          </a:xfrm>
        </p:spPr>
        <p:txBody>
          <a:bodyPr/>
          <a:lstStyle/>
          <a:p>
            <a:pPr algn="l">
              <a:buNone/>
            </a:pPr>
            <a:r>
              <a:rPr lang="en-US" sz="2000" b="1" i="0" dirty="0">
                <a:effectLst/>
                <a:latin typeface="+mj-lt"/>
              </a:rPr>
              <a:t>City 3: Jaipur</a:t>
            </a:r>
            <a:endParaRPr lang="en-US" sz="2000" b="0" i="0" dirty="0">
              <a:effectLst/>
              <a:latin typeface="+mj-lt"/>
            </a:endParaRPr>
          </a:p>
          <a:p>
            <a:pPr algn="l">
              <a:buFont typeface="+mj-lt"/>
              <a:buAutoNum type="arabicPeriod"/>
            </a:pPr>
            <a:r>
              <a:rPr lang="en-US" sz="2000" b="0" i="0" dirty="0">
                <a:effectLst/>
                <a:latin typeface="+mj-lt"/>
              </a:rPr>
              <a:t>Highest number of customers, which is 69.</a:t>
            </a:r>
          </a:p>
          <a:p>
            <a:pPr algn="l">
              <a:buFont typeface="+mj-lt"/>
              <a:buAutoNum type="arabicPeriod"/>
            </a:pPr>
            <a:r>
              <a:rPr lang="en-US" sz="2000" b="0" i="0" dirty="0">
                <a:effectLst/>
                <a:latin typeface="+mj-lt"/>
              </a:rPr>
              <a:t>Average rent per customer is very low at 156.</a:t>
            </a:r>
          </a:p>
          <a:p>
            <a:pPr algn="l">
              <a:buFont typeface="+mj-lt"/>
              <a:buAutoNum type="arabicPeriod"/>
            </a:pPr>
            <a:r>
              <a:rPr lang="en-US" sz="2000" b="0" i="0" dirty="0">
                <a:effectLst/>
                <a:latin typeface="+mj-lt"/>
              </a:rPr>
              <a:t>Average sales per customer is better at 11.6k.</a:t>
            </a:r>
          </a:p>
          <a:p>
            <a:pPr marL="0" indent="0">
              <a:buNone/>
            </a:pPr>
            <a:endParaRPr lang="en-IN" dirty="0"/>
          </a:p>
        </p:txBody>
      </p:sp>
    </p:spTree>
    <p:extLst>
      <p:ext uri="{BB962C8B-B14F-4D97-AF65-F5344CB8AC3E}">
        <p14:creationId xmlns:p14="http://schemas.microsoft.com/office/powerpoint/2010/main" val="3446888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53</TotalTime>
  <Words>450</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Expansion Analysis</vt:lpstr>
      <vt:lpstr>Objective</vt:lpstr>
      <vt:lpstr>Data Overview</vt:lpstr>
      <vt:lpstr>Key concepts used</vt:lpstr>
      <vt:lpstr>Insights </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Archie Patel</dc:creator>
  <cp:lastModifiedBy>Archie Patel</cp:lastModifiedBy>
  <cp:revision>1</cp:revision>
  <dcterms:created xsi:type="dcterms:W3CDTF">2025-04-15T08:36:09Z</dcterms:created>
  <dcterms:modified xsi:type="dcterms:W3CDTF">2025-04-15T09:29:40Z</dcterms:modified>
</cp:coreProperties>
</file>