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67" r:id="rId7"/>
    <p:sldId id="268" r:id="rId8"/>
    <p:sldId id="262" r:id="rId9"/>
    <p:sldId id="269" r:id="rId10"/>
    <p:sldId id="270" r:id="rId11"/>
    <p:sldId id="264" r:id="rId12"/>
    <p:sldId id="271" r:id="rId13"/>
    <p:sldId id="272" r:id="rId14"/>
    <p:sldId id="273" r:id="rId15"/>
    <p:sldId id="265" r:id="rId16"/>
    <p:sldId id="274" r:id="rId17"/>
    <p:sldId id="277" r:id="rId18"/>
    <p:sldId id="275" r:id="rId19"/>
    <p:sldId id="278"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67FFE5-9CB5-4C45-8288-64C0A7B8D43A}">
          <p14:sldIdLst>
            <p14:sldId id="256"/>
            <p14:sldId id="257"/>
            <p14:sldId id="260"/>
            <p14:sldId id="258"/>
            <p14:sldId id="261"/>
            <p14:sldId id="267"/>
            <p14:sldId id="268"/>
            <p14:sldId id="262"/>
            <p14:sldId id="269"/>
            <p14:sldId id="270"/>
            <p14:sldId id="264"/>
            <p14:sldId id="271"/>
            <p14:sldId id="272"/>
            <p14:sldId id="273"/>
            <p14:sldId id="265"/>
            <p14:sldId id="274"/>
            <p14:sldId id="277"/>
            <p14:sldId id="275"/>
            <p14:sldId id="278"/>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E9E32-98F5-4815-92BC-14AF53C82036}" type="doc">
      <dgm:prSet loTypeId="urn:microsoft.com/office/officeart/2005/8/layout/pyramid2" loCatId="list" qsTypeId="urn:microsoft.com/office/officeart/2005/8/quickstyle/simple4" qsCatId="simple" csTypeId="urn:microsoft.com/office/officeart/2005/8/colors/accent1_2" csCatId="accent1" phldr="1"/>
      <dgm:spPr/>
    </dgm:pt>
    <dgm:pt modelId="{54D00461-4211-4127-80E6-BA463E15531E}">
      <dgm:prSet phldrT="[Text]"/>
      <dgm:spPr/>
      <dgm:t>
        <a:bodyPr/>
        <a:lstStyle/>
        <a:p>
          <a:r>
            <a:rPr lang="en-IN" b="1" dirty="0"/>
            <a:t>Identifying duplicate rows/columns</a:t>
          </a:r>
        </a:p>
      </dgm:t>
    </dgm:pt>
    <dgm:pt modelId="{C1FACB9C-8639-4019-AAA5-4DB75D736A93}" type="parTrans" cxnId="{859F00C1-230E-47CF-A4B2-F8A3832FC97E}">
      <dgm:prSet/>
      <dgm:spPr/>
      <dgm:t>
        <a:bodyPr/>
        <a:lstStyle/>
        <a:p>
          <a:endParaRPr lang="en-IN"/>
        </a:p>
      </dgm:t>
    </dgm:pt>
    <dgm:pt modelId="{6A816C34-081B-4304-912B-710E7F289C5D}" type="sibTrans" cxnId="{859F00C1-230E-47CF-A4B2-F8A3832FC97E}">
      <dgm:prSet/>
      <dgm:spPr/>
      <dgm:t>
        <a:bodyPr/>
        <a:lstStyle/>
        <a:p>
          <a:endParaRPr lang="en-IN"/>
        </a:p>
      </dgm:t>
    </dgm:pt>
    <dgm:pt modelId="{015A4691-BB64-4ADF-8236-5909BC816387}">
      <dgm:prSet phldrT="[Text]"/>
      <dgm:spPr/>
      <dgm:t>
        <a:bodyPr/>
        <a:lstStyle/>
        <a:p>
          <a:r>
            <a:rPr lang="en-IN" b="1" dirty="0"/>
            <a:t>Identifying Irrelevant columns</a:t>
          </a:r>
        </a:p>
      </dgm:t>
    </dgm:pt>
    <dgm:pt modelId="{BAC89225-D923-472E-816B-54C4E4A7092E}" type="parTrans" cxnId="{F5259657-BBC6-4616-AAA2-983A8B6E27C7}">
      <dgm:prSet/>
      <dgm:spPr/>
      <dgm:t>
        <a:bodyPr/>
        <a:lstStyle/>
        <a:p>
          <a:endParaRPr lang="en-IN"/>
        </a:p>
      </dgm:t>
    </dgm:pt>
    <dgm:pt modelId="{CA51DA23-5F1D-452C-9609-61F6AC690DAF}" type="sibTrans" cxnId="{F5259657-BBC6-4616-AAA2-983A8B6E27C7}">
      <dgm:prSet/>
      <dgm:spPr/>
      <dgm:t>
        <a:bodyPr/>
        <a:lstStyle/>
        <a:p>
          <a:endParaRPr lang="en-IN"/>
        </a:p>
      </dgm:t>
    </dgm:pt>
    <dgm:pt modelId="{EACE0B30-2A78-4909-8B6C-3D334B00989C}">
      <dgm:prSet phldrT="[Text]"/>
      <dgm:spPr/>
      <dgm:t>
        <a:bodyPr/>
        <a:lstStyle/>
        <a:p>
          <a:r>
            <a:rPr lang="en-US" b="1" dirty="0">
              <a:solidFill>
                <a:schemeClr val="bg1"/>
              </a:solidFill>
            </a:rPr>
            <a:t>Identifying Missing Values</a:t>
          </a:r>
          <a:endParaRPr lang="en-IN" dirty="0">
            <a:solidFill>
              <a:schemeClr val="bg1"/>
            </a:solidFill>
          </a:endParaRPr>
        </a:p>
      </dgm:t>
    </dgm:pt>
    <dgm:pt modelId="{6E930B47-9BA7-42BE-ABD6-A2556410778D}" type="parTrans" cxnId="{4FEA7460-FB92-4FED-892E-6541ECEB0CE7}">
      <dgm:prSet/>
      <dgm:spPr/>
      <dgm:t>
        <a:bodyPr/>
        <a:lstStyle/>
        <a:p>
          <a:endParaRPr lang="en-IN"/>
        </a:p>
      </dgm:t>
    </dgm:pt>
    <dgm:pt modelId="{91CC3E24-CD23-4754-B8FE-93630058CC12}" type="sibTrans" cxnId="{4FEA7460-FB92-4FED-892E-6541ECEB0CE7}">
      <dgm:prSet/>
      <dgm:spPr/>
      <dgm:t>
        <a:bodyPr/>
        <a:lstStyle/>
        <a:p>
          <a:endParaRPr lang="en-IN"/>
        </a:p>
      </dgm:t>
    </dgm:pt>
    <dgm:pt modelId="{0A371AF4-4ECB-4D46-ADB1-2FD3CC343607}">
      <dgm:prSet phldrT="[Text]"/>
      <dgm:spPr/>
      <dgm:t>
        <a:bodyPr/>
        <a:lstStyle/>
        <a:p>
          <a:r>
            <a:rPr lang="en-US" b="1" dirty="0">
              <a:solidFill>
                <a:schemeClr val="bg1"/>
              </a:solidFill>
            </a:rPr>
            <a:t>Checking the data types</a:t>
          </a:r>
          <a:endParaRPr lang="en-IN" dirty="0">
            <a:solidFill>
              <a:schemeClr val="bg1"/>
            </a:solidFill>
          </a:endParaRPr>
        </a:p>
      </dgm:t>
    </dgm:pt>
    <dgm:pt modelId="{F85A9465-0F83-4B8F-B805-5873617E6387}" type="parTrans" cxnId="{1D31F2DA-B957-4E80-8827-BCC765283FF6}">
      <dgm:prSet/>
      <dgm:spPr/>
      <dgm:t>
        <a:bodyPr/>
        <a:lstStyle/>
        <a:p>
          <a:endParaRPr lang="en-IN"/>
        </a:p>
      </dgm:t>
    </dgm:pt>
    <dgm:pt modelId="{41D234EE-E47F-4336-B2DF-56CFB53AFB88}" type="sibTrans" cxnId="{1D31F2DA-B957-4E80-8827-BCC765283FF6}">
      <dgm:prSet/>
      <dgm:spPr/>
      <dgm:t>
        <a:bodyPr/>
        <a:lstStyle/>
        <a:p>
          <a:endParaRPr lang="en-IN"/>
        </a:p>
      </dgm:t>
    </dgm:pt>
    <dgm:pt modelId="{D6CC67DA-4693-46A3-9C4A-BFDB22E099C4}" type="pres">
      <dgm:prSet presAssocID="{A5BE9E32-98F5-4815-92BC-14AF53C82036}" presName="compositeShape" presStyleCnt="0">
        <dgm:presLayoutVars>
          <dgm:dir/>
          <dgm:resizeHandles/>
        </dgm:presLayoutVars>
      </dgm:prSet>
      <dgm:spPr/>
    </dgm:pt>
    <dgm:pt modelId="{DC4A4B36-4AED-4C70-AC29-44C089976FA0}" type="pres">
      <dgm:prSet presAssocID="{A5BE9E32-98F5-4815-92BC-14AF53C82036}" presName="pyramid" presStyleLbl="node1" presStyleIdx="0" presStyleCnt="1"/>
      <dgm:spPr/>
    </dgm:pt>
    <dgm:pt modelId="{CAE4C3D4-2B00-45FC-AEF6-3973844D274F}" type="pres">
      <dgm:prSet presAssocID="{A5BE9E32-98F5-4815-92BC-14AF53C82036}" presName="theList" presStyleCnt="0"/>
      <dgm:spPr/>
    </dgm:pt>
    <dgm:pt modelId="{FA41E810-3BD5-4F50-A116-D0E701EEBF64}" type="pres">
      <dgm:prSet presAssocID="{54D00461-4211-4127-80E6-BA463E15531E}" presName="aNode" presStyleLbl="fgAcc1" presStyleIdx="0" presStyleCnt="4">
        <dgm:presLayoutVars>
          <dgm:bulletEnabled val="1"/>
        </dgm:presLayoutVars>
      </dgm:prSet>
      <dgm:spPr/>
    </dgm:pt>
    <dgm:pt modelId="{6F0AD83D-039A-463F-8C56-C9B2D4ABC6D7}" type="pres">
      <dgm:prSet presAssocID="{54D00461-4211-4127-80E6-BA463E15531E}" presName="aSpace" presStyleCnt="0"/>
      <dgm:spPr/>
    </dgm:pt>
    <dgm:pt modelId="{7C285DE0-91A6-440E-B8D8-1FB97035DDEB}" type="pres">
      <dgm:prSet presAssocID="{015A4691-BB64-4ADF-8236-5909BC816387}" presName="aNode" presStyleLbl="fgAcc1" presStyleIdx="1" presStyleCnt="4">
        <dgm:presLayoutVars>
          <dgm:bulletEnabled val="1"/>
        </dgm:presLayoutVars>
      </dgm:prSet>
      <dgm:spPr/>
    </dgm:pt>
    <dgm:pt modelId="{54A9AEE5-2FE3-4BA7-9683-9A35423B3AB8}" type="pres">
      <dgm:prSet presAssocID="{015A4691-BB64-4ADF-8236-5909BC816387}" presName="aSpace" presStyleCnt="0"/>
      <dgm:spPr/>
    </dgm:pt>
    <dgm:pt modelId="{41B575F5-E664-4DC0-8C08-8F66C94B38FF}" type="pres">
      <dgm:prSet presAssocID="{EACE0B30-2A78-4909-8B6C-3D334B00989C}" presName="aNode" presStyleLbl="fgAcc1" presStyleIdx="2" presStyleCnt="4">
        <dgm:presLayoutVars>
          <dgm:bulletEnabled val="1"/>
        </dgm:presLayoutVars>
      </dgm:prSet>
      <dgm:spPr/>
    </dgm:pt>
    <dgm:pt modelId="{D7042A73-40D6-4F57-A735-1C6AD9E5CA5F}" type="pres">
      <dgm:prSet presAssocID="{EACE0B30-2A78-4909-8B6C-3D334B00989C}" presName="aSpace" presStyleCnt="0"/>
      <dgm:spPr/>
    </dgm:pt>
    <dgm:pt modelId="{4FEB149E-26E2-4DD6-ABE3-4DE89C6C20FE}" type="pres">
      <dgm:prSet presAssocID="{0A371AF4-4ECB-4D46-ADB1-2FD3CC343607}" presName="aNode" presStyleLbl="fgAcc1" presStyleIdx="3" presStyleCnt="4">
        <dgm:presLayoutVars>
          <dgm:bulletEnabled val="1"/>
        </dgm:presLayoutVars>
      </dgm:prSet>
      <dgm:spPr/>
    </dgm:pt>
    <dgm:pt modelId="{18A95DF5-9C76-43D3-94C3-28068A06E031}" type="pres">
      <dgm:prSet presAssocID="{0A371AF4-4ECB-4D46-ADB1-2FD3CC343607}" presName="aSpace" presStyleCnt="0"/>
      <dgm:spPr/>
    </dgm:pt>
  </dgm:ptLst>
  <dgm:cxnLst>
    <dgm:cxn modelId="{4FEA7460-FB92-4FED-892E-6541ECEB0CE7}" srcId="{A5BE9E32-98F5-4815-92BC-14AF53C82036}" destId="{EACE0B30-2A78-4909-8B6C-3D334B00989C}" srcOrd="2" destOrd="0" parTransId="{6E930B47-9BA7-42BE-ABD6-A2556410778D}" sibTransId="{91CC3E24-CD23-4754-B8FE-93630058CC12}"/>
    <dgm:cxn modelId="{E5F5DC46-75FB-409D-B072-DA0B20C2F8E5}" type="presOf" srcId="{A5BE9E32-98F5-4815-92BC-14AF53C82036}" destId="{D6CC67DA-4693-46A3-9C4A-BFDB22E099C4}" srcOrd="0" destOrd="0" presId="urn:microsoft.com/office/officeart/2005/8/layout/pyramid2"/>
    <dgm:cxn modelId="{8C16FF6B-B5BA-443A-968E-3B5A2ED319EC}" type="presOf" srcId="{015A4691-BB64-4ADF-8236-5909BC816387}" destId="{7C285DE0-91A6-440E-B8D8-1FB97035DDEB}" srcOrd="0" destOrd="0" presId="urn:microsoft.com/office/officeart/2005/8/layout/pyramid2"/>
    <dgm:cxn modelId="{F5259657-BBC6-4616-AAA2-983A8B6E27C7}" srcId="{A5BE9E32-98F5-4815-92BC-14AF53C82036}" destId="{015A4691-BB64-4ADF-8236-5909BC816387}" srcOrd="1" destOrd="0" parTransId="{BAC89225-D923-472E-816B-54C4E4A7092E}" sibTransId="{CA51DA23-5F1D-452C-9609-61F6AC690DAF}"/>
    <dgm:cxn modelId="{060407B5-66F1-437D-801F-CD397455A946}" type="presOf" srcId="{54D00461-4211-4127-80E6-BA463E15531E}" destId="{FA41E810-3BD5-4F50-A116-D0E701EEBF64}" srcOrd="0" destOrd="0" presId="urn:microsoft.com/office/officeart/2005/8/layout/pyramid2"/>
    <dgm:cxn modelId="{859F00C1-230E-47CF-A4B2-F8A3832FC97E}" srcId="{A5BE9E32-98F5-4815-92BC-14AF53C82036}" destId="{54D00461-4211-4127-80E6-BA463E15531E}" srcOrd="0" destOrd="0" parTransId="{C1FACB9C-8639-4019-AAA5-4DB75D736A93}" sibTransId="{6A816C34-081B-4304-912B-710E7F289C5D}"/>
    <dgm:cxn modelId="{0D5FA0CA-E4B2-4312-BE4F-BA4DB65D011C}" type="presOf" srcId="{EACE0B30-2A78-4909-8B6C-3D334B00989C}" destId="{41B575F5-E664-4DC0-8C08-8F66C94B38FF}" srcOrd="0" destOrd="0" presId="urn:microsoft.com/office/officeart/2005/8/layout/pyramid2"/>
    <dgm:cxn modelId="{1D31F2DA-B957-4E80-8827-BCC765283FF6}" srcId="{A5BE9E32-98F5-4815-92BC-14AF53C82036}" destId="{0A371AF4-4ECB-4D46-ADB1-2FD3CC343607}" srcOrd="3" destOrd="0" parTransId="{F85A9465-0F83-4B8F-B805-5873617E6387}" sibTransId="{41D234EE-E47F-4336-B2DF-56CFB53AFB88}"/>
    <dgm:cxn modelId="{9CB2FDE0-7EFD-4F0A-AE96-3F321AA6ECA4}" type="presOf" srcId="{0A371AF4-4ECB-4D46-ADB1-2FD3CC343607}" destId="{4FEB149E-26E2-4DD6-ABE3-4DE89C6C20FE}" srcOrd="0" destOrd="0" presId="urn:microsoft.com/office/officeart/2005/8/layout/pyramid2"/>
    <dgm:cxn modelId="{48B0A958-489F-4690-8F9B-B3DC09726272}" type="presParOf" srcId="{D6CC67DA-4693-46A3-9C4A-BFDB22E099C4}" destId="{DC4A4B36-4AED-4C70-AC29-44C089976FA0}" srcOrd="0" destOrd="0" presId="urn:microsoft.com/office/officeart/2005/8/layout/pyramid2"/>
    <dgm:cxn modelId="{5BB24064-C353-4CEA-9267-B750329EBB9C}" type="presParOf" srcId="{D6CC67DA-4693-46A3-9C4A-BFDB22E099C4}" destId="{CAE4C3D4-2B00-45FC-AEF6-3973844D274F}" srcOrd="1" destOrd="0" presId="urn:microsoft.com/office/officeart/2005/8/layout/pyramid2"/>
    <dgm:cxn modelId="{F9F877CC-A140-449E-B0A3-48E23E288854}" type="presParOf" srcId="{CAE4C3D4-2B00-45FC-AEF6-3973844D274F}" destId="{FA41E810-3BD5-4F50-A116-D0E701EEBF64}" srcOrd="0" destOrd="0" presId="urn:microsoft.com/office/officeart/2005/8/layout/pyramid2"/>
    <dgm:cxn modelId="{0DDAD908-237B-4CDC-B763-D8692DEE1D79}" type="presParOf" srcId="{CAE4C3D4-2B00-45FC-AEF6-3973844D274F}" destId="{6F0AD83D-039A-463F-8C56-C9B2D4ABC6D7}" srcOrd="1" destOrd="0" presId="urn:microsoft.com/office/officeart/2005/8/layout/pyramid2"/>
    <dgm:cxn modelId="{343FBD3A-EB47-40D6-B2DA-46DA70E09488}" type="presParOf" srcId="{CAE4C3D4-2B00-45FC-AEF6-3973844D274F}" destId="{7C285DE0-91A6-440E-B8D8-1FB97035DDEB}" srcOrd="2" destOrd="0" presId="urn:microsoft.com/office/officeart/2005/8/layout/pyramid2"/>
    <dgm:cxn modelId="{C22D2268-E179-4C35-BF83-96B66578B172}" type="presParOf" srcId="{CAE4C3D4-2B00-45FC-AEF6-3973844D274F}" destId="{54A9AEE5-2FE3-4BA7-9683-9A35423B3AB8}" srcOrd="3" destOrd="0" presId="urn:microsoft.com/office/officeart/2005/8/layout/pyramid2"/>
    <dgm:cxn modelId="{DD415232-7ABB-4423-8A37-8AEBD1684377}" type="presParOf" srcId="{CAE4C3D4-2B00-45FC-AEF6-3973844D274F}" destId="{41B575F5-E664-4DC0-8C08-8F66C94B38FF}" srcOrd="4" destOrd="0" presId="urn:microsoft.com/office/officeart/2005/8/layout/pyramid2"/>
    <dgm:cxn modelId="{DDCFBCC2-28D8-4E0A-B044-364B51175442}" type="presParOf" srcId="{CAE4C3D4-2B00-45FC-AEF6-3973844D274F}" destId="{D7042A73-40D6-4F57-A735-1C6AD9E5CA5F}" srcOrd="5" destOrd="0" presId="urn:microsoft.com/office/officeart/2005/8/layout/pyramid2"/>
    <dgm:cxn modelId="{A3593B57-027D-437C-9C03-D1678630554A}" type="presParOf" srcId="{CAE4C3D4-2B00-45FC-AEF6-3973844D274F}" destId="{4FEB149E-26E2-4DD6-ABE3-4DE89C6C20FE}" srcOrd="6" destOrd="0" presId="urn:microsoft.com/office/officeart/2005/8/layout/pyramid2"/>
    <dgm:cxn modelId="{70A67B49-E569-4995-93D3-9D0F14A9B0C7}" type="presParOf" srcId="{CAE4C3D4-2B00-45FC-AEF6-3973844D274F}" destId="{18A95DF5-9C76-43D3-94C3-28068A06E031}"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E9E32-98F5-4815-92BC-14AF53C82036}" type="doc">
      <dgm:prSet loTypeId="urn:microsoft.com/office/officeart/2005/8/layout/pyramid2" loCatId="list" qsTypeId="urn:microsoft.com/office/officeart/2005/8/quickstyle/simple4" qsCatId="simple" csTypeId="urn:microsoft.com/office/officeart/2005/8/colors/accent1_2" csCatId="accent1" phldr="1"/>
      <dgm:spPr/>
    </dgm:pt>
    <dgm:pt modelId="{54D00461-4211-4127-80E6-BA463E15531E}">
      <dgm:prSet phldrT="[Text]"/>
      <dgm:spPr/>
      <dgm:t>
        <a:bodyPr/>
        <a:lstStyle/>
        <a:p>
          <a:r>
            <a:rPr lang="en-IN" b="1" dirty="0"/>
            <a:t>Identifying duplicate rows/columns</a:t>
          </a:r>
        </a:p>
      </dgm:t>
    </dgm:pt>
    <dgm:pt modelId="{C1FACB9C-8639-4019-AAA5-4DB75D736A93}" type="parTrans" cxnId="{859F00C1-230E-47CF-A4B2-F8A3832FC97E}">
      <dgm:prSet/>
      <dgm:spPr/>
      <dgm:t>
        <a:bodyPr/>
        <a:lstStyle/>
        <a:p>
          <a:endParaRPr lang="en-IN"/>
        </a:p>
      </dgm:t>
    </dgm:pt>
    <dgm:pt modelId="{6A816C34-081B-4304-912B-710E7F289C5D}" type="sibTrans" cxnId="{859F00C1-230E-47CF-A4B2-F8A3832FC97E}">
      <dgm:prSet/>
      <dgm:spPr/>
      <dgm:t>
        <a:bodyPr/>
        <a:lstStyle/>
        <a:p>
          <a:endParaRPr lang="en-IN"/>
        </a:p>
      </dgm:t>
    </dgm:pt>
    <dgm:pt modelId="{015A4691-BB64-4ADF-8236-5909BC816387}">
      <dgm:prSet phldrT="[Text]"/>
      <dgm:spPr/>
      <dgm:t>
        <a:bodyPr/>
        <a:lstStyle/>
        <a:p>
          <a:r>
            <a:rPr lang="en-IN" b="1" dirty="0"/>
            <a:t>Identifying Irrelevant columns</a:t>
          </a:r>
        </a:p>
      </dgm:t>
    </dgm:pt>
    <dgm:pt modelId="{BAC89225-D923-472E-816B-54C4E4A7092E}" type="parTrans" cxnId="{F5259657-BBC6-4616-AAA2-983A8B6E27C7}">
      <dgm:prSet/>
      <dgm:spPr/>
      <dgm:t>
        <a:bodyPr/>
        <a:lstStyle/>
        <a:p>
          <a:endParaRPr lang="en-IN"/>
        </a:p>
      </dgm:t>
    </dgm:pt>
    <dgm:pt modelId="{CA51DA23-5F1D-452C-9609-61F6AC690DAF}" type="sibTrans" cxnId="{F5259657-BBC6-4616-AAA2-983A8B6E27C7}">
      <dgm:prSet/>
      <dgm:spPr/>
      <dgm:t>
        <a:bodyPr/>
        <a:lstStyle/>
        <a:p>
          <a:endParaRPr lang="en-IN"/>
        </a:p>
      </dgm:t>
    </dgm:pt>
    <dgm:pt modelId="{EACE0B30-2A78-4909-8B6C-3D334B00989C}">
      <dgm:prSet phldrT="[Text]"/>
      <dgm:spPr/>
      <dgm:t>
        <a:bodyPr/>
        <a:lstStyle/>
        <a:p>
          <a:r>
            <a:rPr lang="en-US" b="1" dirty="0">
              <a:solidFill>
                <a:schemeClr val="bg1"/>
              </a:solidFill>
            </a:rPr>
            <a:t>Identifying Missing Values</a:t>
          </a:r>
          <a:endParaRPr lang="en-IN" dirty="0">
            <a:solidFill>
              <a:schemeClr val="bg1"/>
            </a:solidFill>
          </a:endParaRPr>
        </a:p>
      </dgm:t>
    </dgm:pt>
    <dgm:pt modelId="{6E930B47-9BA7-42BE-ABD6-A2556410778D}" type="parTrans" cxnId="{4FEA7460-FB92-4FED-892E-6541ECEB0CE7}">
      <dgm:prSet/>
      <dgm:spPr/>
      <dgm:t>
        <a:bodyPr/>
        <a:lstStyle/>
        <a:p>
          <a:endParaRPr lang="en-IN"/>
        </a:p>
      </dgm:t>
    </dgm:pt>
    <dgm:pt modelId="{91CC3E24-CD23-4754-B8FE-93630058CC12}" type="sibTrans" cxnId="{4FEA7460-FB92-4FED-892E-6541ECEB0CE7}">
      <dgm:prSet/>
      <dgm:spPr/>
      <dgm:t>
        <a:bodyPr/>
        <a:lstStyle/>
        <a:p>
          <a:endParaRPr lang="en-IN"/>
        </a:p>
      </dgm:t>
    </dgm:pt>
    <dgm:pt modelId="{0A371AF4-4ECB-4D46-ADB1-2FD3CC343607}">
      <dgm:prSet phldrT="[Text]"/>
      <dgm:spPr/>
      <dgm:t>
        <a:bodyPr/>
        <a:lstStyle/>
        <a:p>
          <a:r>
            <a:rPr lang="en-US" b="1" dirty="0">
              <a:solidFill>
                <a:schemeClr val="bg1"/>
              </a:solidFill>
            </a:rPr>
            <a:t>Checking the data types</a:t>
          </a:r>
          <a:endParaRPr lang="en-IN" dirty="0">
            <a:solidFill>
              <a:schemeClr val="bg1"/>
            </a:solidFill>
          </a:endParaRPr>
        </a:p>
      </dgm:t>
    </dgm:pt>
    <dgm:pt modelId="{F85A9465-0F83-4B8F-B805-5873617E6387}" type="parTrans" cxnId="{1D31F2DA-B957-4E80-8827-BCC765283FF6}">
      <dgm:prSet/>
      <dgm:spPr/>
      <dgm:t>
        <a:bodyPr/>
        <a:lstStyle/>
        <a:p>
          <a:endParaRPr lang="en-IN"/>
        </a:p>
      </dgm:t>
    </dgm:pt>
    <dgm:pt modelId="{41D234EE-E47F-4336-B2DF-56CFB53AFB88}" type="sibTrans" cxnId="{1D31F2DA-B957-4E80-8827-BCC765283FF6}">
      <dgm:prSet/>
      <dgm:spPr/>
      <dgm:t>
        <a:bodyPr/>
        <a:lstStyle/>
        <a:p>
          <a:endParaRPr lang="en-IN"/>
        </a:p>
      </dgm:t>
    </dgm:pt>
    <dgm:pt modelId="{D6CC67DA-4693-46A3-9C4A-BFDB22E099C4}" type="pres">
      <dgm:prSet presAssocID="{A5BE9E32-98F5-4815-92BC-14AF53C82036}" presName="compositeShape" presStyleCnt="0">
        <dgm:presLayoutVars>
          <dgm:dir/>
          <dgm:resizeHandles/>
        </dgm:presLayoutVars>
      </dgm:prSet>
      <dgm:spPr/>
    </dgm:pt>
    <dgm:pt modelId="{DC4A4B36-4AED-4C70-AC29-44C089976FA0}" type="pres">
      <dgm:prSet presAssocID="{A5BE9E32-98F5-4815-92BC-14AF53C82036}" presName="pyramid" presStyleLbl="node1" presStyleIdx="0" presStyleCnt="1"/>
      <dgm:spPr/>
    </dgm:pt>
    <dgm:pt modelId="{CAE4C3D4-2B00-45FC-AEF6-3973844D274F}" type="pres">
      <dgm:prSet presAssocID="{A5BE9E32-98F5-4815-92BC-14AF53C82036}" presName="theList" presStyleCnt="0"/>
      <dgm:spPr/>
    </dgm:pt>
    <dgm:pt modelId="{FA41E810-3BD5-4F50-A116-D0E701EEBF64}" type="pres">
      <dgm:prSet presAssocID="{54D00461-4211-4127-80E6-BA463E15531E}" presName="aNode" presStyleLbl="fgAcc1" presStyleIdx="0" presStyleCnt="4">
        <dgm:presLayoutVars>
          <dgm:bulletEnabled val="1"/>
        </dgm:presLayoutVars>
      </dgm:prSet>
      <dgm:spPr/>
    </dgm:pt>
    <dgm:pt modelId="{6F0AD83D-039A-463F-8C56-C9B2D4ABC6D7}" type="pres">
      <dgm:prSet presAssocID="{54D00461-4211-4127-80E6-BA463E15531E}" presName="aSpace" presStyleCnt="0"/>
      <dgm:spPr/>
    </dgm:pt>
    <dgm:pt modelId="{7C285DE0-91A6-440E-B8D8-1FB97035DDEB}" type="pres">
      <dgm:prSet presAssocID="{015A4691-BB64-4ADF-8236-5909BC816387}" presName="aNode" presStyleLbl="fgAcc1" presStyleIdx="1" presStyleCnt="4">
        <dgm:presLayoutVars>
          <dgm:bulletEnabled val="1"/>
        </dgm:presLayoutVars>
      </dgm:prSet>
      <dgm:spPr/>
    </dgm:pt>
    <dgm:pt modelId="{54A9AEE5-2FE3-4BA7-9683-9A35423B3AB8}" type="pres">
      <dgm:prSet presAssocID="{015A4691-BB64-4ADF-8236-5909BC816387}" presName="aSpace" presStyleCnt="0"/>
      <dgm:spPr/>
    </dgm:pt>
    <dgm:pt modelId="{41B575F5-E664-4DC0-8C08-8F66C94B38FF}" type="pres">
      <dgm:prSet presAssocID="{EACE0B30-2A78-4909-8B6C-3D334B00989C}" presName="aNode" presStyleLbl="fgAcc1" presStyleIdx="2" presStyleCnt="4">
        <dgm:presLayoutVars>
          <dgm:bulletEnabled val="1"/>
        </dgm:presLayoutVars>
      </dgm:prSet>
      <dgm:spPr/>
    </dgm:pt>
    <dgm:pt modelId="{D7042A73-40D6-4F57-A735-1C6AD9E5CA5F}" type="pres">
      <dgm:prSet presAssocID="{EACE0B30-2A78-4909-8B6C-3D334B00989C}" presName="aSpace" presStyleCnt="0"/>
      <dgm:spPr/>
    </dgm:pt>
    <dgm:pt modelId="{4FEB149E-26E2-4DD6-ABE3-4DE89C6C20FE}" type="pres">
      <dgm:prSet presAssocID="{0A371AF4-4ECB-4D46-ADB1-2FD3CC343607}" presName="aNode" presStyleLbl="fgAcc1" presStyleIdx="3" presStyleCnt="4">
        <dgm:presLayoutVars>
          <dgm:bulletEnabled val="1"/>
        </dgm:presLayoutVars>
      </dgm:prSet>
      <dgm:spPr/>
    </dgm:pt>
    <dgm:pt modelId="{18A95DF5-9C76-43D3-94C3-28068A06E031}" type="pres">
      <dgm:prSet presAssocID="{0A371AF4-4ECB-4D46-ADB1-2FD3CC343607}" presName="aSpace" presStyleCnt="0"/>
      <dgm:spPr/>
    </dgm:pt>
  </dgm:ptLst>
  <dgm:cxnLst>
    <dgm:cxn modelId="{4FEA7460-FB92-4FED-892E-6541ECEB0CE7}" srcId="{A5BE9E32-98F5-4815-92BC-14AF53C82036}" destId="{EACE0B30-2A78-4909-8B6C-3D334B00989C}" srcOrd="2" destOrd="0" parTransId="{6E930B47-9BA7-42BE-ABD6-A2556410778D}" sibTransId="{91CC3E24-CD23-4754-B8FE-93630058CC12}"/>
    <dgm:cxn modelId="{E5F5DC46-75FB-409D-B072-DA0B20C2F8E5}" type="presOf" srcId="{A5BE9E32-98F5-4815-92BC-14AF53C82036}" destId="{D6CC67DA-4693-46A3-9C4A-BFDB22E099C4}" srcOrd="0" destOrd="0" presId="urn:microsoft.com/office/officeart/2005/8/layout/pyramid2"/>
    <dgm:cxn modelId="{8C16FF6B-B5BA-443A-968E-3B5A2ED319EC}" type="presOf" srcId="{015A4691-BB64-4ADF-8236-5909BC816387}" destId="{7C285DE0-91A6-440E-B8D8-1FB97035DDEB}" srcOrd="0" destOrd="0" presId="urn:microsoft.com/office/officeart/2005/8/layout/pyramid2"/>
    <dgm:cxn modelId="{F5259657-BBC6-4616-AAA2-983A8B6E27C7}" srcId="{A5BE9E32-98F5-4815-92BC-14AF53C82036}" destId="{015A4691-BB64-4ADF-8236-5909BC816387}" srcOrd="1" destOrd="0" parTransId="{BAC89225-D923-472E-816B-54C4E4A7092E}" sibTransId="{CA51DA23-5F1D-452C-9609-61F6AC690DAF}"/>
    <dgm:cxn modelId="{060407B5-66F1-437D-801F-CD397455A946}" type="presOf" srcId="{54D00461-4211-4127-80E6-BA463E15531E}" destId="{FA41E810-3BD5-4F50-A116-D0E701EEBF64}" srcOrd="0" destOrd="0" presId="urn:microsoft.com/office/officeart/2005/8/layout/pyramid2"/>
    <dgm:cxn modelId="{859F00C1-230E-47CF-A4B2-F8A3832FC97E}" srcId="{A5BE9E32-98F5-4815-92BC-14AF53C82036}" destId="{54D00461-4211-4127-80E6-BA463E15531E}" srcOrd="0" destOrd="0" parTransId="{C1FACB9C-8639-4019-AAA5-4DB75D736A93}" sibTransId="{6A816C34-081B-4304-912B-710E7F289C5D}"/>
    <dgm:cxn modelId="{0D5FA0CA-E4B2-4312-BE4F-BA4DB65D011C}" type="presOf" srcId="{EACE0B30-2A78-4909-8B6C-3D334B00989C}" destId="{41B575F5-E664-4DC0-8C08-8F66C94B38FF}" srcOrd="0" destOrd="0" presId="urn:microsoft.com/office/officeart/2005/8/layout/pyramid2"/>
    <dgm:cxn modelId="{1D31F2DA-B957-4E80-8827-BCC765283FF6}" srcId="{A5BE9E32-98F5-4815-92BC-14AF53C82036}" destId="{0A371AF4-4ECB-4D46-ADB1-2FD3CC343607}" srcOrd="3" destOrd="0" parTransId="{F85A9465-0F83-4B8F-B805-5873617E6387}" sibTransId="{41D234EE-E47F-4336-B2DF-56CFB53AFB88}"/>
    <dgm:cxn modelId="{9CB2FDE0-7EFD-4F0A-AE96-3F321AA6ECA4}" type="presOf" srcId="{0A371AF4-4ECB-4D46-ADB1-2FD3CC343607}" destId="{4FEB149E-26E2-4DD6-ABE3-4DE89C6C20FE}" srcOrd="0" destOrd="0" presId="urn:microsoft.com/office/officeart/2005/8/layout/pyramid2"/>
    <dgm:cxn modelId="{48B0A958-489F-4690-8F9B-B3DC09726272}" type="presParOf" srcId="{D6CC67DA-4693-46A3-9C4A-BFDB22E099C4}" destId="{DC4A4B36-4AED-4C70-AC29-44C089976FA0}" srcOrd="0" destOrd="0" presId="urn:microsoft.com/office/officeart/2005/8/layout/pyramid2"/>
    <dgm:cxn modelId="{5BB24064-C353-4CEA-9267-B750329EBB9C}" type="presParOf" srcId="{D6CC67DA-4693-46A3-9C4A-BFDB22E099C4}" destId="{CAE4C3D4-2B00-45FC-AEF6-3973844D274F}" srcOrd="1" destOrd="0" presId="urn:microsoft.com/office/officeart/2005/8/layout/pyramid2"/>
    <dgm:cxn modelId="{F9F877CC-A140-449E-B0A3-48E23E288854}" type="presParOf" srcId="{CAE4C3D4-2B00-45FC-AEF6-3973844D274F}" destId="{FA41E810-3BD5-4F50-A116-D0E701EEBF64}" srcOrd="0" destOrd="0" presId="urn:microsoft.com/office/officeart/2005/8/layout/pyramid2"/>
    <dgm:cxn modelId="{0DDAD908-237B-4CDC-B763-D8692DEE1D79}" type="presParOf" srcId="{CAE4C3D4-2B00-45FC-AEF6-3973844D274F}" destId="{6F0AD83D-039A-463F-8C56-C9B2D4ABC6D7}" srcOrd="1" destOrd="0" presId="urn:microsoft.com/office/officeart/2005/8/layout/pyramid2"/>
    <dgm:cxn modelId="{343FBD3A-EB47-40D6-B2DA-46DA70E09488}" type="presParOf" srcId="{CAE4C3D4-2B00-45FC-AEF6-3973844D274F}" destId="{7C285DE0-91A6-440E-B8D8-1FB97035DDEB}" srcOrd="2" destOrd="0" presId="urn:microsoft.com/office/officeart/2005/8/layout/pyramid2"/>
    <dgm:cxn modelId="{C22D2268-E179-4C35-BF83-96B66578B172}" type="presParOf" srcId="{CAE4C3D4-2B00-45FC-AEF6-3973844D274F}" destId="{54A9AEE5-2FE3-4BA7-9683-9A35423B3AB8}" srcOrd="3" destOrd="0" presId="urn:microsoft.com/office/officeart/2005/8/layout/pyramid2"/>
    <dgm:cxn modelId="{DD415232-7ABB-4423-8A37-8AEBD1684377}" type="presParOf" srcId="{CAE4C3D4-2B00-45FC-AEF6-3973844D274F}" destId="{41B575F5-E664-4DC0-8C08-8F66C94B38FF}" srcOrd="4" destOrd="0" presId="urn:microsoft.com/office/officeart/2005/8/layout/pyramid2"/>
    <dgm:cxn modelId="{DDCFBCC2-28D8-4E0A-B044-364B51175442}" type="presParOf" srcId="{CAE4C3D4-2B00-45FC-AEF6-3973844D274F}" destId="{D7042A73-40D6-4F57-A735-1C6AD9E5CA5F}" srcOrd="5" destOrd="0" presId="urn:microsoft.com/office/officeart/2005/8/layout/pyramid2"/>
    <dgm:cxn modelId="{A3593B57-027D-437C-9C03-D1678630554A}" type="presParOf" srcId="{CAE4C3D4-2B00-45FC-AEF6-3973844D274F}" destId="{4FEB149E-26E2-4DD6-ABE3-4DE89C6C20FE}" srcOrd="6" destOrd="0" presId="urn:microsoft.com/office/officeart/2005/8/layout/pyramid2"/>
    <dgm:cxn modelId="{70A67B49-E569-4995-93D3-9D0F14A9B0C7}" type="presParOf" srcId="{CAE4C3D4-2B00-45FC-AEF6-3973844D274F}" destId="{18A95DF5-9C76-43D3-94C3-28068A06E031}"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A4B36-4AED-4C70-AC29-44C089976FA0}">
      <dsp:nvSpPr>
        <dsp:cNvPr id="0" name=""/>
        <dsp:cNvSpPr/>
      </dsp:nvSpPr>
      <dsp:spPr>
        <a:xfrm>
          <a:off x="252348" y="0"/>
          <a:ext cx="4446629" cy="4446629"/>
        </a:xfrm>
        <a:prstGeom prst="triangl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4000"/>
                <a:satMod val="130000"/>
                <a:lumMod val="92000"/>
              </a:schemeClr>
            </a:gs>
            <a:gs pos="100000">
              <a:schemeClr val="accent1">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A41E810-3BD5-4F50-A116-D0E701EEBF64}">
      <dsp:nvSpPr>
        <dsp:cNvPr id="0" name=""/>
        <dsp:cNvSpPr/>
      </dsp:nvSpPr>
      <dsp:spPr>
        <a:xfrm>
          <a:off x="2475663" y="445097"/>
          <a:ext cx="2890308" cy="790318"/>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1" kern="1200" dirty="0"/>
            <a:t>Identifying duplicate rows/columns</a:t>
          </a:r>
        </a:p>
      </dsp:txBody>
      <dsp:txXfrm>
        <a:off x="2514243" y="483677"/>
        <a:ext cx="2813148" cy="713158"/>
      </dsp:txXfrm>
    </dsp:sp>
    <dsp:sp modelId="{7C285DE0-91A6-440E-B8D8-1FB97035DDEB}">
      <dsp:nvSpPr>
        <dsp:cNvPr id="0" name=""/>
        <dsp:cNvSpPr/>
      </dsp:nvSpPr>
      <dsp:spPr>
        <a:xfrm>
          <a:off x="2475663" y="1334205"/>
          <a:ext cx="2890308" cy="790318"/>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1" kern="1200" dirty="0"/>
            <a:t>Identifying Irrelevant columns</a:t>
          </a:r>
        </a:p>
      </dsp:txBody>
      <dsp:txXfrm>
        <a:off x="2514243" y="1372785"/>
        <a:ext cx="2813148" cy="713158"/>
      </dsp:txXfrm>
    </dsp:sp>
    <dsp:sp modelId="{41B575F5-E664-4DC0-8C08-8F66C94B38FF}">
      <dsp:nvSpPr>
        <dsp:cNvPr id="0" name=""/>
        <dsp:cNvSpPr/>
      </dsp:nvSpPr>
      <dsp:spPr>
        <a:xfrm>
          <a:off x="2475663" y="2223314"/>
          <a:ext cx="2890308" cy="790318"/>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bg1"/>
              </a:solidFill>
            </a:rPr>
            <a:t>Identifying Missing Values</a:t>
          </a:r>
          <a:endParaRPr lang="en-IN" sz="2100" kern="1200" dirty="0">
            <a:solidFill>
              <a:schemeClr val="bg1"/>
            </a:solidFill>
          </a:endParaRPr>
        </a:p>
      </dsp:txBody>
      <dsp:txXfrm>
        <a:off x="2514243" y="2261894"/>
        <a:ext cx="2813148" cy="713158"/>
      </dsp:txXfrm>
    </dsp:sp>
    <dsp:sp modelId="{4FEB149E-26E2-4DD6-ABE3-4DE89C6C20FE}">
      <dsp:nvSpPr>
        <dsp:cNvPr id="0" name=""/>
        <dsp:cNvSpPr/>
      </dsp:nvSpPr>
      <dsp:spPr>
        <a:xfrm>
          <a:off x="2475663" y="3112423"/>
          <a:ext cx="2890308" cy="790318"/>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bg1"/>
              </a:solidFill>
            </a:rPr>
            <a:t>Checking the data types</a:t>
          </a:r>
          <a:endParaRPr lang="en-IN" sz="2100" kern="1200" dirty="0">
            <a:solidFill>
              <a:schemeClr val="bg1"/>
            </a:solidFill>
          </a:endParaRPr>
        </a:p>
      </dsp:txBody>
      <dsp:txXfrm>
        <a:off x="2514243" y="3151003"/>
        <a:ext cx="2813148" cy="713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A4B36-4AED-4C70-AC29-44C089976FA0}">
      <dsp:nvSpPr>
        <dsp:cNvPr id="0" name=""/>
        <dsp:cNvSpPr/>
      </dsp:nvSpPr>
      <dsp:spPr>
        <a:xfrm>
          <a:off x="0" y="0"/>
          <a:ext cx="2936155" cy="3142214"/>
        </a:xfrm>
        <a:prstGeom prst="triangl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4000"/>
                <a:satMod val="130000"/>
                <a:lumMod val="92000"/>
              </a:schemeClr>
            </a:gs>
            <a:gs pos="100000">
              <a:schemeClr val="accent1">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A41E810-3BD5-4F50-A116-D0E701EEBF64}">
      <dsp:nvSpPr>
        <dsp:cNvPr id="0" name=""/>
        <dsp:cNvSpPr/>
      </dsp:nvSpPr>
      <dsp:spPr>
        <a:xfrm>
          <a:off x="1468077" y="314528"/>
          <a:ext cx="1908501" cy="558479"/>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Identifying duplicate rows/columns</a:t>
          </a:r>
        </a:p>
      </dsp:txBody>
      <dsp:txXfrm>
        <a:off x="1495340" y="341791"/>
        <a:ext cx="1853975" cy="503953"/>
      </dsp:txXfrm>
    </dsp:sp>
    <dsp:sp modelId="{7C285DE0-91A6-440E-B8D8-1FB97035DDEB}">
      <dsp:nvSpPr>
        <dsp:cNvPr id="0" name=""/>
        <dsp:cNvSpPr/>
      </dsp:nvSpPr>
      <dsp:spPr>
        <a:xfrm>
          <a:off x="1468077" y="942817"/>
          <a:ext cx="1908501" cy="558479"/>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Identifying Irrelevant columns</a:t>
          </a:r>
        </a:p>
      </dsp:txBody>
      <dsp:txXfrm>
        <a:off x="1495340" y="970080"/>
        <a:ext cx="1853975" cy="503953"/>
      </dsp:txXfrm>
    </dsp:sp>
    <dsp:sp modelId="{41B575F5-E664-4DC0-8C08-8F66C94B38FF}">
      <dsp:nvSpPr>
        <dsp:cNvPr id="0" name=""/>
        <dsp:cNvSpPr/>
      </dsp:nvSpPr>
      <dsp:spPr>
        <a:xfrm>
          <a:off x="1468077" y="1571107"/>
          <a:ext cx="1908501" cy="558479"/>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Identifying Missing Values</a:t>
          </a:r>
          <a:endParaRPr lang="en-IN" sz="1400" kern="1200" dirty="0">
            <a:solidFill>
              <a:schemeClr val="bg1"/>
            </a:solidFill>
          </a:endParaRPr>
        </a:p>
      </dsp:txBody>
      <dsp:txXfrm>
        <a:off x="1495340" y="1598370"/>
        <a:ext cx="1853975" cy="503953"/>
      </dsp:txXfrm>
    </dsp:sp>
    <dsp:sp modelId="{4FEB149E-26E2-4DD6-ABE3-4DE89C6C20FE}">
      <dsp:nvSpPr>
        <dsp:cNvPr id="0" name=""/>
        <dsp:cNvSpPr/>
      </dsp:nvSpPr>
      <dsp:spPr>
        <a:xfrm>
          <a:off x="1468077" y="2199396"/>
          <a:ext cx="1908501" cy="558479"/>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Checking the data types</a:t>
          </a:r>
          <a:endParaRPr lang="en-IN" sz="1400" kern="1200" dirty="0">
            <a:solidFill>
              <a:schemeClr val="bg1"/>
            </a:solidFill>
          </a:endParaRPr>
        </a:p>
      </dsp:txBody>
      <dsp:txXfrm>
        <a:off x="1495340" y="2226659"/>
        <a:ext cx="1853975" cy="50395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2/3/2024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2/3/2024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2/3/2024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hyperlink" Target="c"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hyperlink" Target="x"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c"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hyperlink" Target="c"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The%20year%202012%20stands%20out%20with%20the%20highest%20number%20of%20startups,%20indicating%20a%20significant%20influx%20of%20entrepreneurial%20activity%20during%20that%20period.%20Moreover,%20there%20is%20a%20noticeable%20surge%20in%20the%20number%20of%20new%20startups%20from%202000%20to%202014,%20reflecting%20a%20period%20of%20pronounced%20growth%20and%20expansion%20in%20the%20startup%20ecosystem." TargetMode="Externa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ADCD-C0F4-0EC3-A11C-E06255C8BE36}"/>
              </a:ext>
            </a:extLst>
          </p:cNvPr>
          <p:cNvSpPr>
            <a:spLocks noGrp="1"/>
          </p:cNvSpPr>
          <p:nvPr>
            <p:ph type="ctrTitle"/>
          </p:nvPr>
        </p:nvSpPr>
        <p:spPr>
          <a:xfrm>
            <a:off x="1099225" y="4440272"/>
            <a:ext cx="7799134" cy="1160213"/>
          </a:xfrm>
        </p:spPr>
        <p:txBody>
          <a:bodyPr/>
          <a:lstStyle/>
          <a:p>
            <a:pPr algn="ctr"/>
            <a:r>
              <a:rPr lang="en-IN"/>
              <a:t>Funding in Startups</a:t>
            </a:r>
            <a:endParaRPr lang="en-IN" dirty="0"/>
          </a:p>
        </p:txBody>
      </p:sp>
      <p:sp>
        <p:nvSpPr>
          <p:cNvPr id="3" name="Subtitle 2">
            <a:extLst>
              <a:ext uri="{FF2B5EF4-FFF2-40B4-BE49-F238E27FC236}">
                <a16:creationId xmlns:a16="http://schemas.microsoft.com/office/drawing/2014/main" id="{371A190D-4901-8646-9187-6A6001502E7C}"/>
              </a:ext>
            </a:extLst>
          </p:cNvPr>
          <p:cNvSpPr>
            <a:spLocks noGrp="1"/>
          </p:cNvSpPr>
          <p:nvPr>
            <p:ph type="subTitle" idx="1"/>
          </p:nvPr>
        </p:nvSpPr>
        <p:spPr>
          <a:xfrm>
            <a:off x="2003790" y="5415659"/>
            <a:ext cx="5357600" cy="369651"/>
          </a:xfrm>
        </p:spPr>
        <p:txBody>
          <a:bodyPr/>
          <a:lstStyle/>
          <a:p>
            <a:pPr algn="ctr"/>
            <a:r>
              <a:rPr lang="en-IN" dirty="0"/>
              <a:t>Presented by: Archana Bharti</a:t>
            </a:r>
          </a:p>
        </p:txBody>
      </p:sp>
      <p:pic>
        <p:nvPicPr>
          <p:cNvPr id="1028" name="Picture 4">
            <a:extLst>
              <a:ext uri="{FF2B5EF4-FFF2-40B4-BE49-F238E27FC236}">
                <a16:creationId xmlns:a16="http://schemas.microsoft.com/office/drawing/2014/main" id="{552453FB-7BE2-77A8-C579-D2A511002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217" y="301152"/>
            <a:ext cx="6536987" cy="373542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42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97A39-0E53-704E-E455-75D044AC18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4B8797-662C-3067-95FB-41E34B080966}"/>
              </a:ext>
            </a:extLst>
          </p:cNvPr>
          <p:cNvSpPr>
            <a:spLocks noGrp="1"/>
          </p:cNvSpPr>
          <p:nvPr>
            <p:ph type="title"/>
          </p:nvPr>
        </p:nvSpPr>
        <p:spPr>
          <a:xfrm>
            <a:off x="1113748" y="117393"/>
            <a:ext cx="7958331" cy="612181"/>
          </a:xfrm>
        </p:spPr>
        <p:txBody>
          <a:bodyPr/>
          <a:lstStyle/>
          <a:p>
            <a:pPr algn="l"/>
            <a:r>
              <a:rPr lang="en-IN" dirty="0"/>
              <a:t>Feature Engineering</a:t>
            </a:r>
          </a:p>
        </p:txBody>
      </p:sp>
      <p:sp>
        <p:nvSpPr>
          <p:cNvPr id="4" name="TextBox 3">
            <a:extLst>
              <a:ext uri="{FF2B5EF4-FFF2-40B4-BE49-F238E27FC236}">
                <a16:creationId xmlns:a16="http://schemas.microsoft.com/office/drawing/2014/main" id="{00ABBCC2-F744-F4F5-F2B4-B82A7C79C3BA}"/>
              </a:ext>
            </a:extLst>
          </p:cNvPr>
          <p:cNvSpPr txBox="1"/>
          <p:nvPr/>
        </p:nvSpPr>
        <p:spPr>
          <a:xfrm>
            <a:off x="1113748" y="656007"/>
            <a:ext cx="10180065" cy="892552"/>
          </a:xfrm>
          <a:prstGeom prst="rect">
            <a:avLst/>
          </a:prstGeom>
          <a:noFill/>
        </p:spPr>
        <p:txBody>
          <a:bodyPr wrap="square">
            <a:spAutoFit/>
          </a:bodyPr>
          <a:lstStyle/>
          <a:p>
            <a:endParaRPr lang="en-IN" b="1" dirty="0"/>
          </a:p>
          <a:p>
            <a:r>
              <a:rPr lang="en-US" b="1" dirty="0">
                <a:solidFill>
                  <a:srgbClr val="FFC000"/>
                </a:solidFill>
              </a:rPr>
              <a:t>Creating new features</a:t>
            </a:r>
          </a:p>
          <a:p>
            <a:endParaRPr lang="en-IN" sz="1400" dirty="0"/>
          </a:p>
        </p:txBody>
      </p:sp>
      <p:pic>
        <p:nvPicPr>
          <p:cNvPr id="2050" name="Picture 2" descr="Feature Engineering: Creating New Features to Enhance Model Performance -  The Talent500 Blog">
            <a:extLst>
              <a:ext uri="{FF2B5EF4-FFF2-40B4-BE49-F238E27FC236}">
                <a16:creationId xmlns:a16="http://schemas.microsoft.com/office/drawing/2014/main" id="{06B3042A-383B-B10A-12FB-D2D21B073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012" y="1097149"/>
            <a:ext cx="2695575" cy="25812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327E3D14-6468-8801-3E37-52DCC622EDA4}"/>
              </a:ext>
            </a:extLst>
          </p:cNvPr>
          <p:cNvSpPr/>
          <p:nvPr/>
        </p:nvSpPr>
        <p:spPr>
          <a:xfrm rot="5400000">
            <a:off x="5412126" y="3946288"/>
            <a:ext cx="773346" cy="1128408"/>
          </a:xfrm>
          <a:prstGeom prst="righ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092A087B-85D7-0D8C-79CC-29B532F853D2}"/>
              </a:ext>
            </a:extLst>
          </p:cNvPr>
          <p:cNvPicPr>
            <a:picLocks noChangeAspect="1"/>
          </p:cNvPicPr>
          <p:nvPr/>
        </p:nvPicPr>
        <p:blipFill>
          <a:blip r:embed="rId3"/>
          <a:stretch>
            <a:fillRect/>
          </a:stretch>
        </p:blipFill>
        <p:spPr>
          <a:xfrm>
            <a:off x="1309255" y="5058381"/>
            <a:ext cx="9199602" cy="583661"/>
          </a:xfrm>
          <a:prstGeom prst="rect">
            <a:avLst/>
          </a:prstGeom>
        </p:spPr>
      </p:pic>
    </p:spTree>
    <p:extLst>
      <p:ext uri="{BB962C8B-B14F-4D97-AF65-F5344CB8AC3E}">
        <p14:creationId xmlns:p14="http://schemas.microsoft.com/office/powerpoint/2010/main" val="3847795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ta visualization - Free marketing icons">
            <a:extLst>
              <a:ext uri="{FF2B5EF4-FFF2-40B4-BE49-F238E27FC236}">
                <a16:creationId xmlns:a16="http://schemas.microsoft.com/office/drawing/2014/main" id="{3A052DFB-4F89-EE65-C4DD-2F7F099A1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670" y="2539117"/>
            <a:ext cx="1819723" cy="1796844"/>
          </a:xfrm>
          <a:prstGeom prst="ellipse">
            <a:avLst/>
          </a:prstGeom>
          <a:ln w="63500" cap="rnd">
            <a:solidFill>
              <a:schemeClr val="accent1">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32E6CA4-EF1B-46F7-A250-9E4187F868A6}"/>
              </a:ext>
            </a:extLst>
          </p:cNvPr>
          <p:cNvSpPr>
            <a:spLocks noGrp="1"/>
          </p:cNvSpPr>
          <p:nvPr>
            <p:ph type="title"/>
          </p:nvPr>
        </p:nvSpPr>
        <p:spPr>
          <a:xfrm>
            <a:off x="3463853" y="3132504"/>
            <a:ext cx="4411786" cy="592992"/>
          </a:xfrm>
        </p:spPr>
        <p:txBody>
          <a:bodyPr>
            <a:normAutofit/>
          </a:bodyPr>
          <a:lstStyle/>
          <a:p>
            <a:pPr algn="l"/>
            <a:r>
              <a:rPr lang="en-IN" dirty="0"/>
              <a:t>Data Visualization</a:t>
            </a:r>
          </a:p>
        </p:txBody>
      </p:sp>
    </p:spTree>
    <p:extLst>
      <p:ext uri="{BB962C8B-B14F-4D97-AF65-F5344CB8AC3E}">
        <p14:creationId xmlns:p14="http://schemas.microsoft.com/office/powerpoint/2010/main" val="251552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35759-CD24-3215-4F65-2EEE8F7B0A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D5BA03-52A6-FBDB-24AF-B27F36474B60}"/>
              </a:ext>
            </a:extLst>
          </p:cNvPr>
          <p:cNvSpPr>
            <a:spLocks noGrp="1"/>
          </p:cNvSpPr>
          <p:nvPr>
            <p:ph type="title"/>
          </p:nvPr>
        </p:nvSpPr>
        <p:spPr>
          <a:xfrm>
            <a:off x="1113748" y="117393"/>
            <a:ext cx="7958331" cy="612181"/>
          </a:xfrm>
        </p:spPr>
        <p:txBody>
          <a:bodyPr/>
          <a:lstStyle/>
          <a:p>
            <a:pPr algn="l"/>
            <a:r>
              <a:rPr lang="en-IN" dirty="0"/>
              <a:t>Data Visualization (1/3)</a:t>
            </a:r>
          </a:p>
        </p:txBody>
      </p:sp>
      <p:cxnSp>
        <p:nvCxnSpPr>
          <p:cNvPr id="6" name="Straight Connector 5">
            <a:extLst>
              <a:ext uri="{FF2B5EF4-FFF2-40B4-BE49-F238E27FC236}">
                <a16:creationId xmlns:a16="http://schemas.microsoft.com/office/drawing/2014/main" id="{A94B44D9-68E7-F155-DB8E-C379E8DDBB57}"/>
              </a:ext>
            </a:extLst>
          </p:cNvPr>
          <p:cNvCxnSpPr>
            <a:cxnSpLocks/>
          </p:cNvCxnSpPr>
          <p:nvPr/>
        </p:nvCxnSpPr>
        <p:spPr>
          <a:xfrm>
            <a:off x="6096000" y="982494"/>
            <a:ext cx="0" cy="587550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A1731ED-898F-3E0F-AB5C-DC420544AD5E}"/>
              </a:ext>
            </a:extLst>
          </p:cNvPr>
          <p:cNvCxnSpPr>
            <a:cxnSpLocks/>
          </p:cNvCxnSpPr>
          <p:nvPr/>
        </p:nvCxnSpPr>
        <p:spPr>
          <a:xfrm>
            <a:off x="959798" y="3861881"/>
            <a:ext cx="1038914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6E1A8F6-7534-EB51-8066-079A70FAC741}"/>
              </a:ext>
            </a:extLst>
          </p:cNvPr>
          <p:cNvSpPr txBox="1"/>
          <p:nvPr/>
        </p:nvSpPr>
        <p:spPr>
          <a:xfrm>
            <a:off x="995460" y="894945"/>
            <a:ext cx="5084331" cy="292388"/>
          </a:xfrm>
          <a:prstGeom prst="rect">
            <a:avLst/>
          </a:prstGeom>
          <a:noFill/>
        </p:spPr>
        <p:txBody>
          <a:bodyPr wrap="square" rtlCol="0">
            <a:spAutoFit/>
          </a:bodyPr>
          <a:lstStyle/>
          <a:p>
            <a:pPr algn="ctr"/>
            <a:r>
              <a:rPr lang="en-US" sz="1300" b="1" dirty="0">
                <a:solidFill>
                  <a:srgbClr val="FFC000"/>
                </a:solidFill>
              </a:rPr>
              <a:t>Top 10 Markets/Sectors that are Generating the Most Startups</a:t>
            </a:r>
            <a:endParaRPr lang="en-IN" sz="1300" b="1" dirty="0">
              <a:solidFill>
                <a:srgbClr val="FFC000"/>
              </a:solidFill>
            </a:endParaRPr>
          </a:p>
        </p:txBody>
      </p:sp>
      <p:sp>
        <p:nvSpPr>
          <p:cNvPr id="12" name="TextBox 11">
            <a:extLst>
              <a:ext uri="{FF2B5EF4-FFF2-40B4-BE49-F238E27FC236}">
                <a16:creationId xmlns:a16="http://schemas.microsoft.com/office/drawing/2014/main" id="{BDC3E2F0-9052-018C-8BE3-880D621E8E05}"/>
              </a:ext>
            </a:extLst>
          </p:cNvPr>
          <p:cNvSpPr txBox="1"/>
          <p:nvPr/>
        </p:nvSpPr>
        <p:spPr>
          <a:xfrm>
            <a:off x="6157611" y="894945"/>
            <a:ext cx="5038929" cy="292388"/>
          </a:xfrm>
          <a:prstGeom prst="rect">
            <a:avLst/>
          </a:prstGeom>
          <a:noFill/>
        </p:spPr>
        <p:txBody>
          <a:bodyPr wrap="square" rtlCol="0">
            <a:spAutoFit/>
          </a:bodyPr>
          <a:lstStyle/>
          <a:p>
            <a:pPr algn="ctr"/>
            <a:r>
              <a:rPr lang="en-US" sz="1300" b="1" dirty="0">
                <a:solidFill>
                  <a:srgbClr val="FFC000"/>
                </a:solidFill>
              </a:rPr>
              <a:t>Distribution Of Top-5 Startup Sector After Year 2020</a:t>
            </a:r>
            <a:endParaRPr lang="en-IN" sz="1300" b="1" dirty="0">
              <a:solidFill>
                <a:srgbClr val="FFC000"/>
              </a:solidFill>
            </a:endParaRPr>
          </a:p>
        </p:txBody>
      </p:sp>
      <p:sp>
        <p:nvSpPr>
          <p:cNvPr id="13" name="TextBox 12">
            <a:extLst>
              <a:ext uri="{FF2B5EF4-FFF2-40B4-BE49-F238E27FC236}">
                <a16:creationId xmlns:a16="http://schemas.microsoft.com/office/drawing/2014/main" id="{AAB3AA23-F0AA-5FE0-A689-82D7A0C20102}"/>
              </a:ext>
            </a:extLst>
          </p:cNvPr>
          <p:cNvSpPr txBox="1"/>
          <p:nvPr/>
        </p:nvSpPr>
        <p:spPr>
          <a:xfrm>
            <a:off x="1037618" y="3946196"/>
            <a:ext cx="5038929" cy="292388"/>
          </a:xfrm>
          <a:prstGeom prst="rect">
            <a:avLst/>
          </a:prstGeom>
          <a:noFill/>
        </p:spPr>
        <p:txBody>
          <a:bodyPr wrap="square" rtlCol="0">
            <a:spAutoFit/>
          </a:bodyPr>
          <a:lstStyle/>
          <a:p>
            <a:pPr algn="ctr"/>
            <a:r>
              <a:rPr lang="en-US" sz="1300" b="1" dirty="0">
                <a:solidFill>
                  <a:srgbClr val="FFC000"/>
                </a:solidFill>
              </a:rPr>
              <a:t>Highest Funded Sectors</a:t>
            </a:r>
            <a:endParaRPr lang="en-IN" sz="1300" b="1" dirty="0">
              <a:solidFill>
                <a:srgbClr val="FFC000"/>
              </a:solidFill>
            </a:endParaRPr>
          </a:p>
        </p:txBody>
      </p:sp>
      <p:sp>
        <p:nvSpPr>
          <p:cNvPr id="14" name="TextBox 13">
            <a:extLst>
              <a:ext uri="{FF2B5EF4-FFF2-40B4-BE49-F238E27FC236}">
                <a16:creationId xmlns:a16="http://schemas.microsoft.com/office/drawing/2014/main" id="{AABC8AD2-902D-9526-6174-1944CAED7A56}"/>
              </a:ext>
            </a:extLst>
          </p:cNvPr>
          <p:cNvSpPr txBox="1"/>
          <p:nvPr/>
        </p:nvSpPr>
        <p:spPr>
          <a:xfrm>
            <a:off x="6154367" y="3946196"/>
            <a:ext cx="5038929" cy="292388"/>
          </a:xfrm>
          <a:prstGeom prst="rect">
            <a:avLst/>
          </a:prstGeom>
          <a:noFill/>
        </p:spPr>
        <p:txBody>
          <a:bodyPr wrap="square" rtlCol="0">
            <a:spAutoFit/>
          </a:bodyPr>
          <a:lstStyle/>
          <a:p>
            <a:pPr algn="ctr"/>
            <a:r>
              <a:rPr lang="en-US" sz="1300" b="1" dirty="0">
                <a:solidFill>
                  <a:srgbClr val="FFC000"/>
                </a:solidFill>
              </a:rPr>
              <a:t>Status Of Different Startups</a:t>
            </a:r>
            <a:endParaRPr lang="en-IN" sz="1300" b="1" dirty="0">
              <a:solidFill>
                <a:srgbClr val="FFC000"/>
              </a:solidFill>
            </a:endParaRPr>
          </a:p>
        </p:txBody>
      </p:sp>
      <p:pic>
        <p:nvPicPr>
          <p:cNvPr id="17" name="Picture 16">
            <a:hlinkClick r:id="rId2" action="ppaction://hlinkfile" tooltip="The software sector emerges as the frontrunner in startup funding, demonstrating a strong investment trend, with biotechnology and mobile markets closely trailing behind, indicating significant investor confidence and support in these sectors."/>
            <a:extLst>
              <a:ext uri="{FF2B5EF4-FFF2-40B4-BE49-F238E27FC236}">
                <a16:creationId xmlns:a16="http://schemas.microsoft.com/office/drawing/2014/main" id="{6E5137F4-FB78-5F49-0AF4-CA38EF55BF1F}"/>
              </a:ext>
            </a:extLst>
          </p:cNvPr>
          <p:cNvPicPr>
            <a:picLocks noChangeAspect="1"/>
          </p:cNvPicPr>
          <p:nvPr/>
        </p:nvPicPr>
        <p:blipFill rotWithShape="1">
          <a:blip r:embed="rId3"/>
          <a:srcRect l="1865" t="3234"/>
          <a:stretch/>
        </p:blipFill>
        <p:spPr>
          <a:xfrm>
            <a:off x="1510190" y="1312178"/>
            <a:ext cx="4093783" cy="2424858"/>
          </a:xfrm>
          <a:prstGeom prst="rect">
            <a:avLst/>
          </a:prstGeom>
          <a:ln w="57150">
            <a:solidFill>
              <a:schemeClr val="accent1">
                <a:lumMod val="60000"/>
                <a:lumOff val="40000"/>
              </a:schemeClr>
            </a:solidFill>
          </a:ln>
        </p:spPr>
      </p:pic>
      <p:pic>
        <p:nvPicPr>
          <p:cNvPr id="19" name="Picture 18">
            <a:hlinkClick r:id="rId2" action="ppaction://hlinkfile" tooltip="Post-2020, the top five sectors driving funding and startup activity comprise biotechnology, curated web, e-commerce, mobile, and software, showcasing a notable shift in investment focus towards these industries."/>
            <a:extLst>
              <a:ext uri="{FF2B5EF4-FFF2-40B4-BE49-F238E27FC236}">
                <a16:creationId xmlns:a16="http://schemas.microsoft.com/office/drawing/2014/main" id="{D67EB37D-9966-200E-6E3B-64D54E69CFB8}"/>
              </a:ext>
            </a:extLst>
          </p:cNvPr>
          <p:cNvPicPr>
            <a:picLocks noChangeAspect="1"/>
          </p:cNvPicPr>
          <p:nvPr/>
        </p:nvPicPr>
        <p:blipFill>
          <a:blip r:embed="rId4"/>
          <a:stretch>
            <a:fillRect/>
          </a:stretch>
        </p:blipFill>
        <p:spPr>
          <a:xfrm>
            <a:off x="6206642" y="1803982"/>
            <a:ext cx="5015838" cy="1484526"/>
          </a:xfrm>
          <a:prstGeom prst="rect">
            <a:avLst/>
          </a:prstGeom>
          <a:ln w="57150">
            <a:solidFill>
              <a:schemeClr val="accent1">
                <a:lumMod val="60000"/>
                <a:lumOff val="40000"/>
              </a:schemeClr>
            </a:solidFill>
          </a:ln>
        </p:spPr>
      </p:pic>
      <p:pic>
        <p:nvPicPr>
          <p:cNvPr id="21" name="Picture 20">
            <a:hlinkClick r:id="rId2" action="ppaction://hlinkfile" tooltip="The highest funded sectors, namely Biotechnology, Mobile, and Software, have secured substantial investment amounts, with Biotechnology leading the pack, followed closely by Mobile and Software."/>
            <a:extLst>
              <a:ext uri="{FF2B5EF4-FFF2-40B4-BE49-F238E27FC236}">
                <a16:creationId xmlns:a16="http://schemas.microsoft.com/office/drawing/2014/main" id="{297D228E-6A96-1359-74A0-9351D671AFA1}"/>
              </a:ext>
            </a:extLst>
          </p:cNvPr>
          <p:cNvPicPr>
            <a:picLocks noChangeAspect="1"/>
          </p:cNvPicPr>
          <p:nvPr/>
        </p:nvPicPr>
        <p:blipFill>
          <a:blip r:embed="rId5"/>
          <a:stretch>
            <a:fillRect/>
          </a:stretch>
        </p:blipFill>
        <p:spPr>
          <a:xfrm>
            <a:off x="1218108" y="4435255"/>
            <a:ext cx="4677946" cy="2221527"/>
          </a:xfrm>
          <a:prstGeom prst="rect">
            <a:avLst/>
          </a:prstGeom>
          <a:ln w="57150">
            <a:solidFill>
              <a:schemeClr val="accent1">
                <a:lumMod val="60000"/>
                <a:lumOff val="40000"/>
              </a:schemeClr>
            </a:solidFill>
          </a:ln>
        </p:spPr>
      </p:pic>
      <p:pic>
        <p:nvPicPr>
          <p:cNvPr id="23" name="Picture 22">
            <a:hlinkClick r:id="rId2" action="ppaction://hlinkfile" tooltip="The majority of startups, constituting 32,597 entities, are currently in the &quot;operating&quot; phase, indicating active business operations and ongoing market presence."/>
            <a:extLst>
              <a:ext uri="{FF2B5EF4-FFF2-40B4-BE49-F238E27FC236}">
                <a16:creationId xmlns:a16="http://schemas.microsoft.com/office/drawing/2014/main" id="{D0825109-C8BF-FD88-ABE5-6A0B638205B4}"/>
              </a:ext>
            </a:extLst>
          </p:cNvPr>
          <p:cNvPicPr>
            <a:picLocks noChangeAspect="1"/>
          </p:cNvPicPr>
          <p:nvPr/>
        </p:nvPicPr>
        <p:blipFill>
          <a:blip r:embed="rId6"/>
          <a:stretch>
            <a:fillRect/>
          </a:stretch>
        </p:blipFill>
        <p:spPr>
          <a:xfrm>
            <a:off x="6647486" y="4435255"/>
            <a:ext cx="2388479" cy="2101175"/>
          </a:xfrm>
          <a:prstGeom prst="rect">
            <a:avLst/>
          </a:prstGeom>
          <a:ln w="57150">
            <a:solidFill>
              <a:schemeClr val="accent1">
                <a:lumMod val="60000"/>
                <a:lumOff val="40000"/>
              </a:schemeClr>
            </a:solidFill>
          </a:ln>
        </p:spPr>
      </p:pic>
      <p:pic>
        <p:nvPicPr>
          <p:cNvPr id="25" name="Picture 24">
            <a:extLst>
              <a:ext uri="{FF2B5EF4-FFF2-40B4-BE49-F238E27FC236}">
                <a16:creationId xmlns:a16="http://schemas.microsoft.com/office/drawing/2014/main" id="{3851B5F5-BD7E-8A2A-068F-AC2FE7419137}"/>
              </a:ext>
            </a:extLst>
          </p:cNvPr>
          <p:cNvPicPr>
            <a:picLocks noChangeAspect="1"/>
          </p:cNvPicPr>
          <p:nvPr/>
        </p:nvPicPr>
        <p:blipFill>
          <a:blip r:embed="rId7"/>
          <a:stretch>
            <a:fillRect/>
          </a:stretch>
        </p:blipFill>
        <p:spPr>
          <a:xfrm>
            <a:off x="9483607" y="5091349"/>
            <a:ext cx="1143099" cy="609653"/>
          </a:xfrm>
          <a:prstGeom prst="rect">
            <a:avLst/>
          </a:prstGeom>
          <a:ln w="57150">
            <a:solidFill>
              <a:schemeClr val="accent1">
                <a:lumMod val="60000"/>
                <a:lumOff val="40000"/>
              </a:schemeClr>
            </a:solidFill>
          </a:ln>
        </p:spPr>
      </p:pic>
    </p:spTree>
    <p:extLst>
      <p:ext uri="{BB962C8B-B14F-4D97-AF65-F5344CB8AC3E}">
        <p14:creationId xmlns:p14="http://schemas.microsoft.com/office/powerpoint/2010/main" val="247817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6F09D-C6ED-1744-9D00-A2B42F4E2F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72245-B59F-7201-6FE8-522CCAEE2A4A}"/>
              </a:ext>
            </a:extLst>
          </p:cNvPr>
          <p:cNvSpPr>
            <a:spLocks noGrp="1"/>
          </p:cNvSpPr>
          <p:nvPr>
            <p:ph type="title"/>
          </p:nvPr>
        </p:nvSpPr>
        <p:spPr>
          <a:xfrm>
            <a:off x="1113748" y="117393"/>
            <a:ext cx="7958331" cy="612181"/>
          </a:xfrm>
        </p:spPr>
        <p:txBody>
          <a:bodyPr/>
          <a:lstStyle/>
          <a:p>
            <a:pPr algn="l"/>
            <a:r>
              <a:rPr lang="en-IN" dirty="0"/>
              <a:t>Data Visualization (2/3)</a:t>
            </a:r>
          </a:p>
        </p:txBody>
      </p:sp>
      <p:cxnSp>
        <p:nvCxnSpPr>
          <p:cNvPr id="6" name="Straight Connector 5">
            <a:extLst>
              <a:ext uri="{FF2B5EF4-FFF2-40B4-BE49-F238E27FC236}">
                <a16:creationId xmlns:a16="http://schemas.microsoft.com/office/drawing/2014/main" id="{2DEF13D3-6E86-267A-CF7F-346DFB728F20}"/>
              </a:ext>
            </a:extLst>
          </p:cNvPr>
          <p:cNvCxnSpPr>
            <a:cxnSpLocks/>
          </p:cNvCxnSpPr>
          <p:nvPr/>
        </p:nvCxnSpPr>
        <p:spPr>
          <a:xfrm>
            <a:off x="6096000" y="982494"/>
            <a:ext cx="0" cy="587550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6DBFCF7-31F3-BD37-9F05-FDC17344F4A5}"/>
              </a:ext>
            </a:extLst>
          </p:cNvPr>
          <p:cNvCxnSpPr>
            <a:cxnSpLocks/>
          </p:cNvCxnSpPr>
          <p:nvPr/>
        </p:nvCxnSpPr>
        <p:spPr>
          <a:xfrm>
            <a:off x="959798" y="3861881"/>
            <a:ext cx="1038914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AD11F6F-45C1-F957-340D-283D717BA1AD}"/>
              </a:ext>
            </a:extLst>
          </p:cNvPr>
          <p:cNvSpPr txBox="1"/>
          <p:nvPr/>
        </p:nvSpPr>
        <p:spPr>
          <a:xfrm>
            <a:off x="995460" y="894945"/>
            <a:ext cx="5084331" cy="292388"/>
          </a:xfrm>
          <a:prstGeom prst="rect">
            <a:avLst/>
          </a:prstGeom>
          <a:noFill/>
        </p:spPr>
        <p:txBody>
          <a:bodyPr wrap="square" rtlCol="0">
            <a:spAutoFit/>
          </a:bodyPr>
          <a:lstStyle/>
          <a:p>
            <a:pPr algn="ctr"/>
            <a:r>
              <a:rPr lang="en-US" sz="1300" b="1" dirty="0">
                <a:solidFill>
                  <a:srgbClr val="FFC000"/>
                </a:solidFill>
              </a:rPr>
              <a:t>Total Fundings Considering All The Funding Types/Channels</a:t>
            </a:r>
            <a:endParaRPr lang="en-IN" sz="1300" b="1" dirty="0">
              <a:solidFill>
                <a:srgbClr val="FFC000"/>
              </a:solidFill>
            </a:endParaRPr>
          </a:p>
        </p:txBody>
      </p:sp>
      <p:sp>
        <p:nvSpPr>
          <p:cNvPr id="12" name="TextBox 11">
            <a:extLst>
              <a:ext uri="{FF2B5EF4-FFF2-40B4-BE49-F238E27FC236}">
                <a16:creationId xmlns:a16="http://schemas.microsoft.com/office/drawing/2014/main" id="{76D306A1-982B-0C44-66B9-BBFFE57AF6B8}"/>
              </a:ext>
            </a:extLst>
          </p:cNvPr>
          <p:cNvSpPr txBox="1"/>
          <p:nvPr/>
        </p:nvSpPr>
        <p:spPr>
          <a:xfrm>
            <a:off x="6157611" y="894945"/>
            <a:ext cx="5038929" cy="292388"/>
          </a:xfrm>
          <a:prstGeom prst="rect">
            <a:avLst/>
          </a:prstGeom>
          <a:noFill/>
        </p:spPr>
        <p:txBody>
          <a:bodyPr wrap="square" rtlCol="0">
            <a:spAutoFit/>
          </a:bodyPr>
          <a:lstStyle/>
          <a:p>
            <a:pPr algn="ctr"/>
            <a:r>
              <a:rPr lang="en-US" sz="1300" b="1" dirty="0">
                <a:solidFill>
                  <a:srgbClr val="FFC000"/>
                </a:solidFill>
              </a:rPr>
              <a:t>Number Of Rounds Of Funding Each Category Received</a:t>
            </a:r>
            <a:endParaRPr lang="en-IN" sz="1300" b="1" dirty="0">
              <a:solidFill>
                <a:srgbClr val="FFC000"/>
              </a:solidFill>
            </a:endParaRPr>
          </a:p>
        </p:txBody>
      </p:sp>
      <p:sp>
        <p:nvSpPr>
          <p:cNvPr id="13" name="TextBox 12">
            <a:extLst>
              <a:ext uri="{FF2B5EF4-FFF2-40B4-BE49-F238E27FC236}">
                <a16:creationId xmlns:a16="http://schemas.microsoft.com/office/drawing/2014/main" id="{A2B3F4CF-2A77-FBAE-7AF2-2229CA6AE3A2}"/>
              </a:ext>
            </a:extLst>
          </p:cNvPr>
          <p:cNvSpPr txBox="1"/>
          <p:nvPr/>
        </p:nvSpPr>
        <p:spPr>
          <a:xfrm>
            <a:off x="1037618" y="3946196"/>
            <a:ext cx="5038929" cy="292388"/>
          </a:xfrm>
          <a:prstGeom prst="rect">
            <a:avLst/>
          </a:prstGeom>
          <a:noFill/>
        </p:spPr>
        <p:txBody>
          <a:bodyPr wrap="square" rtlCol="0">
            <a:spAutoFit/>
          </a:bodyPr>
          <a:lstStyle/>
          <a:p>
            <a:pPr algn="ctr"/>
            <a:r>
              <a:rPr lang="en-US" sz="1300" b="1" dirty="0">
                <a:solidFill>
                  <a:srgbClr val="FFC000"/>
                </a:solidFill>
              </a:rPr>
              <a:t>Top 10 States by Number of Startups in the USA</a:t>
            </a:r>
            <a:endParaRPr lang="en-IN" sz="1300" b="1" dirty="0">
              <a:solidFill>
                <a:srgbClr val="FFC000"/>
              </a:solidFill>
            </a:endParaRPr>
          </a:p>
        </p:txBody>
      </p:sp>
      <p:sp>
        <p:nvSpPr>
          <p:cNvPr id="14" name="TextBox 13">
            <a:extLst>
              <a:ext uri="{FF2B5EF4-FFF2-40B4-BE49-F238E27FC236}">
                <a16:creationId xmlns:a16="http://schemas.microsoft.com/office/drawing/2014/main" id="{46770BE7-498B-093F-9AEF-A4D80D4084C2}"/>
              </a:ext>
            </a:extLst>
          </p:cNvPr>
          <p:cNvSpPr txBox="1"/>
          <p:nvPr/>
        </p:nvSpPr>
        <p:spPr>
          <a:xfrm>
            <a:off x="6154367" y="3946196"/>
            <a:ext cx="5038929" cy="292388"/>
          </a:xfrm>
          <a:prstGeom prst="rect">
            <a:avLst/>
          </a:prstGeom>
          <a:noFill/>
        </p:spPr>
        <p:txBody>
          <a:bodyPr wrap="square" rtlCol="0">
            <a:spAutoFit/>
          </a:bodyPr>
          <a:lstStyle/>
          <a:p>
            <a:pPr algn="ctr"/>
            <a:r>
              <a:rPr lang="en-US" sz="1300" b="1" dirty="0">
                <a:solidFill>
                  <a:srgbClr val="FFC000"/>
                </a:solidFill>
              </a:rPr>
              <a:t>Top 10 Cities By Number Of Startups In India</a:t>
            </a:r>
            <a:endParaRPr lang="en-IN" sz="1300" b="1" dirty="0">
              <a:solidFill>
                <a:srgbClr val="FFC000"/>
              </a:solidFill>
            </a:endParaRPr>
          </a:p>
        </p:txBody>
      </p:sp>
      <p:pic>
        <p:nvPicPr>
          <p:cNvPr id="4" name="Picture 3">
            <a:hlinkClick r:id="rId2" action="ppaction://hlinkfile" tooltip="Acquired startups have generally received higher funding amounts compared to operating startups."/>
            <a:extLst>
              <a:ext uri="{FF2B5EF4-FFF2-40B4-BE49-F238E27FC236}">
                <a16:creationId xmlns:a16="http://schemas.microsoft.com/office/drawing/2014/main" id="{F877CA67-2835-61EA-2C05-3F4FC0EBA2B8}"/>
              </a:ext>
            </a:extLst>
          </p:cNvPr>
          <p:cNvPicPr>
            <a:picLocks noChangeAspect="1"/>
          </p:cNvPicPr>
          <p:nvPr/>
        </p:nvPicPr>
        <p:blipFill>
          <a:blip r:embed="rId3"/>
          <a:stretch>
            <a:fillRect/>
          </a:stretch>
        </p:blipFill>
        <p:spPr>
          <a:xfrm>
            <a:off x="1365979" y="1348092"/>
            <a:ext cx="4323841" cy="2353029"/>
          </a:xfrm>
          <a:prstGeom prst="rect">
            <a:avLst/>
          </a:prstGeom>
          <a:ln w="57150">
            <a:solidFill>
              <a:schemeClr val="accent1">
                <a:lumMod val="60000"/>
                <a:lumOff val="40000"/>
              </a:schemeClr>
            </a:solidFill>
          </a:ln>
        </p:spPr>
      </p:pic>
      <p:pic>
        <p:nvPicPr>
          <p:cNvPr id="7" name="Picture 6">
            <a:hlinkClick r:id="rId4" action="ppaction://hlinkfile" tooltip="Round B appears to be the most heavily funded round for all three statuses, with acquired startups receiving the highest mean funding amount, followed by operating and closed startups."/>
            <a:extLst>
              <a:ext uri="{FF2B5EF4-FFF2-40B4-BE49-F238E27FC236}">
                <a16:creationId xmlns:a16="http://schemas.microsoft.com/office/drawing/2014/main" id="{DADD440C-D3F9-65DE-C5D9-5C0B3EC40FB7}"/>
              </a:ext>
            </a:extLst>
          </p:cNvPr>
          <p:cNvPicPr>
            <a:picLocks noChangeAspect="1"/>
          </p:cNvPicPr>
          <p:nvPr/>
        </p:nvPicPr>
        <p:blipFill rotWithShape="1">
          <a:blip r:embed="rId5"/>
          <a:srcRect l="2514" t="5594" r="12854" b="1969"/>
          <a:stretch/>
        </p:blipFill>
        <p:spPr>
          <a:xfrm>
            <a:off x="6254025" y="1410602"/>
            <a:ext cx="4936888" cy="2123232"/>
          </a:xfrm>
          <a:prstGeom prst="rect">
            <a:avLst/>
          </a:prstGeom>
          <a:ln w="57150">
            <a:solidFill>
              <a:schemeClr val="accent1">
                <a:lumMod val="60000"/>
                <a:lumOff val="40000"/>
              </a:schemeClr>
            </a:solidFill>
          </a:ln>
        </p:spPr>
      </p:pic>
      <p:pic>
        <p:nvPicPr>
          <p:cNvPr id="9" name="Picture 8">
            <a:extLst>
              <a:ext uri="{FF2B5EF4-FFF2-40B4-BE49-F238E27FC236}">
                <a16:creationId xmlns:a16="http://schemas.microsoft.com/office/drawing/2014/main" id="{ECBA003E-0FA0-D4CA-D276-8794750B3769}"/>
              </a:ext>
            </a:extLst>
          </p:cNvPr>
          <p:cNvPicPr>
            <a:picLocks noChangeAspect="1"/>
          </p:cNvPicPr>
          <p:nvPr/>
        </p:nvPicPr>
        <p:blipFill rotWithShape="1">
          <a:blip r:embed="rId5"/>
          <a:srcRect l="88019" t="6227" r="1279" b="74872"/>
          <a:stretch/>
        </p:blipFill>
        <p:spPr>
          <a:xfrm>
            <a:off x="9942002" y="2654057"/>
            <a:ext cx="1021071" cy="710118"/>
          </a:xfrm>
          <a:prstGeom prst="rect">
            <a:avLst/>
          </a:prstGeom>
          <a:ln>
            <a:noFill/>
          </a:ln>
          <a:effectLst>
            <a:softEdge rad="112500"/>
          </a:effectLst>
        </p:spPr>
      </p:pic>
      <p:pic>
        <p:nvPicPr>
          <p:cNvPr id="15" name="Picture 14">
            <a:hlinkClick r:id="rId4" action="ppaction://hlinkfile" tooltip="San Francisco, New York, and Palo Alto emerge as the top cities in the USA with the highest startup counts, indicating vibrant startup ecosystems and significant entrepreneurial activity in these regions."/>
            <a:extLst>
              <a:ext uri="{FF2B5EF4-FFF2-40B4-BE49-F238E27FC236}">
                <a16:creationId xmlns:a16="http://schemas.microsoft.com/office/drawing/2014/main" id="{50BDBEA8-FAE8-BEB3-8723-3FF7BD629A89}"/>
              </a:ext>
            </a:extLst>
          </p:cNvPr>
          <p:cNvPicPr>
            <a:picLocks noChangeAspect="1"/>
          </p:cNvPicPr>
          <p:nvPr/>
        </p:nvPicPr>
        <p:blipFill rotWithShape="1">
          <a:blip r:embed="rId6"/>
          <a:srcRect t="1343"/>
          <a:stretch/>
        </p:blipFill>
        <p:spPr>
          <a:xfrm>
            <a:off x="1766092" y="4360985"/>
            <a:ext cx="3778423" cy="2297846"/>
          </a:xfrm>
          <a:prstGeom prst="rect">
            <a:avLst/>
          </a:prstGeom>
          <a:ln w="57150">
            <a:solidFill>
              <a:schemeClr val="accent1">
                <a:lumMod val="60000"/>
                <a:lumOff val="40000"/>
              </a:schemeClr>
            </a:solidFill>
          </a:ln>
        </p:spPr>
      </p:pic>
      <p:pic>
        <p:nvPicPr>
          <p:cNvPr id="18" name="Picture 17">
            <a:hlinkClick r:id="rId4" action="ppaction://hlinkfile" tooltip="Bangalore, Mumbai, and New Delhi stand out as the top cities in India with the highest startup counts, showcasing thriving startup ecosystems and substantial entrepreneurial presence in these metropolitan areas."/>
            <a:extLst>
              <a:ext uri="{FF2B5EF4-FFF2-40B4-BE49-F238E27FC236}">
                <a16:creationId xmlns:a16="http://schemas.microsoft.com/office/drawing/2014/main" id="{89AFEFC5-951E-8065-4610-664EFC2B5E2B}"/>
              </a:ext>
            </a:extLst>
          </p:cNvPr>
          <p:cNvPicPr>
            <a:picLocks noChangeAspect="1"/>
          </p:cNvPicPr>
          <p:nvPr/>
        </p:nvPicPr>
        <p:blipFill rotWithShape="1">
          <a:blip r:embed="rId7"/>
          <a:srcRect t="1621"/>
          <a:stretch/>
        </p:blipFill>
        <p:spPr>
          <a:xfrm>
            <a:off x="6853823" y="4319640"/>
            <a:ext cx="3737292" cy="2346501"/>
          </a:xfrm>
          <a:prstGeom prst="rect">
            <a:avLst/>
          </a:prstGeom>
          <a:ln w="57150">
            <a:solidFill>
              <a:schemeClr val="accent1">
                <a:lumMod val="60000"/>
                <a:lumOff val="40000"/>
              </a:schemeClr>
            </a:solidFill>
          </a:ln>
        </p:spPr>
      </p:pic>
    </p:spTree>
    <p:extLst>
      <p:ext uri="{BB962C8B-B14F-4D97-AF65-F5344CB8AC3E}">
        <p14:creationId xmlns:p14="http://schemas.microsoft.com/office/powerpoint/2010/main" val="237297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BADE0-03A4-E294-2D08-568872BDB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64B52E-8DBB-80F0-5FEC-D2F72C392C3F}"/>
              </a:ext>
            </a:extLst>
          </p:cNvPr>
          <p:cNvSpPr>
            <a:spLocks noGrp="1"/>
          </p:cNvSpPr>
          <p:nvPr>
            <p:ph type="title"/>
          </p:nvPr>
        </p:nvSpPr>
        <p:spPr>
          <a:xfrm>
            <a:off x="1113748" y="117393"/>
            <a:ext cx="7958331" cy="612181"/>
          </a:xfrm>
        </p:spPr>
        <p:txBody>
          <a:bodyPr/>
          <a:lstStyle/>
          <a:p>
            <a:pPr algn="l"/>
            <a:r>
              <a:rPr lang="en-IN" dirty="0"/>
              <a:t>Data Visualization (3/3)</a:t>
            </a:r>
          </a:p>
        </p:txBody>
      </p:sp>
      <p:cxnSp>
        <p:nvCxnSpPr>
          <p:cNvPr id="6" name="Straight Connector 5">
            <a:extLst>
              <a:ext uri="{FF2B5EF4-FFF2-40B4-BE49-F238E27FC236}">
                <a16:creationId xmlns:a16="http://schemas.microsoft.com/office/drawing/2014/main" id="{87852E7D-7DE9-5F9B-6725-3316C98AC38D}"/>
              </a:ext>
            </a:extLst>
          </p:cNvPr>
          <p:cNvCxnSpPr>
            <a:cxnSpLocks/>
          </p:cNvCxnSpPr>
          <p:nvPr/>
        </p:nvCxnSpPr>
        <p:spPr>
          <a:xfrm>
            <a:off x="6096000" y="982494"/>
            <a:ext cx="0" cy="587550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9515AC1-155F-89CD-4A77-E787EB25520D}"/>
              </a:ext>
            </a:extLst>
          </p:cNvPr>
          <p:cNvCxnSpPr>
            <a:cxnSpLocks/>
          </p:cNvCxnSpPr>
          <p:nvPr/>
        </p:nvCxnSpPr>
        <p:spPr>
          <a:xfrm>
            <a:off x="959798" y="3861881"/>
            <a:ext cx="1038914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FCBCCAD-ECAD-5855-70F3-2A5B09E03F49}"/>
              </a:ext>
            </a:extLst>
          </p:cNvPr>
          <p:cNvSpPr txBox="1"/>
          <p:nvPr/>
        </p:nvSpPr>
        <p:spPr>
          <a:xfrm>
            <a:off x="995460" y="736899"/>
            <a:ext cx="5084331" cy="292388"/>
          </a:xfrm>
          <a:prstGeom prst="rect">
            <a:avLst/>
          </a:prstGeom>
          <a:noFill/>
        </p:spPr>
        <p:txBody>
          <a:bodyPr wrap="square" rtlCol="0">
            <a:spAutoFit/>
          </a:bodyPr>
          <a:lstStyle/>
          <a:p>
            <a:pPr algn="ctr"/>
            <a:r>
              <a:rPr lang="en-US" sz="1300" b="1" dirty="0">
                <a:solidFill>
                  <a:srgbClr val="FFC000"/>
                </a:solidFill>
              </a:rPr>
              <a:t>Top 10 Countries by Number of Startups</a:t>
            </a:r>
            <a:endParaRPr lang="en-IN" sz="1300" b="1" dirty="0">
              <a:solidFill>
                <a:srgbClr val="FFC000"/>
              </a:solidFill>
            </a:endParaRPr>
          </a:p>
        </p:txBody>
      </p:sp>
      <p:sp>
        <p:nvSpPr>
          <p:cNvPr id="12" name="TextBox 11">
            <a:extLst>
              <a:ext uri="{FF2B5EF4-FFF2-40B4-BE49-F238E27FC236}">
                <a16:creationId xmlns:a16="http://schemas.microsoft.com/office/drawing/2014/main" id="{3D0B4CDB-C51F-83DE-A1B1-239B2C43D40D}"/>
              </a:ext>
            </a:extLst>
          </p:cNvPr>
          <p:cNvSpPr txBox="1"/>
          <p:nvPr/>
        </p:nvSpPr>
        <p:spPr>
          <a:xfrm>
            <a:off x="6157611" y="736899"/>
            <a:ext cx="5038929" cy="292388"/>
          </a:xfrm>
          <a:prstGeom prst="rect">
            <a:avLst/>
          </a:prstGeom>
          <a:noFill/>
        </p:spPr>
        <p:txBody>
          <a:bodyPr wrap="square" rtlCol="0">
            <a:spAutoFit/>
          </a:bodyPr>
          <a:lstStyle/>
          <a:p>
            <a:pPr algn="ctr"/>
            <a:r>
              <a:rPr lang="en-US" sz="1300" b="1" dirty="0">
                <a:solidFill>
                  <a:srgbClr val="FFC000"/>
                </a:solidFill>
              </a:rPr>
              <a:t>Top 10 Cities Globally by Number of Startups</a:t>
            </a:r>
            <a:endParaRPr lang="en-IN" sz="1300" b="1" dirty="0">
              <a:solidFill>
                <a:srgbClr val="FFC000"/>
              </a:solidFill>
            </a:endParaRPr>
          </a:p>
        </p:txBody>
      </p:sp>
      <p:sp>
        <p:nvSpPr>
          <p:cNvPr id="13" name="TextBox 12">
            <a:extLst>
              <a:ext uri="{FF2B5EF4-FFF2-40B4-BE49-F238E27FC236}">
                <a16:creationId xmlns:a16="http://schemas.microsoft.com/office/drawing/2014/main" id="{44E682FA-F35E-2C0B-4285-AACD504EEEE0}"/>
              </a:ext>
            </a:extLst>
          </p:cNvPr>
          <p:cNvSpPr txBox="1"/>
          <p:nvPr/>
        </p:nvSpPr>
        <p:spPr>
          <a:xfrm>
            <a:off x="1037618" y="3946196"/>
            <a:ext cx="5038929" cy="292388"/>
          </a:xfrm>
          <a:prstGeom prst="rect">
            <a:avLst/>
          </a:prstGeom>
          <a:noFill/>
        </p:spPr>
        <p:txBody>
          <a:bodyPr wrap="square" rtlCol="0">
            <a:spAutoFit/>
          </a:bodyPr>
          <a:lstStyle/>
          <a:p>
            <a:pPr algn="ctr"/>
            <a:r>
              <a:rPr lang="en-US" sz="1300" b="1" dirty="0">
                <a:solidFill>
                  <a:srgbClr val="FFC000"/>
                </a:solidFill>
              </a:rPr>
              <a:t>Founding Years Of Startups</a:t>
            </a:r>
            <a:endParaRPr lang="en-IN" sz="1300" b="1" dirty="0">
              <a:solidFill>
                <a:srgbClr val="FFC000"/>
              </a:solidFill>
            </a:endParaRPr>
          </a:p>
        </p:txBody>
      </p:sp>
      <p:sp>
        <p:nvSpPr>
          <p:cNvPr id="14" name="TextBox 13">
            <a:extLst>
              <a:ext uri="{FF2B5EF4-FFF2-40B4-BE49-F238E27FC236}">
                <a16:creationId xmlns:a16="http://schemas.microsoft.com/office/drawing/2014/main" id="{D4868E32-97C8-F93B-9225-32295C2C6624}"/>
              </a:ext>
            </a:extLst>
          </p:cNvPr>
          <p:cNvSpPr txBox="1"/>
          <p:nvPr/>
        </p:nvSpPr>
        <p:spPr>
          <a:xfrm>
            <a:off x="6154367" y="3946196"/>
            <a:ext cx="5038929" cy="292388"/>
          </a:xfrm>
          <a:prstGeom prst="rect">
            <a:avLst/>
          </a:prstGeom>
          <a:noFill/>
        </p:spPr>
        <p:txBody>
          <a:bodyPr wrap="square" rtlCol="0">
            <a:spAutoFit/>
          </a:bodyPr>
          <a:lstStyle/>
          <a:p>
            <a:pPr algn="ctr"/>
            <a:r>
              <a:rPr lang="en-US" sz="1300" b="1" dirty="0">
                <a:solidFill>
                  <a:srgbClr val="FFC000"/>
                </a:solidFill>
              </a:rPr>
              <a:t>Number Of Startups By Years Since Founding</a:t>
            </a:r>
            <a:endParaRPr lang="en-IN" sz="1300" b="1" dirty="0">
              <a:solidFill>
                <a:srgbClr val="FFC000"/>
              </a:solidFill>
            </a:endParaRPr>
          </a:p>
        </p:txBody>
      </p:sp>
      <p:pic>
        <p:nvPicPr>
          <p:cNvPr id="5" name="Picture 4">
            <a:hlinkClick r:id="rId2" action="ppaction://hlinkfile" tooltip="The USA dominates the startup landscape with the highest number of startups, accounting for approximately 76.75% of the total startups analyzed in the dataset, underscoring its position as a global leader in entrepreneurship and innovation."/>
            <a:extLst>
              <a:ext uri="{FF2B5EF4-FFF2-40B4-BE49-F238E27FC236}">
                <a16:creationId xmlns:a16="http://schemas.microsoft.com/office/drawing/2014/main" id="{1ED85E62-C628-68E9-5298-36129B4C5D61}"/>
              </a:ext>
            </a:extLst>
          </p:cNvPr>
          <p:cNvPicPr>
            <a:picLocks noChangeAspect="1"/>
          </p:cNvPicPr>
          <p:nvPr/>
        </p:nvPicPr>
        <p:blipFill rotWithShape="1">
          <a:blip r:embed="rId3"/>
          <a:srcRect l="1645" t="880"/>
          <a:stretch/>
        </p:blipFill>
        <p:spPr>
          <a:xfrm>
            <a:off x="1560812" y="1143461"/>
            <a:ext cx="3992540" cy="2476060"/>
          </a:xfrm>
          <a:prstGeom prst="rect">
            <a:avLst/>
          </a:prstGeom>
          <a:ln w="57150">
            <a:solidFill>
              <a:schemeClr val="accent1">
                <a:lumMod val="60000"/>
                <a:lumOff val="40000"/>
              </a:schemeClr>
            </a:solidFill>
          </a:ln>
        </p:spPr>
      </p:pic>
      <p:pic>
        <p:nvPicPr>
          <p:cNvPr id="16" name="Picture 15">
            <a:hlinkClick r:id="rId2" action="ppaction://hlinkfile" tooltip="San Francisco, New York, and London emerge as the leading cities globally, showcasing vibrant entrepreneurial ecosystems and significant innovation hubs."/>
            <a:extLst>
              <a:ext uri="{FF2B5EF4-FFF2-40B4-BE49-F238E27FC236}">
                <a16:creationId xmlns:a16="http://schemas.microsoft.com/office/drawing/2014/main" id="{AEEA4392-C762-BE9D-9D79-1186BAA04718}"/>
              </a:ext>
            </a:extLst>
          </p:cNvPr>
          <p:cNvPicPr>
            <a:picLocks noChangeAspect="1"/>
          </p:cNvPicPr>
          <p:nvPr/>
        </p:nvPicPr>
        <p:blipFill rotWithShape="1">
          <a:blip r:embed="rId4"/>
          <a:srcRect l="3355"/>
          <a:stretch/>
        </p:blipFill>
        <p:spPr>
          <a:xfrm>
            <a:off x="6850676" y="1176530"/>
            <a:ext cx="3646310" cy="2571177"/>
          </a:xfrm>
          <a:prstGeom prst="rect">
            <a:avLst/>
          </a:prstGeom>
          <a:ln w="57150">
            <a:solidFill>
              <a:schemeClr val="accent1">
                <a:lumMod val="60000"/>
                <a:lumOff val="40000"/>
              </a:schemeClr>
            </a:solidFill>
          </a:ln>
        </p:spPr>
      </p:pic>
      <p:pic>
        <p:nvPicPr>
          <p:cNvPr id="19" name="Picture 18">
            <a:hlinkClick r:id="rId5" action="ppaction://hlinkfile"/>
            <a:extLst>
              <a:ext uri="{FF2B5EF4-FFF2-40B4-BE49-F238E27FC236}">
                <a16:creationId xmlns:a16="http://schemas.microsoft.com/office/drawing/2014/main" id="{8B8524D9-D1C3-13F4-89F1-9D280F987EE6}"/>
              </a:ext>
            </a:extLst>
          </p:cNvPr>
          <p:cNvPicPr>
            <a:picLocks noChangeAspect="1"/>
          </p:cNvPicPr>
          <p:nvPr/>
        </p:nvPicPr>
        <p:blipFill>
          <a:blip r:embed="rId6"/>
          <a:stretch>
            <a:fillRect/>
          </a:stretch>
        </p:blipFill>
        <p:spPr>
          <a:xfrm>
            <a:off x="1113748" y="4466824"/>
            <a:ext cx="4789559" cy="2120102"/>
          </a:xfrm>
          <a:prstGeom prst="rect">
            <a:avLst/>
          </a:prstGeom>
          <a:ln w="57150">
            <a:solidFill>
              <a:schemeClr val="accent1">
                <a:lumMod val="60000"/>
                <a:lumOff val="40000"/>
              </a:schemeClr>
            </a:solidFill>
          </a:ln>
        </p:spPr>
      </p:pic>
      <p:pic>
        <p:nvPicPr>
          <p:cNvPr id="21" name="Picture 20">
            <a:hlinkClick r:id="rId2" action="ppaction://hlinkfile" tooltip="A significant number of companies were able to secure funding within a relatively short period after their founding date, potentially reflecting investor confidence in their business models, products, or services. "/>
            <a:extLst>
              <a:ext uri="{FF2B5EF4-FFF2-40B4-BE49-F238E27FC236}">
                <a16:creationId xmlns:a16="http://schemas.microsoft.com/office/drawing/2014/main" id="{E55076F2-C7DE-40AE-3E01-A2C58A323BC4}"/>
              </a:ext>
            </a:extLst>
          </p:cNvPr>
          <p:cNvPicPr>
            <a:picLocks noChangeAspect="1"/>
          </p:cNvPicPr>
          <p:nvPr/>
        </p:nvPicPr>
        <p:blipFill>
          <a:blip r:embed="rId7"/>
          <a:stretch>
            <a:fillRect/>
          </a:stretch>
        </p:blipFill>
        <p:spPr>
          <a:xfrm>
            <a:off x="6345138" y="4466824"/>
            <a:ext cx="4789549" cy="2121952"/>
          </a:xfrm>
          <a:prstGeom prst="rect">
            <a:avLst/>
          </a:prstGeom>
          <a:ln w="57150">
            <a:solidFill>
              <a:schemeClr val="accent1">
                <a:lumMod val="60000"/>
                <a:lumOff val="40000"/>
              </a:schemeClr>
            </a:solidFill>
          </a:ln>
        </p:spPr>
      </p:pic>
    </p:spTree>
    <p:extLst>
      <p:ext uri="{BB962C8B-B14F-4D97-AF65-F5344CB8AC3E}">
        <p14:creationId xmlns:p14="http://schemas.microsoft.com/office/powerpoint/2010/main" val="571169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nsight - Free business icons">
            <a:extLst>
              <a:ext uri="{FF2B5EF4-FFF2-40B4-BE49-F238E27FC236}">
                <a16:creationId xmlns:a16="http://schemas.microsoft.com/office/drawing/2014/main" id="{B2E5593D-9636-3924-95F2-9CC4553D79E5}"/>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84670" y="2539117"/>
            <a:ext cx="1819723" cy="1796844"/>
          </a:xfrm>
          <a:prstGeom prst="ellipse">
            <a:avLst/>
          </a:prstGeom>
          <a:ln w="63500" cap="rnd">
            <a:solidFill>
              <a:schemeClr val="accent1">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32E6CA4-EF1B-46F7-A250-9E4187F868A6}"/>
              </a:ext>
            </a:extLst>
          </p:cNvPr>
          <p:cNvSpPr>
            <a:spLocks noGrp="1"/>
          </p:cNvSpPr>
          <p:nvPr>
            <p:ph type="title"/>
          </p:nvPr>
        </p:nvSpPr>
        <p:spPr>
          <a:xfrm>
            <a:off x="3463853" y="2996316"/>
            <a:ext cx="4411786" cy="592992"/>
          </a:xfrm>
        </p:spPr>
        <p:txBody>
          <a:bodyPr>
            <a:normAutofit fontScale="90000"/>
          </a:bodyPr>
          <a:lstStyle/>
          <a:p>
            <a:pPr algn="l"/>
            <a:r>
              <a:rPr lang="en-IN" dirty="0"/>
              <a:t>Insights &amp; Recommendations</a:t>
            </a:r>
          </a:p>
        </p:txBody>
      </p:sp>
    </p:spTree>
    <p:extLst>
      <p:ext uri="{BB962C8B-B14F-4D97-AF65-F5344CB8AC3E}">
        <p14:creationId xmlns:p14="http://schemas.microsoft.com/office/powerpoint/2010/main" val="3739064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3DD67-C8D9-5C17-28A5-CD9F2D87E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244262-B22D-7DD5-898B-2B284C93D307}"/>
              </a:ext>
            </a:extLst>
          </p:cNvPr>
          <p:cNvSpPr>
            <a:spLocks noGrp="1"/>
          </p:cNvSpPr>
          <p:nvPr>
            <p:ph type="title"/>
          </p:nvPr>
        </p:nvSpPr>
        <p:spPr>
          <a:xfrm>
            <a:off x="1113748" y="117393"/>
            <a:ext cx="7958331" cy="612181"/>
          </a:xfrm>
        </p:spPr>
        <p:txBody>
          <a:bodyPr/>
          <a:lstStyle/>
          <a:p>
            <a:pPr algn="l"/>
            <a:r>
              <a:rPr lang="en-IN" dirty="0"/>
              <a:t>Insights (1/2)</a:t>
            </a:r>
          </a:p>
        </p:txBody>
      </p:sp>
      <p:sp>
        <p:nvSpPr>
          <p:cNvPr id="4" name="TextBox 3">
            <a:extLst>
              <a:ext uri="{FF2B5EF4-FFF2-40B4-BE49-F238E27FC236}">
                <a16:creationId xmlns:a16="http://schemas.microsoft.com/office/drawing/2014/main" id="{ACC0A7D9-0CB3-B349-5E17-9F3EA54279FF}"/>
              </a:ext>
            </a:extLst>
          </p:cNvPr>
          <p:cNvSpPr txBox="1"/>
          <p:nvPr/>
        </p:nvSpPr>
        <p:spPr>
          <a:xfrm>
            <a:off x="1006744" y="797668"/>
            <a:ext cx="10342179" cy="6109365"/>
          </a:xfrm>
          <a:prstGeom prst="rect">
            <a:avLst/>
          </a:prstGeom>
          <a:noFill/>
        </p:spPr>
        <p:txBody>
          <a:bodyPr wrap="square">
            <a:spAutoFit/>
          </a:bodyPr>
          <a:lstStyle/>
          <a:p>
            <a:pPr marL="285750" indent="-285750" rtl="0">
              <a:spcBef>
                <a:spcPts val="200"/>
              </a:spcBef>
              <a:spcAft>
                <a:spcPts val="400"/>
              </a:spcAft>
              <a:buFont typeface="Arial" panose="020B0604020202020204" pitchFamily="34" charset="0"/>
              <a:buChar char="•"/>
            </a:pPr>
            <a:r>
              <a:rPr lang="en-US" sz="1400" b="0" i="0" dirty="0">
                <a:effectLst/>
                <a:latin typeface="Helvetica Neue"/>
              </a:rPr>
              <a:t>The software sector emerges as the frontrunner in startup funding, demonstrating a strong investment trend, with biotechnology and mobile markets closely trailing behind, indicating significant investor confidence and support in these sectors.</a:t>
            </a:r>
          </a:p>
          <a:p>
            <a:pPr marL="285750" indent="-285750" rtl="0">
              <a:spcBef>
                <a:spcPts val="200"/>
              </a:spcBef>
              <a:spcAft>
                <a:spcPts val="400"/>
              </a:spcAft>
              <a:buFont typeface="Arial" panose="020B0604020202020204" pitchFamily="34" charset="0"/>
              <a:buChar char="•"/>
            </a:pPr>
            <a:r>
              <a:rPr lang="en-US" sz="1400" b="0" i="0" dirty="0">
                <a:effectLst/>
                <a:latin typeface="Helvetica Neue"/>
              </a:rPr>
              <a:t>Post-2020, the top five sectors driving funding and startup activity comprise biotechnology, curated web, e-commerce, mobile, and software, showcasing a notable shift in investment focus towards these industries.</a:t>
            </a:r>
          </a:p>
          <a:p>
            <a:pPr marL="285750" indent="-285750" rtl="0">
              <a:spcBef>
                <a:spcPts val="200"/>
              </a:spcBef>
              <a:spcAft>
                <a:spcPts val="400"/>
              </a:spcAft>
              <a:buFont typeface="Arial" panose="020B0604020202020204" pitchFamily="34" charset="0"/>
              <a:buChar char="•"/>
            </a:pPr>
            <a:r>
              <a:rPr lang="en-US" sz="1400" b="0" i="0" dirty="0">
                <a:effectLst/>
                <a:latin typeface="Helvetica Neue"/>
              </a:rPr>
              <a:t>The highest funded sectors, namely Biotechnology, Mobile, and Software, have secured substantial investment amounts, with Biotechnology leading the pack, followed closely by Mobile and Software.</a:t>
            </a:r>
          </a:p>
          <a:p>
            <a:pPr marL="285750" indent="-285750" rtl="0">
              <a:spcBef>
                <a:spcPts val="200"/>
              </a:spcBef>
              <a:spcAft>
                <a:spcPts val="400"/>
              </a:spcAft>
              <a:buFont typeface="Arial" panose="020B0604020202020204" pitchFamily="34" charset="0"/>
              <a:buChar char="•"/>
            </a:pPr>
            <a:r>
              <a:rPr lang="en-US" sz="1400" b="0" i="0" dirty="0">
                <a:effectLst/>
                <a:latin typeface="Helvetica Neue"/>
              </a:rPr>
              <a:t>The majority of startups, constituting 32,597 entities, are currently in the "operating" phase, indicating active business operations and ongoing market presence.</a:t>
            </a:r>
          </a:p>
          <a:p>
            <a:pPr marL="285750" indent="-285750" rtl="0">
              <a:spcBef>
                <a:spcPts val="200"/>
              </a:spcBef>
              <a:spcAft>
                <a:spcPts val="400"/>
              </a:spcAft>
              <a:buFont typeface="Arial" panose="020B0604020202020204" pitchFamily="34" charset="0"/>
              <a:buChar char="•"/>
            </a:pPr>
            <a:r>
              <a:rPr lang="en-US" sz="1400" b="0" i="0" dirty="0">
                <a:effectLst/>
                <a:latin typeface="Helvetica Neue"/>
              </a:rPr>
              <a:t>A significant number of startups, totaling 2,971, have transitioned to the "acquired" status, suggesting successful exits through acquisition by larger companies or investors.</a:t>
            </a:r>
          </a:p>
          <a:p>
            <a:pPr marL="285750" indent="-285750" rtl="0">
              <a:spcBef>
                <a:spcPts val="200"/>
              </a:spcBef>
              <a:spcAft>
                <a:spcPts val="400"/>
              </a:spcAft>
              <a:buFont typeface="Arial" panose="020B0604020202020204" pitchFamily="34" charset="0"/>
              <a:buChar char="•"/>
            </a:pPr>
            <a:r>
              <a:rPr lang="en-US" sz="1400" b="0" i="0" dirty="0">
                <a:effectLst/>
                <a:latin typeface="Helvetica Neue"/>
              </a:rPr>
              <a:t>Acquired startups have generally received higher funding amounts compared to operating startups.</a:t>
            </a:r>
          </a:p>
          <a:p>
            <a:pPr marL="285750" indent="-285750" rtl="0">
              <a:spcBef>
                <a:spcPts val="200"/>
              </a:spcBef>
              <a:spcAft>
                <a:spcPts val="400"/>
              </a:spcAft>
              <a:buFont typeface="Arial" panose="020B0604020202020204" pitchFamily="34" charset="0"/>
              <a:buChar char="•"/>
            </a:pPr>
            <a:r>
              <a:rPr lang="en-US" sz="1400" b="0" i="0" dirty="0">
                <a:effectLst/>
                <a:latin typeface="Helvetica Neue"/>
              </a:rPr>
              <a:t>Startups acquired in various years, such as 2012, have secured substantial funding, with funding amounts typically exceeding those received by operating startups in the same year.</a:t>
            </a:r>
          </a:p>
          <a:p>
            <a:pPr marL="285750" indent="-285750" rtl="0">
              <a:spcBef>
                <a:spcPts val="200"/>
              </a:spcBef>
              <a:spcAft>
                <a:spcPts val="400"/>
              </a:spcAft>
              <a:buFont typeface="Arial" panose="020B0604020202020204" pitchFamily="34" charset="0"/>
              <a:buChar char="•"/>
            </a:pPr>
            <a:r>
              <a:rPr lang="en-US" sz="1400" b="0" i="0" dirty="0">
                <a:effectLst/>
                <a:latin typeface="Helvetica Neue"/>
              </a:rPr>
              <a:t>Conversely, operating startups across different founding years have received comparatively lower funding amounts, indicating potential challenges in accessing significant investment capital compared to their acquired counterparts.</a:t>
            </a:r>
          </a:p>
          <a:p>
            <a:pPr marL="285750" indent="-285750" rtl="0">
              <a:spcBef>
                <a:spcPts val="200"/>
              </a:spcBef>
              <a:spcAft>
                <a:spcPts val="400"/>
              </a:spcAft>
              <a:buFont typeface="Arial" panose="020B0604020202020204" pitchFamily="34" charset="0"/>
              <a:buChar char="•"/>
            </a:pPr>
            <a:r>
              <a:rPr lang="en-US" sz="1400" b="0" i="0" dirty="0">
                <a:effectLst/>
                <a:latin typeface="Helvetica Neue"/>
              </a:rPr>
              <a:t>The disparity in funding levels between acquired and operating startups underscores the impact of acquisition events on fundraising success and highlights the importance of understanding the funding dynamics within different startup cohorts.</a:t>
            </a:r>
          </a:p>
          <a:p>
            <a:pPr marL="285750" indent="-285750" rtl="0">
              <a:spcBef>
                <a:spcPts val="200"/>
              </a:spcBef>
              <a:spcAft>
                <a:spcPts val="400"/>
              </a:spcAft>
              <a:buFont typeface="Arial" panose="020B0604020202020204" pitchFamily="34" charset="0"/>
              <a:buChar char="•"/>
            </a:pPr>
            <a:r>
              <a:rPr lang="en-US" sz="1400" b="0" i="0" dirty="0">
                <a:effectLst/>
                <a:latin typeface="Helvetica Neue"/>
              </a:rPr>
              <a:t>Acquired startups have the highest mean funding amounts across all funding rounds compared to operating and closed startups, indicating a greater level of investment and financial support in the acquisition process.</a:t>
            </a:r>
          </a:p>
          <a:p>
            <a:pPr marL="285750" indent="-285750" rtl="0">
              <a:spcBef>
                <a:spcPts val="200"/>
              </a:spcBef>
              <a:spcAft>
                <a:spcPts val="400"/>
              </a:spcAft>
              <a:buFont typeface="Arial" panose="020B0604020202020204" pitchFamily="34" charset="0"/>
              <a:buChar char="•"/>
            </a:pPr>
            <a:r>
              <a:rPr lang="en-US" sz="1400" b="0" i="0" dirty="0">
                <a:effectLst/>
                <a:latin typeface="Helvetica Neue"/>
              </a:rPr>
              <a:t>Round B appears to be the most heavily funded round for all three statuses, with acquired startups receiving the highest mean funding amount, followed by operating and closed startups.</a:t>
            </a:r>
          </a:p>
          <a:p>
            <a:pPr marL="285750" indent="-285750" rtl="0">
              <a:spcBef>
                <a:spcPts val="200"/>
              </a:spcBef>
              <a:spcAft>
                <a:spcPts val="400"/>
              </a:spcAft>
              <a:buFont typeface="Arial" panose="020B0604020202020204" pitchFamily="34" charset="0"/>
              <a:buChar char="•"/>
            </a:pPr>
            <a:r>
              <a:rPr lang="en-US" sz="1400" b="0" i="0" dirty="0">
                <a:effectLst/>
                <a:latin typeface="Helvetica Neue"/>
              </a:rPr>
              <a:t>Operating startups exhibit moderate mean funding amounts across all rounds, suggesting ongoing investment and growth opportunities despite lower funding levels compared to acquired startups.</a:t>
            </a:r>
          </a:p>
        </p:txBody>
      </p:sp>
    </p:spTree>
    <p:extLst>
      <p:ext uri="{BB962C8B-B14F-4D97-AF65-F5344CB8AC3E}">
        <p14:creationId xmlns:p14="http://schemas.microsoft.com/office/powerpoint/2010/main" val="282849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F9D18-DA2F-CD0E-1A7E-50A8074A16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C65C48-E842-EAD1-D859-142779D26AF1}"/>
              </a:ext>
            </a:extLst>
          </p:cNvPr>
          <p:cNvSpPr>
            <a:spLocks noGrp="1"/>
          </p:cNvSpPr>
          <p:nvPr>
            <p:ph type="title"/>
          </p:nvPr>
        </p:nvSpPr>
        <p:spPr>
          <a:xfrm>
            <a:off x="1113748" y="117393"/>
            <a:ext cx="7958331" cy="612181"/>
          </a:xfrm>
        </p:spPr>
        <p:txBody>
          <a:bodyPr/>
          <a:lstStyle/>
          <a:p>
            <a:pPr algn="l"/>
            <a:r>
              <a:rPr lang="en-IN" dirty="0"/>
              <a:t>Insights (2/2)</a:t>
            </a:r>
          </a:p>
        </p:txBody>
      </p:sp>
      <p:sp>
        <p:nvSpPr>
          <p:cNvPr id="4" name="TextBox 3">
            <a:extLst>
              <a:ext uri="{FF2B5EF4-FFF2-40B4-BE49-F238E27FC236}">
                <a16:creationId xmlns:a16="http://schemas.microsoft.com/office/drawing/2014/main" id="{402A81DF-91F4-E653-A678-9FAB9529157D}"/>
              </a:ext>
            </a:extLst>
          </p:cNvPr>
          <p:cNvSpPr txBox="1"/>
          <p:nvPr/>
        </p:nvSpPr>
        <p:spPr>
          <a:xfrm>
            <a:off x="1006744" y="797668"/>
            <a:ext cx="10342179" cy="6140142"/>
          </a:xfrm>
          <a:prstGeom prst="rect">
            <a:avLst/>
          </a:prstGeom>
          <a:noFill/>
        </p:spPr>
        <p:txBody>
          <a:bodyPr wrap="square">
            <a:spAutoFit/>
          </a:bodyPr>
          <a:lstStyle/>
          <a:p>
            <a:pPr marL="285750" indent="-285750" rtl="0">
              <a:spcBef>
                <a:spcPts val="200"/>
              </a:spcBef>
              <a:buFont typeface="Arial" panose="020B0604020202020204" pitchFamily="34" charset="0"/>
              <a:buChar char="•"/>
            </a:pPr>
            <a:r>
              <a:rPr lang="en-US" sz="1400" b="0" i="0" dirty="0">
                <a:effectLst/>
                <a:latin typeface="Helvetica Neue"/>
              </a:rPr>
              <a:t>San Francisco, New York, and Palo Alto emerge as the top cities in the USA with the highest startup counts, indicating vibrant startup ecosystems and significant entrepreneurial activity in these regions.</a:t>
            </a:r>
          </a:p>
          <a:p>
            <a:pPr marL="285750" indent="-285750" rtl="0">
              <a:spcBef>
                <a:spcPts val="200"/>
              </a:spcBef>
              <a:buFont typeface="Arial" panose="020B0604020202020204" pitchFamily="34" charset="0"/>
              <a:buChar char="•"/>
            </a:pPr>
            <a:r>
              <a:rPr lang="en-US" sz="1400" b="0" i="0" dirty="0">
                <a:effectLst/>
                <a:latin typeface="Helvetica Neue"/>
              </a:rPr>
              <a:t>Bangalore, Mumbai, and New Delhi stand out as the top cities in India with the highest startup counts, showcasing thriving startup ecosystems and substantial entrepreneurial presence in these metropolitan areas.</a:t>
            </a:r>
          </a:p>
          <a:p>
            <a:pPr marL="285750" indent="-285750" rtl="0">
              <a:spcBef>
                <a:spcPts val="200"/>
              </a:spcBef>
              <a:buFont typeface="Arial" panose="020B0604020202020204" pitchFamily="34" charset="0"/>
              <a:buChar char="•"/>
            </a:pPr>
            <a:r>
              <a:rPr lang="en-US" sz="1400" b="0" i="0" dirty="0">
                <a:effectLst/>
                <a:latin typeface="Helvetica Neue"/>
              </a:rPr>
              <a:t>The USA dominates the startup landscape with the highest number of startups, accounting for approximately 76.75% of the total startups analyzed in the dataset, underscoring its position as a global leader in entrepreneurship and innovation.</a:t>
            </a:r>
          </a:p>
          <a:p>
            <a:pPr marL="285750" indent="-285750" rtl="0">
              <a:spcBef>
                <a:spcPts val="200"/>
              </a:spcBef>
              <a:buFont typeface="Arial" panose="020B0604020202020204" pitchFamily="34" charset="0"/>
              <a:buChar char="•"/>
            </a:pPr>
            <a:r>
              <a:rPr lang="en-US" sz="1400" b="0" i="0" dirty="0">
                <a:effectLst/>
                <a:latin typeface="Helvetica Neue"/>
              </a:rPr>
              <a:t>San Francisco, New York, and London emerge as the leading cities globally, showcasing vibrant entrepreneurial ecosystems and significant innovation hubs.</a:t>
            </a:r>
          </a:p>
          <a:p>
            <a:pPr marL="285750" indent="-285750" rtl="0">
              <a:spcBef>
                <a:spcPts val="200"/>
              </a:spcBef>
              <a:buFont typeface="Arial" panose="020B0604020202020204" pitchFamily="34" charset="0"/>
              <a:buChar char="•"/>
            </a:pPr>
            <a:r>
              <a:rPr lang="en-US" sz="1400" b="0" i="0" dirty="0">
                <a:effectLst/>
                <a:latin typeface="Helvetica Neue"/>
              </a:rPr>
              <a:t>The year 2012 stands out with the highest number of startups, indicating a significant influx of entrepreneurial activity during that period.</a:t>
            </a:r>
          </a:p>
          <a:p>
            <a:pPr marL="285750" indent="-285750" rtl="0">
              <a:spcBef>
                <a:spcPts val="200"/>
              </a:spcBef>
              <a:buFont typeface="Arial" panose="020B0604020202020204" pitchFamily="34" charset="0"/>
              <a:buChar char="•"/>
            </a:pPr>
            <a:r>
              <a:rPr lang="en-US" sz="1400" b="0" i="0" dirty="0">
                <a:effectLst/>
                <a:latin typeface="Helvetica Neue"/>
              </a:rPr>
              <a:t>Moreover, there is a noticeable surge in the number of new startups from 2000 to 2014, reflecting a period of pronounced growth and expansion in the startup ecosystem.</a:t>
            </a:r>
          </a:p>
          <a:p>
            <a:pPr marL="285750" indent="-285750" rtl="0">
              <a:spcBef>
                <a:spcPts val="200"/>
              </a:spcBef>
              <a:buFont typeface="Arial" panose="020B0604020202020204" pitchFamily="34" charset="0"/>
              <a:buChar char="•"/>
            </a:pPr>
            <a:r>
              <a:rPr lang="en-US" sz="1400" b="0" i="0" dirty="0">
                <a:effectLst/>
                <a:latin typeface="Helvetica Neue"/>
              </a:rPr>
              <a:t>A significant number of companies were able to secure funding within a relatively short period after their founding date, potentially reflecting investor confidence in their business models, products, or services. It suggests that these startups were able to attract investors quickly, which could be attributed to various factors such as innovative ideas, strong founding teams, market potential, or early traction.</a:t>
            </a:r>
          </a:p>
          <a:p>
            <a:pPr marL="285750" indent="-285750" rtl="0">
              <a:spcBef>
                <a:spcPts val="200"/>
              </a:spcBef>
              <a:buFont typeface="Arial" panose="020B0604020202020204" pitchFamily="34" charset="0"/>
              <a:buChar char="•"/>
            </a:pPr>
            <a:r>
              <a:rPr lang="en-US" sz="1400" b="0" i="0" dirty="0">
                <a:effectLst/>
                <a:latin typeface="Helvetica Neue"/>
              </a:rPr>
              <a:t>A smaller proportion of startups were able to secure funding after a considerably longer period since their founding date, indicating a different investment scenario or business trajectory. Startups receiving funding after more than 20 years may represent companies that have undergone significant growth, innovation, or pivots over time, leading to renewed investor interest or strategic partnerships</a:t>
            </a:r>
          </a:p>
          <a:p>
            <a:pPr marL="285750" indent="-285750" rtl="0">
              <a:spcBef>
                <a:spcPts val="200"/>
              </a:spcBef>
              <a:buFont typeface="Arial" panose="020B0604020202020204" pitchFamily="34" charset="0"/>
              <a:buChar char="•"/>
            </a:pPr>
            <a:r>
              <a:rPr lang="en-US" sz="1400" b="0" i="0" dirty="0">
                <a:effectLst/>
                <a:latin typeface="Helvetica Neue"/>
              </a:rPr>
              <a:t>A substantial number of startups received funding within their first year of founding, indicating strong early-stage investor interest</a:t>
            </a:r>
          </a:p>
          <a:p>
            <a:pPr marL="285750" indent="-285750">
              <a:spcBef>
                <a:spcPts val="200"/>
              </a:spcBef>
              <a:buFont typeface="Arial" panose="020B0604020202020204" pitchFamily="34" charset="0"/>
              <a:buChar char="•"/>
            </a:pPr>
            <a:r>
              <a:rPr lang="en-US" sz="1400" b="0" i="0" dirty="0">
                <a:effectLst/>
                <a:latin typeface="Helvetica Neue"/>
              </a:rPr>
              <a:t>Additionally, there's a notable increase in funding recipients within the initial 3 years, indicating continued support for emerging ventures. However, there's a decline in funding recipients beyond 5 years, with a significant drop after the first decade, implying challenges in attracting investment for more mature companies. Nonetheless, a small but consistent number of startups continue to secure funding even after two decades, showcasing enduring investor confidence in select long-standing ventures.</a:t>
            </a:r>
          </a:p>
        </p:txBody>
      </p:sp>
    </p:spTree>
    <p:extLst>
      <p:ext uri="{BB962C8B-B14F-4D97-AF65-F5344CB8AC3E}">
        <p14:creationId xmlns:p14="http://schemas.microsoft.com/office/powerpoint/2010/main" val="717351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02213-418C-310C-D2A7-939E42A97D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0FFDC-0A87-0527-E250-D86D066AE16E}"/>
              </a:ext>
            </a:extLst>
          </p:cNvPr>
          <p:cNvSpPr>
            <a:spLocks noGrp="1"/>
          </p:cNvSpPr>
          <p:nvPr>
            <p:ph type="title"/>
          </p:nvPr>
        </p:nvSpPr>
        <p:spPr>
          <a:xfrm>
            <a:off x="1113748" y="117393"/>
            <a:ext cx="7958331" cy="612181"/>
          </a:xfrm>
        </p:spPr>
        <p:txBody>
          <a:bodyPr/>
          <a:lstStyle/>
          <a:p>
            <a:pPr algn="l"/>
            <a:r>
              <a:rPr lang="en-IN" dirty="0"/>
              <a:t>Recommendations for Investors</a:t>
            </a:r>
          </a:p>
        </p:txBody>
      </p:sp>
      <p:sp>
        <p:nvSpPr>
          <p:cNvPr id="4" name="TextBox 3">
            <a:extLst>
              <a:ext uri="{FF2B5EF4-FFF2-40B4-BE49-F238E27FC236}">
                <a16:creationId xmlns:a16="http://schemas.microsoft.com/office/drawing/2014/main" id="{5FDAA0FF-2E8C-B815-389B-1A23D2DC1CD3}"/>
              </a:ext>
            </a:extLst>
          </p:cNvPr>
          <p:cNvSpPr txBox="1"/>
          <p:nvPr/>
        </p:nvSpPr>
        <p:spPr>
          <a:xfrm>
            <a:off x="924910" y="866422"/>
            <a:ext cx="10342179" cy="5909310"/>
          </a:xfrm>
          <a:prstGeom prst="rect">
            <a:avLst/>
          </a:prstGeom>
          <a:noFill/>
        </p:spPr>
        <p:txBody>
          <a:bodyPr wrap="square">
            <a:spAutoFit/>
          </a:bodyPr>
          <a:lstStyle/>
          <a:p>
            <a:pPr marL="285750" indent="-285750" algn="l" rtl="0">
              <a:buFont typeface="Arial" panose="020B0604020202020204" pitchFamily="34" charset="0"/>
              <a:buChar char="•"/>
            </a:pPr>
            <a:r>
              <a:rPr lang="en-US" sz="1400" b="1" i="0" dirty="0">
                <a:solidFill>
                  <a:srgbClr val="FFC000"/>
                </a:solidFill>
                <a:effectLst/>
                <a:latin typeface="Helvetica Neue"/>
              </a:rPr>
              <a:t>Sector Diversification: </a:t>
            </a:r>
            <a:r>
              <a:rPr lang="en-US" sz="1400" b="0" i="0" dirty="0">
                <a:effectLst/>
                <a:latin typeface="Helvetica Neue"/>
              </a:rPr>
              <a:t>While software, biotechnology, and mobile markets are receiving significant funding, it's essential for investors to diversify their portfolios across different sectors to mitigate risks and explore emerging opportunities in sectors like curated web, e-commerce, and health tech.</a:t>
            </a:r>
          </a:p>
          <a:p>
            <a:pPr marL="285750" indent="-285750" algn="l" rtl="0">
              <a:buFont typeface="Arial" panose="020B0604020202020204" pitchFamily="34" charset="0"/>
              <a:buChar char="•"/>
            </a:pPr>
            <a:endParaRPr lang="en-US" sz="1400" b="0" i="0" dirty="0">
              <a:effectLst/>
              <a:latin typeface="Helvetica Neue"/>
            </a:endParaRPr>
          </a:p>
          <a:p>
            <a:pPr marL="285750" indent="-285750" algn="l" rtl="0">
              <a:buFont typeface="Arial" panose="020B0604020202020204" pitchFamily="34" charset="0"/>
              <a:buChar char="•"/>
            </a:pPr>
            <a:r>
              <a:rPr lang="en-US" sz="1400" b="1" dirty="0">
                <a:solidFill>
                  <a:srgbClr val="FFC000"/>
                </a:solidFill>
                <a:latin typeface="Helvetica Neue"/>
              </a:rPr>
              <a:t>Post-2020 Investment Strategy: </a:t>
            </a:r>
            <a:r>
              <a:rPr lang="en-US" sz="1400" b="0" i="0" dirty="0">
                <a:effectLst/>
                <a:latin typeface="Helvetica Neue"/>
              </a:rPr>
              <a:t>Investors should consider adjusting their investment strategies to align with the evolving startup landscape, focusing on sectors such as biotechnology, curated web, e-commerce, mobile, and software that have demonstrated resilience and growth potential post-2020.</a:t>
            </a:r>
          </a:p>
          <a:p>
            <a:pPr marL="285750" indent="-285750" algn="l" rtl="0">
              <a:buFont typeface="Arial" panose="020B0604020202020204" pitchFamily="34" charset="0"/>
              <a:buChar char="•"/>
            </a:pPr>
            <a:endParaRPr lang="en-US" sz="1400" b="0" i="0" dirty="0">
              <a:effectLst/>
              <a:latin typeface="Helvetica Neue"/>
            </a:endParaRPr>
          </a:p>
          <a:p>
            <a:pPr marL="285750" indent="-285750" algn="l" rtl="0">
              <a:buFont typeface="Arial" panose="020B0604020202020204" pitchFamily="34" charset="0"/>
              <a:buChar char="•"/>
            </a:pPr>
            <a:r>
              <a:rPr lang="en-US" sz="1400" b="1" dirty="0">
                <a:solidFill>
                  <a:srgbClr val="FFC000"/>
                </a:solidFill>
                <a:latin typeface="Helvetica Neue"/>
              </a:rPr>
              <a:t>Strategic Acquisitions: </a:t>
            </a:r>
            <a:r>
              <a:rPr lang="en-US" sz="1400" b="0" i="0" dirty="0">
                <a:effectLst/>
                <a:latin typeface="Helvetica Neue"/>
              </a:rPr>
              <a:t>Companies aiming for successful exits should focus on building scalable and innovative solutions, as evidenced by the higher funding amounts received by acquired startups. Strategic partnerships and acquisitions can provide significant value to both startups and acquiring companies.</a:t>
            </a:r>
          </a:p>
          <a:p>
            <a:pPr marL="285750" indent="-285750" algn="l" rtl="0">
              <a:buFont typeface="Arial" panose="020B0604020202020204" pitchFamily="34" charset="0"/>
              <a:buChar char="•"/>
            </a:pPr>
            <a:endParaRPr lang="en-US" sz="1400" b="0" i="0" dirty="0">
              <a:effectLst/>
              <a:latin typeface="Helvetica Neue"/>
            </a:endParaRPr>
          </a:p>
          <a:p>
            <a:pPr marL="285750" indent="-285750" algn="l" rtl="0">
              <a:buFont typeface="Arial" panose="020B0604020202020204" pitchFamily="34" charset="0"/>
              <a:buChar char="•"/>
            </a:pPr>
            <a:r>
              <a:rPr lang="en-US" sz="1400" b="1" dirty="0">
                <a:solidFill>
                  <a:srgbClr val="FFC000"/>
                </a:solidFill>
                <a:latin typeface="Helvetica Neue"/>
              </a:rPr>
              <a:t>Location-Based Investments: </a:t>
            </a:r>
            <a:r>
              <a:rPr lang="en-US" sz="1400" b="0" i="0" dirty="0">
                <a:effectLst/>
                <a:latin typeface="Helvetica Neue"/>
              </a:rPr>
              <a:t>Investors looking to capitalize on thriving startup ecosystems should prioritize investments in cities like San Francisco, New York, Palo Alto, Bangalore, Mumbai, and New Delhi, which serve as prominent hubs for entrepreneurial activity and innovation.</a:t>
            </a:r>
          </a:p>
          <a:p>
            <a:pPr marL="285750" indent="-285750" algn="l" rtl="0">
              <a:buFont typeface="Arial" panose="020B0604020202020204" pitchFamily="34" charset="0"/>
              <a:buChar char="•"/>
            </a:pPr>
            <a:endParaRPr lang="en-US" sz="1400" b="0" i="0" dirty="0">
              <a:effectLst/>
              <a:latin typeface="Helvetica Neue"/>
            </a:endParaRPr>
          </a:p>
          <a:p>
            <a:pPr marL="285750" indent="-285750" algn="l" rtl="0">
              <a:buFont typeface="Arial" panose="020B0604020202020204" pitchFamily="34" charset="0"/>
              <a:buChar char="•"/>
            </a:pPr>
            <a:r>
              <a:rPr lang="en-US" sz="1400" b="1" dirty="0">
                <a:solidFill>
                  <a:srgbClr val="FFC000"/>
                </a:solidFill>
                <a:latin typeface="Helvetica Neue"/>
              </a:rPr>
              <a:t>Early-stage Funding: </a:t>
            </a:r>
            <a:r>
              <a:rPr lang="en-US" sz="1400" b="0" i="0" dirty="0">
                <a:effectLst/>
                <a:latin typeface="Helvetica Neue"/>
              </a:rPr>
              <a:t>Recognizing the importance of early-stage funding, investors should actively seek opportunities to support promising startups within their first year of founding, as these companies have demonstrated potential for rapid growth and scalability.</a:t>
            </a:r>
          </a:p>
          <a:p>
            <a:pPr marL="285750" indent="-285750" algn="l" rtl="0">
              <a:buFont typeface="Arial" panose="020B0604020202020204" pitchFamily="34" charset="0"/>
              <a:buChar char="•"/>
            </a:pPr>
            <a:endParaRPr lang="en-US" sz="1400" b="0" i="0" dirty="0">
              <a:effectLst/>
              <a:latin typeface="Helvetica Neue"/>
            </a:endParaRPr>
          </a:p>
          <a:p>
            <a:pPr marL="285750" indent="-285750" algn="l" rtl="0">
              <a:buFont typeface="Arial" panose="020B0604020202020204" pitchFamily="34" charset="0"/>
              <a:buChar char="•"/>
            </a:pPr>
            <a:r>
              <a:rPr lang="en-US" sz="1400" b="1" dirty="0">
                <a:solidFill>
                  <a:srgbClr val="FFC000"/>
                </a:solidFill>
                <a:latin typeface="Helvetica Neue"/>
              </a:rPr>
              <a:t>Long-term Investment Opportunities: </a:t>
            </a:r>
            <a:r>
              <a:rPr lang="en-US" sz="1400" b="0" i="0" dirty="0">
                <a:effectLst/>
                <a:latin typeface="Helvetica Neue"/>
              </a:rPr>
              <a:t>While there's a decline in funding recipients beyond 5 years, investors should remain vigilant for long-term investment opportunities, particularly in startups with enduring value propositions, strong market traction, and innovative business models.</a:t>
            </a:r>
          </a:p>
          <a:p>
            <a:pPr marL="285750" indent="-285750" algn="l" rtl="0">
              <a:buFont typeface="Arial" panose="020B0604020202020204" pitchFamily="34" charset="0"/>
              <a:buChar char="•"/>
            </a:pPr>
            <a:endParaRPr lang="en-US" sz="1400" b="0" i="0" dirty="0">
              <a:effectLst/>
              <a:latin typeface="Helvetica Neue"/>
            </a:endParaRPr>
          </a:p>
          <a:p>
            <a:pPr marL="285750" indent="-285750" algn="l" rtl="0">
              <a:buFont typeface="Arial" panose="020B0604020202020204" pitchFamily="34" charset="0"/>
              <a:buChar char="•"/>
            </a:pPr>
            <a:r>
              <a:rPr lang="en-US" sz="1400" b="1" dirty="0">
                <a:solidFill>
                  <a:srgbClr val="FFC000"/>
                </a:solidFill>
                <a:latin typeface="Helvetica Neue"/>
              </a:rPr>
              <a:t>Support for Operating Startups: </a:t>
            </a:r>
            <a:r>
              <a:rPr lang="en-US" sz="1400" b="0" i="0" dirty="0">
                <a:effectLst/>
                <a:latin typeface="Helvetica Neue"/>
              </a:rPr>
              <a:t>Operating startups, despite receiving comparatively lower funding amounts, represent ongoing growth opportunities. Investors should consider providing strategic support, mentorship, and funding to help these startups scale and succeed in competitive markets.</a:t>
            </a:r>
          </a:p>
        </p:txBody>
      </p:sp>
    </p:spTree>
    <p:extLst>
      <p:ext uri="{BB962C8B-B14F-4D97-AF65-F5344CB8AC3E}">
        <p14:creationId xmlns:p14="http://schemas.microsoft.com/office/powerpoint/2010/main" val="3099486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1E25F-5DD9-5C28-4044-87E189BBB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53A0-C2BF-A66B-EAAB-9B38A8BE66B0}"/>
              </a:ext>
            </a:extLst>
          </p:cNvPr>
          <p:cNvSpPr>
            <a:spLocks noGrp="1"/>
          </p:cNvSpPr>
          <p:nvPr>
            <p:ph type="title"/>
          </p:nvPr>
        </p:nvSpPr>
        <p:spPr>
          <a:xfrm>
            <a:off x="1113748" y="117393"/>
            <a:ext cx="10153341" cy="612181"/>
          </a:xfrm>
        </p:spPr>
        <p:txBody>
          <a:bodyPr>
            <a:normAutofit/>
          </a:bodyPr>
          <a:lstStyle/>
          <a:p>
            <a:pPr algn="l"/>
            <a:r>
              <a:rPr lang="en-IN" dirty="0"/>
              <a:t>Recommendations for Aspiring Entrepreneurs</a:t>
            </a:r>
          </a:p>
        </p:txBody>
      </p:sp>
      <p:sp>
        <p:nvSpPr>
          <p:cNvPr id="4" name="TextBox 3">
            <a:extLst>
              <a:ext uri="{FF2B5EF4-FFF2-40B4-BE49-F238E27FC236}">
                <a16:creationId xmlns:a16="http://schemas.microsoft.com/office/drawing/2014/main" id="{072D67D7-772D-F9D5-3DB7-881DF1B483C1}"/>
              </a:ext>
            </a:extLst>
          </p:cNvPr>
          <p:cNvSpPr txBox="1"/>
          <p:nvPr/>
        </p:nvSpPr>
        <p:spPr>
          <a:xfrm>
            <a:off x="924910" y="866422"/>
            <a:ext cx="10456452" cy="6124754"/>
          </a:xfrm>
          <a:prstGeom prst="rect">
            <a:avLst/>
          </a:prstGeom>
          <a:noFill/>
        </p:spPr>
        <p:txBody>
          <a:bodyPr wrap="square">
            <a:spAutoFit/>
          </a:bodyPr>
          <a:lstStyle/>
          <a:p>
            <a:pPr marL="157163" indent="-227013" algn="l" rtl="0">
              <a:buFont typeface="Arial" panose="020B0604020202020204" pitchFamily="34" charset="0"/>
              <a:buChar char="•"/>
            </a:pPr>
            <a:r>
              <a:rPr lang="en-US" sz="1400" b="1" i="0" dirty="0">
                <a:solidFill>
                  <a:srgbClr val="FFC000"/>
                </a:solidFill>
                <a:effectLst/>
                <a:latin typeface="Helvetica Neue"/>
              </a:rPr>
              <a:t>Sector Selection: </a:t>
            </a:r>
            <a:r>
              <a:rPr lang="en-US" sz="1400" dirty="0">
                <a:latin typeface="Helvetica Neue"/>
              </a:rPr>
              <a:t>Consider entering sectors like software, biotechnology, curated web, e-commerce, mobile, and health tech, which have demonstrated significant investor interest and funding. Conduct thorough market research to identify emerging trends and unmet needs within these sectors.</a:t>
            </a:r>
          </a:p>
          <a:p>
            <a:pPr marL="157163" indent="-227013" algn="l" rtl="0">
              <a:buFont typeface="Arial" panose="020B0604020202020204" pitchFamily="34" charset="0"/>
              <a:buChar char="•"/>
            </a:pPr>
            <a:endParaRPr lang="en-US" sz="1400" b="1" i="0" dirty="0">
              <a:solidFill>
                <a:srgbClr val="FFC000"/>
              </a:solidFill>
              <a:effectLst/>
              <a:latin typeface="Helvetica Neue"/>
            </a:endParaRPr>
          </a:p>
          <a:p>
            <a:pPr marL="157163" indent="-227013" algn="l" rtl="0">
              <a:buFont typeface="Arial" panose="020B0604020202020204" pitchFamily="34" charset="0"/>
              <a:buChar char="•"/>
            </a:pPr>
            <a:r>
              <a:rPr lang="en-US" sz="1400" b="1" i="0" dirty="0">
                <a:solidFill>
                  <a:srgbClr val="FFC000"/>
                </a:solidFill>
                <a:effectLst/>
                <a:latin typeface="Helvetica Neue"/>
              </a:rPr>
              <a:t>Innovation and Differentiation: </a:t>
            </a:r>
            <a:r>
              <a:rPr lang="en-US" sz="1400" dirty="0">
                <a:latin typeface="Helvetica Neue"/>
              </a:rPr>
              <a:t>Focus on developing innovative solutions and unique value propositions to stand out in competitive markets. Prioritize differentiation by offering novel products, services, or business models that address specific pain points or provide distinct advantages over existing offerings.</a:t>
            </a:r>
          </a:p>
          <a:p>
            <a:pPr marL="157163" indent="-227013" algn="l" rtl="0">
              <a:buFont typeface="Arial" panose="020B0604020202020204" pitchFamily="34" charset="0"/>
              <a:buChar char="•"/>
            </a:pPr>
            <a:endParaRPr lang="en-US" sz="1400" b="1" i="0" dirty="0">
              <a:solidFill>
                <a:srgbClr val="FFC000"/>
              </a:solidFill>
              <a:effectLst/>
              <a:latin typeface="Helvetica Neue"/>
            </a:endParaRPr>
          </a:p>
          <a:p>
            <a:pPr marL="157163" indent="-227013" algn="l" rtl="0">
              <a:buFont typeface="Arial" panose="020B0604020202020204" pitchFamily="34" charset="0"/>
              <a:buChar char="•"/>
            </a:pPr>
            <a:r>
              <a:rPr lang="en-US" sz="1400" b="1" i="0" dirty="0">
                <a:solidFill>
                  <a:srgbClr val="FFC000"/>
                </a:solidFill>
                <a:effectLst/>
                <a:latin typeface="Helvetica Neue"/>
              </a:rPr>
              <a:t>Strategic Partnerships: </a:t>
            </a:r>
            <a:r>
              <a:rPr lang="en-US" sz="1400" dirty="0">
                <a:latin typeface="Helvetica Neue"/>
              </a:rPr>
              <a:t>Explore opportunities for strategic partnerships and collaborations with larger companies or investors to enhance visibility, access resources, and accelerate growth. Strategic alliances can provide valuable mentorship, expertise, and funding support to fuel your startup's expansion.</a:t>
            </a:r>
          </a:p>
          <a:p>
            <a:pPr marL="157163" indent="-227013" algn="l" rtl="0">
              <a:buFont typeface="Arial" panose="020B0604020202020204" pitchFamily="34" charset="0"/>
              <a:buChar char="•"/>
            </a:pPr>
            <a:endParaRPr lang="en-US" sz="1400" b="1" i="0" dirty="0">
              <a:solidFill>
                <a:srgbClr val="FFC000"/>
              </a:solidFill>
              <a:effectLst/>
              <a:latin typeface="Helvetica Neue"/>
            </a:endParaRPr>
          </a:p>
          <a:p>
            <a:pPr marL="157163" indent="-227013" algn="l" rtl="0">
              <a:buFont typeface="Arial" panose="020B0604020202020204" pitchFamily="34" charset="0"/>
              <a:buChar char="•"/>
            </a:pPr>
            <a:r>
              <a:rPr lang="en-US" sz="1400" b="1" i="0" dirty="0">
                <a:solidFill>
                  <a:srgbClr val="FFC000"/>
                </a:solidFill>
                <a:effectLst/>
                <a:latin typeface="Helvetica Neue"/>
              </a:rPr>
              <a:t>Location Consideration: </a:t>
            </a:r>
            <a:r>
              <a:rPr lang="en-US" sz="1400" dirty="0">
                <a:latin typeface="Helvetica Neue"/>
              </a:rPr>
              <a:t>Evaluate startup ecosystems in cities like San Francisco, New York, Palo Alto, Bangalore, Mumbai, and New Delhi, which offer robust support networks, access to talent, and opportunities for networking and collaboration. Consider establishing your startup in locations with vibrant entrepreneurial ecosystems to leverage these benefits.</a:t>
            </a:r>
          </a:p>
          <a:p>
            <a:pPr marL="157163" indent="-227013" algn="l" rtl="0">
              <a:buFont typeface="Arial" panose="020B0604020202020204" pitchFamily="34" charset="0"/>
              <a:buChar char="•"/>
            </a:pPr>
            <a:endParaRPr lang="en-US" sz="1400" b="1" i="0" dirty="0">
              <a:solidFill>
                <a:srgbClr val="FFC000"/>
              </a:solidFill>
              <a:effectLst/>
              <a:latin typeface="Helvetica Neue"/>
            </a:endParaRPr>
          </a:p>
          <a:p>
            <a:pPr marL="157163" indent="-227013" algn="l" rtl="0">
              <a:buFont typeface="Arial" panose="020B0604020202020204" pitchFamily="34" charset="0"/>
              <a:buChar char="•"/>
            </a:pPr>
            <a:r>
              <a:rPr lang="en-US" sz="1400" b="1" i="0" dirty="0">
                <a:solidFill>
                  <a:srgbClr val="FFC000"/>
                </a:solidFill>
                <a:effectLst/>
                <a:latin typeface="Helvetica Neue"/>
              </a:rPr>
              <a:t>Early-stage Funding: </a:t>
            </a:r>
            <a:r>
              <a:rPr lang="en-US" sz="1400" dirty="0">
                <a:latin typeface="Helvetica Neue"/>
              </a:rPr>
              <a:t>Seek early-stage funding from angel investors, venture capitalists, or crowdfunding platforms to support product development, market validation, and initial growth. Prepare a compelling pitch deck and business plan to attract potential investors and demonstrate the viability and scalability of your startup.</a:t>
            </a:r>
          </a:p>
          <a:p>
            <a:pPr marL="157163" indent="-227013" algn="l" rtl="0">
              <a:buFont typeface="Arial" panose="020B0604020202020204" pitchFamily="34" charset="0"/>
              <a:buChar char="•"/>
            </a:pPr>
            <a:endParaRPr lang="en-US" sz="1400" b="1" i="0" dirty="0">
              <a:solidFill>
                <a:srgbClr val="FFC000"/>
              </a:solidFill>
              <a:effectLst/>
              <a:latin typeface="Helvetica Neue"/>
            </a:endParaRPr>
          </a:p>
          <a:p>
            <a:pPr marL="157163" indent="-227013" algn="l" rtl="0">
              <a:buFont typeface="Arial" panose="020B0604020202020204" pitchFamily="34" charset="0"/>
              <a:buChar char="•"/>
            </a:pPr>
            <a:r>
              <a:rPr lang="en-US" sz="1400" b="1" i="0" dirty="0">
                <a:solidFill>
                  <a:srgbClr val="FFC000"/>
                </a:solidFill>
                <a:effectLst/>
                <a:latin typeface="Helvetica Neue"/>
              </a:rPr>
              <a:t>Long-term Sustainability: </a:t>
            </a:r>
            <a:r>
              <a:rPr lang="en-US" sz="1400" dirty="0">
                <a:latin typeface="Helvetica Neue"/>
              </a:rPr>
              <a:t>Prioritize long-term sustainability and scalability by focusing on building a strong foundation, fostering customer relationships, and continuously iterating and improving your products or services based on feedback and market dynamics. Maintain a clear vision and adaptability to navigate challenges and seize opportunities as your startup grows.</a:t>
            </a:r>
          </a:p>
          <a:p>
            <a:pPr marL="157163" indent="-227013" algn="l" rtl="0">
              <a:buFont typeface="Arial" panose="020B0604020202020204" pitchFamily="34" charset="0"/>
              <a:buChar char="•"/>
            </a:pPr>
            <a:endParaRPr lang="en-US" sz="1400" b="1" i="0" dirty="0">
              <a:solidFill>
                <a:srgbClr val="FFC000"/>
              </a:solidFill>
              <a:effectLst/>
              <a:latin typeface="Helvetica Neue"/>
            </a:endParaRPr>
          </a:p>
          <a:p>
            <a:pPr marL="157163" indent="-227013" algn="l" rtl="0">
              <a:buFont typeface="Arial" panose="020B0604020202020204" pitchFamily="34" charset="0"/>
              <a:buChar char="•"/>
            </a:pPr>
            <a:r>
              <a:rPr lang="en-US" sz="1400" b="1" i="0" dirty="0">
                <a:solidFill>
                  <a:srgbClr val="FFC000"/>
                </a:solidFill>
                <a:effectLst/>
                <a:latin typeface="Helvetica Neue"/>
              </a:rPr>
              <a:t>Persistence and Resilience: </a:t>
            </a:r>
            <a:r>
              <a:rPr lang="en-US" sz="1400" dirty="0">
                <a:latin typeface="Helvetica Neue"/>
              </a:rPr>
              <a:t>Entrepreneurship can be a challenging journey with ups and downs. Cultivate persistence, resilience, and a growth mindset to overcome obstacles, learn from failures, and stay focused on your goals. Surround yourself with a supportive network of mentors, advisors, and fellow entrepreneurs to provide guidance and encouragement along the way.</a:t>
            </a:r>
          </a:p>
        </p:txBody>
      </p:sp>
    </p:spTree>
    <p:extLst>
      <p:ext uri="{BB962C8B-B14F-4D97-AF65-F5344CB8AC3E}">
        <p14:creationId xmlns:p14="http://schemas.microsoft.com/office/powerpoint/2010/main" val="147425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EDB99-90DE-0139-42A2-DE6F3D9D54E3}"/>
              </a:ext>
            </a:extLst>
          </p:cNvPr>
          <p:cNvSpPr>
            <a:spLocks noGrp="1"/>
          </p:cNvSpPr>
          <p:nvPr>
            <p:ph type="title"/>
          </p:nvPr>
        </p:nvSpPr>
        <p:spPr>
          <a:xfrm>
            <a:off x="1113748" y="117393"/>
            <a:ext cx="7958331" cy="1077229"/>
          </a:xfrm>
        </p:spPr>
        <p:txBody>
          <a:bodyPr/>
          <a:lstStyle/>
          <a:p>
            <a:pPr algn="l"/>
            <a:r>
              <a:rPr lang="en-IN" dirty="0"/>
              <a:t>Index</a:t>
            </a:r>
          </a:p>
        </p:txBody>
      </p:sp>
      <p:sp>
        <p:nvSpPr>
          <p:cNvPr id="4" name="Rectangle: Rounded Corners 3">
            <a:extLst>
              <a:ext uri="{FF2B5EF4-FFF2-40B4-BE49-F238E27FC236}">
                <a16:creationId xmlns:a16="http://schemas.microsoft.com/office/drawing/2014/main" id="{223A5BDF-DAEE-698B-E7B2-D1A685422F80}"/>
              </a:ext>
            </a:extLst>
          </p:cNvPr>
          <p:cNvSpPr/>
          <p:nvPr/>
        </p:nvSpPr>
        <p:spPr>
          <a:xfrm>
            <a:off x="5065190" y="972766"/>
            <a:ext cx="80742" cy="5885234"/>
          </a:xfrm>
          <a:prstGeom prst="roundRect">
            <a:avLst/>
          </a:prstGeom>
          <a:ln>
            <a:noFill/>
          </a:ln>
          <a:effectLst>
            <a:outerShdw blurRad="50800" dist="38100" algn="l" rotWithShape="0">
              <a:schemeClr val="accent1">
                <a:lumMod val="60000"/>
                <a:lumOff val="4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86743D28-2AB9-8AB0-0A38-B5E1A84C2F82}"/>
              </a:ext>
            </a:extLst>
          </p:cNvPr>
          <p:cNvSpPr/>
          <p:nvPr/>
        </p:nvSpPr>
        <p:spPr>
          <a:xfrm>
            <a:off x="4972572" y="1623683"/>
            <a:ext cx="265978" cy="28021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3DEFC1A-A065-A9C6-737E-AEBC8B57FA8B}"/>
              </a:ext>
            </a:extLst>
          </p:cNvPr>
          <p:cNvSpPr txBox="1"/>
          <p:nvPr/>
        </p:nvSpPr>
        <p:spPr>
          <a:xfrm>
            <a:off x="5331167" y="1579125"/>
            <a:ext cx="3674169" cy="369332"/>
          </a:xfrm>
          <a:prstGeom prst="rect">
            <a:avLst/>
          </a:prstGeom>
          <a:noFill/>
        </p:spPr>
        <p:txBody>
          <a:bodyPr wrap="square" rtlCol="0">
            <a:spAutoFit/>
          </a:bodyPr>
          <a:lstStyle/>
          <a:p>
            <a:r>
              <a:rPr lang="en-IN" dirty="0"/>
              <a:t>Objective and Data Specifications</a:t>
            </a:r>
          </a:p>
        </p:txBody>
      </p:sp>
      <p:sp>
        <p:nvSpPr>
          <p:cNvPr id="7" name="Oval 6">
            <a:extLst>
              <a:ext uri="{FF2B5EF4-FFF2-40B4-BE49-F238E27FC236}">
                <a16:creationId xmlns:a16="http://schemas.microsoft.com/office/drawing/2014/main" id="{B63B07CA-5922-C6E1-7567-80F0B4AC7ED5}"/>
              </a:ext>
            </a:extLst>
          </p:cNvPr>
          <p:cNvSpPr/>
          <p:nvPr/>
        </p:nvSpPr>
        <p:spPr>
          <a:xfrm>
            <a:off x="4972572" y="2356181"/>
            <a:ext cx="265978" cy="28021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06F8DFF-39AE-2A3D-414B-F370E37C92E3}"/>
              </a:ext>
            </a:extLst>
          </p:cNvPr>
          <p:cNvSpPr txBox="1"/>
          <p:nvPr/>
        </p:nvSpPr>
        <p:spPr>
          <a:xfrm>
            <a:off x="5331167" y="2249832"/>
            <a:ext cx="3674169" cy="369332"/>
          </a:xfrm>
          <a:prstGeom prst="rect">
            <a:avLst/>
          </a:prstGeom>
          <a:noFill/>
        </p:spPr>
        <p:txBody>
          <a:bodyPr wrap="square" rtlCol="0">
            <a:spAutoFit/>
          </a:bodyPr>
          <a:lstStyle/>
          <a:p>
            <a:r>
              <a:rPr lang="en-IN" dirty="0"/>
              <a:t>Methodology</a:t>
            </a:r>
          </a:p>
        </p:txBody>
      </p:sp>
      <p:sp>
        <p:nvSpPr>
          <p:cNvPr id="9" name="Oval 8">
            <a:extLst>
              <a:ext uri="{FF2B5EF4-FFF2-40B4-BE49-F238E27FC236}">
                <a16:creationId xmlns:a16="http://schemas.microsoft.com/office/drawing/2014/main" id="{749D6F55-CE38-4B33-DE90-D167190ABB24}"/>
              </a:ext>
            </a:extLst>
          </p:cNvPr>
          <p:cNvSpPr/>
          <p:nvPr/>
        </p:nvSpPr>
        <p:spPr>
          <a:xfrm>
            <a:off x="4972572" y="3088679"/>
            <a:ext cx="265978" cy="28021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80B0219-49C2-D8A8-E781-9A3D235CB28D}"/>
              </a:ext>
            </a:extLst>
          </p:cNvPr>
          <p:cNvSpPr txBox="1"/>
          <p:nvPr/>
        </p:nvSpPr>
        <p:spPr>
          <a:xfrm>
            <a:off x="5331167" y="3054211"/>
            <a:ext cx="3674169" cy="369332"/>
          </a:xfrm>
          <a:prstGeom prst="rect">
            <a:avLst/>
          </a:prstGeom>
          <a:noFill/>
        </p:spPr>
        <p:txBody>
          <a:bodyPr wrap="square" rtlCol="0">
            <a:spAutoFit/>
          </a:bodyPr>
          <a:lstStyle/>
          <a:p>
            <a:r>
              <a:rPr lang="en-IN" dirty="0"/>
              <a:t>Data Loading</a:t>
            </a:r>
          </a:p>
        </p:txBody>
      </p:sp>
      <p:sp>
        <p:nvSpPr>
          <p:cNvPr id="11" name="Oval 10">
            <a:extLst>
              <a:ext uri="{FF2B5EF4-FFF2-40B4-BE49-F238E27FC236}">
                <a16:creationId xmlns:a16="http://schemas.microsoft.com/office/drawing/2014/main" id="{25CBEA83-737B-8A3F-746A-A39B4A7F8996}"/>
              </a:ext>
            </a:extLst>
          </p:cNvPr>
          <p:cNvSpPr/>
          <p:nvPr/>
        </p:nvSpPr>
        <p:spPr>
          <a:xfrm>
            <a:off x="4972572" y="3821177"/>
            <a:ext cx="265978" cy="28021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20F9D6B8-C51B-F7BC-6B5B-CAA9733220D6}"/>
              </a:ext>
            </a:extLst>
          </p:cNvPr>
          <p:cNvSpPr txBox="1"/>
          <p:nvPr/>
        </p:nvSpPr>
        <p:spPr>
          <a:xfrm>
            <a:off x="5331167" y="3776619"/>
            <a:ext cx="3674169" cy="369332"/>
          </a:xfrm>
          <a:prstGeom prst="rect">
            <a:avLst/>
          </a:prstGeom>
          <a:noFill/>
        </p:spPr>
        <p:txBody>
          <a:bodyPr wrap="square" rtlCol="0">
            <a:spAutoFit/>
          </a:bodyPr>
          <a:lstStyle/>
          <a:p>
            <a:r>
              <a:rPr lang="en-IN" dirty="0"/>
              <a:t>Data Exploration</a:t>
            </a:r>
          </a:p>
        </p:txBody>
      </p:sp>
      <p:sp>
        <p:nvSpPr>
          <p:cNvPr id="13" name="Oval 12">
            <a:extLst>
              <a:ext uri="{FF2B5EF4-FFF2-40B4-BE49-F238E27FC236}">
                <a16:creationId xmlns:a16="http://schemas.microsoft.com/office/drawing/2014/main" id="{E2ECC39F-5BAE-A060-B6CD-04AFE4FAD5B8}"/>
              </a:ext>
            </a:extLst>
          </p:cNvPr>
          <p:cNvSpPr/>
          <p:nvPr/>
        </p:nvSpPr>
        <p:spPr>
          <a:xfrm>
            <a:off x="4972572" y="4553675"/>
            <a:ext cx="265978" cy="28021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82FFB5C5-F539-0162-9A5A-3B11B72B741D}"/>
              </a:ext>
            </a:extLst>
          </p:cNvPr>
          <p:cNvSpPr txBox="1"/>
          <p:nvPr/>
        </p:nvSpPr>
        <p:spPr>
          <a:xfrm>
            <a:off x="5331166" y="4499027"/>
            <a:ext cx="5369260" cy="646331"/>
          </a:xfrm>
          <a:prstGeom prst="rect">
            <a:avLst/>
          </a:prstGeom>
          <a:noFill/>
        </p:spPr>
        <p:txBody>
          <a:bodyPr wrap="square" rtlCol="0">
            <a:spAutoFit/>
          </a:bodyPr>
          <a:lstStyle/>
          <a:p>
            <a:r>
              <a:rPr lang="en-IN" dirty="0"/>
              <a:t>Data Cleaning/Feature Engineering</a:t>
            </a:r>
          </a:p>
          <a:p>
            <a:endParaRPr lang="en-IN" dirty="0"/>
          </a:p>
        </p:txBody>
      </p:sp>
      <p:sp>
        <p:nvSpPr>
          <p:cNvPr id="15" name="Oval 14">
            <a:extLst>
              <a:ext uri="{FF2B5EF4-FFF2-40B4-BE49-F238E27FC236}">
                <a16:creationId xmlns:a16="http://schemas.microsoft.com/office/drawing/2014/main" id="{7CD0E6A5-045D-25A1-D37D-4332EB9370A3}"/>
              </a:ext>
            </a:extLst>
          </p:cNvPr>
          <p:cNvSpPr/>
          <p:nvPr/>
        </p:nvSpPr>
        <p:spPr>
          <a:xfrm>
            <a:off x="4972572" y="5286173"/>
            <a:ext cx="265978" cy="28021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ACB1FF36-99E8-E15C-F8AB-6184AB41716B}"/>
              </a:ext>
            </a:extLst>
          </p:cNvPr>
          <p:cNvSpPr/>
          <p:nvPr/>
        </p:nvSpPr>
        <p:spPr>
          <a:xfrm>
            <a:off x="4972572" y="6018671"/>
            <a:ext cx="265978" cy="28021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17E62CBC-1B95-1967-9668-CC571B6F69A1}"/>
              </a:ext>
            </a:extLst>
          </p:cNvPr>
          <p:cNvSpPr txBox="1"/>
          <p:nvPr/>
        </p:nvSpPr>
        <p:spPr>
          <a:xfrm>
            <a:off x="5364538" y="5254241"/>
            <a:ext cx="3674169" cy="369332"/>
          </a:xfrm>
          <a:prstGeom prst="rect">
            <a:avLst/>
          </a:prstGeom>
          <a:noFill/>
        </p:spPr>
        <p:txBody>
          <a:bodyPr wrap="square" rtlCol="0">
            <a:spAutoFit/>
          </a:bodyPr>
          <a:lstStyle/>
          <a:p>
            <a:r>
              <a:rPr lang="en-IN" dirty="0"/>
              <a:t>Data Visualization</a:t>
            </a:r>
          </a:p>
        </p:txBody>
      </p:sp>
      <p:sp>
        <p:nvSpPr>
          <p:cNvPr id="20" name="TextBox 19">
            <a:extLst>
              <a:ext uri="{FF2B5EF4-FFF2-40B4-BE49-F238E27FC236}">
                <a16:creationId xmlns:a16="http://schemas.microsoft.com/office/drawing/2014/main" id="{AC4E9B20-542E-82EB-5B17-5708B582E5BE}"/>
              </a:ext>
            </a:extLst>
          </p:cNvPr>
          <p:cNvSpPr txBox="1"/>
          <p:nvPr/>
        </p:nvSpPr>
        <p:spPr>
          <a:xfrm>
            <a:off x="5364540" y="5888419"/>
            <a:ext cx="3674169" cy="369332"/>
          </a:xfrm>
          <a:prstGeom prst="rect">
            <a:avLst/>
          </a:prstGeom>
          <a:noFill/>
        </p:spPr>
        <p:txBody>
          <a:bodyPr wrap="square" rtlCol="0">
            <a:spAutoFit/>
          </a:bodyPr>
          <a:lstStyle/>
          <a:p>
            <a:r>
              <a:rPr lang="en-IN" dirty="0"/>
              <a:t>Insights &amp; Recommendations</a:t>
            </a:r>
          </a:p>
        </p:txBody>
      </p:sp>
    </p:spTree>
    <p:extLst>
      <p:ext uri="{BB962C8B-B14F-4D97-AF65-F5344CB8AC3E}">
        <p14:creationId xmlns:p14="http://schemas.microsoft.com/office/powerpoint/2010/main" val="2113029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ADCD-C0F4-0EC3-A11C-E06255C8BE36}"/>
              </a:ext>
            </a:extLst>
          </p:cNvPr>
          <p:cNvSpPr>
            <a:spLocks noGrp="1"/>
          </p:cNvSpPr>
          <p:nvPr>
            <p:ph type="ctrTitle"/>
          </p:nvPr>
        </p:nvSpPr>
        <p:spPr>
          <a:xfrm>
            <a:off x="1099225" y="4440272"/>
            <a:ext cx="7799134" cy="1160213"/>
          </a:xfrm>
        </p:spPr>
        <p:txBody>
          <a:bodyPr/>
          <a:lstStyle/>
          <a:p>
            <a:pPr algn="ctr"/>
            <a:r>
              <a:rPr lang="en-IN" dirty="0"/>
              <a:t>THANK YOU</a:t>
            </a:r>
          </a:p>
        </p:txBody>
      </p:sp>
      <p:sp>
        <p:nvSpPr>
          <p:cNvPr id="3" name="Subtitle 2">
            <a:extLst>
              <a:ext uri="{FF2B5EF4-FFF2-40B4-BE49-F238E27FC236}">
                <a16:creationId xmlns:a16="http://schemas.microsoft.com/office/drawing/2014/main" id="{371A190D-4901-8646-9187-6A6001502E7C}"/>
              </a:ext>
            </a:extLst>
          </p:cNvPr>
          <p:cNvSpPr>
            <a:spLocks noGrp="1"/>
          </p:cNvSpPr>
          <p:nvPr>
            <p:ph type="subTitle" idx="1"/>
          </p:nvPr>
        </p:nvSpPr>
        <p:spPr>
          <a:xfrm>
            <a:off x="2139977" y="5230834"/>
            <a:ext cx="5357600" cy="369651"/>
          </a:xfrm>
        </p:spPr>
        <p:txBody>
          <a:bodyPr/>
          <a:lstStyle/>
          <a:p>
            <a:pPr algn="ctr"/>
            <a:r>
              <a:rPr lang="en-IN" dirty="0"/>
              <a:t>Archana Bharti</a:t>
            </a:r>
          </a:p>
        </p:txBody>
      </p:sp>
      <p:pic>
        <p:nvPicPr>
          <p:cNvPr id="1028" name="Picture 4">
            <a:extLst>
              <a:ext uri="{FF2B5EF4-FFF2-40B4-BE49-F238E27FC236}">
                <a16:creationId xmlns:a16="http://schemas.microsoft.com/office/drawing/2014/main" id="{552453FB-7BE2-77A8-C579-D2A511002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217" y="301152"/>
            <a:ext cx="6536987" cy="373542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60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EDB99-90DE-0139-42A2-DE6F3D9D54E3}"/>
              </a:ext>
            </a:extLst>
          </p:cNvPr>
          <p:cNvSpPr>
            <a:spLocks noGrp="1"/>
          </p:cNvSpPr>
          <p:nvPr>
            <p:ph type="title"/>
          </p:nvPr>
        </p:nvSpPr>
        <p:spPr>
          <a:xfrm>
            <a:off x="1113748" y="117393"/>
            <a:ext cx="7958331" cy="1077229"/>
          </a:xfrm>
        </p:spPr>
        <p:txBody>
          <a:bodyPr/>
          <a:lstStyle/>
          <a:p>
            <a:pPr algn="l"/>
            <a:r>
              <a:rPr lang="en-IN" dirty="0"/>
              <a:t>Objective &amp; Data Specification</a:t>
            </a:r>
          </a:p>
        </p:txBody>
      </p:sp>
      <p:sp>
        <p:nvSpPr>
          <p:cNvPr id="4" name="TextBox 3">
            <a:extLst>
              <a:ext uri="{FF2B5EF4-FFF2-40B4-BE49-F238E27FC236}">
                <a16:creationId xmlns:a16="http://schemas.microsoft.com/office/drawing/2014/main" id="{3A3A4A7E-8D8D-F2EE-A98C-CFEA46C5A566}"/>
              </a:ext>
            </a:extLst>
          </p:cNvPr>
          <p:cNvSpPr txBox="1"/>
          <p:nvPr/>
        </p:nvSpPr>
        <p:spPr>
          <a:xfrm>
            <a:off x="1113747" y="489175"/>
            <a:ext cx="10180065" cy="6124754"/>
          </a:xfrm>
          <a:prstGeom prst="rect">
            <a:avLst/>
          </a:prstGeom>
          <a:noFill/>
        </p:spPr>
        <p:txBody>
          <a:bodyPr wrap="square">
            <a:spAutoFit/>
          </a:bodyPr>
          <a:lstStyle/>
          <a:p>
            <a:endParaRPr lang="en-IN" b="1" dirty="0"/>
          </a:p>
          <a:p>
            <a:r>
              <a:rPr lang="en-IN" b="1" dirty="0">
                <a:solidFill>
                  <a:srgbClr val="FFC000"/>
                </a:solidFill>
              </a:rPr>
              <a:t>Context: </a:t>
            </a:r>
          </a:p>
          <a:p>
            <a:r>
              <a:rPr lang="en-IN" sz="1400" dirty="0"/>
              <a:t>Founding a startup with a revolutionary idea may seem very attractive, but having insights and knowledge about the condition of startups founded in the past can help in shaping future startup ideas and positioning it well in today's markets, which can ultimately lead to increasing its performance many folds, in the real world.</a:t>
            </a:r>
          </a:p>
          <a:p>
            <a:endParaRPr lang="en-IN" dirty="0"/>
          </a:p>
          <a:p>
            <a:r>
              <a:rPr lang="en-IN" b="1" dirty="0">
                <a:solidFill>
                  <a:srgbClr val="FFC000"/>
                </a:solidFill>
              </a:rPr>
              <a:t>Objective:</a:t>
            </a:r>
          </a:p>
          <a:p>
            <a:r>
              <a:rPr lang="en-IN" sz="1400" dirty="0"/>
              <a:t>1. Uncover trends and insights that guide strategic decision-making. Consider </a:t>
            </a:r>
            <a:r>
              <a:rPr lang="en-IN" sz="1400" dirty="0" err="1"/>
              <a:t>analyzing</a:t>
            </a:r>
            <a:r>
              <a:rPr lang="en-IN" sz="1400" dirty="0"/>
              <a:t> the distribution of funding across different categories, markets, and regions to identify sectors with higher investment potential.</a:t>
            </a:r>
          </a:p>
          <a:p>
            <a:r>
              <a:rPr lang="en-IN" sz="1400" dirty="0"/>
              <a:t>2. Explore the correlation between a startup's founding characteristics and its funding success, examining factors such as the funding rounds, funding types, and geographical locations. Additionally, assess the impact of economic factors on funding, and propose strategies for startups to optimize their funding journeys. This project has the potential to offer valuable insights for both aspiring entrepreneurs and investors in the dynamic landscape of startup financing.</a:t>
            </a:r>
          </a:p>
          <a:p>
            <a:endParaRPr lang="en-IN" sz="1400" dirty="0"/>
          </a:p>
          <a:p>
            <a:endParaRPr lang="en-IN" sz="1400" dirty="0"/>
          </a:p>
          <a:p>
            <a:r>
              <a:rPr lang="en-IN" b="1" dirty="0">
                <a:solidFill>
                  <a:srgbClr val="FFC000"/>
                </a:solidFill>
              </a:rPr>
              <a:t>Data-set: </a:t>
            </a:r>
            <a:r>
              <a:rPr lang="en-IN" sz="1400" dirty="0"/>
              <a:t>investments_VC.csv</a:t>
            </a:r>
          </a:p>
          <a:p>
            <a:endParaRPr lang="en-IN" sz="1400" b="1" dirty="0">
              <a:solidFill>
                <a:schemeClr val="accent1">
                  <a:lumMod val="60000"/>
                  <a:lumOff val="40000"/>
                </a:schemeClr>
              </a:solidFill>
            </a:endParaRPr>
          </a:p>
          <a:p>
            <a:r>
              <a:rPr lang="en-IN" b="1" dirty="0">
                <a:solidFill>
                  <a:srgbClr val="FFC000"/>
                </a:solidFill>
              </a:rPr>
              <a:t>Tool used: </a:t>
            </a:r>
            <a:r>
              <a:rPr lang="en-IN" sz="1400" dirty="0"/>
              <a:t>Python</a:t>
            </a:r>
          </a:p>
          <a:p>
            <a:endParaRPr lang="en-IN" sz="1400" b="1" dirty="0">
              <a:solidFill>
                <a:schemeClr val="accent1">
                  <a:lumMod val="60000"/>
                  <a:lumOff val="40000"/>
                </a:schemeClr>
              </a:solidFill>
            </a:endParaRPr>
          </a:p>
          <a:p>
            <a:r>
              <a:rPr lang="en-IN" b="1" dirty="0">
                <a:solidFill>
                  <a:srgbClr val="FFC000"/>
                </a:solidFill>
              </a:rPr>
              <a:t>Libraries used: </a:t>
            </a:r>
          </a:p>
          <a:p>
            <a:pPr marL="742950" lvl="1" indent="-285750">
              <a:buFont typeface="Arial" panose="020B0604020202020204" pitchFamily="34" charset="0"/>
              <a:buChar char="•"/>
            </a:pPr>
            <a:r>
              <a:rPr lang="en-US" sz="1400" dirty="0"/>
              <a:t>import </a:t>
            </a:r>
            <a:r>
              <a:rPr lang="en-US" sz="1400" dirty="0" err="1"/>
              <a:t>numpy</a:t>
            </a:r>
            <a:r>
              <a:rPr lang="en-US" sz="1400" dirty="0"/>
              <a:t> as np</a:t>
            </a:r>
          </a:p>
          <a:p>
            <a:pPr marL="742950" lvl="1" indent="-285750">
              <a:buFont typeface="Arial" panose="020B0604020202020204" pitchFamily="34" charset="0"/>
              <a:buChar char="•"/>
            </a:pPr>
            <a:r>
              <a:rPr lang="en-US" sz="1400" dirty="0"/>
              <a:t>import pandas as pd</a:t>
            </a:r>
          </a:p>
          <a:p>
            <a:pPr marL="742950" lvl="1" indent="-285750">
              <a:buFont typeface="Arial" panose="020B0604020202020204" pitchFamily="34" charset="0"/>
              <a:buChar char="•"/>
            </a:pPr>
            <a:r>
              <a:rPr lang="en-US" sz="1400" dirty="0"/>
              <a:t>import </a:t>
            </a:r>
            <a:r>
              <a:rPr lang="en-US" sz="1400" dirty="0" err="1"/>
              <a:t>matplotlib.pyplot</a:t>
            </a:r>
            <a:r>
              <a:rPr lang="en-US" sz="1400" dirty="0"/>
              <a:t> as </a:t>
            </a:r>
            <a:r>
              <a:rPr lang="en-US" sz="1400" dirty="0" err="1"/>
              <a:t>plt</a:t>
            </a:r>
            <a:endParaRPr lang="en-US" sz="1400" dirty="0"/>
          </a:p>
          <a:p>
            <a:pPr marL="742950" lvl="1" indent="-285750">
              <a:buFont typeface="Arial" panose="020B0604020202020204" pitchFamily="34" charset="0"/>
              <a:buChar char="•"/>
            </a:pPr>
            <a:r>
              <a:rPr lang="en-US" sz="1400" dirty="0"/>
              <a:t>import seaborn as </a:t>
            </a:r>
            <a:r>
              <a:rPr lang="en-US" sz="1400" dirty="0" err="1"/>
              <a:t>sns</a:t>
            </a:r>
            <a:endParaRPr lang="en-US" sz="1400" dirty="0"/>
          </a:p>
          <a:p>
            <a:pPr marL="742950" lvl="1" indent="-285750">
              <a:buFont typeface="Arial" panose="020B0604020202020204" pitchFamily="34" charset="0"/>
              <a:buChar char="•"/>
            </a:pPr>
            <a:r>
              <a:rPr lang="en-US" sz="1400" dirty="0"/>
              <a:t>from </a:t>
            </a:r>
            <a:r>
              <a:rPr lang="en-US" sz="1400" dirty="0" err="1"/>
              <a:t>plotly</a:t>
            </a:r>
            <a:r>
              <a:rPr lang="en-US" sz="1400" dirty="0"/>
              <a:t> import </a:t>
            </a:r>
            <a:r>
              <a:rPr lang="en-US" sz="1400" dirty="0" err="1"/>
              <a:t>graph_objects</a:t>
            </a:r>
            <a:r>
              <a:rPr lang="en-US" sz="1400" dirty="0"/>
              <a:t> as go</a:t>
            </a:r>
            <a:endParaRPr lang="en-IN" sz="1400" dirty="0"/>
          </a:p>
          <a:p>
            <a:endParaRPr lang="en-IN" sz="1400" dirty="0"/>
          </a:p>
        </p:txBody>
      </p:sp>
    </p:spTree>
    <p:extLst>
      <p:ext uri="{BB962C8B-B14F-4D97-AF65-F5344CB8AC3E}">
        <p14:creationId xmlns:p14="http://schemas.microsoft.com/office/powerpoint/2010/main" val="202804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EDB99-90DE-0139-42A2-DE6F3D9D54E3}"/>
              </a:ext>
            </a:extLst>
          </p:cNvPr>
          <p:cNvSpPr>
            <a:spLocks noGrp="1"/>
          </p:cNvSpPr>
          <p:nvPr>
            <p:ph type="title"/>
          </p:nvPr>
        </p:nvSpPr>
        <p:spPr>
          <a:xfrm>
            <a:off x="1113748" y="117393"/>
            <a:ext cx="7958331" cy="1077229"/>
          </a:xfrm>
        </p:spPr>
        <p:txBody>
          <a:bodyPr/>
          <a:lstStyle/>
          <a:p>
            <a:pPr algn="l"/>
            <a:r>
              <a:rPr lang="en-IN" dirty="0"/>
              <a:t>Methodology (in Flow Chart format)</a:t>
            </a:r>
          </a:p>
        </p:txBody>
      </p:sp>
      <p:sp>
        <p:nvSpPr>
          <p:cNvPr id="3" name="Oval 2">
            <a:extLst>
              <a:ext uri="{FF2B5EF4-FFF2-40B4-BE49-F238E27FC236}">
                <a16:creationId xmlns:a16="http://schemas.microsoft.com/office/drawing/2014/main" id="{C84CD272-A09B-FCFF-8E20-D54586389309}"/>
              </a:ext>
            </a:extLst>
          </p:cNvPr>
          <p:cNvSpPr/>
          <p:nvPr/>
        </p:nvSpPr>
        <p:spPr>
          <a:xfrm>
            <a:off x="2463493" y="801634"/>
            <a:ext cx="1410511" cy="3744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Start</a:t>
            </a:r>
          </a:p>
        </p:txBody>
      </p:sp>
      <p:cxnSp>
        <p:nvCxnSpPr>
          <p:cNvPr id="5" name="Straight Arrow Connector 4">
            <a:extLst>
              <a:ext uri="{FF2B5EF4-FFF2-40B4-BE49-F238E27FC236}">
                <a16:creationId xmlns:a16="http://schemas.microsoft.com/office/drawing/2014/main" id="{5494E9A4-8524-2302-E898-B3BC49B953BE}"/>
              </a:ext>
            </a:extLst>
          </p:cNvPr>
          <p:cNvCxnSpPr>
            <a:cxnSpLocks/>
          </p:cNvCxnSpPr>
          <p:nvPr/>
        </p:nvCxnSpPr>
        <p:spPr>
          <a:xfrm flipH="1">
            <a:off x="3168749" y="1209210"/>
            <a:ext cx="1" cy="21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B8CDEE9-2AB5-3FE9-0ABC-0CF27C40F8E8}"/>
              </a:ext>
            </a:extLst>
          </p:cNvPr>
          <p:cNvSpPr/>
          <p:nvPr/>
        </p:nvSpPr>
        <p:spPr>
          <a:xfrm>
            <a:off x="2261616" y="1426369"/>
            <a:ext cx="1814277" cy="4802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Import required Python Libraries </a:t>
            </a:r>
          </a:p>
        </p:txBody>
      </p:sp>
      <p:cxnSp>
        <p:nvCxnSpPr>
          <p:cNvPr id="9" name="Straight Arrow Connector 8">
            <a:extLst>
              <a:ext uri="{FF2B5EF4-FFF2-40B4-BE49-F238E27FC236}">
                <a16:creationId xmlns:a16="http://schemas.microsoft.com/office/drawing/2014/main" id="{C603B238-6AB1-0FE1-7468-45810DEB8E4A}"/>
              </a:ext>
            </a:extLst>
          </p:cNvPr>
          <p:cNvCxnSpPr>
            <a:cxnSpLocks/>
          </p:cNvCxnSpPr>
          <p:nvPr/>
        </p:nvCxnSpPr>
        <p:spPr>
          <a:xfrm flipH="1">
            <a:off x="3168753" y="1906618"/>
            <a:ext cx="1" cy="21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5542B08-3942-E9CC-50B0-929CF22FFDE8}"/>
              </a:ext>
            </a:extLst>
          </p:cNvPr>
          <p:cNvSpPr/>
          <p:nvPr/>
        </p:nvSpPr>
        <p:spPr>
          <a:xfrm>
            <a:off x="2261616" y="2121695"/>
            <a:ext cx="1814277" cy="4802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Loading the given data-set</a:t>
            </a:r>
          </a:p>
        </p:txBody>
      </p:sp>
      <p:cxnSp>
        <p:nvCxnSpPr>
          <p:cNvPr id="11" name="Straight Arrow Connector 10">
            <a:extLst>
              <a:ext uri="{FF2B5EF4-FFF2-40B4-BE49-F238E27FC236}">
                <a16:creationId xmlns:a16="http://schemas.microsoft.com/office/drawing/2014/main" id="{BB875F6A-69E5-C71C-CE6C-A3180CD04589}"/>
              </a:ext>
            </a:extLst>
          </p:cNvPr>
          <p:cNvCxnSpPr>
            <a:cxnSpLocks/>
          </p:cNvCxnSpPr>
          <p:nvPr/>
        </p:nvCxnSpPr>
        <p:spPr>
          <a:xfrm flipH="1">
            <a:off x="3168748" y="2618343"/>
            <a:ext cx="1" cy="21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6FF9A16-456C-5569-226D-D6EAB16F3A0C}"/>
              </a:ext>
            </a:extLst>
          </p:cNvPr>
          <p:cNvSpPr/>
          <p:nvPr/>
        </p:nvSpPr>
        <p:spPr>
          <a:xfrm>
            <a:off x="2290795" y="2848161"/>
            <a:ext cx="1814277" cy="3316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500" b="1" dirty="0">
                <a:solidFill>
                  <a:schemeClr val="bg1"/>
                </a:solidFill>
              </a:rPr>
              <a:t>Data Exploration</a:t>
            </a:r>
          </a:p>
        </p:txBody>
      </p:sp>
      <p:cxnSp>
        <p:nvCxnSpPr>
          <p:cNvPr id="13" name="Straight Arrow Connector 12">
            <a:extLst>
              <a:ext uri="{FF2B5EF4-FFF2-40B4-BE49-F238E27FC236}">
                <a16:creationId xmlns:a16="http://schemas.microsoft.com/office/drawing/2014/main" id="{8D7F1A1A-F7BF-3060-7C6C-2499781EA463}"/>
              </a:ext>
            </a:extLst>
          </p:cNvPr>
          <p:cNvCxnSpPr>
            <a:cxnSpLocks/>
          </p:cNvCxnSpPr>
          <p:nvPr/>
        </p:nvCxnSpPr>
        <p:spPr>
          <a:xfrm flipH="1">
            <a:off x="3197932" y="3208832"/>
            <a:ext cx="1" cy="21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D586E56-5B62-6A2D-6823-23244A55C27A}"/>
              </a:ext>
            </a:extLst>
          </p:cNvPr>
          <p:cNvSpPr/>
          <p:nvPr/>
        </p:nvSpPr>
        <p:spPr>
          <a:xfrm>
            <a:off x="2115696" y="3425139"/>
            <a:ext cx="2193656" cy="4802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Understanding the Variables/Features</a:t>
            </a:r>
            <a:endParaRPr lang="en-IN" sz="1400" dirty="0">
              <a:solidFill>
                <a:schemeClr val="bg1"/>
              </a:solidFill>
            </a:endParaRPr>
          </a:p>
        </p:txBody>
      </p:sp>
      <p:sp>
        <p:nvSpPr>
          <p:cNvPr id="15" name="Rectangle 14">
            <a:extLst>
              <a:ext uri="{FF2B5EF4-FFF2-40B4-BE49-F238E27FC236}">
                <a16:creationId xmlns:a16="http://schemas.microsoft.com/office/drawing/2014/main" id="{7993216C-53D6-A68E-095E-C677BF7EFA81}"/>
              </a:ext>
            </a:extLst>
          </p:cNvPr>
          <p:cNvSpPr/>
          <p:nvPr/>
        </p:nvSpPr>
        <p:spPr>
          <a:xfrm>
            <a:off x="6586860" y="2559359"/>
            <a:ext cx="2193656" cy="4802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Checking data types and modifying them if needed</a:t>
            </a:r>
          </a:p>
        </p:txBody>
      </p:sp>
      <p:cxnSp>
        <p:nvCxnSpPr>
          <p:cNvPr id="16" name="Straight Arrow Connector 15">
            <a:extLst>
              <a:ext uri="{FF2B5EF4-FFF2-40B4-BE49-F238E27FC236}">
                <a16:creationId xmlns:a16="http://schemas.microsoft.com/office/drawing/2014/main" id="{7709B46B-3DB8-50E7-EDEE-77D7EB941706}"/>
              </a:ext>
            </a:extLst>
          </p:cNvPr>
          <p:cNvCxnSpPr>
            <a:cxnSpLocks/>
          </p:cNvCxnSpPr>
          <p:nvPr/>
        </p:nvCxnSpPr>
        <p:spPr>
          <a:xfrm flipH="1">
            <a:off x="3197934" y="3979841"/>
            <a:ext cx="1" cy="21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lowchart: Preparation 16">
            <a:extLst>
              <a:ext uri="{FF2B5EF4-FFF2-40B4-BE49-F238E27FC236}">
                <a16:creationId xmlns:a16="http://schemas.microsoft.com/office/drawing/2014/main" id="{508ADB52-F217-AB39-B190-86A1914CFF5D}"/>
              </a:ext>
            </a:extLst>
          </p:cNvPr>
          <p:cNvSpPr/>
          <p:nvPr/>
        </p:nvSpPr>
        <p:spPr>
          <a:xfrm>
            <a:off x="6346638" y="1817184"/>
            <a:ext cx="2609407" cy="480249"/>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Handling Missing values</a:t>
            </a:r>
          </a:p>
        </p:txBody>
      </p:sp>
      <p:sp>
        <p:nvSpPr>
          <p:cNvPr id="18" name="Flowchart: Decision 17">
            <a:extLst>
              <a:ext uri="{FF2B5EF4-FFF2-40B4-BE49-F238E27FC236}">
                <a16:creationId xmlns:a16="http://schemas.microsoft.com/office/drawing/2014/main" id="{641E0A45-D3B4-DB0F-5295-287258C7B0EB}"/>
              </a:ext>
            </a:extLst>
          </p:cNvPr>
          <p:cNvSpPr/>
          <p:nvPr/>
        </p:nvSpPr>
        <p:spPr>
          <a:xfrm>
            <a:off x="1088706" y="4055147"/>
            <a:ext cx="4247637" cy="1265480"/>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Identifying Missing Values/ Redundant data /data inconsistency /data imbalance</a:t>
            </a:r>
            <a:endParaRPr lang="en-IN" sz="1400" dirty="0">
              <a:solidFill>
                <a:schemeClr val="bg1"/>
              </a:solidFill>
            </a:endParaRPr>
          </a:p>
        </p:txBody>
      </p:sp>
      <p:cxnSp>
        <p:nvCxnSpPr>
          <p:cNvPr id="19" name="Straight Arrow Connector 18">
            <a:extLst>
              <a:ext uri="{FF2B5EF4-FFF2-40B4-BE49-F238E27FC236}">
                <a16:creationId xmlns:a16="http://schemas.microsoft.com/office/drawing/2014/main" id="{558DA71B-72CC-091A-692C-2AD9D56337D9}"/>
              </a:ext>
            </a:extLst>
          </p:cNvPr>
          <p:cNvCxnSpPr>
            <a:cxnSpLocks/>
          </p:cNvCxnSpPr>
          <p:nvPr/>
        </p:nvCxnSpPr>
        <p:spPr>
          <a:xfrm flipH="1">
            <a:off x="3212526" y="5119847"/>
            <a:ext cx="1" cy="21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6AFB732-0F6D-7A40-D82D-8D6A6E9DCAE7}"/>
              </a:ext>
            </a:extLst>
          </p:cNvPr>
          <p:cNvSpPr txBox="1"/>
          <p:nvPr/>
        </p:nvSpPr>
        <p:spPr>
          <a:xfrm>
            <a:off x="2486862" y="5470386"/>
            <a:ext cx="593387" cy="307777"/>
          </a:xfrm>
          <a:prstGeom prst="rect">
            <a:avLst/>
          </a:prstGeom>
          <a:noFill/>
        </p:spPr>
        <p:txBody>
          <a:bodyPr wrap="square" rtlCol="0">
            <a:spAutoFit/>
          </a:bodyPr>
          <a:lstStyle/>
          <a:p>
            <a:r>
              <a:rPr lang="en-IN" sz="1400" dirty="0">
                <a:solidFill>
                  <a:srgbClr val="FFC000"/>
                </a:solidFill>
              </a:rPr>
              <a:t>YES</a:t>
            </a:r>
          </a:p>
        </p:txBody>
      </p:sp>
      <p:cxnSp>
        <p:nvCxnSpPr>
          <p:cNvPr id="24" name="Straight Arrow Connector 23">
            <a:extLst>
              <a:ext uri="{FF2B5EF4-FFF2-40B4-BE49-F238E27FC236}">
                <a16:creationId xmlns:a16="http://schemas.microsoft.com/office/drawing/2014/main" id="{B36D5F29-DAEF-37D8-E6AE-2BF83DD9933B}"/>
              </a:ext>
            </a:extLst>
          </p:cNvPr>
          <p:cNvCxnSpPr>
            <a:cxnSpLocks/>
          </p:cNvCxnSpPr>
          <p:nvPr/>
        </p:nvCxnSpPr>
        <p:spPr>
          <a:xfrm flipH="1" flipV="1">
            <a:off x="6117447" y="952757"/>
            <a:ext cx="34892" cy="522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EA0F09F-87B8-B456-22D1-DF8BB77CF7A9}"/>
              </a:ext>
            </a:extLst>
          </p:cNvPr>
          <p:cNvCxnSpPr>
            <a:cxnSpLocks/>
          </p:cNvCxnSpPr>
          <p:nvPr/>
        </p:nvCxnSpPr>
        <p:spPr>
          <a:xfrm>
            <a:off x="3231905" y="6147593"/>
            <a:ext cx="2920434" cy="34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BB7C289-1948-0FBD-358A-3923F13D74FE}"/>
              </a:ext>
            </a:extLst>
          </p:cNvPr>
          <p:cNvCxnSpPr>
            <a:cxnSpLocks/>
          </p:cNvCxnSpPr>
          <p:nvPr/>
        </p:nvCxnSpPr>
        <p:spPr>
          <a:xfrm>
            <a:off x="6102099" y="953808"/>
            <a:ext cx="1610774" cy="18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40775A5-45A7-8D08-106F-FD2B1B473DDA}"/>
              </a:ext>
            </a:extLst>
          </p:cNvPr>
          <p:cNvCxnSpPr>
            <a:cxnSpLocks/>
          </p:cNvCxnSpPr>
          <p:nvPr/>
        </p:nvCxnSpPr>
        <p:spPr>
          <a:xfrm flipH="1">
            <a:off x="7683688" y="973415"/>
            <a:ext cx="1" cy="21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0FF679-FFAC-9CB0-DE92-A618F8B020BC}"/>
              </a:ext>
            </a:extLst>
          </p:cNvPr>
          <p:cNvCxnSpPr>
            <a:cxnSpLocks/>
          </p:cNvCxnSpPr>
          <p:nvPr/>
        </p:nvCxnSpPr>
        <p:spPr>
          <a:xfrm>
            <a:off x="5330394" y="4685329"/>
            <a:ext cx="1490604" cy="19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4C7A962-163B-7E20-BEB1-0BBE1C96EFE6}"/>
              </a:ext>
            </a:extLst>
          </p:cNvPr>
          <p:cNvSpPr txBox="1"/>
          <p:nvPr/>
        </p:nvSpPr>
        <p:spPr>
          <a:xfrm>
            <a:off x="5492456" y="4314570"/>
            <a:ext cx="593387" cy="307777"/>
          </a:xfrm>
          <a:prstGeom prst="rect">
            <a:avLst/>
          </a:prstGeom>
          <a:noFill/>
        </p:spPr>
        <p:txBody>
          <a:bodyPr wrap="square" rtlCol="0">
            <a:spAutoFit/>
          </a:bodyPr>
          <a:lstStyle/>
          <a:p>
            <a:r>
              <a:rPr lang="en-IN" sz="1400" dirty="0">
                <a:solidFill>
                  <a:srgbClr val="FFC000"/>
                </a:solidFill>
              </a:rPr>
              <a:t>NO</a:t>
            </a:r>
          </a:p>
        </p:txBody>
      </p:sp>
      <p:sp>
        <p:nvSpPr>
          <p:cNvPr id="33" name="Rectangle 32">
            <a:extLst>
              <a:ext uri="{FF2B5EF4-FFF2-40B4-BE49-F238E27FC236}">
                <a16:creationId xmlns:a16="http://schemas.microsoft.com/office/drawing/2014/main" id="{A0A6F3DE-D755-4AB4-5312-707E5852DB2C}"/>
              </a:ext>
            </a:extLst>
          </p:cNvPr>
          <p:cNvSpPr/>
          <p:nvPr/>
        </p:nvSpPr>
        <p:spPr>
          <a:xfrm>
            <a:off x="6776939" y="1223155"/>
            <a:ext cx="1814277" cy="3796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500" b="1" dirty="0">
                <a:solidFill>
                  <a:schemeClr val="bg1"/>
                </a:solidFill>
              </a:rPr>
              <a:t>Data Cleaning</a:t>
            </a:r>
          </a:p>
        </p:txBody>
      </p:sp>
      <p:cxnSp>
        <p:nvCxnSpPr>
          <p:cNvPr id="34" name="Straight Arrow Connector 33">
            <a:extLst>
              <a:ext uri="{FF2B5EF4-FFF2-40B4-BE49-F238E27FC236}">
                <a16:creationId xmlns:a16="http://schemas.microsoft.com/office/drawing/2014/main" id="{D65082DF-300B-BBE9-83BF-1033343274D3}"/>
              </a:ext>
            </a:extLst>
          </p:cNvPr>
          <p:cNvCxnSpPr>
            <a:cxnSpLocks/>
          </p:cNvCxnSpPr>
          <p:nvPr/>
        </p:nvCxnSpPr>
        <p:spPr>
          <a:xfrm>
            <a:off x="3212524" y="5267539"/>
            <a:ext cx="0" cy="914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EC4DD3F-1416-7505-5A5C-704B8C02AF20}"/>
              </a:ext>
            </a:extLst>
          </p:cNvPr>
          <p:cNvCxnSpPr>
            <a:cxnSpLocks/>
          </p:cNvCxnSpPr>
          <p:nvPr/>
        </p:nvCxnSpPr>
        <p:spPr>
          <a:xfrm flipH="1">
            <a:off x="7708683" y="3080947"/>
            <a:ext cx="1" cy="21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D69A3E9-468B-7BD8-09AD-E18A11B5A330}"/>
              </a:ext>
            </a:extLst>
          </p:cNvPr>
          <p:cNvSpPr/>
          <p:nvPr/>
        </p:nvSpPr>
        <p:spPr>
          <a:xfrm>
            <a:off x="6820998" y="3313890"/>
            <a:ext cx="1814277" cy="5064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500" b="1" dirty="0">
                <a:solidFill>
                  <a:schemeClr val="bg1"/>
                </a:solidFill>
              </a:rPr>
              <a:t>Feature Engineering</a:t>
            </a:r>
          </a:p>
        </p:txBody>
      </p:sp>
      <p:cxnSp>
        <p:nvCxnSpPr>
          <p:cNvPr id="38" name="Straight Arrow Connector 37">
            <a:extLst>
              <a:ext uri="{FF2B5EF4-FFF2-40B4-BE49-F238E27FC236}">
                <a16:creationId xmlns:a16="http://schemas.microsoft.com/office/drawing/2014/main" id="{EC3D890F-D669-14B0-5667-C35828958B13}"/>
              </a:ext>
            </a:extLst>
          </p:cNvPr>
          <p:cNvCxnSpPr>
            <a:cxnSpLocks/>
          </p:cNvCxnSpPr>
          <p:nvPr/>
        </p:nvCxnSpPr>
        <p:spPr>
          <a:xfrm flipH="1">
            <a:off x="7717641" y="3836159"/>
            <a:ext cx="1" cy="21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B13405D-BE8A-A56A-8E1D-335DF9C8F53E}"/>
              </a:ext>
            </a:extLst>
          </p:cNvPr>
          <p:cNvSpPr/>
          <p:nvPr/>
        </p:nvSpPr>
        <p:spPr>
          <a:xfrm>
            <a:off x="6829956" y="4069102"/>
            <a:ext cx="1814277" cy="798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500" b="1" dirty="0">
                <a:solidFill>
                  <a:schemeClr val="bg1"/>
                </a:solidFill>
              </a:rPr>
              <a:t>Data Analysis/Data Visualization</a:t>
            </a:r>
          </a:p>
        </p:txBody>
      </p:sp>
      <p:cxnSp>
        <p:nvCxnSpPr>
          <p:cNvPr id="40" name="Straight Arrow Connector 39">
            <a:extLst>
              <a:ext uri="{FF2B5EF4-FFF2-40B4-BE49-F238E27FC236}">
                <a16:creationId xmlns:a16="http://schemas.microsoft.com/office/drawing/2014/main" id="{0A71221D-60FC-37AF-700A-0244F781FB9A}"/>
              </a:ext>
            </a:extLst>
          </p:cNvPr>
          <p:cNvCxnSpPr>
            <a:cxnSpLocks/>
          </p:cNvCxnSpPr>
          <p:nvPr/>
        </p:nvCxnSpPr>
        <p:spPr>
          <a:xfrm flipH="1">
            <a:off x="7792219" y="4912686"/>
            <a:ext cx="1" cy="21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4DBE3A4-3EA3-7476-B938-F8875B1C3026}"/>
              </a:ext>
            </a:extLst>
          </p:cNvPr>
          <p:cNvSpPr/>
          <p:nvPr/>
        </p:nvSpPr>
        <p:spPr>
          <a:xfrm>
            <a:off x="6896815" y="5158680"/>
            <a:ext cx="1814277" cy="6035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500" b="1" dirty="0">
                <a:solidFill>
                  <a:schemeClr val="bg1"/>
                </a:solidFill>
              </a:rPr>
              <a:t>Key Findings &amp; Insights</a:t>
            </a:r>
          </a:p>
        </p:txBody>
      </p:sp>
      <p:cxnSp>
        <p:nvCxnSpPr>
          <p:cNvPr id="42" name="Straight Arrow Connector 41">
            <a:extLst>
              <a:ext uri="{FF2B5EF4-FFF2-40B4-BE49-F238E27FC236}">
                <a16:creationId xmlns:a16="http://schemas.microsoft.com/office/drawing/2014/main" id="{92B2A13A-03AE-8F85-CC9A-06CDB310A0BD}"/>
              </a:ext>
            </a:extLst>
          </p:cNvPr>
          <p:cNvCxnSpPr>
            <a:cxnSpLocks/>
          </p:cNvCxnSpPr>
          <p:nvPr/>
        </p:nvCxnSpPr>
        <p:spPr>
          <a:xfrm flipH="1">
            <a:off x="7801196" y="5800827"/>
            <a:ext cx="1" cy="21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3469314-F716-8435-4E9B-805C18CE393F}"/>
              </a:ext>
            </a:extLst>
          </p:cNvPr>
          <p:cNvSpPr/>
          <p:nvPr/>
        </p:nvSpPr>
        <p:spPr>
          <a:xfrm>
            <a:off x="6829956" y="6017986"/>
            <a:ext cx="1955614" cy="4936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500" b="1" dirty="0">
                <a:solidFill>
                  <a:schemeClr val="bg1"/>
                </a:solidFill>
              </a:rPr>
              <a:t>Recommendations</a:t>
            </a:r>
          </a:p>
        </p:txBody>
      </p:sp>
      <p:cxnSp>
        <p:nvCxnSpPr>
          <p:cNvPr id="50" name="Straight Arrow Connector 49">
            <a:extLst>
              <a:ext uri="{FF2B5EF4-FFF2-40B4-BE49-F238E27FC236}">
                <a16:creationId xmlns:a16="http://schemas.microsoft.com/office/drawing/2014/main" id="{DBD291B2-3AEA-92C4-AE6B-A16BF301AB86}"/>
              </a:ext>
            </a:extLst>
          </p:cNvPr>
          <p:cNvCxnSpPr>
            <a:cxnSpLocks/>
          </p:cNvCxnSpPr>
          <p:nvPr/>
        </p:nvCxnSpPr>
        <p:spPr>
          <a:xfrm flipH="1">
            <a:off x="7655846" y="1602819"/>
            <a:ext cx="1" cy="21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062A4E2-FA01-70B4-F7F2-3A6ED9CD9C51}"/>
              </a:ext>
            </a:extLst>
          </p:cNvPr>
          <p:cNvCxnSpPr>
            <a:cxnSpLocks/>
          </p:cNvCxnSpPr>
          <p:nvPr/>
        </p:nvCxnSpPr>
        <p:spPr>
          <a:xfrm flipH="1">
            <a:off x="7651340" y="2333960"/>
            <a:ext cx="1" cy="21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21C0BCD-D82D-A9E1-74AD-CCC6E022AFF6}"/>
              </a:ext>
            </a:extLst>
          </p:cNvPr>
          <p:cNvCxnSpPr>
            <a:cxnSpLocks/>
          </p:cNvCxnSpPr>
          <p:nvPr/>
        </p:nvCxnSpPr>
        <p:spPr>
          <a:xfrm>
            <a:off x="8711092" y="6283482"/>
            <a:ext cx="907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Flowchart: Terminator 57">
            <a:extLst>
              <a:ext uri="{FF2B5EF4-FFF2-40B4-BE49-F238E27FC236}">
                <a16:creationId xmlns:a16="http://schemas.microsoft.com/office/drawing/2014/main" id="{69FF16D8-0166-41F1-52FD-BCE6CB51E054}"/>
              </a:ext>
            </a:extLst>
          </p:cNvPr>
          <p:cNvSpPr/>
          <p:nvPr/>
        </p:nvSpPr>
        <p:spPr>
          <a:xfrm>
            <a:off x="9618652" y="6017995"/>
            <a:ext cx="1589436" cy="493633"/>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End</a:t>
            </a:r>
          </a:p>
        </p:txBody>
      </p:sp>
    </p:spTree>
    <p:extLst>
      <p:ext uri="{BB962C8B-B14F-4D97-AF65-F5344CB8AC3E}">
        <p14:creationId xmlns:p14="http://schemas.microsoft.com/office/powerpoint/2010/main" val="154990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2E6CA4-EF1B-46F7-A250-9E4187F868A6}"/>
              </a:ext>
            </a:extLst>
          </p:cNvPr>
          <p:cNvSpPr>
            <a:spLocks noGrp="1"/>
          </p:cNvSpPr>
          <p:nvPr>
            <p:ph type="title"/>
          </p:nvPr>
        </p:nvSpPr>
        <p:spPr>
          <a:xfrm>
            <a:off x="2116834" y="3202260"/>
            <a:ext cx="7958331" cy="1077229"/>
          </a:xfrm>
        </p:spPr>
        <p:txBody>
          <a:bodyPr/>
          <a:lstStyle/>
          <a:p>
            <a:r>
              <a:rPr lang="en-IN" dirty="0"/>
              <a:t>Data Loading &amp; Data Exploration</a:t>
            </a:r>
          </a:p>
        </p:txBody>
      </p:sp>
      <p:pic>
        <p:nvPicPr>
          <p:cNvPr id="2050" name="Picture 2" descr="Data Exploration Icon Illustration 27513398 Vector Art at Vecteezy">
            <a:extLst>
              <a:ext uri="{FF2B5EF4-FFF2-40B4-BE49-F238E27FC236}">
                <a16:creationId xmlns:a16="http://schemas.microsoft.com/office/drawing/2014/main" id="{E9DEEC95-0E20-1377-597A-8338E41E9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670" y="2530577"/>
            <a:ext cx="1796845" cy="1796845"/>
          </a:xfrm>
          <a:prstGeom prst="ellipse">
            <a:avLst/>
          </a:prstGeom>
          <a:ln w="63500" cap="rnd">
            <a:solidFill>
              <a:schemeClr val="accent1">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03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8692B-DDD6-3958-01C9-565A4E01C1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AF7894-C725-BA8D-55AF-E559BD9331D5}"/>
              </a:ext>
            </a:extLst>
          </p:cNvPr>
          <p:cNvSpPr>
            <a:spLocks noGrp="1"/>
          </p:cNvSpPr>
          <p:nvPr>
            <p:ph type="title"/>
          </p:nvPr>
        </p:nvSpPr>
        <p:spPr>
          <a:xfrm>
            <a:off x="1113748" y="117393"/>
            <a:ext cx="7958331" cy="1077229"/>
          </a:xfrm>
        </p:spPr>
        <p:txBody>
          <a:bodyPr/>
          <a:lstStyle/>
          <a:p>
            <a:pPr algn="l"/>
            <a:r>
              <a:rPr lang="en-IN" dirty="0"/>
              <a:t>Data Loading &amp; Data Exploration</a:t>
            </a:r>
          </a:p>
        </p:txBody>
      </p:sp>
      <p:sp>
        <p:nvSpPr>
          <p:cNvPr id="4" name="TextBox 3">
            <a:extLst>
              <a:ext uri="{FF2B5EF4-FFF2-40B4-BE49-F238E27FC236}">
                <a16:creationId xmlns:a16="http://schemas.microsoft.com/office/drawing/2014/main" id="{578274D4-600D-94BF-7AFF-2CF8FC062F1B}"/>
              </a:ext>
            </a:extLst>
          </p:cNvPr>
          <p:cNvSpPr txBox="1"/>
          <p:nvPr/>
        </p:nvSpPr>
        <p:spPr>
          <a:xfrm>
            <a:off x="1113748" y="656007"/>
            <a:ext cx="10180065" cy="1169551"/>
          </a:xfrm>
          <a:prstGeom prst="rect">
            <a:avLst/>
          </a:prstGeom>
          <a:noFill/>
        </p:spPr>
        <p:txBody>
          <a:bodyPr wrap="square">
            <a:spAutoFit/>
          </a:bodyPr>
          <a:lstStyle/>
          <a:p>
            <a:endParaRPr lang="en-IN" b="1" dirty="0"/>
          </a:p>
          <a:p>
            <a:r>
              <a:rPr lang="en-IN" b="1" dirty="0">
                <a:solidFill>
                  <a:srgbClr val="FFC000"/>
                </a:solidFill>
              </a:rPr>
              <a:t>Loading csv file through Pandas</a:t>
            </a:r>
          </a:p>
          <a:p>
            <a:endParaRPr lang="en-IN" dirty="0"/>
          </a:p>
          <a:p>
            <a:endParaRPr lang="en-IN" sz="1400" dirty="0"/>
          </a:p>
        </p:txBody>
      </p:sp>
      <p:pic>
        <p:nvPicPr>
          <p:cNvPr id="1026" name="Picture 2" descr="7 Steps to Mastering Data Wrangling with Pandas and Python - KDnuggets">
            <a:extLst>
              <a:ext uri="{FF2B5EF4-FFF2-40B4-BE49-F238E27FC236}">
                <a16:creationId xmlns:a16="http://schemas.microsoft.com/office/drawing/2014/main" id="{7EFF19D0-A8FC-BFBC-A231-DCCAEA8B4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098" y="1446768"/>
            <a:ext cx="1937831" cy="19822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341E033-C729-2AA3-7668-4BD16C69D038}"/>
              </a:ext>
            </a:extLst>
          </p:cNvPr>
          <p:cNvSpPr txBox="1"/>
          <p:nvPr/>
        </p:nvSpPr>
        <p:spPr>
          <a:xfrm>
            <a:off x="1113748" y="3725080"/>
            <a:ext cx="2349300" cy="1323439"/>
          </a:xfrm>
          <a:prstGeom prst="rect">
            <a:avLst/>
          </a:prstGeom>
          <a:noFill/>
        </p:spPr>
        <p:txBody>
          <a:bodyPr wrap="square">
            <a:spAutoFit/>
          </a:bodyPr>
          <a:lstStyle/>
          <a:p>
            <a:endParaRPr lang="en-IN" sz="2000" b="1" dirty="0"/>
          </a:p>
          <a:p>
            <a:r>
              <a:rPr lang="en-IN" b="1" dirty="0">
                <a:solidFill>
                  <a:srgbClr val="FFC000"/>
                </a:solidFill>
              </a:rPr>
              <a:t>Data Exploration</a:t>
            </a:r>
          </a:p>
          <a:p>
            <a:endParaRPr lang="en-IN" sz="2000" dirty="0"/>
          </a:p>
          <a:p>
            <a:endParaRPr lang="en-IN" sz="2000" dirty="0"/>
          </a:p>
        </p:txBody>
      </p:sp>
      <p:sp>
        <p:nvSpPr>
          <p:cNvPr id="5" name="Thought Bubble: Cloud 4">
            <a:extLst>
              <a:ext uri="{FF2B5EF4-FFF2-40B4-BE49-F238E27FC236}">
                <a16:creationId xmlns:a16="http://schemas.microsoft.com/office/drawing/2014/main" id="{F01BB3E1-C880-E6A9-2C3C-B45463197743}"/>
              </a:ext>
            </a:extLst>
          </p:cNvPr>
          <p:cNvSpPr/>
          <p:nvPr/>
        </p:nvSpPr>
        <p:spPr>
          <a:xfrm>
            <a:off x="4215929" y="5077566"/>
            <a:ext cx="5437762" cy="1527243"/>
          </a:xfrm>
          <a:prstGeom prst="cloudCallout">
            <a:avLst>
              <a:gd name="adj1" fmla="val -42300"/>
              <a:gd name="adj2" fmla="val -6361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29D10249-667F-AA6B-28ED-4F866014285A}"/>
              </a:ext>
            </a:extLst>
          </p:cNvPr>
          <p:cNvPicPr>
            <a:picLocks noChangeAspect="1"/>
          </p:cNvPicPr>
          <p:nvPr/>
        </p:nvPicPr>
        <p:blipFill rotWithShape="1">
          <a:blip r:embed="rId3"/>
          <a:srcRect l="8170" r="7575" b="4681"/>
          <a:stretch/>
        </p:blipFill>
        <p:spPr>
          <a:xfrm>
            <a:off x="5749047" y="1579100"/>
            <a:ext cx="2775790" cy="1570144"/>
          </a:xfrm>
          <a:prstGeom prst="rect">
            <a:avLst/>
          </a:prstGeom>
          <a:ln w="2286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74B8D54B-6B12-9B2B-BF5B-DEFBD148856D}"/>
              </a:ext>
            </a:extLst>
          </p:cNvPr>
          <p:cNvSpPr txBox="1"/>
          <p:nvPr/>
        </p:nvSpPr>
        <p:spPr>
          <a:xfrm>
            <a:off x="4647189" y="5651498"/>
            <a:ext cx="1381328" cy="369332"/>
          </a:xfrm>
          <a:prstGeom prst="rect">
            <a:avLst/>
          </a:prstGeom>
          <a:noFill/>
        </p:spPr>
        <p:txBody>
          <a:bodyPr wrap="square" rtlCol="0">
            <a:spAutoFit/>
          </a:bodyPr>
          <a:lstStyle/>
          <a:p>
            <a:r>
              <a:rPr lang="en-IN" dirty="0" err="1">
                <a:solidFill>
                  <a:schemeClr val="bg1"/>
                </a:solidFill>
              </a:rPr>
              <a:t>df.shape</a:t>
            </a:r>
            <a:endParaRPr lang="en-IN" dirty="0">
              <a:solidFill>
                <a:schemeClr val="bg1"/>
              </a:solidFill>
            </a:endParaRPr>
          </a:p>
        </p:txBody>
      </p:sp>
      <p:sp>
        <p:nvSpPr>
          <p:cNvPr id="9" name="TextBox 8">
            <a:extLst>
              <a:ext uri="{FF2B5EF4-FFF2-40B4-BE49-F238E27FC236}">
                <a16:creationId xmlns:a16="http://schemas.microsoft.com/office/drawing/2014/main" id="{9081E551-2DB1-DA03-45B8-80BBECA1C386}"/>
              </a:ext>
            </a:extLst>
          </p:cNvPr>
          <p:cNvSpPr txBox="1"/>
          <p:nvPr/>
        </p:nvSpPr>
        <p:spPr>
          <a:xfrm>
            <a:off x="5820993" y="5466832"/>
            <a:ext cx="1381328" cy="369332"/>
          </a:xfrm>
          <a:prstGeom prst="rect">
            <a:avLst/>
          </a:prstGeom>
          <a:noFill/>
        </p:spPr>
        <p:txBody>
          <a:bodyPr wrap="square" rtlCol="0">
            <a:spAutoFit/>
          </a:bodyPr>
          <a:lstStyle/>
          <a:p>
            <a:r>
              <a:rPr lang="en-IN" dirty="0">
                <a:solidFill>
                  <a:schemeClr val="bg1"/>
                </a:solidFill>
              </a:rPr>
              <a:t>df.info()</a:t>
            </a:r>
          </a:p>
        </p:txBody>
      </p:sp>
      <p:sp>
        <p:nvSpPr>
          <p:cNvPr id="10" name="TextBox 9">
            <a:extLst>
              <a:ext uri="{FF2B5EF4-FFF2-40B4-BE49-F238E27FC236}">
                <a16:creationId xmlns:a16="http://schemas.microsoft.com/office/drawing/2014/main" id="{C7420C8E-167B-D39E-C169-3495428A9BC5}"/>
              </a:ext>
            </a:extLst>
          </p:cNvPr>
          <p:cNvSpPr txBox="1"/>
          <p:nvPr/>
        </p:nvSpPr>
        <p:spPr>
          <a:xfrm>
            <a:off x="5796674" y="6035820"/>
            <a:ext cx="1381328" cy="369332"/>
          </a:xfrm>
          <a:prstGeom prst="rect">
            <a:avLst/>
          </a:prstGeom>
          <a:noFill/>
        </p:spPr>
        <p:txBody>
          <a:bodyPr wrap="square" rtlCol="0">
            <a:spAutoFit/>
          </a:bodyPr>
          <a:lstStyle/>
          <a:p>
            <a:r>
              <a:rPr lang="en-IN" dirty="0" err="1">
                <a:solidFill>
                  <a:schemeClr val="bg1"/>
                </a:solidFill>
              </a:rPr>
              <a:t>df.head</a:t>
            </a:r>
            <a:r>
              <a:rPr lang="en-IN" dirty="0">
                <a:solidFill>
                  <a:schemeClr val="bg1"/>
                </a:solidFill>
              </a:rPr>
              <a:t>()</a:t>
            </a:r>
          </a:p>
        </p:txBody>
      </p:sp>
      <p:sp>
        <p:nvSpPr>
          <p:cNvPr id="11" name="TextBox 10">
            <a:extLst>
              <a:ext uri="{FF2B5EF4-FFF2-40B4-BE49-F238E27FC236}">
                <a16:creationId xmlns:a16="http://schemas.microsoft.com/office/drawing/2014/main" id="{0E80DBE4-24CB-6226-F0E9-C8D875F8DED4}"/>
              </a:ext>
            </a:extLst>
          </p:cNvPr>
          <p:cNvSpPr txBox="1"/>
          <p:nvPr/>
        </p:nvSpPr>
        <p:spPr>
          <a:xfrm>
            <a:off x="7445513" y="5282166"/>
            <a:ext cx="1381328" cy="369332"/>
          </a:xfrm>
          <a:prstGeom prst="rect">
            <a:avLst/>
          </a:prstGeom>
          <a:noFill/>
        </p:spPr>
        <p:txBody>
          <a:bodyPr wrap="square" rtlCol="0">
            <a:spAutoFit/>
          </a:bodyPr>
          <a:lstStyle/>
          <a:p>
            <a:r>
              <a:rPr lang="en-IN" dirty="0" err="1">
                <a:solidFill>
                  <a:schemeClr val="bg1"/>
                </a:solidFill>
              </a:rPr>
              <a:t>df.columns</a:t>
            </a:r>
            <a:endParaRPr lang="en-IN" dirty="0">
              <a:solidFill>
                <a:schemeClr val="bg1"/>
              </a:solidFill>
            </a:endParaRPr>
          </a:p>
        </p:txBody>
      </p:sp>
      <p:sp>
        <p:nvSpPr>
          <p:cNvPr id="12" name="TextBox 11">
            <a:extLst>
              <a:ext uri="{FF2B5EF4-FFF2-40B4-BE49-F238E27FC236}">
                <a16:creationId xmlns:a16="http://schemas.microsoft.com/office/drawing/2014/main" id="{696D1CA5-8E38-7B17-C0F6-B81B60E337E1}"/>
              </a:ext>
            </a:extLst>
          </p:cNvPr>
          <p:cNvSpPr txBox="1"/>
          <p:nvPr/>
        </p:nvSpPr>
        <p:spPr>
          <a:xfrm>
            <a:off x="6918597" y="5719591"/>
            <a:ext cx="1606685" cy="369332"/>
          </a:xfrm>
          <a:prstGeom prst="rect">
            <a:avLst/>
          </a:prstGeom>
          <a:noFill/>
        </p:spPr>
        <p:txBody>
          <a:bodyPr wrap="square" rtlCol="0">
            <a:spAutoFit/>
          </a:bodyPr>
          <a:lstStyle/>
          <a:p>
            <a:r>
              <a:rPr lang="en-IN" dirty="0" err="1">
                <a:solidFill>
                  <a:schemeClr val="bg1"/>
                </a:solidFill>
              </a:rPr>
              <a:t>df.describe</a:t>
            </a:r>
            <a:r>
              <a:rPr lang="en-IN" dirty="0">
                <a:solidFill>
                  <a:schemeClr val="bg1"/>
                </a:solidFill>
              </a:rPr>
              <a:t>()</a:t>
            </a:r>
          </a:p>
        </p:txBody>
      </p:sp>
      <p:sp>
        <p:nvSpPr>
          <p:cNvPr id="14" name="TextBox 13">
            <a:extLst>
              <a:ext uri="{FF2B5EF4-FFF2-40B4-BE49-F238E27FC236}">
                <a16:creationId xmlns:a16="http://schemas.microsoft.com/office/drawing/2014/main" id="{90562366-1E0A-2EFC-912E-923EBBC0A244}"/>
              </a:ext>
            </a:extLst>
          </p:cNvPr>
          <p:cNvSpPr txBox="1"/>
          <p:nvPr/>
        </p:nvSpPr>
        <p:spPr>
          <a:xfrm>
            <a:off x="1802049" y="4411813"/>
            <a:ext cx="6094378" cy="369332"/>
          </a:xfrm>
          <a:prstGeom prst="rect">
            <a:avLst/>
          </a:prstGeom>
          <a:noFill/>
        </p:spPr>
        <p:txBody>
          <a:bodyPr wrap="square">
            <a:spAutoFit/>
          </a:bodyPr>
          <a:lstStyle/>
          <a:p>
            <a:pPr algn="l"/>
            <a:r>
              <a:rPr lang="en-IN" b="1" i="0" dirty="0">
                <a:solidFill>
                  <a:srgbClr val="FFC000"/>
                </a:solidFill>
                <a:effectLst/>
                <a:latin typeface="Helvetica Neue"/>
              </a:rPr>
              <a:t>1. Understanding the Variables/Features </a:t>
            </a:r>
          </a:p>
        </p:txBody>
      </p:sp>
    </p:spTree>
    <p:extLst>
      <p:ext uri="{BB962C8B-B14F-4D97-AF65-F5344CB8AC3E}">
        <p14:creationId xmlns:p14="http://schemas.microsoft.com/office/powerpoint/2010/main" val="163829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71CEE-5B19-9198-37A9-1597AFD6D5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2A11A-81BA-ED24-AF53-8AA5144C6306}"/>
              </a:ext>
            </a:extLst>
          </p:cNvPr>
          <p:cNvSpPr>
            <a:spLocks noGrp="1"/>
          </p:cNvSpPr>
          <p:nvPr>
            <p:ph type="title"/>
          </p:nvPr>
        </p:nvSpPr>
        <p:spPr>
          <a:xfrm>
            <a:off x="1113748" y="117393"/>
            <a:ext cx="7958331" cy="1077229"/>
          </a:xfrm>
        </p:spPr>
        <p:txBody>
          <a:bodyPr/>
          <a:lstStyle/>
          <a:p>
            <a:pPr algn="l"/>
            <a:r>
              <a:rPr lang="en-IN" dirty="0"/>
              <a:t>Data Exploration</a:t>
            </a:r>
          </a:p>
        </p:txBody>
      </p:sp>
      <p:sp>
        <p:nvSpPr>
          <p:cNvPr id="4" name="TextBox 3">
            <a:extLst>
              <a:ext uri="{FF2B5EF4-FFF2-40B4-BE49-F238E27FC236}">
                <a16:creationId xmlns:a16="http://schemas.microsoft.com/office/drawing/2014/main" id="{0C785FEA-C9E3-7A0D-A3D9-8AAC11342AF6}"/>
              </a:ext>
            </a:extLst>
          </p:cNvPr>
          <p:cNvSpPr txBox="1"/>
          <p:nvPr/>
        </p:nvSpPr>
        <p:spPr>
          <a:xfrm>
            <a:off x="1113748" y="954763"/>
            <a:ext cx="10180065" cy="892552"/>
          </a:xfrm>
          <a:prstGeom prst="rect">
            <a:avLst/>
          </a:prstGeom>
          <a:noFill/>
        </p:spPr>
        <p:txBody>
          <a:bodyPr wrap="square">
            <a:spAutoFit/>
          </a:bodyPr>
          <a:lstStyle/>
          <a:p>
            <a:endParaRPr lang="en-IN" b="1" dirty="0"/>
          </a:p>
          <a:p>
            <a:r>
              <a:rPr lang="en-US" b="1" dirty="0">
                <a:solidFill>
                  <a:srgbClr val="FFC000"/>
                </a:solidFill>
                <a:latin typeface="Helvetica Neue"/>
              </a:rPr>
              <a:t>2. Identifying Missing Values/ Redundant data /data inconsistency /data imbalance</a:t>
            </a:r>
          </a:p>
          <a:p>
            <a:endParaRPr lang="en-IN" sz="1400" dirty="0"/>
          </a:p>
        </p:txBody>
      </p:sp>
      <p:graphicFrame>
        <p:nvGraphicFramePr>
          <p:cNvPr id="6" name="Diagram 5">
            <a:extLst>
              <a:ext uri="{FF2B5EF4-FFF2-40B4-BE49-F238E27FC236}">
                <a16:creationId xmlns:a16="http://schemas.microsoft.com/office/drawing/2014/main" id="{774940FE-2389-A3BF-FF20-060E97BB5B79}"/>
              </a:ext>
            </a:extLst>
          </p:cNvPr>
          <p:cNvGraphicFramePr/>
          <p:nvPr>
            <p:extLst>
              <p:ext uri="{D42A27DB-BD31-4B8C-83A1-F6EECF244321}">
                <p14:modId xmlns:p14="http://schemas.microsoft.com/office/powerpoint/2010/main" val="3995107516"/>
              </p:ext>
            </p:extLst>
          </p:nvPr>
        </p:nvGraphicFramePr>
        <p:xfrm>
          <a:off x="3263032" y="2031991"/>
          <a:ext cx="5618321" cy="444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204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ngineering Icons &amp; Symbols">
            <a:extLst>
              <a:ext uri="{FF2B5EF4-FFF2-40B4-BE49-F238E27FC236}">
                <a16:creationId xmlns:a16="http://schemas.microsoft.com/office/drawing/2014/main" id="{DC0E8782-88D1-6CE3-7A43-7FCE40C46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670" y="2530577"/>
            <a:ext cx="1796845" cy="1796845"/>
          </a:xfrm>
          <a:prstGeom prst="ellipse">
            <a:avLst/>
          </a:prstGeom>
          <a:ln w="63500" cap="rnd">
            <a:solidFill>
              <a:schemeClr val="accent1">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32E6CA4-EF1B-46F7-A250-9E4187F868A6}"/>
              </a:ext>
            </a:extLst>
          </p:cNvPr>
          <p:cNvSpPr>
            <a:spLocks noGrp="1"/>
          </p:cNvSpPr>
          <p:nvPr>
            <p:ph type="title"/>
          </p:nvPr>
        </p:nvSpPr>
        <p:spPr>
          <a:xfrm>
            <a:off x="3463853" y="3132504"/>
            <a:ext cx="7868870" cy="592992"/>
          </a:xfrm>
        </p:spPr>
        <p:txBody>
          <a:bodyPr>
            <a:normAutofit/>
          </a:bodyPr>
          <a:lstStyle/>
          <a:p>
            <a:pPr algn="l"/>
            <a:r>
              <a:rPr lang="en-IN" dirty="0"/>
              <a:t>Data Cleaning/Feature Engineering</a:t>
            </a:r>
          </a:p>
        </p:txBody>
      </p:sp>
    </p:spTree>
    <p:extLst>
      <p:ext uri="{BB962C8B-B14F-4D97-AF65-F5344CB8AC3E}">
        <p14:creationId xmlns:p14="http://schemas.microsoft.com/office/powerpoint/2010/main" val="225637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CB9A7-3ED4-42DE-0DFB-7870FC601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2B4927-5E3D-267D-9756-C60199E58922}"/>
              </a:ext>
            </a:extLst>
          </p:cNvPr>
          <p:cNvSpPr>
            <a:spLocks noGrp="1"/>
          </p:cNvSpPr>
          <p:nvPr>
            <p:ph type="title"/>
          </p:nvPr>
        </p:nvSpPr>
        <p:spPr>
          <a:xfrm>
            <a:off x="1113748" y="117393"/>
            <a:ext cx="9722865" cy="1077229"/>
          </a:xfrm>
        </p:spPr>
        <p:txBody>
          <a:bodyPr/>
          <a:lstStyle/>
          <a:p>
            <a:pPr algn="l"/>
            <a:r>
              <a:rPr lang="en-IN" dirty="0"/>
              <a:t>Data Cleaning/Feature Engineering</a:t>
            </a:r>
          </a:p>
        </p:txBody>
      </p:sp>
      <p:sp>
        <p:nvSpPr>
          <p:cNvPr id="4" name="TextBox 3">
            <a:extLst>
              <a:ext uri="{FF2B5EF4-FFF2-40B4-BE49-F238E27FC236}">
                <a16:creationId xmlns:a16="http://schemas.microsoft.com/office/drawing/2014/main" id="{7A5748BC-DDB7-A7F6-502A-62834B8D6A61}"/>
              </a:ext>
            </a:extLst>
          </p:cNvPr>
          <p:cNvSpPr txBox="1"/>
          <p:nvPr/>
        </p:nvSpPr>
        <p:spPr>
          <a:xfrm>
            <a:off x="1113748" y="748346"/>
            <a:ext cx="10180065" cy="892552"/>
          </a:xfrm>
          <a:prstGeom prst="rect">
            <a:avLst/>
          </a:prstGeom>
          <a:noFill/>
        </p:spPr>
        <p:txBody>
          <a:bodyPr wrap="square">
            <a:spAutoFit/>
          </a:bodyPr>
          <a:lstStyle/>
          <a:p>
            <a:endParaRPr lang="en-IN" b="1" dirty="0">
              <a:solidFill>
                <a:srgbClr val="FFC000"/>
              </a:solidFill>
            </a:endParaRPr>
          </a:p>
          <a:p>
            <a:r>
              <a:rPr lang="en-US" b="1" dirty="0">
                <a:solidFill>
                  <a:srgbClr val="FFC000"/>
                </a:solidFill>
              </a:rPr>
              <a:t>Dropping rows/columns/Imputing values/Editing names/converting data types</a:t>
            </a:r>
          </a:p>
          <a:p>
            <a:endParaRPr lang="en-IN" sz="1400" dirty="0"/>
          </a:p>
        </p:txBody>
      </p:sp>
      <p:graphicFrame>
        <p:nvGraphicFramePr>
          <p:cNvPr id="6" name="Diagram 5">
            <a:extLst>
              <a:ext uri="{FF2B5EF4-FFF2-40B4-BE49-F238E27FC236}">
                <a16:creationId xmlns:a16="http://schemas.microsoft.com/office/drawing/2014/main" id="{D0089891-9EFF-6255-DBB3-4139D9F865CF}"/>
              </a:ext>
            </a:extLst>
          </p:cNvPr>
          <p:cNvGraphicFramePr/>
          <p:nvPr>
            <p:extLst>
              <p:ext uri="{D42A27DB-BD31-4B8C-83A1-F6EECF244321}">
                <p14:modId xmlns:p14="http://schemas.microsoft.com/office/powerpoint/2010/main" val="4016789313"/>
              </p:ext>
            </p:extLst>
          </p:nvPr>
        </p:nvGraphicFramePr>
        <p:xfrm>
          <a:off x="1716334" y="2500008"/>
          <a:ext cx="3376579" cy="3142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a:extLst>
              <a:ext uri="{FF2B5EF4-FFF2-40B4-BE49-F238E27FC236}">
                <a16:creationId xmlns:a16="http://schemas.microsoft.com/office/drawing/2014/main" id="{A3BFAB68-AC98-285B-C34D-57B98544CBB1}"/>
              </a:ext>
            </a:extLst>
          </p:cNvPr>
          <p:cNvCxnSpPr>
            <a:cxnSpLocks/>
          </p:cNvCxnSpPr>
          <p:nvPr/>
        </p:nvCxnSpPr>
        <p:spPr>
          <a:xfrm>
            <a:off x="5321030" y="3044757"/>
            <a:ext cx="1906621" cy="0"/>
          </a:xfrm>
          <a:prstGeom prst="straightConnector1">
            <a:avLst/>
          </a:prstGeom>
          <a:ln>
            <a:prstDash val="sysDash"/>
            <a:tailEnd type="triangle"/>
          </a:ln>
          <a:effectLst>
            <a:outerShdw blurRad="50800" dist="38100" dir="5400000" algn="t" rotWithShape="0">
              <a:schemeClr val="accent1">
                <a:lumMod val="60000"/>
                <a:lumOff val="40000"/>
                <a:alpha val="40000"/>
              </a:schemeClr>
            </a:outerShdw>
          </a:effectLst>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D3FC8FE2-11AC-77A8-FFDC-A091DA75093C}"/>
              </a:ext>
            </a:extLst>
          </p:cNvPr>
          <p:cNvSpPr/>
          <p:nvPr/>
        </p:nvSpPr>
        <p:spPr>
          <a:xfrm>
            <a:off x="7791855" y="2740769"/>
            <a:ext cx="2908570" cy="53492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solidFill>
              </a:rPr>
              <a:t>Dropping values/rows</a:t>
            </a:r>
          </a:p>
        </p:txBody>
      </p:sp>
      <p:cxnSp>
        <p:nvCxnSpPr>
          <p:cNvPr id="9" name="Straight Arrow Connector 8">
            <a:extLst>
              <a:ext uri="{FF2B5EF4-FFF2-40B4-BE49-F238E27FC236}">
                <a16:creationId xmlns:a16="http://schemas.microsoft.com/office/drawing/2014/main" id="{61669D7F-7C6F-0FBD-2E31-E4BFDE8E87FA}"/>
              </a:ext>
            </a:extLst>
          </p:cNvPr>
          <p:cNvCxnSpPr>
            <a:cxnSpLocks/>
          </p:cNvCxnSpPr>
          <p:nvPr/>
        </p:nvCxnSpPr>
        <p:spPr>
          <a:xfrm>
            <a:off x="5321030" y="3722450"/>
            <a:ext cx="1906621" cy="0"/>
          </a:xfrm>
          <a:prstGeom prst="straightConnector1">
            <a:avLst/>
          </a:prstGeom>
          <a:ln>
            <a:prstDash val="sysDash"/>
            <a:tailEnd type="triangle"/>
          </a:ln>
          <a:effectLst>
            <a:outerShdw blurRad="50800" dist="38100" dir="5400000" algn="t" rotWithShape="0">
              <a:schemeClr val="accent1">
                <a:lumMod val="60000"/>
                <a:lumOff val="40000"/>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82620A0-81AE-2154-A07F-BE8D8CDF5DBA}"/>
              </a:ext>
            </a:extLst>
          </p:cNvPr>
          <p:cNvCxnSpPr>
            <a:cxnSpLocks/>
          </p:cNvCxnSpPr>
          <p:nvPr/>
        </p:nvCxnSpPr>
        <p:spPr>
          <a:xfrm>
            <a:off x="5321030" y="4380688"/>
            <a:ext cx="1906621" cy="0"/>
          </a:xfrm>
          <a:prstGeom prst="straightConnector1">
            <a:avLst/>
          </a:prstGeom>
          <a:ln>
            <a:prstDash val="sysDash"/>
            <a:tailEnd type="triangle"/>
          </a:ln>
          <a:effectLst>
            <a:outerShdw blurRad="50800" dist="38100" dir="5400000" algn="t" rotWithShape="0">
              <a:schemeClr val="accent1">
                <a:lumMod val="60000"/>
                <a:lumOff val="40000"/>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630359-24EE-C917-DEB7-B44E428F2DEC}"/>
              </a:ext>
            </a:extLst>
          </p:cNvPr>
          <p:cNvCxnSpPr>
            <a:cxnSpLocks/>
          </p:cNvCxnSpPr>
          <p:nvPr/>
        </p:nvCxnSpPr>
        <p:spPr>
          <a:xfrm>
            <a:off x="5321030" y="4980560"/>
            <a:ext cx="1906621" cy="0"/>
          </a:xfrm>
          <a:prstGeom prst="straightConnector1">
            <a:avLst/>
          </a:prstGeom>
          <a:ln>
            <a:prstDash val="sysDash"/>
            <a:tailEnd type="triangle"/>
          </a:ln>
          <a:effectLst>
            <a:outerShdw blurRad="50800" dist="38100" dir="5400000" algn="t" rotWithShape="0">
              <a:schemeClr val="accent1">
                <a:lumMod val="60000"/>
                <a:lumOff val="40000"/>
                <a:alpha val="40000"/>
              </a:schemeClr>
            </a:outerShdw>
          </a:effectLst>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4B91AA8-230A-119C-D293-69907B1F8E6B}"/>
              </a:ext>
            </a:extLst>
          </p:cNvPr>
          <p:cNvSpPr/>
          <p:nvPr/>
        </p:nvSpPr>
        <p:spPr>
          <a:xfrm>
            <a:off x="7791855" y="3463139"/>
            <a:ext cx="2908570" cy="534926"/>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solidFill>
              </a:rPr>
              <a:t>Dropping columns</a:t>
            </a:r>
          </a:p>
        </p:txBody>
      </p:sp>
      <p:sp>
        <p:nvSpPr>
          <p:cNvPr id="13" name="Rectangle: Rounded Corners 12">
            <a:extLst>
              <a:ext uri="{FF2B5EF4-FFF2-40B4-BE49-F238E27FC236}">
                <a16:creationId xmlns:a16="http://schemas.microsoft.com/office/drawing/2014/main" id="{12B11FB2-2621-2FB6-41A9-39D7AB6FF5E0}"/>
              </a:ext>
            </a:extLst>
          </p:cNvPr>
          <p:cNvSpPr/>
          <p:nvPr/>
        </p:nvSpPr>
        <p:spPr>
          <a:xfrm>
            <a:off x="7791855" y="4185509"/>
            <a:ext cx="2908570" cy="534922"/>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solidFill>
              </a:rPr>
              <a:t>Dropping missing values</a:t>
            </a:r>
          </a:p>
        </p:txBody>
      </p:sp>
      <p:sp>
        <p:nvSpPr>
          <p:cNvPr id="14" name="Rectangle: Rounded Corners 13">
            <a:extLst>
              <a:ext uri="{FF2B5EF4-FFF2-40B4-BE49-F238E27FC236}">
                <a16:creationId xmlns:a16="http://schemas.microsoft.com/office/drawing/2014/main" id="{91CA40EE-D4AC-0854-440A-1304F2F908EE}"/>
              </a:ext>
            </a:extLst>
          </p:cNvPr>
          <p:cNvSpPr/>
          <p:nvPr/>
        </p:nvSpPr>
        <p:spPr>
          <a:xfrm>
            <a:off x="7791855" y="4878690"/>
            <a:ext cx="2908570" cy="763531"/>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600" dirty="0">
                <a:solidFill>
                  <a:schemeClr val="bg2"/>
                </a:solidFill>
              </a:rPr>
              <a:t>Converting string to int</a:t>
            </a:r>
          </a:p>
          <a:p>
            <a:pPr marL="285750" indent="-285750">
              <a:buFont typeface="Arial" panose="020B0604020202020204" pitchFamily="34" charset="0"/>
              <a:buChar char="•"/>
            </a:pPr>
            <a:r>
              <a:rPr lang="en-IN" sz="1600" dirty="0">
                <a:solidFill>
                  <a:schemeClr val="bg2"/>
                </a:solidFill>
              </a:rPr>
              <a:t>Converting float to data datatype</a:t>
            </a:r>
          </a:p>
        </p:txBody>
      </p:sp>
    </p:spTree>
    <p:extLst>
      <p:ext uri="{BB962C8B-B14F-4D97-AF65-F5344CB8AC3E}">
        <p14:creationId xmlns:p14="http://schemas.microsoft.com/office/powerpoint/2010/main" val="2740269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531</TotalTime>
  <Words>1994</Words>
  <Application>Microsoft Office PowerPoint</Application>
  <PresentationFormat>Widescreen</PresentationFormat>
  <Paragraphs>153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Helvetica Neue</vt:lpstr>
      <vt:lpstr>MS Shell Dlg 2</vt:lpstr>
      <vt:lpstr>Wingdings</vt:lpstr>
      <vt:lpstr>Wingdings 3</vt:lpstr>
      <vt:lpstr>Madison</vt:lpstr>
      <vt:lpstr>Funding in Startups</vt:lpstr>
      <vt:lpstr>Index</vt:lpstr>
      <vt:lpstr>Objective &amp; Data Specification</vt:lpstr>
      <vt:lpstr>Methodology (in Flow Chart format)</vt:lpstr>
      <vt:lpstr>Data Loading &amp; Data Exploration</vt:lpstr>
      <vt:lpstr>Data Loading &amp; Data Exploration</vt:lpstr>
      <vt:lpstr>Data Exploration</vt:lpstr>
      <vt:lpstr>Data Cleaning/Feature Engineering</vt:lpstr>
      <vt:lpstr>Data Cleaning/Feature Engineering</vt:lpstr>
      <vt:lpstr>Feature Engineering</vt:lpstr>
      <vt:lpstr>Data Visualization</vt:lpstr>
      <vt:lpstr>Data Visualization (1/3)</vt:lpstr>
      <vt:lpstr>Data Visualization (2/3)</vt:lpstr>
      <vt:lpstr>Data Visualization (3/3)</vt:lpstr>
      <vt:lpstr>Insights &amp; Recommendations</vt:lpstr>
      <vt:lpstr>Insights (1/2)</vt:lpstr>
      <vt:lpstr>Insights (2/2)</vt:lpstr>
      <vt:lpstr>Recommendations for Investors</vt:lpstr>
      <vt:lpstr>Recommendations for Aspiring Entrepreneurs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Archana Bharti</dc:creator>
  <cp:lastModifiedBy>Archana Bharti</cp:lastModifiedBy>
  <cp:revision>9</cp:revision>
  <dcterms:created xsi:type="dcterms:W3CDTF">2024-02-01T20:59:32Z</dcterms:created>
  <dcterms:modified xsi:type="dcterms:W3CDTF">2024-02-03T13:43:55Z</dcterms:modified>
</cp:coreProperties>
</file>