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8" r:id="rId7"/>
    <p:sldId id="261" r:id="rId8"/>
    <p:sldId id="265" r:id="rId9"/>
    <p:sldId id="266" r:id="rId10"/>
    <p:sldId id="267" r:id="rId11"/>
    <p:sldId id="262" r:id="rId12"/>
    <p:sldId id="264" r:id="rId13"/>
    <p:sldId id="263"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60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92DE18-E9A2-4DC2-B10E-01535F0F3314}"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3ADC7-0B03-43C4-82C3-541EAC1FD4A0}" type="slidenum">
              <a:rPr lang="en-US" smtClean="0"/>
              <a:t>‹#›</a:t>
            </a:fld>
            <a:endParaRPr lang="en-US"/>
          </a:p>
        </p:txBody>
      </p:sp>
    </p:spTree>
    <p:extLst>
      <p:ext uri="{BB962C8B-B14F-4D97-AF65-F5344CB8AC3E}">
        <p14:creationId xmlns:p14="http://schemas.microsoft.com/office/powerpoint/2010/main" val="47966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92DE18-E9A2-4DC2-B10E-01535F0F3314}"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3ADC7-0B03-43C4-82C3-541EAC1FD4A0}" type="slidenum">
              <a:rPr lang="en-US" smtClean="0"/>
              <a:t>‹#›</a:t>
            </a:fld>
            <a:endParaRPr lang="en-US"/>
          </a:p>
        </p:txBody>
      </p:sp>
    </p:spTree>
    <p:extLst>
      <p:ext uri="{BB962C8B-B14F-4D97-AF65-F5344CB8AC3E}">
        <p14:creationId xmlns:p14="http://schemas.microsoft.com/office/powerpoint/2010/main" val="1415494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92DE18-E9A2-4DC2-B10E-01535F0F3314}"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3ADC7-0B03-43C4-82C3-541EAC1FD4A0}" type="slidenum">
              <a:rPr lang="en-US" smtClean="0"/>
              <a:t>‹#›</a:t>
            </a:fld>
            <a:endParaRPr lang="en-US"/>
          </a:p>
        </p:txBody>
      </p:sp>
    </p:spTree>
    <p:extLst>
      <p:ext uri="{BB962C8B-B14F-4D97-AF65-F5344CB8AC3E}">
        <p14:creationId xmlns:p14="http://schemas.microsoft.com/office/powerpoint/2010/main" val="1879822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92DE18-E9A2-4DC2-B10E-01535F0F3314}"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3ADC7-0B03-43C4-82C3-541EAC1FD4A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28053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92DE18-E9A2-4DC2-B10E-01535F0F3314}"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3ADC7-0B03-43C4-82C3-541EAC1FD4A0}" type="slidenum">
              <a:rPr lang="en-US" smtClean="0"/>
              <a:t>‹#›</a:t>
            </a:fld>
            <a:endParaRPr lang="en-US"/>
          </a:p>
        </p:txBody>
      </p:sp>
    </p:spTree>
    <p:extLst>
      <p:ext uri="{BB962C8B-B14F-4D97-AF65-F5344CB8AC3E}">
        <p14:creationId xmlns:p14="http://schemas.microsoft.com/office/powerpoint/2010/main" val="2830013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92DE18-E9A2-4DC2-B10E-01535F0F3314}"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F3ADC7-0B03-43C4-82C3-541EAC1FD4A0}" type="slidenum">
              <a:rPr lang="en-US" smtClean="0"/>
              <a:t>‹#›</a:t>
            </a:fld>
            <a:endParaRPr lang="en-US"/>
          </a:p>
        </p:txBody>
      </p:sp>
    </p:spTree>
    <p:extLst>
      <p:ext uri="{BB962C8B-B14F-4D97-AF65-F5344CB8AC3E}">
        <p14:creationId xmlns:p14="http://schemas.microsoft.com/office/powerpoint/2010/main" val="169381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92DE18-E9A2-4DC2-B10E-01535F0F3314}"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F3ADC7-0B03-43C4-82C3-541EAC1FD4A0}" type="slidenum">
              <a:rPr lang="en-US" smtClean="0"/>
              <a:t>‹#›</a:t>
            </a:fld>
            <a:endParaRPr lang="en-US"/>
          </a:p>
        </p:txBody>
      </p:sp>
    </p:spTree>
    <p:extLst>
      <p:ext uri="{BB962C8B-B14F-4D97-AF65-F5344CB8AC3E}">
        <p14:creationId xmlns:p14="http://schemas.microsoft.com/office/powerpoint/2010/main" val="3551465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92DE18-E9A2-4DC2-B10E-01535F0F3314}"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3ADC7-0B03-43C4-82C3-541EAC1FD4A0}" type="slidenum">
              <a:rPr lang="en-US" smtClean="0"/>
              <a:t>‹#›</a:t>
            </a:fld>
            <a:endParaRPr lang="en-US"/>
          </a:p>
        </p:txBody>
      </p:sp>
    </p:spTree>
    <p:extLst>
      <p:ext uri="{BB962C8B-B14F-4D97-AF65-F5344CB8AC3E}">
        <p14:creationId xmlns:p14="http://schemas.microsoft.com/office/powerpoint/2010/main" val="3484268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92DE18-E9A2-4DC2-B10E-01535F0F3314}"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3ADC7-0B03-43C4-82C3-541EAC1FD4A0}" type="slidenum">
              <a:rPr lang="en-US" smtClean="0"/>
              <a:t>‹#›</a:t>
            </a:fld>
            <a:endParaRPr lang="en-US"/>
          </a:p>
        </p:txBody>
      </p:sp>
    </p:spTree>
    <p:extLst>
      <p:ext uri="{BB962C8B-B14F-4D97-AF65-F5344CB8AC3E}">
        <p14:creationId xmlns:p14="http://schemas.microsoft.com/office/powerpoint/2010/main" val="412759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92DE18-E9A2-4DC2-B10E-01535F0F3314}"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3ADC7-0B03-43C4-82C3-541EAC1FD4A0}" type="slidenum">
              <a:rPr lang="en-US" smtClean="0"/>
              <a:t>‹#›</a:t>
            </a:fld>
            <a:endParaRPr lang="en-US"/>
          </a:p>
        </p:txBody>
      </p:sp>
    </p:spTree>
    <p:extLst>
      <p:ext uri="{BB962C8B-B14F-4D97-AF65-F5344CB8AC3E}">
        <p14:creationId xmlns:p14="http://schemas.microsoft.com/office/powerpoint/2010/main" val="982767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92DE18-E9A2-4DC2-B10E-01535F0F3314}"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3ADC7-0B03-43C4-82C3-541EAC1FD4A0}" type="slidenum">
              <a:rPr lang="en-US" smtClean="0"/>
              <a:t>‹#›</a:t>
            </a:fld>
            <a:endParaRPr lang="en-US"/>
          </a:p>
        </p:txBody>
      </p:sp>
    </p:spTree>
    <p:extLst>
      <p:ext uri="{BB962C8B-B14F-4D97-AF65-F5344CB8AC3E}">
        <p14:creationId xmlns:p14="http://schemas.microsoft.com/office/powerpoint/2010/main" val="174383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92DE18-E9A2-4DC2-B10E-01535F0F3314}"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3ADC7-0B03-43C4-82C3-541EAC1FD4A0}" type="slidenum">
              <a:rPr lang="en-US" smtClean="0"/>
              <a:t>‹#›</a:t>
            </a:fld>
            <a:endParaRPr lang="en-US"/>
          </a:p>
        </p:txBody>
      </p:sp>
    </p:spTree>
    <p:extLst>
      <p:ext uri="{BB962C8B-B14F-4D97-AF65-F5344CB8AC3E}">
        <p14:creationId xmlns:p14="http://schemas.microsoft.com/office/powerpoint/2010/main" val="3882933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92DE18-E9A2-4DC2-B10E-01535F0F3314}" type="datetimeFigureOut">
              <a:rPr lang="en-US" smtClean="0"/>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F3ADC7-0B03-43C4-82C3-541EAC1FD4A0}" type="slidenum">
              <a:rPr lang="en-US" smtClean="0"/>
              <a:t>‹#›</a:t>
            </a:fld>
            <a:endParaRPr lang="en-US"/>
          </a:p>
        </p:txBody>
      </p:sp>
    </p:spTree>
    <p:extLst>
      <p:ext uri="{BB962C8B-B14F-4D97-AF65-F5344CB8AC3E}">
        <p14:creationId xmlns:p14="http://schemas.microsoft.com/office/powerpoint/2010/main" val="2392739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92DE18-E9A2-4DC2-B10E-01535F0F3314}"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F3ADC7-0B03-43C4-82C3-541EAC1FD4A0}" type="slidenum">
              <a:rPr lang="en-US" smtClean="0"/>
              <a:t>‹#›</a:t>
            </a:fld>
            <a:endParaRPr lang="en-US"/>
          </a:p>
        </p:txBody>
      </p:sp>
    </p:spTree>
    <p:extLst>
      <p:ext uri="{BB962C8B-B14F-4D97-AF65-F5344CB8AC3E}">
        <p14:creationId xmlns:p14="http://schemas.microsoft.com/office/powerpoint/2010/main" val="2941495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2DE18-E9A2-4DC2-B10E-01535F0F3314}" type="datetimeFigureOut">
              <a:rPr lang="en-US" smtClean="0"/>
              <a:t>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F3ADC7-0B03-43C4-82C3-541EAC1FD4A0}" type="slidenum">
              <a:rPr lang="en-US" smtClean="0"/>
              <a:t>‹#›</a:t>
            </a:fld>
            <a:endParaRPr lang="en-US"/>
          </a:p>
        </p:txBody>
      </p:sp>
    </p:spTree>
    <p:extLst>
      <p:ext uri="{BB962C8B-B14F-4D97-AF65-F5344CB8AC3E}">
        <p14:creationId xmlns:p14="http://schemas.microsoft.com/office/powerpoint/2010/main" val="372968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92DE18-E9A2-4DC2-B10E-01535F0F3314}"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3ADC7-0B03-43C4-82C3-541EAC1FD4A0}" type="slidenum">
              <a:rPr lang="en-US" smtClean="0"/>
              <a:t>‹#›</a:t>
            </a:fld>
            <a:endParaRPr lang="en-US"/>
          </a:p>
        </p:txBody>
      </p:sp>
    </p:spTree>
    <p:extLst>
      <p:ext uri="{BB962C8B-B14F-4D97-AF65-F5344CB8AC3E}">
        <p14:creationId xmlns:p14="http://schemas.microsoft.com/office/powerpoint/2010/main" val="1137440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92DE18-E9A2-4DC2-B10E-01535F0F3314}"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3ADC7-0B03-43C4-82C3-541EAC1FD4A0}" type="slidenum">
              <a:rPr lang="en-US" smtClean="0"/>
              <a:t>‹#›</a:t>
            </a:fld>
            <a:endParaRPr lang="en-US"/>
          </a:p>
        </p:txBody>
      </p:sp>
    </p:spTree>
    <p:extLst>
      <p:ext uri="{BB962C8B-B14F-4D97-AF65-F5344CB8AC3E}">
        <p14:creationId xmlns:p14="http://schemas.microsoft.com/office/powerpoint/2010/main" val="414584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792DE18-E9A2-4DC2-B10E-01535F0F3314}" type="datetimeFigureOut">
              <a:rPr lang="en-US" smtClean="0"/>
              <a:t>1/4/2022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0F3ADC7-0B03-43C4-82C3-541EAC1FD4A0}" type="slidenum">
              <a:rPr lang="en-US" smtClean="0"/>
              <a:t>‹#›</a:t>
            </a:fld>
            <a:endParaRPr lang="en-US"/>
          </a:p>
        </p:txBody>
      </p:sp>
    </p:spTree>
    <p:extLst>
      <p:ext uri="{BB962C8B-B14F-4D97-AF65-F5344CB8AC3E}">
        <p14:creationId xmlns:p14="http://schemas.microsoft.com/office/powerpoint/2010/main" val="310110698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48E6A-80C8-4E69-B70D-7C4A3ACE395A}"/>
              </a:ext>
            </a:extLst>
          </p:cNvPr>
          <p:cNvSpPr>
            <a:spLocks noGrp="1"/>
          </p:cNvSpPr>
          <p:nvPr>
            <p:ph type="ctrTitle"/>
          </p:nvPr>
        </p:nvSpPr>
        <p:spPr>
          <a:xfrm>
            <a:off x="1281953" y="2014677"/>
            <a:ext cx="9628094" cy="963987"/>
          </a:xfrm>
        </p:spPr>
        <p:txBody>
          <a:bodyPr/>
          <a:lstStyle/>
          <a:p>
            <a:r>
              <a:rPr lang="en-US" dirty="0"/>
              <a:t>User guide – Diet plan creator</a:t>
            </a:r>
          </a:p>
        </p:txBody>
      </p:sp>
      <p:sp>
        <p:nvSpPr>
          <p:cNvPr id="3" name="Subtitle 2">
            <a:extLst>
              <a:ext uri="{FF2B5EF4-FFF2-40B4-BE49-F238E27FC236}">
                <a16:creationId xmlns:a16="http://schemas.microsoft.com/office/drawing/2014/main" id="{C4702319-9F84-4EB8-8F9C-2283BCD8B2E5}"/>
              </a:ext>
            </a:extLst>
          </p:cNvPr>
          <p:cNvSpPr>
            <a:spLocks noGrp="1"/>
          </p:cNvSpPr>
          <p:nvPr>
            <p:ph type="subTitle" idx="1"/>
          </p:nvPr>
        </p:nvSpPr>
        <p:spPr>
          <a:xfrm>
            <a:off x="8130081" y="4775808"/>
            <a:ext cx="3748154" cy="1049867"/>
          </a:xfrm>
        </p:spPr>
        <p:txBody>
          <a:bodyPr>
            <a:normAutofit fontScale="32500" lnSpcReduction="20000"/>
          </a:bodyPr>
          <a:lstStyle/>
          <a:p>
            <a:r>
              <a:rPr lang="he-IL" sz="5800" u="sng" dirty="0">
                <a:solidFill>
                  <a:schemeClr val="tx2"/>
                </a:solidFill>
                <a:latin typeface="+mj-lt"/>
                <a:ea typeface="+mj-ea"/>
              </a:rPr>
              <a:t>מגישים</a:t>
            </a:r>
            <a:r>
              <a:rPr lang="he-IL" sz="5800" dirty="0">
                <a:solidFill>
                  <a:schemeClr val="tx2"/>
                </a:solidFill>
                <a:latin typeface="+mj-lt"/>
                <a:ea typeface="+mj-ea"/>
              </a:rPr>
              <a:t>:</a:t>
            </a:r>
            <a:br>
              <a:rPr lang="en-US" sz="5800" dirty="0">
                <a:solidFill>
                  <a:schemeClr val="tx2"/>
                </a:solidFill>
                <a:latin typeface="+mj-lt"/>
                <a:ea typeface="+mj-ea"/>
              </a:rPr>
            </a:br>
            <a:r>
              <a:rPr lang="he-IL" sz="5800" dirty="0">
                <a:solidFill>
                  <a:schemeClr val="tx2"/>
                </a:solidFill>
                <a:latin typeface="+mj-lt"/>
                <a:ea typeface="+mj-ea"/>
              </a:rPr>
              <a:t> לירן בשארי 313309114</a:t>
            </a:r>
            <a:br>
              <a:rPr lang="en-US" sz="5800" dirty="0">
                <a:solidFill>
                  <a:schemeClr val="tx2"/>
                </a:solidFill>
                <a:latin typeface="+mj-lt"/>
                <a:ea typeface="+mj-ea"/>
              </a:rPr>
            </a:br>
            <a:r>
              <a:rPr lang="he-IL" sz="5800" dirty="0">
                <a:solidFill>
                  <a:schemeClr val="tx2"/>
                </a:solidFill>
                <a:latin typeface="+mj-lt"/>
                <a:ea typeface="+mj-ea"/>
              </a:rPr>
              <a:t>מקסים גרינבלט 322372327</a:t>
            </a:r>
            <a:br>
              <a:rPr lang="en-US" sz="5800" dirty="0">
                <a:solidFill>
                  <a:schemeClr val="tx2"/>
                </a:solidFill>
                <a:latin typeface="+mj-lt"/>
                <a:ea typeface="+mj-ea"/>
              </a:rPr>
            </a:br>
            <a:r>
              <a:rPr lang="he-IL" sz="5800" dirty="0">
                <a:solidFill>
                  <a:schemeClr val="tx2"/>
                </a:solidFill>
                <a:latin typeface="+mj-lt"/>
                <a:ea typeface="+mj-ea"/>
              </a:rPr>
              <a:t>ארתור מלחוב 333843472</a:t>
            </a:r>
            <a:endParaRPr lang="en-US" sz="5800" dirty="0">
              <a:solidFill>
                <a:schemeClr val="tx2"/>
              </a:solidFill>
              <a:latin typeface="+mj-lt"/>
              <a:ea typeface="+mj-ea"/>
            </a:endParaRPr>
          </a:p>
        </p:txBody>
      </p:sp>
    </p:spTree>
    <p:extLst>
      <p:ext uri="{BB962C8B-B14F-4D97-AF65-F5344CB8AC3E}">
        <p14:creationId xmlns:p14="http://schemas.microsoft.com/office/powerpoint/2010/main" val="4090139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6C99-125B-4949-A6D6-0F40B4AF17AF}"/>
              </a:ext>
            </a:extLst>
          </p:cNvPr>
          <p:cNvSpPr>
            <a:spLocks noGrp="1"/>
          </p:cNvSpPr>
          <p:nvPr>
            <p:ph type="title"/>
          </p:nvPr>
        </p:nvSpPr>
        <p:spPr>
          <a:xfrm>
            <a:off x="797253" y="115712"/>
            <a:ext cx="10353762" cy="970450"/>
          </a:xfrm>
        </p:spPr>
        <p:txBody>
          <a:bodyPr/>
          <a:lstStyle/>
          <a:p>
            <a:r>
              <a:rPr lang="en-US" dirty="0"/>
              <a:t>comoBox – </a:t>
            </a:r>
            <a:r>
              <a:rPr lang="he-IL" dirty="0"/>
              <a:t>מסך הרכבת דיאטה</a:t>
            </a:r>
            <a:endParaRPr lang="en-US" dirty="0"/>
          </a:p>
        </p:txBody>
      </p:sp>
      <p:sp>
        <p:nvSpPr>
          <p:cNvPr id="10" name="Content Placeholder 2">
            <a:extLst>
              <a:ext uri="{FF2B5EF4-FFF2-40B4-BE49-F238E27FC236}">
                <a16:creationId xmlns:a16="http://schemas.microsoft.com/office/drawing/2014/main" id="{7140619C-16C4-4358-9E08-E7D264370929}"/>
              </a:ext>
            </a:extLst>
          </p:cNvPr>
          <p:cNvSpPr txBox="1">
            <a:spLocks/>
          </p:cNvSpPr>
          <p:nvPr/>
        </p:nvSpPr>
        <p:spPr>
          <a:xfrm>
            <a:off x="690282" y="1086161"/>
            <a:ext cx="11286974" cy="1621180"/>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r" rtl="1"/>
            <a:r>
              <a:rPr lang="he-IL" dirty="0"/>
              <a:t>אם המשתמש לא רוצה לבחור לבד, הוא יכול ללחוץ על הכפתור </a:t>
            </a:r>
            <a:r>
              <a:rPr lang="en-US" dirty="0"/>
              <a:t>“select best”</a:t>
            </a:r>
            <a:r>
              <a:rPr lang="he-IL" dirty="0"/>
              <a:t> והאפליקציה תוסיף את המאכל שיש בו את הערך התזונתי הגבוה ביותר בהתאם לדיאטה שנבחרה. אמנם זו פעולה קצת מורכבת אז צריך להמתין מספר שניות עד שהיא מתבצעת. </a:t>
            </a:r>
          </a:p>
          <a:p>
            <a:pPr algn="r" rtl="1"/>
            <a:r>
              <a:rPr lang="he-IL" dirty="0"/>
              <a:t>לבסוף המשתמש נותן שם לדיאטה שלו, וברגע שהוא לוחץ </a:t>
            </a:r>
            <a:r>
              <a:rPr lang="en-US" dirty="0"/>
              <a:t>Done</a:t>
            </a:r>
            <a:r>
              <a:rPr lang="he-IL" dirty="0"/>
              <a:t> הוא מועבר לדף הדיאטות, והדיאטה שלו מתווספת לרשימה.</a:t>
            </a:r>
          </a:p>
        </p:txBody>
      </p:sp>
      <p:pic>
        <p:nvPicPr>
          <p:cNvPr id="7" name="Picture 6">
            <a:extLst>
              <a:ext uri="{FF2B5EF4-FFF2-40B4-BE49-F238E27FC236}">
                <a16:creationId xmlns:a16="http://schemas.microsoft.com/office/drawing/2014/main" id="{BB3B8057-B1F6-4055-A1AB-4C7DDEB1566C}"/>
              </a:ext>
            </a:extLst>
          </p:cNvPr>
          <p:cNvPicPr>
            <a:picLocks noChangeAspect="1"/>
          </p:cNvPicPr>
          <p:nvPr/>
        </p:nvPicPr>
        <p:blipFill>
          <a:blip r:embed="rId2"/>
          <a:stretch>
            <a:fillRect/>
          </a:stretch>
        </p:blipFill>
        <p:spPr>
          <a:xfrm>
            <a:off x="2151530" y="4042804"/>
            <a:ext cx="4816819" cy="5912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Content Placeholder 2">
            <a:extLst>
              <a:ext uri="{FF2B5EF4-FFF2-40B4-BE49-F238E27FC236}">
                <a16:creationId xmlns:a16="http://schemas.microsoft.com/office/drawing/2014/main" id="{D8201F80-8944-4681-A90B-4A28B30F4C3D}"/>
              </a:ext>
            </a:extLst>
          </p:cNvPr>
          <p:cNvSpPr txBox="1">
            <a:spLocks/>
          </p:cNvSpPr>
          <p:nvPr/>
        </p:nvSpPr>
        <p:spPr>
          <a:xfrm>
            <a:off x="573741" y="3527831"/>
            <a:ext cx="11286974" cy="162118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r" rtl="1"/>
            <a:r>
              <a:rPr lang="he-IL" dirty="0"/>
              <a:t>כמובן שאם אף אחת מהתוכניות המוצגות בהתחלה לא מתאימות למשתמש, הוא יכול ללחוץ על</a:t>
            </a:r>
            <a:r>
              <a:rPr lang="en-US" dirty="0"/>
              <a:t> create </a:t>
            </a:r>
            <a:r>
              <a:rPr lang="he-IL" dirty="0"/>
              <a:t> והוא יועבר למסך אשר אחראי על בניית התוכנית.  </a:t>
            </a:r>
          </a:p>
        </p:txBody>
      </p:sp>
      <p:sp>
        <p:nvSpPr>
          <p:cNvPr id="13" name="Content Placeholder 2">
            <a:extLst>
              <a:ext uri="{FF2B5EF4-FFF2-40B4-BE49-F238E27FC236}">
                <a16:creationId xmlns:a16="http://schemas.microsoft.com/office/drawing/2014/main" id="{E301F0E3-1D19-40F7-BEAF-F406A9362713}"/>
              </a:ext>
            </a:extLst>
          </p:cNvPr>
          <p:cNvSpPr txBox="1">
            <a:spLocks/>
          </p:cNvSpPr>
          <p:nvPr/>
        </p:nvSpPr>
        <p:spPr>
          <a:xfrm>
            <a:off x="905026" y="4853394"/>
            <a:ext cx="11286974" cy="162118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r" rtl="1"/>
            <a:r>
              <a:rPr lang="he-IL" dirty="0"/>
              <a:t>אם במסך הדיאטות בחרנו באופציה </a:t>
            </a:r>
            <a:r>
              <a:rPr lang="en-US" dirty="0"/>
              <a:t>update diet</a:t>
            </a:r>
            <a:r>
              <a:rPr lang="he-IL" dirty="0"/>
              <a:t>, נועבר ישירות למסך הדיאטות רק שהפעם המאכלים שמרכיבים את הדיאטה שבחרנו לערוך כבר יופיעו לנו בטבלה הימנית ונוכל להוסיף או להוריד מאכלים ולשמור בהתאם.</a:t>
            </a:r>
            <a:r>
              <a:rPr lang="en-US" dirty="0"/>
              <a:t> </a:t>
            </a:r>
            <a:r>
              <a:rPr lang="he-IL" dirty="0"/>
              <a:t>בנוסף, הפעם הכפתור ישתנה ל-</a:t>
            </a:r>
            <a:r>
              <a:rPr lang="en-US" dirty="0"/>
              <a:t>finish updating</a:t>
            </a:r>
            <a:r>
              <a:rPr lang="he-IL" dirty="0"/>
              <a:t> ככה שנלחץ עליו כשנסיים לערוך ונועבר חזרה למסך הדיאטות.</a:t>
            </a:r>
          </a:p>
        </p:txBody>
      </p:sp>
      <p:pic>
        <p:nvPicPr>
          <p:cNvPr id="14" name="Picture 13">
            <a:extLst>
              <a:ext uri="{FF2B5EF4-FFF2-40B4-BE49-F238E27FC236}">
                <a16:creationId xmlns:a16="http://schemas.microsoft.com/office/drawing/2014/main" id="{D9375A0B-4E59-4AA7-9339-95F191A820A2}"/>
              </a:ext>
            </a:extLst>
          </p:cNvPr>
          <p:cNvPicPr>
            <a:picLocks noChangeAspect="1"/>
          </p:cNvPicPr>
          <p:nvPr/>
        </p:nvPicPr>
        <p:blipFill>
          <a:blip r:embed="rId3"/>
          <a:stretch>
            <a:fillRect/>
          </a:stretch>
        </p:blipFill>
        <p:spPr>
          <a:xfrm>
            <a:off x="1084730" y="2721976"/>
            <a:ext cx="10251812" cy="5560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a:extLst>
              <a:ext uri="{FF2B5EF4-FFF2-40B4-BE49-F238E27FC236}">
                <a16:creationId xmlns:a16="http://schemas.microsoft.com/office/drawing/2014/main" id="{D77D4DBC-8536-4CD9-A418-D6413EED8DA5}"/>
              </a:ext>
            </a:extLst>
          </p:cNvPr>
          <p:cNvPicPr>
            <a:picLocks noChangeAspect="1"/>
          </p:cNvPicPr>
          <p:nvPr/>
        </p:nvPicPr>
        <p:blipFill>
          <a:blip r:embed="rId4"/>
          <a:stretch>
            <a:fillRect/>
          </a:stretch>
        </p:blipFill>
        <p:spPr>
          <a:xfrm>
            <a:off x="4402852" y="6020901"/>
            <a:ext cx="2145661" cy="7213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31835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F749B-E520-4390-8BB5-A2EFAC5AE109}"/>
              </a:ext>
            </a:extLst>
          </p:cNvPr>
          <p:cNvSpPr>
            <a:spLocks noGrp="1"/>
          </p:cNvSpPr>
          <p:nvPr>
            <p:ph type="title"/>
          </p:nvPr>
        </p:nvSpPr>
        <p:spPr>
          <a:xfrm>
            <a:off x="919119" y="49953"/>
            <a:ext cx="10353762" cy="970450"/>
          </a:xfrm>
        </p:spPr>
        <p:txBody>
          <a:bodyPr/>
          <a:lstStyle/>
          <a:p>
            <a:r>
              <a:rPr lang="en-US" dirty="0"/>
              <a:t>Plan creator –</a:t>
            </a:r>
            <a:r>
              <a:rPr lang="he-IL" dirty="0"/>
              <a:t> מסך בניית התוכנית </a:t>
            </a:r>
            <a:endParaRPr lang="en-US" dirty="0"/>
          </a:p>
        </p:txBody>
      </p:sp>
      <p:sp>
        <p:nvSpPr>
          <p:cNvPr id="3" name="Content Placeholder 2">
            <a:extLst>
              <a:ext uri="{FF2B5EF4-FFF2-40B4-BE49-F238E27FC236}">
                <a16:creationId xmlns:a16="http://schemas.microsoft.com/office/drawing/2014/main" id="{0D1BF348-A393-492E-BF90-C5B32F88C90A}"/>
              </a:ext>
            </a:extLst>
          </p:cNvPr>
          <p:cNvSpPr>
            <a:spLocks noGrp="1"/>
          </p:cNvSpPr>
          <p:nvPr>
            <p:ph idx="1"/>
          </p:nvPr>
        </p:nvSpPr>
        <p:spPr>
          <a:xfrm>
            <a:off x="2796988" y="1176638"/>
            <a:ext cx="8848165" cy="1264024"/>
          </a:xfrm>
        </p:spPr>
        <p:txBody>
          <a:bodyPr>
            <a:normAutofit fontScale="92500"/>
          </a:bodyPr>
          <a:lstStyle/>
          <a:p>
            <a:pPr algn="r" rtl="1"/>
            <a:r>
              <a:rPr lang="he-IL" dirty="0"/>
              <a:t>בהגעה למסך הזה, המשתמש יתבקש לבנות את התוכנית שלו. כלומר לבחור איזה ערכים תזונתיים יוגבלו בתוכנית. בתור התחלה מוצגים 4 הערכים התזונתיים הנפוצים ביותר (חלבון, שומנים, פחמימות, קלוריות). ניתן לבחור את אחד מהם</a:t>
            </a:r>
            <a:r>
              <a:rPr lang="en-US" dirty="0"/>
              <a:t> </a:t>
            </a:r>
            <a:r>
              <a:rPr lang="he-IL" dirty="0"/>
              <a:t>(או כמה) ולאיזו כמות להגביל אותם לפי יחידת המידע שמופיעה בצמוד לשם. כשהמשתמש סיים ילחץ </a:t>
            </a:r>
            <a:r>
              <a:rPr lang="en-US" dirty="0"/>
              <a:t>Done</a:t>
            </a:r>
            <a:r>
              <a:rPr lang="he-IL" dirty="0"/>
              <a:t>.</a:t>
            </a:r>
            <a:endParaRPr lang="en-US" dirty="0"/>
          </a:p>
        </p:txBody>
      </p:sp>
      <p:pic>
        <p:nvPicPr>
          <p:cNvPr id="11" name="Picture 10">
            <a:extLst>
              <a:ext uri="{FF2B5EF4-FFF2-40B4-BE49-F238E27FC236}">
                <a16:creationId xmlns:a16="http://schemas.microsoft.com/office/drawing/2014/main" id="{7CDCA4E1-8FF8-4195-AF4D-6B03A65F0E3D}"/>
              </a:ext>
            </a:extLst>
          </p:cNvPr>
          <p:cNvPicPr>
            <a:picLocks noChangeAspect="1"/>
          </p:cNvPicPr>
          <p:nvPr/>
        </p:nvPicPr>
        <p:blipFill>
          <a:blip r:embed="rId2"/>
          <a:stretch>
            <a:fillRect/>
          </a:stretch>
        </p:blipFill>
        <p:spPr>
          <a:xfrm>
            <a:off x="259886" y="1789125"/>
            <a:ext cx="1935648" cy="6325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B501C650-9267-4C95-94D8-4C3966D96428}"/>
              </a:ext>
            </a:extLst>
          </p:cNvPr>
          <p:cNvPicPr>
            <a:picLocks noChangeAspect="1"/>
          </p:cNvPicPr>
          <p:nvPr/>
        </p:nvPicPr>
        <p:blipFill>
          <a:blip r:embed="rId3"/>
          <a:stretch>
            <a:fillRect/>
          </a:stretch>
        </p:blipFill>
        <p:spPr>
          <a:xfrm>
            <a:off x="259886" y="2596897"/>
            <a:ext cx="11385267" cy="2476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E6DC1ABF-D687-4087-B470-3AE619987410}"/>
              </a:ext>
            </a:extLst>
          </p:cNvPr>
          <p:cNvPicPr>
            <a:picLocks noChangeAspect="1"/>
          </p:cNvPicPr>
          <p:nvPr/>
        </p:nvPicPr>
        <p:blipFill>
          <a:blip r:embed="rId4"/>
          <a:stretch>
            <a:fillRect/>
          </a:stretch>
        </p:blipFill>
        <p:spPr>
          <a:xfrm>
            <a:off x="8633558" y="4648762"/>
            <a:ext cx="2903472" cy="20651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Content Placeholder 2">
            <a:extLst>
              <a:ext uri="{FF2B5EF4-FFF2-40B4-BE49-F238E27FC236}">
                <a16:creationId xmlns:a16="http://schemas.microsoft.com/office/drawing/2014/main" id="{38F24802-97DC-4A3A-AE3B-585D50CB25FD}"/>
              </a:ext>
            </a:extLst>
          </p:cNvPr>
          <p:cNvSpPr txBox="1">
            <a:spLocks/>
          </p:cNvSpPr>
          <p:nvPr/>
        </p:nvSpPr>
        <p:spPr>
          <a:xfrm>
            <a:off x="4670612" y="5218621"/>
            <a:ext cx="3789947" cy="1264024"/>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r" rtl="1"/>
            <a:r>
              <a:rPr lang="he-IL" dirty="0"/>
              <a:t>לאחר לחיצה על </a:t>
            </a:r>
            <a:r>
              <a:rPr lang="en-US" dirty="0"/>
              <a:t>Done</a:t>
            </a:r>
            <a:r>
              <a:rPr lang="he-IL" dirty="0"/>
              <a:t> יופיע חלון שבו המשתמש יקבע את שם התוכנית וייתן הסבר קצר עליה, עבור מי היא מיועדת או בשביל מה היא יעילה.</a:t>
            </a:r>
            <a:endParaRPr lang="en-US" dirty="0"/>
          </a:p>
        </p:txBody>
      </p:sp>
      <p:sp>
        <p:nvSpPr>
          <p:cNvPr id="19" name="Content Placeholder 2">
            <a:extLst>
              <a:ext uri="{FF2B5EF4-FFF2-40B4-BE49-F238E27FC236}">
                <a16:creationId xmlns:a16="http://schemas.microsoft.com/office/drawing/2014/main" id="{FC2B26EA-21BA-4B7E-BB67-B27FFF094A07}"/>
              </a:ext>
            </a:extLst>
          </p:cNvPr>
          <p:cNvSpPr txBox="1">
            <a:spLocks/>
          </p:cNvSpPr>
          <p:nvPr/>
        </p:nvSpPr>
        <p:spPr>
          <a:xfrm>
            <a:off x="259886" y="5218620"/>
            <a:ext cx="4237727" cy="1431485"/>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r" rtl="1"/>
            <a:r>
              <a:rPr lang="he-IL" dirty="0"/>
              <a:t>לאחר לחיצה על </a:t>
            </a:r>
            <a:r>
              <a:rPr lang="en-US" dirty="0"/>
              <a:t>Done</a:t>
            </a:r>
            <a:r>
              <a:rPr lang="he-IL" dirty="0"/>
              <a:t> בחלון זה, בהנחה שהכל תקין האתר יעביר אותנו חזרה אל מסך ה</a:t>
            </a:r>
            <a:r>
              <a:rPr lang="en-US" dirty="0"/>
              <a:t> </a:t>
            </a:r>
            <a:r>
              <a:rPr lang="he-IL" dirty="0"/>
              <a:t>-</a:t>
            </a:r>
            <a:r>
              <a:rPr lang="en-US" dirty="0"/>
              <a:t>comoBox </a:t>
            </a:r>
            <a:r>
              <a:rPr lang="he-IL" dirty="0"/>
              <a:t> ושם נוכל לבחור את התוכנית שיצרנו ולהמשיך לעבוד עליה כמתואר.</a:t>
            </a:r>
            <a:endParaRPr lang="en-US" dirty="0"/>
          </a:p>
        </p:txBody>
      </p:sp>
    </p:spTree>
    <p:extLst>
      <p:ext uri="{BB962C8B-B14F-4D97-AF65-F5344CB8AC3E}">
        <p14:creationId xmlns:p14="http://schemas.microsoft.com/office/powerpoint/2010/main" val="3416886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9869E0-E887-465D-8293-94575E08A13B}"/>
              </a:ext>
            </a:extLst>
          </p:cNvPr>
          <p:cNvSpPr>
            <a:spLocks noGrp="1"/>
          </p:cNvSpPr>
          <p:nvPr>
            <p:ph type="title"/>
          </p:nvPr>
        </p:nvSpPr>
        <p:spPr>
          <a:xfrm>
            <a:off x="788895" y="170329"/>
            <a:ext cx="10353675" cy="969963"/>
          </a:xfrm>
        </p:spPr>
        <p:txBody>
          <a:bodyPr/>
          <a:lstStyle/>
          <a:p>
            <a:r>
              <a:rPr lang="en-US" dirty="0"/>
              <a:t>Plan creator –</a:t>
            </a:r>
            <a:r>
              <a:rPr lang="he-IL" dirty="0"/>
              <a:t> מסך בניית התוכנית </a:t>
            </a:r>
            <a:endParaRPr lang="en-US" dirty="0"/>
          </a:p>
        </p:txBody>
      </p:sp>
      <p:sp>
        <p:nvSpPr>
          <p:cNvPr id="6" name="Content Placeholder 2">
            <a:extLst>
              <a:ext uri="{FF2B5EF4-FFF2-40B4-BE49-F238E27FC236}">
                <a16:creationId xmlns:a16="http://schemas.microsoft.com/office/drawing/2014/main" id="{29C2A87C-7E85-4D82-AEA9-5DF8CA5CAD7D}"/>
              </a:ext>
            </a:extLst>
          </p:cNvPr>
          <p:cNvSpPr>
            <a:spLocks noGrp="1"/>
          </p:cNvSpPr>
          <p:nvPr>
            <p:ph idx="1"/>
          </p:nvPr>
        </p:nvSpPr>
        <p:spPr>
          <a:xfrm>
            <a:off x="860611" y="1242499"/>
            <a:ext cx="10694939" cy="1264024"/>
          </a:xfrm>
        </p:spPr>
        <p:txBody>
          <a:bodyPr>
            <a:normAutofit lnSpcReduction="10000"/>
          </a:bodyPr>
          <a:lstStyle/>
          <a:p>
            <a:pPr algn="r" rtl="1"/>
            <a:r>
              <a:rPr lang="he-IL" dirty="0"/>
              <a:t>במידה וארבעת הערכים הבסיסיים לא מספקים את המשתמש, הוא יכול ללחוץ על הכפתור </a:t>
            </a:r>
            <a:r>
              <a:rPr lang="en-US" dirty="0"/>
              <a:t>Advanced</a:t>
            </a:r>
            <a:r>
              <a:rPr lang="he-IL" dirty="0"/>
              <a:t> ותופיע לו רשימה של כל שאר הערכים התזונתיים הקיימים (255 ערכים). אפשר ללחוץ על החיצים למטה כדי להתקדם הלוך וחזור ברשימה, ובדיוק כמו שתואר קודם לבחור ערכים ולהגביל אותם לפי יחידת המידה שכתובה ליד השם.</a:t>
            </a:r>
            <a:endParaRPr lang="en-US" dirty="0"/>
          </a:p>
        </p:txBody>
      </p:sp>
      <p:pic>
        <p:nvPicPr>
          <p:cNvPr id="8" name="Picture 7">
            <a:extLst>
              <a:ext uri="{FF2B5EF4-FFF2-40B4-BE49-F238E27FC236}">
                <a16:creationId xmlns:a16="http://schemas.microsoft.com/office/drawing/2014/main" id="{A2E3DAA8-9D18-414C-B446-862C8751BD90}"/>
              </a:ext>
            </a:extLst>
          </p:cNvPr>
          <p:cNvPicPr>
            <a:picLocks noChangeAspect="1"/>
          </p:cNvPicPr>
          <p:nvPr/>
        </p:nvPicPr>
        <p:blipFill>
          <a:blip r:embed="rId2"/>
          <a:stretch>
            <a:fillRect/>
          </a:stretch>
        </p:blipFill>
        <p:spPr>
          <a:xfrm>
            <a:off x="1703352" y="2237224"/>
            <a:ext cx="7342036" cy="4450447"/>
          </a:xfrm>
          <a:prstGeom prst="rect">
            <a:avLst/>
          </a:prstGeom>
        </p:spPr>
      </p:pic>
    </p:spTree>
    <p:extLst>
      <p:ext uri="{BB962C8B-B14F-4D97-AF65-F5344CB8AC3E}">
        <p14:creationId xmlns:p14="http://schemas.microsoft.com/office/powerpoint/2010/main" val="3217247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368B2F-5504-475D-B348-742EBF61AA19}"/>
              </a:ext>
            </a:extLst>
          </p:cNvPr>
          <p:cNvSpPr>
            <a:spLocks noGrp="1"/>
          </p:cNvSpPr>
          <p:nvPr>
            <p:ph idx="1"/>
          </p:nvPr>
        </p:nvSpPr>
        <p:spPr>
          <a:xfrm>
            <a:off x="1190148" y="1179332"/>
            <a:ext cx="10353762" cy="815366"/>
          </a:xfrm>
        </p:spPr>
        <p:txBody>
          <a:bodyPr/>
          <a:lstStyle/>
          <a:p>
            <a:pPr algn="r" rtl="1"/>
            <a:r>
              <a:rPr lang="he-IL" dirty="0"/>
              <a:t>במידה והמשתמש בחר ערך תזונתי כלשהו, אבל לא הגביל אותו בכמות, לאחר בחירת השם לתוכנית תקפוץ הודעה בהתאם:</a:t>
            </a:r>
            <a:endParaRPr lang="en-US" dirty="0"/>
          </a:p>
        </p:txBody>
      </p:sp>
      <p:sp>
        <p:nvSpPr>
          <p:cNvPr id="4" name="Title 1">
            <a:extLst>
              <a:ext uri="{FF2B5EF4-FFF2-40B4-BE49-F238E27FC236}">
                <a16:creationId xmlns:a16="http://schemas.microsoft.com/office/drawing/2014/main" id="{BF06C7FD-E1AD-46F6-A9CC-110E891852B2}"/>
              </a:ext>
            </a:extLst>
          </p:cNvPr>
          <p:cNvSpPr>
            <a:spLocks noGrp="1"/>
          </p:cNvSpPr>
          <p:nvPr>
            <p:ph type="title"/>
          </p:nvPr>
        </p:nvSpPr>
        <p:spPr>
          <a:xfrm>
            <a:off x="913882" y="206188"/>
            <a:ext cx="10353675" cy="969963"/>
          </a:xfrm>
        </p:spPr>
        <p:txBody>
          <a:bodyPr/>
          <a:lstStyle/>
          <a:p>
            <a:r>
              <a:rPr lang="en-US" dirty="0"/>
              <a:t>Plan creator –</a:t>
            </a:r>
            <a:r>
              <a:rPr lang="he-IL" dirty="0"/>
              <a:t> מסך בניית התוכנית </a:t>
            </a:r>
            <a:endParaRPr lang="en-US" dirty="0"/>
          </a:p>
        </p:txBody>
      </p:sp>
      <p:grpSp>
        <p:nvGrpSpPr>
          <p:cNvPr id="22" name="Group 21">
            <a:extLst>
              <a:ext uri="{FF2B5EF4-FFF2-40B4-BE49-F238E27FC236}">
                <a16:creationId xmlns:a16="http://schemas.microsoft.com/office/drawing/2014/main" id="{40888C72-7D8C-43AF-9F51-20079D9D2E9E}"/>
              </a:ext>
            </a:extLst>
          </p:cNvPr>
          <p:cNvGrpSpPr/>
          <p:nvPr/>
        </p:nvGrpSpPr>
        <p:grpSpPr>
          <a:xfrm>
            <a:off x="408130" y="1663242"/>
            <a:ext cx="8211129" cy="1235557"/>
            <a:chOff x="318483" y="2129078"/>
            <a:chExt cx="8211129" cy="1235557"/>
          </a:xfrm>
        </p:grpSpPr>
        <p:pic>
          <p:nvPicPr>
            <p:cNvPr id="6" name="Picture 5">
              <a:extLst>
                <a:ext uri="{FF2B5EF4-FFF2-40B4-BE49-F238E27FC236}">
                  <a16:creationId xmlns:a16="http://schemas.microsoft.com/office/drawing/2014/main" id="{3EFBB507-163A-4B79-860F-90B27C1AC8E4}"/>
                </a:ext>
              </a:extLst>
            </p:cNvPr>
            <p:cNvPicPr>
              <a:picLocks noChangeAspect="1"/>
            </p:cNvPicPr>
            <p:nvPr/>
          </p:nvPicPr>
          <p:blipFill>
            <a:blip r:embed="rId2"/>
            <a:stretch>
              <a:fillRect/>
            </a:stretch>
          </p:blipFill>
          <p:spPr>
            <a:xfrm>
              <a:off x="4061011" y="2129078"/>
              <a:ext cx="4468601" cy="12355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1B2E9FC0-8A5D-4DC5-BD61-F3A44FD14DB5}"/>
                </a:ext>
              </a:extLst>
            </p:cNvPr>
            <p:cNvPicPr>
              <a:picLocks noChangeAspect="1"/>
            </p:cNvPicPr>
            <p:nvPr/>
          </p:nvPicPr>
          <p:blipFill>
            <a:blip r:embed="rId3"/>
            <a:stretch>
              <a:fillRect/>
            </a:stretch>
          </p:blipFill>
          <p:spPr>
            <a:xfrm>
              <a:off x="318483" y="2339173"/>
              <a:ext cx="2721555" cy="8153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2" name="Straight Arrow Connector 11">
              <a:extLst>
                <a:ext uri="{FF2B5EF4-FFF2-40B4-BE49-F238E27FC236}">
                  <a16:creationId xmlns:a16="http://schemas.microsoft.com/office/drawing/2014/main" id="{72269AE2-4A54-4C37-82DF-E4B06A00255F}"/>
                </a:ext>
              </a:extLst>
            </p:cNvPr>
            <p:cNvCxnSpPr>
              <a:cxnSpLocks/>
              <a:stCxn id="10" idx="3"/>
              <a:endCxn id="6" idx="1"/>
            </p:cNvCxnSpPr>
            <p:nvPr/>
          </p:nvCxnSpPr>
          <p:spPr>
            <a:xfrm>
              <a:off x="3040038" y="2746856"/>
              <a:ext cx="1020973" cy="1"/>
            </a:xfrm>
            <a:prstGeom prst="straightConnector1">
              <a:avLst/>
            </a:prstGeom>
            <a:ln w="76200">
              <a:solidFill>
                <a:srgbClr val="FFFF00"/>
              </a:solidFill>
              <a:tailEnd type="triangle"/>
            </a:ln>
          </p:spPr>
          <p:style>
            <a:lnRef idx="3">
              <a:schemeClr val="accent3"/>
            </a:lnRef>
            <a:fillRef idx="0">
              <a:schemeClr val="accent3"/>
            </a:fillRef>
            <a:effectRef idx="2">
              <a:schemeClr val="accent3"/>
            </a:effectRef>
            <a:fontRef idx="minor">
              <a:schemeClr val="tx1"/>
            </a:fontRef>
          </p:style>
        </p:cxnSp>
      </p:grpSp>
      <p:pic>
        <p:nvPicPr>
          <p:cNvPr id="17" name="Picture 16">
            <a:extLst>
              <a:ext uri="{FF2B5EF4-FFF2-40B4-BE49-F238E27FC236}">
                <a16:creationId xmlns:a16="http://schemas.microsoft.com/office/drawing/2014/main" id="{ED8E0EC1-7144-4A7D-8B4F-AC1E62B1851B}"/>
              </a:ext>
            </a:extLst>
          </p:cNvPr>
          <p:cNvPicPr>
            <a:picLocks noChangeAspect="1"/>
          </p:cNvPicPr>
          <p:nvPr/>
        </p:nvPicPr>
        <p:blipFill>
          <a:blip r:embed="rId4"/>
          <a:stretch>
            <a:fillRect/>
          </a:stretch>
        </p:blipFill>
        <p:spPr>
          <a:xfrm>
            <a:off x="408130" y="3492555"/>
            <a:ext cx="8024555" cy="6020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Content Placeholder 2">
            <a:extLst>
              <a:ext uri="{FF2B5EF4-FFF2-40B4-BE49-F238E27FC236}">
                <a16:creationId xmlns:a16="http://schemas.microsoft.com/office/drawing/2014/main" id="{9CBE5BD5-06D3-47DD-83F7-D3FA4BB9B718}"/>
              </a:ext>
            </a:extLst>
          </p:cNvPr>
          <p:cNvSpPr txBox="1">
            <a:spLocks/>
          </p:cNvSpPr>
          <p:nvPr/>
        </p:nvSpPr>
        <p:spPr>
          <a:xfrm>
            <a:off x="1208077" y="2978205"/>
            <a:ext cx="10353762" cy="81536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r" rtl="1"/>
            <a:r>
              <a:rPr lang="he-IL" dirty="0"/>
              <a:t>במידה והמשתמש הגביל ערך תזונתי כלשהו, אבל לא סימן את אותו הערך, האפליקציה שלנו לא תתייחס לערך שלא סומן.</a:t>
            </a:r>
            <a:endParaRPr lang="en-US" dirty="0"/>
          </a:p>
        </p:txBody>
      </p:sp>
      <p:pic>
        <p:nvPicPr>
          <p:cNvPr id="20" name="Picture 19">
            <a:extLst>
              <a:ext uri="{FF2B5EF4-FFF2-40B4-BE49-F238E27FC236}">
                <a16:creationId xmlns:a16="http://schemas.microsoft.com/office/drawing/2014/main" id="{857BBCCE-D526-4AB3-B1A7-937E27698641}"/>
              </a:ext>
            </a:extLst>
          </p:cNvPr>
          <p:cNvPicPr>
            <a:picLocks noChangeAspect="1"/>
          </p:cNvPicPr>
          <p:nvPr/>
        </p:nvPicPr>
        <p:blipFill>
          <a:blip r:embed="rId5"/>
          <a:stretch>
            <a:fillRect/>
          </a:stretch>
        </p:blipFill>
        <p:spPr>
          <a:xfrm>
            <a:off x="2192067" y="4372400"/>
            <a:ext cx="3846951" cy="1048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Content Placeholder 2">
            <a:extLst>
              <a:ext uri="{FF2B5EF4-FFF2-40B4-BE49-F238E27FC236}">
                <a16:creationId xmlns:a16="http://schemas.microsoft.com/office/drawing/2014/main" id="{66360B53-3773-4F31-BDC9-50E52D6EECDC}"/>
              </a:ext>
            </a:extLst>
          </p:cNvPr>
          <p:cNvSpPr txBox="1">
            <a:spLocks/>
          </p:cNvSpPr>
          <p:nvPr/>
        </p:nvSpPr>
        <p:spPr>
          <a:xfrm>
            <a:off x="8014448" y="4429032"/>
            <a:ext cx="3529462" cy="935030"/>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r" rtl="1"/>
            <a:r>
              <a:rPr lang="he-IL" dirty="0"/>
              <a:t>במידה והמשתמש לא סימן אף ערך תזונתי ולחץ על </a:t>
            </a:r>
            <a:r>
              <a:rPr lang="en-US" dirty="0"/>
              <a:t>Done</a:t>
            </a:r>
            <a:r>
              <a:rPr lang="he-IL" dirty="0"/>
              <a:t>, תוצג לפניו ההודעה הבאה:</a:t>
            </a:r>
            <a:endParaRPr lang="en-US" dirty="0"/>
          </a:p>
        </p:txBody>
      </p:sp>
      <p:sp>
        <p:nvSpPr>
          <p:cNvPr id="23" name="Content Placeholder 2">
            <a:extLst>
              <a:ext uri="{FF2B5EF4-FFF2-40B4-BE49-F238E27FC236}">
                <a16:creationId xmlns:a16="http://schemas.microsoft.com/office/drawing/2014/main" id="{23EF7204-C33E-49B7-9159-DB058822CC1D}"/>
              </a:ext>
            </a:extLst>
          </p:cNvPr>
          <p:cNvSpPr txBox="1">
            <a:spLocks/>
          </p:cNvSpPr>
          <p:nvPr/>
        </p:nvSpPr>
        <p:spPr>
          <a:xfrm>
            <a:off x="8190638" y="5778283"/>
            <a:ext cx="3442919" cy="815366"/>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r" rtl="1"/>
            <a:r>
              <a:rPr lang="he-IL" dirty="0"/>
              <a:t>במידה והמשתמש בחר שם זהה לשם של תוכנית שכבר קיימת, תוצג ההודעה הבאה:</a:t>
            </a:r>
            <a:endParaRPr lang="en-US" dirty="0"/>
          </a:p>
        </p:txBody>
      </p:sp>
      <p:pic>
        <p:nvPicPr>
          <p:cNvPr id="25" name="Picture 24">
            <a:extLst>
              <a:ext uri="{FF2B5EF4-FFF2-40B4-BE49-F238E27FC236}">
                <a16:creationId xmlns:a16="http://schemas.microsoft.com/office/drawing/2014/main" id="{E84456D5-1A3B-49FE-984B-595D34789537}"/>
              </a:ext>
            </a:extLst>
          </p:cNvPr>
          <p:cNvPicPr>
            <a:picLocks noChangeAspect="1"/>
          </p:cNvPicPr>
          <p:nvPr/>
        </p:nvPicPr>
        <p:blipFill>
          <a:blip r:embed="rId6"/>
          <a:stretch>
            <a:fillRect/>
          </a:stretch>
        </p:blipFill>
        <p:spPr>
          <a:xfrm>
            <a:off x="130740" y="5661819"/>
            <a:ext cx="3870623" cy="1048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26" name="Straight Arrow Connector 25">
            <a:extLst>
              <a:ext uri="{FF2B5EF4-FFF2-40B4-BE49-F238E27FC236}">
                <a16:creationId xmlns:a16="http://schemas.microsoft.com/office/drawing/2014/main" id="{D9DE5068-0546-4F60-9BA8-26C77ECAB4A8}"/>
              </a:ext>
            </a:extLst>
          </p:cNvPr>
          <p:cNvCxnSpPr>
            <a:cxnSpLocks/>
            <a:stCxn id="23" idx="1"/>
            <a:endCxn id="25" idx="3"/>
          </p:cNvCxnSpPr>
          <p:nvPr/>
        </p:nvCxnSpPr>
        <p:spPr>
          <a:xfrm flipH="1">
            <a:off x="4001363" y="6185966"/>
            <a:ext cx="4189275" cy="0"/>
          </a:xfrm>
          <a:prstGeom prst="straightConnector1">
            <a:avLst/>
          </a:prstGeom>
          <a:ln w="76200">
            <a:solidFill>
              <a:srgbClr val="FFFF00"/>
            </a:solidFill>
            <a:tailEnd type="triangle"/>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F8317AF5-CFFF-46FA-9C5B-0A034C7AB0C6}"/>
              </a:ext>
            </a:extLst>
          </p:cNvPr>
          <p:cNvCxnSpPr>
            <a:cxnSpLocks/>
            <a:stCxn id="21" idx="1"/>
            <a:endCxn id="20" idx="3"/>
          </p:cNvCxnSpPr>
          <p:nvPr/>
        </p:nvCxnSpPr>
        <p:spPr>
          <a:xfrm flipH="1">
            <a:off x="6039018" y="4896547"/>
            <a:ext cx="1975430" cy="0"/>
          </a:xfrm>
          <a:prstGeom prst="straightConnector1">
            <a:avLst/>
          </a:prstGeom>
          <a:ln w="76200">
            <a:solidFill>
              <a:srgbClr val="FFFF00"/>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5725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F76CB-8166-4595-A7B3-DAC19315932D}"/>
              </a:ext>
            </a:extLst>
          </p:cNvPr>
          <p:cNvSpPr>
            <a:spLocks noGrp="1"/>
          </p:cNvSpPr>
          <p:nvPr>
            <p:ph type="title"/>
          </p:nvPr>
        </p:nvSpPr>
        <p:spPr>
          <a:xfrm>
            <a:off x="919119" y="2647939"/>
            <a:ext cx="10353762" cy="970450"/>
          </a:xfrm>
        </p:spPr>
        <p:txBody>
          <a:bodyPr/>
          <a:lstStyle/>
          <a:p>
            <a:r>
              <a:rPr lang="he-IL" dirty="0"/>
              <a:t>תשתמשו באתר בתבונה ובהנאה </a:t>
            </a:r>
            <a:r>
              <a:rPr lang="he-IL"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4B11AED1-A907-4AFD-8061-C4066CC23FB5}"/>
              </a:ext>
            </a:extLst>
          </p:cNvPr>
          <p:cNvSpPr>
            <a:spLocks noGrp="1"/>
          </p:cNvSpPr>
          <p:nvPr>
            <p:ph idx="1"/>
          </p:nvPr>
        </p:nvSpPr>
        <p:spPr>
          <a:xfrm>
            <a:off x="1622612" y="6113929"/>
            <a:ext cx="10496592" cy="636495"/>
          </a:xfrm>
        </p:spPr>
        <p:txBody>
          <a:bodyPr>
            <a:normAutofit fontScale="92500"/>
          </a:bodyPr>
          <a:lstStyle/>
          <a:p>
            <a:pPr algn="r" rtl="1"/>
            <a:r>
              <a:rPr lang="he-IL" dirty="0"/>
              <a:t>אין לראות ביוצרי האתר כדיאטנים או יועצי אכילה. נע לקחת את הדיאטות שכבר מופיעות אתר בערבון מוגבל.</a:t>
            </a:r>
            <a:endParaRPr lang="en-US" dirty="0"/>
          </a:p>
        </p:txBody>
      </p:sp>
    </p:spTree>
    <p:extLst>
      <p:ext uri="{BB962C8B-B14F-4D97-AF65-F5344CB8AC3E}">
        <p14:creationId xmlns:p14="http://schemas.microsoft.com/office/powerpoint/2010/main" val="2038741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E3FE0-24F5-4CD1-8CAC-98F0E8AF98D2}"/>
              </a:ext>
            </a:extLst>
          </p:cNvPr>
          <p:cNvSpPr>
            <a:spLocks noGrp="1"/>
          </p:cNvSpPr>
          <p:nvPr>
            <p:ph type="title"/>
          </p:nvPr>
        </p:nvSpPr>
        <p:spPr/>
        <p:txBody>
          <a:bodyPr/>
          <a:lstStyle/>
          <a:p>
            <a:r>
              <a:rPr lang="he-IL" dirty="0"/>
              <a:t>רקע כללי</a:t>
            </a:r>
            <a:endParaRPr lang="en-US" dirty="0"/>
          </a:p>
        </p:txBody>
      </p:sp>
      <p:sp>
        <p:nvSpPr>
          <p:cNvPr id="3" name="Content Placeholder 2">
            <a:extLst>
              <a:ext uri="{FF2B5EF4-FFF2-40B4-BE49-F238E27FC236}">
                <a16:creationId xmlns:a16="http://schemas.microsoft.com/office/drawing/2014/main" id="{45D4328D-1E0F-4665-B951-21CA679AD184}"/>
              </a:ext>
            </a:extLst>
          </p:cNvPr>
          <p:cNvSpPr>
            <a:spLocks noGrp="1"/>
          </p:cNvSpPr>
          <p:nvPr>
            <p:ph idx="1"/>
          </p:nvPr>
        </p:nvSpPr>
        <p:spPr>
          <a:xfrm>
            <a:off x="717176" y="1902778"/>
            <a:ext cx="11079298" cy="4058751"/>
          </a:xfrm>
        </p:spPr>
        <p:txBody>
          <a:bodyPr/>
          <a:lstStyle/>
          <a:p>
            <a:pPr algn="r" rtl="1"/>
            <a:r>
              <a:rPr lang="he-IL" dirty="0"/>
              <a:t>האתר שלנו בנוי מ-5 מסכים והוא מחובר לשרת המפעיל אותו. להפעלת השרת נע להריץ את הקובץ </a:t>
            </a:r>
            <a:r>
              <a:rPr lang="en-US" dirty="0"/>
              <a:t>server.js</a:t>
            </a:r>
            <a:r>
              <a:rPr lang="he-IL" dirty="0"/>
              <a:t> ולהיכנס לכתובת </a:t>
            </a:r>
            <a:r>
              <a:rPr lang="en-US" dirty="0"/>
              <a:t>localhost:8080</a:t>
            </a:r>
            <a:r>
              <a:rPr lang="he-IL" dirty="0"/>
              <a:t>.</a:t>
            </a:r>
          </a:p>
          <a:p>
            <a:pPr algn="r" rtl="1"/>
            <a:r>
              <a:rPr lang="he-IL" dirty="0"/>
              <a:t>חמשת המסכים שלנו הם:</a:t>
            </a:r>
            <a:r>
              <a:rPr lang="en-US" dirty="0"/>
              <a:t> </a:t>
            </a:r>
            <a:r>
              <a:rPr lang="he-IL" dirty="0"/>
              <a:t>מסך התחברות – </a:t>
            </a:r>
            <a:r>
              <a:rPr lang="en-US" dirty="0"/>
              <a:t>login</a:t>
            </a:r>
            <a:r>
              <a:rPr lang="he-IL" dirty="0"/>
              <a:t>, מסך הרשמה – </a:t>
            </a:r>
            <a:r>
              <a:rPr lang="en-US" dirty="0"/>
              <a:t>register</a:t>
            </a:r>
            <a:r>
              <a:rPr lang="he-IL" dirty="0"/>
              <a:t>, מסך דיאטות – </a:t>
            </a:r>
            <a:r>
              <a:rPr lang="en-US" dirty="0"/>
              <a:t>diets</a:t>
            </a:r>
            <a:r>
              <a:rPr lang="he-IL" dirty="0"/>
              <a:t>,</a:t>
            </a:r>
            <a:br>
              <a:rPr lang="en-US" dirty="0"/>
            </a:br>
            <a:r>
              <a:rPr lang="he-IL" dirty="0"/>
              <a:t>מסך בניית תוכנית – </a:t>
            </a:r>
            <a:r>
              <a:rPr lang="en-US" dirty="0"/>
              <a:t>plan creator</a:t>
            </a:r>
            <a:r>
              <a:rPr lang="he-IL" dirty="0"/>
              <a:t>, ומסך הרכבת דיאטה – </a:t>
            </a:r>
            <a:r>
              <a:rPr lang="en-US" dirty="0"/>
              <a:t>comoBox</a:t>
            </a:r>
            <a:r>
              <a:rPr lang="he-IL" dirty="0"/>
              <a:t>.</a:t>
            </a:r>
            <a:endParaRPr lang="en-US" dirty="0"/>
          </a:p>
        </p:txBody>
      </p:sp>
      <p:pic>
        <p:nvPicPr>
          <p:cNvPr id="5" name="Picture 4">
            <a:extLst>
              <a:ext uri="{FF2B5EF4-FFF2-40B4-BE49-F238E27FC236}">
                <a16:creationId xmlns:a16="http://schemas.microsoft.com/office/drawing/2014/main" id="{3686725F-9FEC-417E-B8B9-0CFCA543D0C7}"/>
              </a:ext>
            </a:extLst>
          </p:cNvPr>
          <p:cNvPicPr>
            <a:picLocks noChangeAspect="1"/>
          </p:cNvPicPr>
          <p:nvPr/>
        </p:nvPicPr>
        <p:blipFill>
          <a:blip r:embed="rId2"/>
          <a:stretch>
            <a:fillRect/>
          </a:stretch>
        </p:blipFill>
        <p:spPr>
          <a:xfrm>
            <a:off x="1785913" y="3896294"/>
            <a:ext cx="8233883" cy="1841118"/>
          </a:xfrm>
          <a:prstGeom prst="rect">
            <a:avLst/>
          </a:prstGeom>
        </p:spPr>
      </p:pic>
    </p:spTree>
    <p:extLst>
      <p:ext uri="{BB962C8B-B14F-4D97-AF65-F5344CB8AC3E}">
        <p14:creationId xmlns:p14="http://schemas.microsoft.com/office/powerpoint/2010/main" val="3499371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7A3C-8D68-4B41-923C-4C01E109BEE5}"/>
              </a:ext>
            </a:extLst>
          </p:cNvPr>
          <p:cNvSpPr>
            <a:spLocks noGrp="1"/>
          </p:cNvSpPr>
          <p:nvPr>
            <p:ph type="title"/>
          </p:nvPr>
        </p:nvSpPr>
        <p:spPr>
          <a:xfrm>
            <a:off x="919119" y="0"/>
            <a:ext cx="10353762" cy="970450"/>
          </a:xfrm>
        </p:spPr>
        <p:txBody>
          <a:bodyPr/>
          <a:lstStyle/>
          <a:p>
            <a:r>
              <a:rPr lang="en-US" dirty="0"/>
              <a:t>Login – </a:t>
            </a:r>
            <a:r>
              <a:rPr lang="he-IL" dirty="0"/>
              <a:t>מסך ההתחברות</a:t>
            </a:r>
            <a:endParaRPr lang="en-US" dirty="0"/>
          </a:p>
        </p:txBody>
      </p:sp>
      <p:sp>
        <p:nvSpPr>
          <p:cNvPr id="3" name="Content Placeholder 2">
            <a:extLst>
              <a:ext uri="{FF2B5EF4-FFF2-40B4-BE49-F238E27FC236}">
                <a16:creationId xmlns:a16="http://schemas.microsoft.com/office/drawing/2014/main" id="{7999F33A-1C83-4CFA-97E4-E6ACD351BB10}"/>
              </a:ext>
            </a:extLst>
          </p:cNvPr>
          <p:cNvSpPr>
            <a:spLocks noGrp="1"/>
          </p:cNvSpPr>
          <p:nvPr>
            <p:ph idx="1"/>
          </p:nvPr>
        </p:nvSpPr>
        <p:spPr>
          <a:xfrm>
            <a:off x="4536141" y="1320072"/>
            <a:ext cx="7242075" cy="4058751"/>
          </a:xfrm>
        </p:spPr>
        <p:txBody>
          <a:bodyPr>
            <a:normAutofit/>
          </a:bodyPr>
          <a:lstStyle/>
          <a:p>
            <a:pPr algn="r" rtl="1"/>
            <a:r>
              <a:rPr lang="he-IL" dirty="0"/>
              <a:t>בעת כניסה לכתובת </a:t>
            </a:r>
            <a:r>
              <a:rPr lang="en-US" dirty="0"/>
              <a:t>localhost:8080</a:t>
            </a:r>
            <a:r>
              <a:rPr lang="he-IL" dirty="0"/>
              <a:t> המשתמש יגיע למסך </a:t>
            </a:r>
            <a:r>
              <a:rPr lang="he-IL" dirty="0" err="1"/>
              <a:t>הנ</a:t>
            </a:r>
            <a:r>
              <a:rPr lang="he-IL" dirty="0"/>
              <a:t>''ל. כאן הוא יידרש להכניס את שם המשתמש שלו ואת הסיסמא. לאחר הקלדת הפרטים ילחץ על </a:t>
            </a:r>
            <a:r>
              <a:rPr lang="en-US" dirty="0"/>
              <a:t>Login</a:t>
            </a:r>
            <a:r>
              <a:rPr lang="he-IL" dirty="0"/>
              <a:t>.</a:t>
            </a:r>
          </a:p>
          <a:p>
            <a:pPr algn="r" rtl="1"/>
            <a:r>
              <a:rPr lang="he-IL" dirty="0"/>
              <a:t>במידה ואחד השדות לא מולאו או שלא קיים משתמש עם הפרטים </a:t>
            </a:r>
            <a:r>
              <a:rPr lang="he-IL" dirty="0" err="1"/>
              <a:t>הנ</a:t>
            </a:r>
            <a:r>
              <a:rPr lang="he-IL" dirty="0"/>
              <a:t>''ל,  תוצג הודעה בהתאם.</a:t>
            </a:r>
          </a:p>
          <a:p>
            <a:pPr algn="r" rtl="1"/>
            <a:r>
              <a:rPr lang="he-IL" dirty="0"/>
              <a:t>במידה ולמשתמש לא קיים משתמש באתר, הוא יכול ללחוץ על </a:t>
            </a:r>
            <a:r>
              <a:rPr lang="en-US" dirty="0"/>
              <a:t>Register</a:t>
            </a:r>
            <a:r>
              <a:rPr lang="he-IL" dirty="0"/>
              <a:t> ואוטומטית יועבר לדף הרשמה לאתר.</a:t>
            </a:r>
            <a:br>
              <a:rPr lang="en-US" dirty="0"/>
            </a:br>
            <a:endParaRPr lang="en-US" dirty="0"/>
          </a:p>
        </p:txBody>
      </p:sp>
      <p:pic>
        <p:nvPicPr>
          <p:cNvPr id="7" name="Picture 6">
            <a:extLst>
              <a:ext uri="{FF2B5EF4-FFF2-40B4-BE49-F238E27FC236}">
                <a16:creationId xmlns:a16="http://schemas.microsoft.com/office/drawing/2014/main" id="{3BDF8F40-AD9C-44E8-A098-CD27B3F29F0D}"/>
              </a:ext>
            </a:extLst>
          </p:cNvPr>
          <p:cNvPicPr>
            <a:picLocks noChangeAspect="1"/>
          </p:cNvPicPr>
          <p:nvPr/>
        </p:nvPicPr>
        <p:blipFill>
          <a:blip r:embed="rId2"/>
          <a:stretch>
            <a:fillRect/>
          </a:stretch>
        </p:blipFill>
        <p:spPr>
          <a:xfrm>
            <a:off x="5726518" y="3968587"/>
            <a:ext cx="3643527" cy="28204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B2228D83-5F87-45B3-9E3E-F4DBF0109F2B}"/>
              </a:ext>
            </a:extLst>
          </p:cNvPr>
          <p:cNvPicPr>
            <a:picLocks noChangeAspect="1"/>
          </p:cNvPicPr>
          <p:nvPr/>
        </p:nvPicPr>
        <p:blipFill>
          <a:blip r:embed="rId3"/>
          <a:stretch>
            <a:fillRect/>
          </a:stretch>
        </p:blipFill>
        <p:spPr>
          <a:xfrm>
            <a:off x="443846" y="1320072"/>
            <a:ext cx="4092295" cy="40008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72534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AFE69-62E6-4E4F-8787-D9F08A25D387}"/>
              </a:ext>
            </a:extLst>
          </p:cNvPr>
          <p:cNvSpPr>
            <a:spLocks noGrp="1"/>
          </p:cNvSpPr>
          <p:nvPr>
            <p:ph type="title"/>
          </p:nvPr>
        </p:nvSpPr>
        <p:spPr>
          <a:xfrm>
            <a:off x="919119" y="259976"/>
            <a:ext cx="10353762" cy="806824"/>
          </a:xfrm>
        </p:spPr>
        <p:txBody>
          <a:bodyPr>
            <a:normAutofit/>
          </a:bodyPr>
          <a:lstStyle/>
          <a:p>
            <a:r>
              <a:rPr lang="en-US" dirty="0"/>
              <a:t>Register</a:t>
            </a:r>
            <a:r>
              <a:rPr lang="he-IL" dirty="0"/>
              <a:t>מסך הרשמה –  </a:t>
            </a:r>
            <a:endParaRPr lang="en-US" dirty="0"/>
          </a:p>
        </p:txBody>
      </p:sp>
      <p:sp>
        <p:nvSpPr>
          <p:cNvPr id="3" name="Content Placeholder 2">
            <a:extLst>
              <a:ext uri="{FF2B5EF4-FFF2-40B4-BE49-F238E27FC236}">
                <a16:creationId xmlns:a16="http://schemas.microsoft.com/office/drawing/2014/main" id="{C724D581-E32A-45C1-B86A-9A320CD0AA19}"/>
              </a:ext>
            </a:extLst>
          </p:cNvPr>
          <p:cNvSpPr>
            <a:spLocks noGrp="1"/>
          </p:cNvSpPr>
          <p:nvPr>
            <p:ph idx="1"/>
          </p:nvPr>
        </p:nvSpPr>
        <p:spPr>
          <a:xfrm>
            <a:off x="316427" y="1399624"/>
            <a:ext cx="11559146" cy="4058751"/>
          </a:xfrm>
        </p:spPr>
        <p:txBody>
          <a:bodyPr/>
          <a:lstStyle/>
          <a:p>
            <a:pPr algn="r" rtl="1"/>
            <a:r>
              <a:rPr lang="he-IL" dirty="0"/>
              <a:t>בעת הגעה למסך ההרשמה, המשתמש החדש יידרש להקליד את שם המשתמש החדש שלו, ובנוסף לבחור סיסמא ולאמת אותה. בסיום ילחץ </a:t>
            </a:r>
            <a:r>
              <a:rPr lang="en-US" dirty="0"/>
              <a:t>Register</a:t>
            </a:r>
            <a:r>
              <a:rPr lang="he-IL" dirty="0"/>
              <a:t> ויועבר שוב למסך ההתחברות, שם ימלא את הפרטים שלו.</a:t>
            </a:r>
          </a:p>
          <a:p>
            <a:pPr algn="r" rtl="1"/>
            <a:r>
              <a:rPr lang="he-IL" dirty="0"/>
              <a:t>במידה והסיסמאות לא תואמות, או שאחד מהשדות לא הוקלד, תופיע הודעה מתאימה והמשתמש יאלץ לנסות שוב.</a:t>
            </a:r>
          </a:p>
          <a:p>
            <a:pPr algn="r" rtl="1"/>
            <a:r>
              <a:rPr lang="he-IL" dirty="0"/>
              <a:t>במידה והשם משתמש תפוס, תוצג גם כן הודעה מתאימה.</a:t>
            </a:r>
          </a:p>
        </p:txBody>
      </p:sp>
      <p:pic>
        <p:nvPicPr>
          <p:cNvPr id="7" name="Picture 6">
            <a:extLst>
              <a:ext uri="{FF2B5EF4-FFF2-40B4-BE49-F238E27FC236}">
                <a16:creationId xmlns:a16="http://schemas.microsoft.com/office/drawing/2014/main" id="{8C0F2064-28E5-4F89-9E38-070605C4EED6}"/>
              </a:ext>
            </a:extLst>
          </p:cNvPr>
          <p:cNvPicPr>
            <a:picLocks noChangeAspect="1"/>
          </p:cNvPicPr>
          <p:nvPr/>
        </p:nvPicPr>
        <p:blipFill>
          <a:blip r:embed="rId2"/>
          <a:stretch>
            <a:fillRect/>
          </a:stretch>
        </p:blipFill>
        <p:spPr>
          <a:xfrm>
            <a:off x="8008971" y="3127655"/>
            <a:ext cx="2573629" cy="3497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ADACF6C1-F2EC-4510-910B-D3CE5600C2E3}"/>
              </a:ext>
            </a:extLst>
          </p:cNvPr>
          <p:cNvPicPr>
            <a:picLocks noChangeAspect="1"/>
          </p:cNvPicPr>
          <p:nvPr/>
        </p:nvPicPr>
        <p:blipFill>
          <a:blip r:embed="rId3"/>
          <a:stretch>
            <a:fillRect/>
          </a:stretch>
        </p:blipFill>
        <p:spPr>
          <a:xfrm>
            <a:off x="1616791" y="3127655"/>
            <a:ext cx="1882669" cy="3497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C4099A22-40B1-4ABB-A2E3-82A1DF45FDB4}"/>
              </a:ext>
            </a:extLst>
          </p:cNvPr>
          <p:cNvPicPr>
            <a:picLocks noChangeAspect="1"/>
          </p:cNvPicPr>
          <p:nvPr/>
        </p:nvPicPr>
        <p:blipFill>
          <a:blip r:embed="rId4"/>
          <a:stretch>
            <a:fillRect/>
          </a:stretch>
        </p:blipFill>
        <p:spPr>
          <a:xfrm>
            <a:off x="4731152" y="3127655"/>
            <a:ext cx="2005636" cy="3497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8878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580D-65EE-4868-B043-68CB66D228CA}"/>
              </a:ext>
            </a:extLst>
          </p:cNvPr>
          <p:cNvSpPr>
            <a:spLocks noGrp="1"/>
          </p:cNvSpPr>
          <p:nvPr>
            <p:ph type="title"/>
          </p:nvPr>
        </p:nvSpPr>
        <p:spPr>
          <a:xfrm>
            <a:off x="919119" y="286960"/>
            <a:ext cx="10353762" cy="970450"/>
          </a:xfrm>
        </p:spPr>
        <p:txBody>
          <a:bodyPr/>
          <a:lstStyle/>
          <a:p>
            <a:r>
              <a:rPr lang="en-US" dirty="0"/>
              <a:t>Diets – </a:t>
            </a:r>
            <a:r>
              <a:rPr lang="he-IL" dirty="0"/>
              <a:t>מסך הדיאטות</a:t>
            </a:r>
            <a:endParaRPr lang="en-US" dirty="0"/>
          </a:p>
        </p:txBody>
      </p:sp>
      <p:sp>
        <p:nvSpPr>
          <p:cNvPr id="3" name="Content Placeholder 2">
            <a:extLst>
              <a:ext uri="{FF2B5EF4-FFF2-40B4-BE49-F238E27FC236}">
                <a16:creationId xmlns:a16="http://schemas.microsoft.com/office/drawing/2014/main" id="{42D1D683-C664-432E-90AB-A1A3A76D3C6B}"/>
              </a:ext>
            </a:extLst>
          </p:cNvPr>
          <p:cNvSpPr>
            <a:spLocks noGrp="1"/>
          </p:cNvSpPr>
          <p:nvPr>
            <p:ph idx="1"/>
          </p:nvPr>
        </p:nvSpPr>
        <p:spPr>
          <a:xfrm>
            <a:off x="1013012" y="1463508"/>
            <a:ext cx="10944827" cy="3585882"/>
          </a:xfrm>
        </p:spPr>
        <p:txBody>
          <a:bodyPr/>
          <a:lstStyle/>
          <a:p>
            <a:pPr algn="r" rtl="1"/>
            <a:r>
              <a:rPr lang="he-IL" dirty="0"/>
              <a:t>במסך זה מופיעות כל הדיאטות הקיימות עבור המשתמש המחובר. ניתן לראות את שם הדיאטה ומאיזה תוכנית היא. בלחיצה על אחת הדיאטות מהטבלה השמאלית (</a:t>
            </a:r>
            <a:r>
              <a:rPr lang="he-IL" dirty="0" err="1"/>
              <a:t>ממורקר</a:t>
            </a:r>
            <a:r>
              <a:rPr lang="he-IL" dirty="0"/>
              <a:t> בצהוב), תופיע טבלה בצד ימין שבה יהיה הפירוט על מה מכילה הדיאטה וכמות הייחוס בגרם. כמובן אפשר לעבור עם העכבר מעל המאכלים ולראות את הערכים התזונתיים עבור כל מאכל.</a:t>
            </a:r>
            <a:endParaRPr lang="en-US" dirty="0"/>
          </a:p>
        </p:txBody>
      </p:sp>
      <p:pic>
        <p:nvPicPr>
          <p:cNvPr id="13" name="Picture 12">
            <a:extLst>
              <a:ext uri="{FF2B5EF4-FFF2-40B4-BE49-F238E27FC236}">
                <a16:creationId xmlns:a16="http://schemas.microsoft.com/office/drawing/2014/main" id="{7FCFA9B7-D307-4672-B2B1-061A6B56390F}"/>
              </a:ext>
            </a:extLst>
          </p:cNvPr>
          <p:cNvPicPr>
            <a:picLocks noChangeAspect="1"/>
          </p:cNvPicPr>
          <p:nvPr/>
        </p:nvPicPr>
        <p:blipFill>
          <a:blip r:embed="rId2"/>
          <a:stretch>
            <a:fillRect/>
          </a:stretch>
        </p:blipFill>
        <p:spPr>
          <a:xfrm>
            <a:off x="234161" y="2755719"/>
            <a:ext cx="8319247" cy="39842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23963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580D-65EE-4868-B043-68CB66D228CA}"/>
              </a:ext>
            </a:extLst>
          </p:cNvPr>
          <p:cNvSpPr>
            <a:spLocks noGrp="1"/>
          </p:cNvSpPr>
          <p:nvPr>
            <p:ph type="title"/>
          </p:nvPr>
        </p:nvSpPr>
        <p:spPr/>
        <p:txBody>
          <a:bodyPr/>
          <a:lstStyle/>
          <a:p>
            <a:r>
              <a:rPr lang="en-US" dirty="0"/>
              <a:t>Diets – </a:t>
            </a:r>
            <a:r>
              <a:rPr lang="he-IL" dirty="0"/>
              <a:t>מסך הדיאטות</a:t>
            </a:r>
            <a:endParaRPr lang="en-US" dirty="0"/>
          </a:p>
        </p:txBody>
      </p:sp>
      <p:sp>
        <p:nvSpPr>
          <p:cNvPr id="3" name="Content Placeholder 2">
            <a:extLst>
              <a:ext uri="{FF2B5EF4-FFF2-40B4-BE49-F238E27FC236}">
                <a16:creationId xmlns:a16="http://schemas.microsoft.com/office/drawing/2014/main" id="{42D1D683-C664-432E-90AB-A1A3A76D3C6B}"/>
              </a:ext>
            </a:extLst>
          </p:cNvPr>
          <p:cNvSpPr>
            <a:spLocks noGrp="1"/>
          </p:cNvSpPr>
          <p:nvPr>
            <p:ph idx="1"/>
          </p:nvPr>
        </p:nvSpPr>
        <p:spPr>
          <a:xfrm>
            <a:off x="555812" y="1580050"/>
            <a:ext cx="10944827" cy="1279691"/>
          </a:xfrm>
        </p:spPr>
        <p:txBody>
          <a:bodyPr/>
          <a:lstStyle/>
          <a:p>
            <a:pPr algn="r" rtl="1"/>
            <a:r>
              <a:rPr lang="he-IL" dirty="0"/>
              <a:t>בנוסף ניתן לראות כי ישנם 2 כפתורים: "</a:t>
            </a:r>
            <a:r>
              <a:rPr lang="en-US" dirty="0"/>
              <a:t>Create diet</a:t>
            </a:r>
            <a:r>
              <a:rPr lang="he-IL" dirty="0"/>
              <a:t>" - מעביר אותנו למסך הרכבת הדיאטה ושם נוכל להרכיב דיאטה חדשה, "</a:t>
            </a:r>
            <a:r>
              <a:rPr lang="en-US" dirty="0"/>
              <a:t>Update diet</a:t>
            </a:r>
            <a:r>
              <a:rPr lang="he-IL" dirty="0"/>
              <a:t>" – מעביר אותנו גם כן למסך הרכבת הדיאטה רק שהפעם כשהדיאטה שבחרנו כבר מופיעה שם וניתן לשנות את המרכיבים שלה.</a:t>
            </a:r>
          </a:p>
        </p:txBody>
      </p:sp>
      <p:pic>
        <p:nvPicPr>
          <p:cNvPr id="5" name="Picture 4">
            <a:extLst>
              <a:ext uri="{FF2B5EF4-FFF2-40B4-BE49-F238E27FC236}">
                <a16:creationId xmlns:a16="http://schemas.microsoft.com/office/drawing/2014/main" id="{2851AE70-977D-4719-866D-CFAD9B79ADDA}"/>
              </a:ext>
            </a:extLst>
          </p:cNvPr>
          <p:cNvPicPr>
            <a:picLocks noChangeAspect="1"/>
          </p:cNvPicPr>
          <p:nvPr/>
        </p:nvPicPr>
        <p:blipFill rotWithShape="1">
          <a:blip r:embed="rId2"/>
          <a:srcRect r="11614"/>
          <a:stretch/>
        </p:blipFill>
        <p:spPr>
          <a:xfrm>
            <a:off x="1673869" y="2550500"/>
            <a:ext cx="3140180" cy="7350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ontent Placeholder 2">
            <a:extLst>
              <a:ext uri="{FF2B5EF4-FFF2-40B4-BE49-F238E27FC236}">
                <a16:creationId xmlns:a16="http://schemas.microsoft.com/office/drawing/2014/main" id="{FCA916F6-BE8D-4BA9-814E-4BDB3D66E3BF}"/>
              </a:ext>
            </a:extLst>
          </p:cNvPr>
          <p:cNvSpPr txBox="1">
            <a:spLocks/>
          </p:cNvSpPr>
          <p:nvPr/>
        </p:nvSpPr>
        <p:spPr>
          <a:xfrm>
            <a:off x="618262" y="3616169"/>
            <a:ext cx="10944827" cy="1279691"/>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r" rtl="1"/>
            <a:r>
              <a:rPr lang="he-IL" dirty="0"/>
              <a:t>ניתן לראות מתחת לכפתורים כי קיימים שני נתונים אודות האתר כולו: שם התוכנית שעבורה כמות הדיאטות שמופיעות הכי הרבה ושם התוכנית שעבורה כמות הדיאטות ששייכות אליה מופיעות הכי מעט. כך המשתמש יוכל לקבל קצת מידע על הגולשים האחרים באתר ולראות איזה סוגי תוכניות הנפוצות ביותר ואיזה פחות נפוצות.</a:t>
            </a:r>
          </a:p>
        </p:txBody>
      </p:sp>
      <p:pic>
        <p:nvPicPr>
          <p:cNvPr id="10" name="Picture 9">
            <a:extLst>
              <a:ext uri="{FF2B5EF4-FFF2-40B4-BE49-F238E27FC236}">
                <a16:creationId xmlns:a16="http://schemas.microsoft.com/office/drawing/2014/main" id="{868BA314-D21F-4426-A940-BC9B82C4802B}"/>
              </a:ext>
            </a:extLst>
          </p:cNvPr>
          <p:cNvPicPr>
            <a:picLocks noChangeAspect="1"/>
          </p:cNvPicPr>
          <p:nvPr/>
        </p:nvPicPr>
        <p:blipFill>
          <a:blip r:embed="rId3"/>
          <a:stretch>
            <a:fillRect/>
          </a:stretch>
        </p:blipFill>
        <p:spPr>
          <a:xfrm>
            <a:off x="2392478" y="4751294"/>
            <a:ext cx="6420178" cy="1626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36058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6C99-125B-4949-A6D6-0F40B4AF17AF}"/>
              </a:ext>
            </a:extLst>
          </p:cNvPr>
          <p:cNvSpPr>
            <a:spLocks noGrp="1"/>
          </p:cNvSpPr>
          <p:nvPr>
            <p:ph type="title"/>
          </p:nvPr>
        </p:nvSpPr>
        <p:spPr>
          <a:xfrm>
            <a:off x="797253" y="115712"/>
            <a:ext cx="10353762" cy="970450"/>
          </a:xfrm>
        </p:spPr>
        <p:txBody>
          <a:bodyPr/>
          <a:lstStyle/>
          <a:p>
            <a:r>
              <a:rPr lang="en-US" dirty="0"/>
              <a:t>comoBox – </a:t>
            </a:r>
            <a:r>
              <a:rPr lang="he-IL" dirty="0"/>
              <a:t>מסך הרכבת דיאטה</a:t>
            </a:r>
            <a:endParaRPr lang="en-US" dirty="0"/>
          </a:p>
        </p:txBody>
      </p:sp>
      <p:sp>
        <p:nvSpPr>
          <p:cNvPr id="3" name="Content Placeholder 2">
            <a:extLst>
              <a:ext uri="{FF2B5EF4-FFF2-40B4-BE49-F238E27FC236}">
                <a16:creationId xmlns:a16="http://schemas.microsoft.com/office/drawing/2014/main" id="{BC257449-DD18-4E39-B20C-AC76F6F77BF6}"/>
              </a:ext>
            </a:extLst>
          </p:cNvPr>
          <p:cNvSpPr>
            <a:spLocks noGrp="1"/>
          </p:cNvSpPr>
          <p:nvPr>
            <p:ph idx="1"/>
          </p:nvPr>
        </p:nvSpPr>
        <p:spPr>
          <a:xfrm>
            <a:off x="1639936" y="1481438"/>
            <a:ext cx="10353762" cy="761436"/>
          </a:xfrm>
        </p:spPr>
        <p:txBody>
          <a:bodyPr/>
          <a:lstStyle/>
          <a:p>
            <a:pPr algn="r" rtl="1"/>
            <a:r>
              <a:rPr lang="he-IL" dirty="0"/>
              <a:t>במידה והמשתמש בחר ביצירת דיאטה חדשה, הוא יועבר למסך </a:t>
            </a:r>
            <a:r>
              <a:rPr lang="he-IL" dirty="0" err="1"/>
              <a:t>הנ</a:t>
            </a:r>
            <a:r>
              <a:rPr lang="he-IL" dirty="0"/>
              <a:t>''ל. תוצג לפניו רשימה של תוכניות אכילה קיימות. </a:t>
            </a:r>
            <a:endParaRPr lang="en-US" dirty="0"/>
          </a:p>
        </p:txBody>
      </p:sp>
      <p:pic>
        <p:nvPicPr>
          <p:cNvPr id="9" name="Picture 8">
            <a:extLst>
              <a:ext uri="{FF2B5EF4-FFF2-40B4-BE49-F238E27FC236}">
                <a16:creationId xmlns:a16="http://schemas.microsoft.com/office/drawing/2014/main" id="{B36AE7D3-8B19-453B-8FEA-D8F8090D9D60}"/>
              </a:ext>
            </a:extLst>
          </p:cNvPr>
          <p:cNvPicPr>
            <a:picLocks noChangeAspect="1"/>
          </p:cNvPicPr>
          <p:nvPr/>
        </p:nvPicPr>
        <p:blipFill rotWithShape="1">
          <a:blip r:embed="rId2"/>
          <a:srcRect r="9622"/>
          <a:stretch/>
        </p:blipFill>
        <p:spPr>
          <a:xfrm>
            <a:off x="108656" y="2117585"/>
            <a:ext cx="9752522" cy="15850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ontent Placeholder 2">
            <a:extLst>
              <a:ext uri="{FF2B5EF4-FFF2-40B4-BE49-F238E27FC236}">
                <a16:creationId xmlns:a16="http://schemas.microsoft.com/office/drawing/2014/main" id="{7140619C-16C4-4358-9E08-E7D264370929}"/>
              </a:ext>
            </a:extLst>
          </p:cNvPr>
          <p:cNvSpPr txBox="1">
            <a:spLocks/>
          </p:cNvSpPr>
          <p:nvPr/>
        </p:nvSpPr>
        <p:spPr>
          <a:xfrm>
            <a:off x="502024" y="3853689"/>
            <a:ext cx="11491675" cy="2574005"/>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r" rtl="1"/>
            <a:r>
              <a:rPr lang="he-IL" dirty="0"/>
              <a:t>המשתמש כעת יכול לבחור את אחת התוכניות, שלאחר לחיצה עליה תקפוץ הודעה שתציג את הפירוט על התוכנית (</a:t>
            </a:r>
            <a:r>
              <a:rPr lang="en-US" dirty="0"/>
              <a:t>description</a:t>
            </a:r>
            <a:r>
              <a:rPr lang="he-IL" dirty="0"/>
              <a:t>).</a:t>
            </a:r>
            <a:br>
              <a:rPr lang="en-US" dirty="0"/>
            </a:br>
            <a:br>
              <a:rPr lang="en-US" dirty="0"/>
            </a:br>
            <a:br>
              <a:rPr lang="en-US" dirty="0"/>
            </a:br>
            <a:br>
              <a:rPr lang="en-US" dirty="0"/>
            </a:br>
            <a:br>
              <a:rPr lang="en-US" dirty="0"/>
            </a:br>
            <a:endParaRPr lang="he-IL" dirty="0"/>
          </a:p>
          <a:p>
            <a:pPr algn="r" rtl="1"/>
            <a:r>
              <a:rPr lang="he-IL" dirty="0"/>
              <a:t>בלחיצה על </a:t>
            </a:r>
            <a:r>
              <a:rPr lang="en-US" dirty="0"/>
              <a:t>Done</a:t>
            </a:r>
            <a:r>
              <a:rPr lang="he-IL" dirty="0"/>
              <a:t> ואז תופיע בטבלה השמאלית רשימה של המאכלים המוצעים על ידי האתר עבור התוכנית הנבחרת. ניתן לעבור באמצעות </a:t>
            </a:r>
            <a:r>
              <a:rPr lang="he-IL" dirty="0" err="1"/>
              <a:t>החצים</a:t>
            </a:r>
            <a:r>
              <a:rPr lang="he-IL" dirty="0"/>
              <a:t> למטה בין רשימת המאכלים.</a:t>
            </a:r>
            <a:endParaRPr lang="en-US" dirty="0"/>
          </a:p>
        </p:txBody>
      </p:sp>
      <p:pic>
        <p:nvPicPr>
          <p:cNvPr id="12" name="Picture 11">
            <a:extLst>
              <a:ext uri="{FF2B5EF4-FFF2-40B4-BE49-F238E27FC236}">
                <a16:creationId xmlns:a16="http://schemas.microsoft.com/office/drawing/2014/main" id="{148E861B-FB29-4950-AF64-E573C98156CB}"/>
              </a:ext>
            </a:extLst>
          </p:cNvPr>
          <p:cNvPicPr>
            <a:picLocks noChangeAspect="1"/>
          </p:cNvPicPr>
          <p:nvPr/>
        </p:nvPicPr>
        <p:blipFill>
          <a:blip r:embed="rId3"/>
          <a:stretch>
            <a:fillRect/>
          </a:stretch>
        </p:blipFill>
        <p:spPr>
          <a:xfrm>
            <a:off x="1741473" y="4315328"/>
            <a:ext cx="4441482" cy="11688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97890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6C99-125B-4949-A6D6-0F40B4AF17AF}"/>
              </a:ext>
            </a:extLst>
          </p:cNvPr>
          <p:cNvSpPr>
            <a:spLocks noGrp="1"/>
          </p:cNvSpPr>
          <p:nvPr>
            <p:ph type="title"/>
          </p:nvPr>
        </p:nvSpPr>
        <p:spPr>
          <a:xfrm>
            <a:off x="797253" y="115712"/>
            <a:ext cx="10353762" cy="970450"/>
          </a:xfrm>
        </p:spPr>
        <p:txBody>
          <a:bodyPr/>
          <a:lstStyle/>
          <a:p>
            <a:r>
              <a:rPr lang="en-US" dirty="0"/>
              <a:t>comoBox – </a:t>
            </a:r>
            <a:r>
              <a:rPr lang="he-IL" dirty="0"/>
              <a:t>מסך הרכבת דיאטה</a:t>
            </a:r>
            <a:endParaRPr lang="en-US" dirty="0"/>
          </a:p>
        </p:txBody>
      </p:sp>
      <p:sp>
        <p:nvSpPr>
          <p:cNvPr id="10" name="Content Placeholder 2">
            <a:extLst>
              <a:ext uri="{FF2B5EF4-FFF2-40B4-BE49-F238E27FC236}">
                <a16:creationId xmlns:a16="http://schemas.microsoft.com/office/drawing/2014/main" id="{7140619C-16C4-4358-9E08-E7D264370929}"/>
              </a:ext>
            </a:extLst>
          </p:cNvPr>
          <p:cNvSpPr txBox="1">
            <a:spLocks/>
          </p:cNvSpPr>
          <p:nvPr/>
        </p:nvSpPr>
        <p:spPr>
          <a:xfrm>
            <a:off x="2321860" y="1086162"/>
            <a:ext cx="9655396" cy="897604"/>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r" rtl="1"/>
            <a:r>
              <a:rPr lang="he-IL" dirty="0"/>
              <a:t>בלחיצה על </a:t>
            </a:r>
            <a:r>
              <a:rPr lang="en-US" dirty="0"/>
              <a:t>Done</a:t>
            </a:r>
            <a:r>
              <a:rPr lang="he-IL" dirty="0"/>
              <a:t> תופיע בטבלה השמאלית רשימה של מאכלים המוצעים על ידי האתר עבור התוכנית הנבחרת. ניתן לעבור באמצעות </a:t>
            </a:r>
            <a:r>
              <a:rPr lang="he-IL" dirty="0" err="1"/>
              <a:t>החצים</a:t>
            </a:r>
            <a:r>
              <a:rPr lang="he-IL" dirty="0"/>
              <a:t> למטה בין המאכלים ברשימה.</a:t>
            </a:r>
            <a:endParaRPr lang="en-US" dirty="0"/>
          </a:p>
        </p:txBody>
      </p:sp>
      <p:pic>
        <p:nvPicPr>
          <p:cNvPr id="18" name="Picture 17">
            <a:extLst>
              <a:ext uri="{FF2B5EF4-FFF2-40B4-BE49-F238E27FC236}">
                <a16:creationId xmlns:a16="http://schemas.microsoft.com/office/drawing/2014/main" id="{35889408-8A3B-4608-BFF9-79674AFAEC9F}"/>
              </a:ext>
            </a:extLst>
          </p:cNvPr>
          <p:cNvPicPr>
            <a:picLocks noChangeAspect="1"/>
          </p:cNvPicPr>
          <p:nvPr/>
        </p:nvPicPr>
        <p:blipFill rotWithShape="1">
          <a:blip r:embed="rId2"/>
          <a:srcRect l="463"/>
          <a:stretch/>
        </p:blipFill>
        <p:spPr>
          <a:xfrm>
            <a:off x="2779058" y="1867939"/>
            <a:ext cx="5879525" cy="48743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4983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6C99-125B-4949-A6D6-0F40B4AF17AF}"/>
              </a:ext>
            </a:extLst>
          </p:cNvPr>
          <p:cNvSpPr>
            <a:spLocks noGrp="1"/>
          </p:cNvSpPr>
          <p:nvPr>
            <p:ph type="title"/>
          </p:nvPr>
        </p:nvSpPr>
        <p:spPr>
          <a:xfrm>
            <a:off x="797253" y="115712"/>
            <a:ext cx="10353762" cy="970450"/>
          </a:xfrm>
        </p:spPr>
        <p:txBody>
          <a:bodyPr/>
          <a:lstStyle/>
          <a:p>
            <a:r>
              <a:rPr lang="en-US" dirty="0"/>
              <a:t>comoBox – </a:t>
            </a:r>
            <a:r>
              <a:rPr lang="he-IL" dirty="0"/>
              <a:t>מסך הרכבת דיאטה</a:t>
            </a:r>
            <a:endParaRPr lang="en-US" dirty="0"/>
          </a:p>
        </p:txBody>
      </p:sp>
      <p:sp>
        <p:nvSpPr>
          <p:cNvPr id="10" name="Content Placeholder 2">
            <a:extLst>
              <a:ext uri="{FF2B5EF4-FFF2-40B4-BE49-F238E27FC236}">
                <a16:creationId xmlns:a16="http://schemas.microsoft.com/office/drawing/2014/main" id="{7140619C-16C4-4358-9E08-E7D264370929}"/>
              </a:ext>
            </a:extLst>
          </p:cNvPr>
          <p:cNvSpPr txBox="1">
            <a:spLocks/>
          </p:cNvSpPr>
          <p:nvPr/>
        </p:nvSpPr>
        <p:spPr>
          <a:xfrm>
            <a:off x="690282" y="1086161"/>
            <a:ext cx="11286974" cy="1441885"/>
          </a:xfrm>
          <a:prstGeom prst="rect">
            <a:avLst/>
          </a:prstGeom>
          <a:effectLst>
            <a:outerShdw blurRad="25400" dir="17880000">
              <a:srgbClr val="000000">
                <a:alpha val="46000"/>
              </a:srgbClr>
            </a:outerShdw>
          </a:effectLst>
        </p:spPr>
        <p:txBody>
          <a:bodyPr vert="horz" lIns="91440" tIns="45720" rIns="91440" bIns="45720" rtlCol="0" anchor="t">
            <a:normAutofit fontScale="77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r" rtl="1"/>
            <a:r>
              <a:rPr lang="he-IL" dirty="0"/>
              <a:t>כעת ניתן לבחור את המאכל שמתחשק למשתמש, הוא יופיע בטבלה הימנית ובנוסף </a:t>
            </a:r>
            <a:r>
              <a:rPr lang="he-IL" dirty="0" err="1"/>
              <a:t>איתו</a:t>
            </a:r>
            <a:r>
              <a:rPr lang="he-IL" dirty="0"/>
              <a:t> אם עוברים עם העכבר מעל שם המאכל בטבלה הימנית יוצגו בחלון קטן כל הערכים התזונתיים שיש במאכל הזה עבור כמות של 100 גרם מוצר. </a:t>
            </a:r>
            <a:br>
              <a:rPr lang="en-US" dirty="0"/>
            </a:br>
            <a:r>
              <a:rPr lang="he-IL" dirty="0"/>
              <a:t>אם בוחרים את אותו מאכל פעמיים נראה בעמודה של ה – </a:t>
            </a:r>
            <a:r>
              <a:rPr lang="en-US" dirty="0"/>
              <a:t>Amount</a:t>
            </a:r>
            <a:r>
              <a:rPr lang="he-IL" dirty="0"/>
              <a:t> שהכמות משתנה ל – 200. כלומר כמות הפעמים שהמאכל מופיע לנו בדיאטה כפול 100 </a:t>
            </a:r>
            <a:r>
              <a:rPr lang="he-IL" dirty="0" err="1"/>
              <a:t>תיהיה</a:t>
            </a:r>
            <a:r>
              <a:rPr lang="he-IL" dirty="0"/>
              <a:t> הכמות הרשומה. </a:t>
            </a:r>
          </a:p>
          <a:p>
            <a:pPr algn="r" rtl="1"/>
            <a:r>
              <a:rPr lang="he-IL" dirty="0"/>
              <a:t>אם המשתמש רוצה להתחרט על מאכל כלשהו שהוא בחר, הוא פשוט לוחץ עליו בטבלה הימנית והוא מוחזר לטבלה הגדולה והיא מעודכנת בהתאם.</a:t>
            </a:r>
            <a:endParaRPr lang="en-US" dirty="0"/>
          </a:p>
        </p:txBody>
      </p:sp>
      <p:pic>
        <p:nvPicPr>
          <p:cNvPr id="6" name="Picture 5">
            <a:extLst>
              <a:ext uri="{FF2B5EF4-FFF2-40B4-BE49-F238E27FC236}">
                <a16:creationId xmlns:a16="http://schemas.microsoft.com/office/drawing/2014/main" id="{F9D3AE6F-47BA-4384-9284-325FEB400067}"/>
              </a:ext>
            </a:extLst>
          </p:cNvPr>
          <p:cNvPicPr>
            <a:picLocks noChangeAspect="1"/>
          </p:cNvPicPr>
          <p:nvPr/>
        </p:nvPicPr>
        <p:blipFill>
          <a:blip r:embed="rId2"/>
          <a:stretch>
            <a:fillRect/>
          </a:stretch>
        </p:blipFill>
        <p:spPr>
          <a:xfrm>
            <a:off x="5974134" y="2743622"/>
            <a:ext cx="5593565" cy="34902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1E039BB2-5494-4535-A296-80249760021A}"/>
              </a:ext>
            </a:extLst>
          </p:cNvPr>
          <p:cNvPicPr>
            <a:picLocks noChangeAspect="1"/>
          </p:cNvPicPr>
          <p:nvPr/>
        </p:nvPicPr>
        <p:blipFill>
          <a:blip r:embed="rId3"/>
          <a:stretch>
            <a:fillRect/>
          </a:stretch>
        </p:blipFill>
        <p:spPr>
          <a:xfrm>
            <a:off x="360152" y="2751242"/>
            <a:ext cx="5303980" cy="34826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2" descr="Icon Mouse Cursor Mouse Pointer Mouse Stock Vector (Royalty Free) 1287656095">
            <a:extLst>
              <a:ext uri="{FF2B5EF4-FFF2-40B4-BE49-F238E27FC236}">
                <a16:creationId xmlns:a16="http://schemas.microsoft.com/office/drawing/2014/main" id="{E9C64E9B-7329-4901-A2BB-A93EBB558A2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6429" b="77857" l="25769" r="68846">
                        <a14:foregroundMark x1="31538" y1="16786" x2="30000" y2="67143"/>
                        <a14:foregroundMark x1="31538" y1="66786" x2="44231" y2="58571"/>
                        <a14:foregroundMark x1="34231" y1="62857" x2="48077" y2="33571"/>
                        <a14:foregroundMark x1="36923" y1="20000" x2="70769" y2="50357"/>
                        <a14:foregroundMark x1="68846" y1="52857" x2="56923" y2="54643"/>
                        <a14:foregroundMark x1="56538" y1="55357" x2="63462" y2="70714"/>
                        <a14:foregroundMark x1="63462" y1="71071" x2="49231" y2="76786"/>
                        <a14:foregroundMark x1="50385" y1="76071" x2="43077" y2="61071"/>
                        <a14:foregroundMark x1="45000" y1="61071" x2="59615" y2="40357"/>
                        <a14:foregroundMark x1="48846" y1="54286" x2="56154" y2="73929"/>
                        <a14:foregroundMark x1="29615" y1="63571" x2="30769" y2="17143"/>
                        <a14:foregroundMark x1="31538" y1="18214" x2="37692" y2="20357"/>
                        <a14:foregroundMark x1="36538" y1="20714" x2="32692" y2="15714"/>
                        <a14:backgroundMark x1="61154" y1="65000" x2="56154" y2="54643"/>
                        <a14:backgroundMark x1="56923" y1="55000" x2="70000" y2="52500"/>
                        <a14:backgroundMark x1="70385" y1="51071" x2="67308" y2="45714"/>
                        <a14:backgroundMark x1="61154" y1="65000" x2="64231" y2="71786"/>
                        <a14:backgroundMark x1="64615" y1="70714" x2="47692" y2="77500"/>
                        <a14:backgroundMark x1="48846" y1="77500" x2="66923" y2="69286"/>
                        <a14:backgroundMark x1="40769" y1="62143" x2="43077" y2="59643"/>
                        <a14:backgroundMark x1="42692" y1="60357" x2="50385" y2="76071"/>
                        <a14:backgroundMark x1="31538" y1="68214" x2="29231" y2="65357"/>
                        <a14:backgroundMark x1="31538" y1="68214" x2="28462" y2="66429"/>
                        <a14:backgroundMark x1="30000" y1="68214" x2="29615" y2="48214"/>
                        <a14:backgroundMark x1="28077" y1="56071" x2="29615" y2="60714"/>
                        <a14:backgroundMark x1="29231" y1="48214" x2="30000" y2="24643"/>
                        <a14:backgroundMark x1="67308" y1="46071" x2="55385" y2="36071"/>
                        <a14:backgroundMark x1="55385" y1="35357" x2="45000" y2="26786"/>
                        <a14:backgroundMark x1="45000" y1="26786" x2="31923" y2="15357"/>
                        <a14:backgroundMark x1="31538" y1="15714" x2="30000" y2="17500"/>
                      </a14:backgroundRemoval>
                    </a14:imgEffect>
                  </a14:imgLayer>
                </a14:imgProps>
              </a:ext>
              <a:ext uri="{28A0092B-C50C-407E-A947-70E740481C1C}">
                <a14:useLocalDpi xmlns:a14="http://schemas.microsoft.com/office/drawing/2010/main" val="0"/>
              </a:ext>
            </a:extLst>
          </a:blip>
          <a:srcRect l="22489" t="13194" r="27195" b="20924"/>
          <a:stretch/>
        </p:blipFill>
        <p:spPr bwMode="auto">
          <a:xfrm>
            <a:off x="2718438" y="5640446"/>
            <a:ext cx="293704" cy="414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793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Custom 1">
      <a:dk1>
        <a:srgbClr val="FFFFFF"/>
      </a:dk1>
      <a:lt1>
        <a:sysClr val="window" lastClr="FFFFFF"/>
      </a:lt1>
      <a:dk2>
        <a:srgbClr val="FFFFFF"/>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2112</TotalTime>
  <Words>1038</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Calisto MT</vt:lpstr>
      <vt:lpstr>Wingdings 2</vt:lpstr>
      <vt:lpstr>Slate</vt:lpstr>
      <vt:lpstr>User guide – Diet plan creator</vt:lpstr>
      <vt:lpstr>רקע כללי</vt:lpstr>
      <vt:lpstr>Login – מסך ההתחברות</vt:lpstr>
      <vt:lpstr>Registerמסך הרשמה –  </vt:lpstr>
      <vt:lpstr>Diets – מסך הדיאטות</vt:lpstr>
      <vt:lpstr>Diets – מסך הדיאטות</vt:lpstr>
      <vt:lpstr>comoBox – מסך הרכבת דיאטה</vt:lpstr>
      <vt:lpstr>comoBox – מסך הרכבת דיאטה</vt:lpstr>
      <vt:lpstr>comoBox – מסך הרכבת דיאטה</vt:lpstr>
      <vt:lpstr>comoBox – מסך הרכבת דיאטה</vt:lpstr>
      <vt:lpstr>Plan creator – מסך בניית התוכנית </vt:lpstr>
      <vt:lpstr>Plan creator – מסך בניית התוכנית </vt:lpstr>
      <vt:lpstr>Plan creator – מסך בניית התוכנית </vt:lpstr>
      <vt:lpstr>תשתמשו באתר בתבונה ובהנאה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guide – Diet plan creator</dc:title>
  <dc:creator>maxim Maxim1601</dc:creator>
  <cp:lastModifiedBy>maxim Maxim1601</cp:lastModifiedBy>
  <cp:revision>3</cp:revision>
  <dcterms:created xsi:type="dcterms:W3CDTF">2022-01-04T12:58:33Z</dcterms:created>
  <dcterms:modified xsi:type="dcterms:W3CDTF">2022-01-06T00:11:10Z</dcterms:modified>
</cp:coreProperties>
</file>