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82"/>
    <p:restoredTop sz="94665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FE96C-75F8-B2C4-85EC-029AF4EF8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A14B0F-01F3-2907-A041-5C0CEB693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EA70D4-6149-FEC3-1834-4D7058F1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D20A-F1B5-DC42-80DC-A4EC7F77B155}" type="datetimeFigureOut">
              <a:rPr lang="de-DE" smtClean="0"/>
              <a:t>23.11.24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59AC46-CE21-45FB-CBE8-7BA684BF3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26D439-E605-FCCC-5D3F-95563B30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2E12-493D-4F4E-8727-045C310CB2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854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80462-2B09-361C-1B0D-20FE2C4C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66FBD0-E8A6-DC14-E0F8-B2B871C1F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389A2C-3F89-E853-31B3-19FDC977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D20A-F1B5-DC42-80DC-A4EC7F77B155}" type="datetimeFigureOut">
              <a:rPr lang="de-DE" smtClean="0"/>
              <a:t>23.11.24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BD1532-EFB5-B3C0-0C55-7C12D1D08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0E4E4E-89C5-2D2C-C58C-E40F2329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2E12-493D-4F4E-8727-045C310CB2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88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9B97DB7-775E-F0C1-C363-CA675E7CF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7718DC-4AB2-37DC-7864-B540A0F5E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D12EDB-2DF6-6D65-7C80-9C73D9DF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D20A-F1B5-DC42-80DC-A4EC7F77B155}" type="datetimeFigureOut">
              <a:rPr lang="de-DE" smtClean="0"/>
              <a:t>23.11.24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5BC05E-594B-4648-4E87-FD176A2E8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EB7AC5-19D7-6CBF-E050-C46EB6F9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2E12-493D-4F4E-8727-045C310CB2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46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2C13AA-F10A-773D-2156-FEFDA7E0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5558ED-D4A9-53DC-190E-5A18C83C3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347363-1F7D-C441-A36E-92601634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D20A-F1B5-DC42-80DC-A4EC7F77B155}" type="datetimeFigureOut">
              <a:rPr lang="de-DE" smtClean="0"/>
              <a:t>23.11.24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BD548B-B3F7-4D16-96C5-00A980DC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D13792-C435-3C6A-34F0-A1F3AC45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2E12-493D-4F4E-8727-045C310CB2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00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ADD95E-4228-78A0-C3A3-2300049E5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AC0C28-BF53-20B6-C5A2-A9E68F951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AD64A4-6F0E-1EAF-6EEA-1613830B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D20A-F1B5-DC42-80DC-A4EC7F77B155}" type="datetimeFigureOut">
              <a:rPr lang="de-DE" smtClean="0"/>
              <a:t>23.11.24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78A84D-C31A-30BC-4815-10C6097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E603C5-1445-533E-A397-7B5B2E2B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2E12-493D-4F4E-8727-045C310CB2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49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7573-3359-4B18-F9CB-BD378149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59D44C-D29D-46EA-06CB-8ADC166DA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F5FE0A-8B06-9F7E-8EBB-9C05FD1EF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6D108D-C7DF-AF69-F301-617DEF52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D20A-F1B5-DC42-80DC-A4EC7F77B155}" type="datetimeFigureOut">
              <a:rPr lang="de-DE" smtClean="0"/>
              <a:t>23.11.24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E8F8A9-2DA5-F305-9CB6-0A70B14C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715CE3-67E3-BEDF-305F-E553E5BC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2E12-493D-4F4E-8727-045C310CB2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78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7DEC3-542F-6804-3955-120BB7BC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64ED03-FCDD-1B73-E967-8B5588F72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0A82AE-2A4B-B158-2C0A-EA94687F2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C0B4A8-ED89-8ECF-F767-C1B76B362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3E9D93-D97E-39E5-195C-1A3786FF7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60794B2-EBC2-B0D0-089B-3B9C35AD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D20A-F1B5-DC42-80DC-A4EC7F77B155}" type="datetimeFigureOut">
              <a:rPr lang="de-DE" smtClean="0"/>
              <a:t>23.11.24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BF80B5-361D-65DA-7903-EDFEB5EE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F0DB854-F01F-615A-9D31-5467BEBD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2E12-493D-4F4E-8727-045C310CB2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70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0E966-31D5-8456-F451-3A765F900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9CDB5-36BE-4D74-8773-295C5A77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D20A-F1B5-DC42-80DC-A4EC7F77B155}" type="datetimeFigureOut">
              <a:rPr lang="de-DE" smtClean="0"/>
              <a:t>23.11.24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570D29-5A88-2A11-946D-CEBEFB07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37263E-0139-D1B0-E084-C98F70F2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2E12-493D-4F4E-8727-045C310CB2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95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31D336E-12EE-8504-E0F2-314747754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D20A-F1B5-DC42-80DC-A4EC7F77B155}" type="datetimeFigureOut">
              <a:rPr lang="de-DE" smtClean="0"/>
              <a:t>23.11.24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7EDEC43-410F-93EA-BB84-245A8E34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E724B0-0F45-E416-1875-A3C53143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2E12-493D-4F4E-8727-045C310CB2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40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E62557-B3A7-3116-50AD-7C5E81227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67FD04-01C1-58B3-C4BE-23412551A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A3301B-33A8-DDC3-C47D-A27027B61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8D8DB0-F916-944B-D621-297AD69B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D20A-F1B5-DC42-80DC-A4EC7F77B155}" type="datetimeFigureOut">
              <a:rPr lang="de-DE" smtClean="0"/>
              <a:t>23.11.24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596C08-484E-680D-EC73-08F23278A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7587E0-B920-8E8A-FA39-1C6E7DD7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2E12-493D-4F4E-8727-045C310CB2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97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79B2C-BB09-367E-6246-F2D9DAE14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DED6A71-8480-8E57-B2AF-8F1632415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A2C9CE-E28F-4F04-5EA1-B7F3028EB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033822-B09E-0FF2-CCE8-75AFE292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D20A-F1B5-DC42-80DC-A4EC7F77B155}" type="datetimeFigureOut">
              <a:rPr lang="de-DE" smtClean="0"/>
              <a:t>23.11.24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A587EF-9FD3-63F7-1A76-FCE43654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79A1BF-AA8A-D73E-4C2E-44A5FB69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2E12-493D-4F4E-8727-045C310CB2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01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36F0E49-B015-A787-F68B-7236E3801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383090-3BBE-B432-C7B1-A18B351E4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4B9ED7-ED83-D396-E384-ADD65D8EF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9D20A-F1B5-DC42-80DC-A4EC7F77B155}" type="datetimeFigureOut">
              <a:rPr lang="de-DE" smtClean="0"/>
              <a:t>23.11.24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B201A0-F5E5-2AE7-58D2-98319522C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0A3888-FDED-1AEE-EBB2-6971C94E3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12E12-493D-4F4E-8727-045C310CB2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05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C9F55C-831F-F6B9-7F5D-75A8E8ACA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Decentralized</a:t>
            </a:r>
            <a:r>
              <a:rPr lang="de-DE" dirty="0"/>
              <a:t> Paper Review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600389-A2AD-1534-DC44-E4A7B5AB3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8400" y="5438776"/>
            <a:ext cx="1879600" cy="550862"/>
          </a:xfrm>
        </p:spPr>
        <p:txBody>
          <a:bodyPr/>
          <a:lstStyle/>
          <a:p>
            <a:r>
              <a:rPr lang="de-DE" dirty="0"/>
              <a:t>By YHDJ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2641951E-0102-3125-2945-C851383CFD88}"/>
              </a:ext>
            </a:extLst>
          </p:cNvPr>
          <p:cNvSpPr txBox="1">
            <a:spLocks/>
          </p:cNvSpPr>
          <p:nvPr/>
        </p:nvSpPr>
        <p:spPr>
          <a:xfrm>
            <a:off x="1612901" y="5438776"/>
            <a:ext cx="1879600" cy="550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23.11.2024</a:t>
            </a:r>
          </a:p>
        </p:txBody>
      </p:sp>
    </p:spTree>
    <p:extLst>
      <p:ext uri="{BB962C8B-B14F-4D97-AF65-F5344CB8AC3E}">
        <p14:creationId xmlns:p14="http://schemas.microsoft.com/office/powerpoint/2010/main" val="417697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8DB3AE-9836-F6EC-0B1A-25814F24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F6ED200-D11D-2417-52B3-73EE94CF7EF7}"/>
              </a:ext>
            </a:extLst>
          </p:cNvPr>
          <p:cNvSpPr txBox="1"/>
          <p:nvPr/>
        </p:nvSpPr>
        <p:spPr>
          <a:xfrm>
            <a:off x="1130300" y="1690688"/>
            <a:ext cx="728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: Paper Review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transperant</a:t>
            </a:r>
            <a:r>
              <a:rPr lang="de-DE" dirty="0"/>
              <a:t> and expensive</a:t>
            </a:r>
          </a:p>
          <a:p>
            <a:endParaRPr lang="de-DE" dirty="0"/>
          </a:p>
          <a:p>
            <a:r>
              <a:rPr lang="de-DE" dirty="0" err="1"/>
              <a:t>Transperancy</a:t>
            </a:r>
            <a:r>
              <a:rPr lang="de-DE" dirty="0"/>
              <a:t>: </a:t>
            </a:r>
            <a:r>
              <a:rPr lang="de-DE" dirty="0" err="1"/>
              <a:t>Comittee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chosen</a:t>
            </a:r>
            <a:r>
              <a:rPr lang="de-DE" dirty="0"/>
              <a:t> </a:t>
            </a:r>
            <a:r>
              <a:rPr lang="de-DE" dirty="0" err="1"/>
              <a:t>subjectively</a:t>
            </a:r>
            <a:endParaRPr lang="de-DE" dirty="0"/>
          </a:p>
          <a:p>
            <a:r>
              <a:rPr lang="de-DE" dirty="0" err="1"/>
              <a:t>Cost</a:t>
            </a:r>
            <a:r>
              <a:rPr lang="de-DE" dirty="0"/>
              <a:t>: Review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monoply</a:t>
            </a:r>
            <a:r>
              <a:rPr lang="de-DE" dirty="0"/>
              <a:t>-like and </a:t>
            </a: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prone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high </a:t>
            </a:r>
            <a:r>
              <a:rPr lang="de-DE" dirty="0" err="1"/>
              <a:t>prices</a:t>
            </a:r>
            <a:endParaRPr lang="de-DE" dirty="0"/>
          </a:p>
        </p:txBody>
      </p:sp>
      <p:sp>
        <p:nvSpPr>
          <p:cNvPr id="5" name="Pfeil nach unten 4">
            <a:extLst>
              <a:ext uri="{FF2B5EF4-FFF2-40B4-BE49-F238E27FC236}">
                <a16:creationId xmlns:a16="http://schemas.microsoft.com/office/drawing/2014/main" id="{790D830D-EBF1-933A-3FB0-BCC29495D314}"/>
              </a:ext>
            </a:extLst>
          </p:cNvPr>
          <p:cNvSpPr/>
          <p:nvPr/>
        </p:nvSpPr>
        <p:spPr>
          <a:xfrm>
            <a:off x="4241800" y="3213100"/>
            <a:ext cx="723900" cy="838200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E28C163-8402-E006-6194-A25673FD01B0}"/>
              </a:ext>
            </a:extLst>
          </p:cNvPr>
          <p:cNvSpPr txBox="1"/>
          <p:nvPr/>
        </p:nvSpPr>
        <p:spPr>
          <a:xfrm>
            <a:off x="4965700" y="3262868"/>
            <a:ext cx="27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Solution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EDA0E9-7B1A-8BC8-73FB-8386D106A26E}"/>
              </a:ext>
            </a:extLst>
          </p:cNvPr>
          <p:cNvSpPr txBox="1"/>
          <p:nvPr/>
        </p:nvSpPr>
        <p:spPr>
          <a:xfrm>
            <a:off x="3390900" y="4216580"/>
            <a:ext cx="796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Decrease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removing</a:t>
            </a:r>
            <a:r>
              <a:rPr lang="de-DE" dirty="0"/>
              <a:t>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parties</a:t>
            </a:r>
            <a:endParaRPr lang="de-DE" dirty="0"/>
          </a:p>
          <a:p>
            <a:r>
              <a:rPr lang="de-DE" dirty="0" err="1"/>
              <a:t>Autonomous</a:t>
            </a:r>
            <a:r>
              <a:rPr lang="de-DE" dirty="0"/>
              <a:t> and </a:t>
            </a:r>
            <a:r>
              <a:rPr lang="de-DE" dirty="0" err="1"/>
              <a:t>objective</a:t>
            </a:r>
            <a:r>
              <a:rPr lang="de-DE" dirty="0"/>
              <a:t> </a:t>
            </a: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trusted</a:t>
            </a:r>
            <a:r>
              <a:rPr lang="de-DE" dirty="0"/>
              <a:t> </a:t>
            </a:r>
            <a:r>
              <a:rPr lang="de-DE" dirty="0" err="1"/>
              <a:t>reviewers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performance</a:t>
            </a:r>
            <a:endParaRPr lang="de-DE" dirty="0"/>
          </a:p>
        </p:txBody>
      </p:sp>
      <p:cxnSp>
        <p:nvCxnSpPr>
          <p:cNvPr id="10" name="Gekrümmte Verbindung 9">
            <a:extLst>
              <a:ext uri="{FF2B5EF4-FFF2-40B4-BE49-F238E27FC236}">
                <a16:creationId xmlns:a16="http://schemas.microsoft.com/office/drawing/2014/main" id="{0AADB534-14A9-60D3-FF51-EE272F9059F9}"/>
              </a:ext>
            </a:extLst>
          </p:cNvPr>
          <p:cNvCxnSpPr/>
          <p:nvPr/>
        </p:nvCxnSpPr>
        <p:spPr>
          <a:xfrm>
            <a:off x="4064000" y="4991100"/>
            <a:ext cx="2260600" cy="914400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2F607F07-506D-C104-5F86-E78AAEDEB421}"/>
              </a:ext>
            </a:extLst>
          </p:cNvPr>
          <p:cNvSpPr txBox="1"/>
          <p:nvPr/>
        </p:nvSpPr>
        <p:spPr>
          <a:xfrm>
            <a:off x="6578600" y="5443835"/>
            <a:ext cx="421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latin typeface="Boucherie Block" panose="020F0502020204030204" pitchFamily="34" charset="0"/>
                <a:cs typeface="Boucherie Block" panose="020F0502020204030204" pitchFamily="34" charset="0"/>
              </a:rPr>
              <a:t>BLOCKCHAIN</a:t>
            </a:r>
          </a:p>
        </p:txBody>
      </p:sp>
    </p:spTree>
    <p:extLst>
      <p:ext uri="{BB962C8B-B14F-4D97-AF65-F5344CB8AC3E}">
        <p14:creationId xmlns:p14="http://schemas.microsoft.com/office/powerpoint/2010/main" val="184311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8257-432D-E2BC-947D-46CEB1027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1923" y="-1024056"/>
            <a:ext cx="9144000" cy="2387600"/>
          </a:xfrm>
        </p:spPr>
        <p:txBody>
          <a:bodyPr/>
          <a:lstStyle/>
          <a:p>
            <a:r>
              <a:rPr lang="en-US" dirty="0"/>
              <a:t>Process 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68793E-D413-D602-D11B-F3197124FB80}"/>
              </a:ext>
            </a:extLst>
          </p:cNvPr>
          <p:cNvSpPr txBox="1"/>
          <p:nvPr/>
        </p:nvSpPr>
        <p:spPr>
          <a:xfrm>
            <a:off x="680404" y="2367147"/>
            <a:ext cx="15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86DA02-B3D2-E544-1A8B-1BFAB4D544D0}"/>
              </a:ext>
            </a:extLst>
          </p:cNvPr>
          <p:cNvSpPr txBox="1"/>
          <p:nvPr/>
        </p:nvSpPr>
        <p:spPr>
          <a:xfrm>
            <a:off x="2280004" y="2226435"/>
            <a:ext cx="122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paper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DAB7E3-E5E3-EBCC-C79A-0CE8B51BA286}"/>
              </a:ext>
            </a:extLst>
          </p:cNvPr>
          <p:cNvCxnSpPr/>
          <p:nvPr/>
        </p:nvCxnSpPr>
        <p:spPr>
          <a:xfrm>
            <a:off x="1889614" y="2551813"/>
            <a:ext cx="18225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4CBE3E6-B7EA-F747-947F-672E3D37BA36}"/>
              </a:ext>
            </a:extLst>
          </p:cNvPr>
          <p:cNvSpPr/>
          <p:nvPr/>
        </p:nvSpPr>
        <p:spPr>
          <a:xfrm>
            <a:off x="3759059" y="2275076"/>
            <a:ext cx="3084394" cy="553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MDPI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523DD1-D4B2-9046-86D1-28D70C83F85C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301256" y="2828550"/>
            <a:ext cx="0" cy="746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A75818-B523-B9F4-83DB-B74F942875DC}"/>
              </a:ext>
            </a:extLst>
          </p:cNvPr>
          <p:cNvCxnSpPr>
            <a:cxnSpLocks/>
          </p:cNvCxnSpPr>
          <p:nvPr/>
        </p:nvCxnSpPr>
        <p:spPr>
          <a:xfrm>
            <a:off x="5282157" y="3944727"/>
            <a:ext cx="0" cy="746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259038E-432A-3280-1CAF-A6EC37B7567E}"/>
              </a:ext>
            </a:extLst>
          </p:cNvPr>
          <p:cNvSpPr txBox="1"/>
          <p:nvPr/>
        </p:nvSpPr>
        <p:spPr>
          <a:xfrm>
            <a:off x="5301256" y="4217630"/>
            <a:ext cx="1834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Review and  vote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37208BD-1566-F92D-7007-77D19451E126}"/>
              </a:ext>
            </a:extLst>
          </p:cNvPr>
          <p:cNvCxnSpPr/>
          <p:nvPr/>
        </p:nvCxnSpPr>
        <p:spPr>
          <a:xfrm>
            <a:off x="5282157" y="4691572"/>
            <a:ext cx="25333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FC7D73-4801-6E1A-C3FB-D8D0D4D0E19A}"/>
              </a:ext>
            </a:extLst>
          </p:cNvPr>
          <p:cNvCxnSpPr/>
          <p:nvPr/>
        </p:nvCxnSpPr>
        <p:spPr>
          <a:xfrm>
            <a:off x="7815532" y="3780825"/>
            <a:ext cx="0" cy="184605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88AB8D-D8C5-9285-A07E-A6C757BCD2C4}"/>
              </a:ext>
            </a:extLst>
          </p:cNvPr>
          <p:cNvCxnSpPr>
            <a:cxnSpLocks/>
          </p:cNvCxnSpPr>
          <p:nvPr/>
        </p:nvCxnSpPr>
        <p:spPr>
          <a:xfrm>
            <a:off x="7815532" y="5629333"/>
            <a:ext cx="1495245" cy="1150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947B0F4-DB89-47D4-CA70-5B735FBF2714}"/>
              </a:ext>
            </a:extLst>
          </p:cNvPr>
          <p:cNvCxnSpPr>
            <a:cxnSpLocks/>
          </p:cNvCxnSpPr>
          <p:nvPr/>
        </p:nvCxnSpPr>
        <p:spPr>
          <a:xfrm>
            <a:off x="7815532" y="3780825"/>
            <a:ext cx="1524001" cy="943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3B82294-4301-AA83-EF6D-EBFB2D7FD8B4}"/>
              </a:ext>
            </a:extLst>
          </p:cNvPr>
          <p:cNvSpPr txBox="1"/>
          <p:nvPr/>
        </p:nvSpPr>
        <p:spPr>
          <a:xfrm>
            <a:off x="7677508" y="3439273"/>
            <a:ext cx="207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Paper accepted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6DA51D-5D01-06A0-BE57-94129A6AEF11}"/>
              </a:ext>
            </a:extLst>
          </p:cNvPr>
          <p:cNvSpPr txBox="1"/>
          <p:nvPr/>
        </p:nvSpPr>
        <p:spPr>
          <a:xfrm>
            <a:off x="7737505" y="5333380"/>
            <a:ext cx="207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Paper rejected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DC96877-7DA4-DC0F-8337-FB50A083728C}"/>
              </a:ext>
            </a:extLst>
          </p:cNvPr>
          <p:cNvCxnSpPr>
            <a:cxnSpLocks/>
          </p:cNvCxnSpPr>
          <p:nvPr/>
        </p:nvCxnSpPr>
        <p:spPr>
          <a:xfrm>
            <a:off x="9320465" y="4691572"/>
            <a:ext cx="0" cy="134632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74B776-9CDF-AFB0-C345-3CBE5AB4ED01}"/>
              </a:ext>
            </a:extLst>
          </p:cNvPr>
          <p:cNvCxnSpPr>
            <a:cxnSpLocks/>
          </p:cNvCxnSpPr>
          <p:nvPr/>
        </p:nvCxnSpPr>
        <p:spPr>
          <a:xfrm>
            <a:off x="9339533" y="3000269"/>
            <a:ext cx="0" cy="121736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E0A1A50-CDC0-5E71-E7F1-C33D1C3DF752}"/>
              </a:ext>
            </a:extLst>
          </p:cNvPr>
          <p:cNvCxnSpPr>
            <a:cxnSpLocks/>
          </p:cNvCxnSpPr>
          <p:nvPr/>
        </p:nvCxnSpPr>
        <p:spPr>
          <a:xfrm>
            <a:off x="9339532" y="4221309"/>
            <a:ext cx="1495245" cy="1150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B7A4A9-07C9-1975-14ED-5D831A6A2C47}"/>
              </a:ext>
            </a:extLst>
          </p:cNvPr>
          <p:cNvCxnSpPr>
            <a:cxnSpLocks/>
          </p:cNvCxnSpPr>
          <p:nvPr/>
        </p:nvCxnSpPr>
        <p:spPr>
          <a:xfrm>
            <a:off x="9339533" y="3000269"/>
            <a:ext cx="124340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E42A1F1-805B-7522-628D-2039D201FA7F}"/>
              </a:ext>
            </a:extLst>
          </p:cNvPr>
          <p:cNvSpPr txBox="1"/>
          <p:nvPr/>
        </p:nvSpPr>
        <p:spPr>
          <a:xfrm>
            <a:off x="9307902" y="2665080"/>
            <a:ext cx="111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5ED559-FF4D-A5EC-FE2D-E2362EE7D82E}"/>
              </a:ext>
            </a:extLst>
          </p:cNvPr>
          <p:cNvSpPr txBox="1"/>
          <p:nvPr/>
        </p:nvSpPr>
        <p:spPr>
          <a:xfrm>
            <a:off x="9431533" y="3920262"/>
            <a:ext cx="207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Publisher</a:t>
            </a:r>
          </a:p>
        </p:txBody>
      </p:sp>
      <p:pic>
        <p:nvPicPr>
          <p:cNvPr id="46" name="Graphic 45" descr="Coins with solid fill">
            <a:extLst>
              <a:ext uri="{FF2B5EF4-FFF2-40B4-BE49-F238E27FC236}">
                <a16:creationId xmlns:a16="http://schemas.microsoft.com/office/drawing/2014/main" id="{4090D19D-68BD-E320-673D-8AA38518C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3821" y="3837209"/>
            <a:ext cx="452385" cy="452385"/>
          </a:xfrm>
          <a:prstGeom prst="rect">
            <a:avLst/>
          </a:prstGeom>
        </p:spPr>
      </p:pic>
      <p:sp>
        <p:nvSpPr>
          <p:cNvPr id="47" name="Plus 46">
            <a:extLst>
              <a:ext uri="{FF2B5EF4-FFF2-40B4-BE49-F238E27FC236}">
                <a16:creationId xmlns:a16="http://schemas.microsoft.com/office/drawing/2014/main" id="{C9D6C4C5-D68B-2C76-0569-8699FBA3FAEC}"/>
              </a:ext>
            </a:extLst>
          </p:cNvPr>
          <p:cNvSpPr/>
          <p:nvPr/>
        </p:nvSpPr>
        <p:spPr>
          <a:xfrm>
            <a:off x="10624807" y="3955646"/>
            <a:ext cx="244492" cy="24156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CC133B8-F59E-47A1-93C9-FFAC78E53FC6}"/>
              </a:ext>
            </a:extLst>
          </p:cNvPr>
          <p:cNvCxnSpPr>
            <a:cxnSpLocks/>
          </p:cNvCxnSpPr>
          <p:nvPr/>
        </p:nvCxnSpPr>
        <p:spPr>
          <a:xfrm>
            <a:off x="10592628" y="2367147"/>
            <a:ext cx="0" cy="121736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7E54C6D-6B86-40B9-DEBC-632BD8114B2F}"/>
              </a:ext>
            </a:extLst>
          </p:cNvPr>
          <p:cNvCxnSpPr>
            <a:cxnSpLocks/>
          </p:cNvCxnSpPr>
          <p:nvPr/>
        </p:nvCxnSpPr>
        <p:spPr>
          <a:xfrm>
            <a:off x="10582940" y="2355275"/>
            <a:ext cx="3757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41BAF1D-DA4B-1752-176F-19330EFA7B69}"/>
              </a:ext>
            </a:extLst>
          </p:cNvPr>
          <p:cNvCxnSpPr>
            <a:cxnSpLocks/>
          </p:cNvCxnSpPr>
          <p:nvPr/>
        </p:nvCxnSpPr>
        <p:spPr>
          <a:xfrm>
            <a:off x="10592628" y="3584508"/>
            <a:ext cx="746180" cy="226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Up Arrow 53">
            <a:extLst>
              <a:ext uri="{FF2B5EF4-FFF2-40B4-BE49-F238E27FC236}">
                <a16:creationId xmlns:a16="http://schemas.microsoft.com/office/drawing/2014/main" id="{6FC8C793-2AF4-50AA-6290-B869369CC001}"/>
              </a:ext>
            </a:extLst>
          </p:cNvPr>
          <p:cNvSpPr/>
          <p:nvPr/>
        </p:nvSpPr>
        <p:spPr>
          <a:xfrm>
            <a:off x="10698485" y="2099606"/>
            <a:ext cx="67879" cy="20046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Up Arrow 54">
            <a:extLst>
              <a:ext uri="{FF2B5EF4-FFF2-40B4-BE49-F238E27FC236}">
                <a16:creationId xmlns:a16="http://schemas.microsoft.com/office/drawing/2014/main" id="{12C940F7-86DF-F1AD-0C43-CCA389EB2EEE}"/>
              </a:ext>
            </a:extLst>
          </p:cNvPr>
          <p:cNvSpPr/>
          <p:nvPr/>
        </p:nvSpPr>
        <p:spPr>
          <a:xfrm>
            <a:off x="10804187" y="2099605"/>
            <a:ext cx="67879" cy="20046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Up Arrow 57">
            <a:extLst>
              <a:ext uri="{FF2B5EF4-FFF2-40B4-BE49-F238E27FC236}">
                <a16:creationId xmlns:a16="http://schemas.microsoft.com/office/drawing/2014/main" id="{15E1C248-890D-580B-E012-C8366A70DB2F}"/>
              </a:ext>
            </a:extLst>
          </p:cNvPr>
          <p:cNvSpPr/>
          <p:nvPr/>
        </p:nvSpPr>
        <p:spPr>
          <a:xfrm>
            <a:off x="10682070" y="3271919"/>
            <a:ext cx="67879" cy="20046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Up Arrow 58">
            <a:extLst>
              <a:ext uri="{FF2B5EF4-FFF2-40B4-BE49-F238E27FC236}">
                <a16:creationId xmlns:a16="http://schemas.microsoft.com/office/drawing/2014/main" id="{3CFD697E-8A25-E2CA-3955-81D0A0462117}"/>
              </a:ext>
            </a:extLst>
          </p:cNvPr>
          <p:cNvSpPr/>
          <p:nvPr/>
        </p:nvSpPr>
        <p:spPr>
          <a:xfrm rot="10800000">
            <a:off x="10787772" y="3271918"/>
            <a:ext cx="67879" cy="20046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Graphic 59" descr="Coins with solid fill">
            <a:extLst>
              <a:ext uri="{FF2B5EF4-FFF2-40B4-BE49-F238E27FC236}">
                <a16:creationId xmlns:a16="http://schemas.microsoft.com/office/drawing/2014/main" id="{03CF89B4-5581-FC61-6ACF-6D367BEF7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5718" y="1387090"/>
            <a:ext cx="452385" cy="452385"/>
          </a:xfrm>
          <a:prstGeom prst="rect">
            <a:avLst/>
          </a:prstGeom>
        </p:spPr>
      </p:pic>
      <p:sp>
        <p:nvSpPr>
          <p:cNvPr id="61" name="Plus 60">
            <a:extLst>
              <a:ext uri="{FF2B5EF4-FFF2-40B4-BE49-F238E27FC236}">
                <a16:creationId xmlns:a16="http://schemas.microsoft.com/office/drawing/2014/main" id="{8DF133A7-BF9E-CC02-679E-193EF6B1BED8}"/>
              </a:ext>
            </a:extLst>
          </p:cNvPr>
          <p:cNvSpPr/>
          <p:nvPr/>
        </p:nvSpPr>
        <p:spPr>
          <a:xfrm>
            <a:off x="11266704" y="1505527"/>
            <a:ext cx="244492" cy="24156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Graphic 62" descr="Dollar with solid fill">
            <a:extLst>
              <a:ext uri="{FF2B5EF4-FFF2-40B4-BE49-F238E27FC236}">
                <a16:creationId xmlns:a16="http://schemas.microsoft.com/office/drawing/2014/main" id="{5F193C7B-54FC-510C-58FE-4D7B29B56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14879" y="2753612"/>
            <a:ext cx="362368" cy="362368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4CC4100-3B85-C531-E2A2-9606E8FDBDA6}"/>
              </a:ext>
            </a:extLst>
          </p:cNvPr>
          <p:cNvCxnSpPr>
            <a:cxnSpLocks/>
          </p:cNvCxnSpPr>
          <p:nvPr/>
        </p:nvCxnSpPr>
        <p:spPr>
          <a:xfrm>
            <a:off x="10972704" y="1753284"/>
            <a:ext cx="0" cy="121736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D784327-6A84-DF24-4394-B998B42659B2}"/>
              </a:ext>
            </a:extLst>
          </p:cNvPr>
          <p:cNvCxnSpPr>
            <a:cxnSpLocks/>
          </p:cNvCxnSpPr>
          <p:nvPr/>
        </p:nvCxnSpPr>
        <p:spPr>
          <a:xfrm>
            <a:off x="10963016" y="1741412"/>
            <a:ext cx="3757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868617B-F2B3-B55C-0B85-85E364DFF269}"/>
              </a:ext>
            </a:extLst>
          </p:cNvPr>
          <p:cNvCxnSpPr>
            <a:cxnSpLocks/>
          </p:cNvCxnSpPr>
          <p:nvPr/>
        </p:nvCxnSpPr>
        <p:spPr>
          <a:xfrm>
            <a:off x="10972704" y="2970645"/>
            <a:ext cx="391895" cy="1150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67" name="Graphic 66" descr="Coins with solid fill">
            <a:extLst>
              <a:ext uri="{FF2B5EF4-FFF2-40B4-BE49-F238E27FC236}">
                <a16:creationId xmlns:a16="http://schemas.microsoft.com/office/drawing/2014/main" id="{1CF34221-0159-84F8-AA53-92601B704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5718" y="3307676"/>
            <a:ext cx="452385" cy="452385"/>
          </a:xfrm>
          <a:prstGeom prst="rect">
            <a:avLst/>
          </a:prstGeom>
        </p:spPr>
      </p:pic>
      <p:sp>
        <p:nvSpPr>
          <p:cNvPr id="69" name="Minus 68">
            <a:extLst>
              <a:ext uri="{FF2B5EF4-FFF2-40B4-BE49-F238E27FC236}">
                <a16:creationId xmlns:a16="http://schemas.microsoft.com/office/drawing/2014/main" id="{506B84DD-1BA6-B9D3-5CFC-7696299E2F7E}"/>
              </a:ext>
            </a:extLst>
          </p:cNvPr>
          <p:cNvSpPr/>
          <p:nvPr/>
        </p:nvSpPr>
        <p:spPr>
          <a:xfrm>
            <a:off x="11282696" y="3422278"/>
            <a:ext cx="250124" cy="210155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C9DF9A2-4522-F4A9-D5A2-CB8A4DF40873}"/>
              </a:ext>
            </a:extLst>
          </p:cNvPr>
          <p:cNvCxnSpPr>
            <a:cxnSpLocks/>
          </p:cNvCxnSpPr>
          <p:nvPr/>
        </p:nvCxnSpPr>
        <p:spPr>
          <a:xfrm>
            <a:off x="9308292" y="6037901"/>
            <a:ext cx="124340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DF0B6D0-9903-44AC-F70B-4780F0F34F7A}"/>
              </a:ext>
            </a:extLst>
          </p:cNvPr>
          <p:cNvSpPr txBox="1"/>
          <p:nvPr/>
        </p:nvSpPr>
        <p:spPr>
          <a:xfrm>
            <a:off x="9276661" y="5702712"/>
            <a:ext cx="111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Reviewer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262F70A-5517-C05A-D83B-C38B94BBC4D2}"/>
              </a:ext>
            </a:extLst>
          </p:cNvPr>
          <p:cNvCxnSpPr>
            <a:cxnSpLocks/>
          </p:cNvCxnSpPr>
          <p:nvPr/>
        </p:nvCxnSpPr>
        <p:spPr>
          <a:xfrm>
            <a:off x="10561387" y="5404779"/>
            <a:ext cx="0" cy="121736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8857F4D-ED53-FAB4-78F7-7BEA8613F38D}"/>
              </a:ext>
            </a:extLst>
          </p:cNvPr>
          <p:cNvCxnSpPr>
            <a:cxnSpLocks/>
          </p:cNvCxnSpPr>
          <p:nvPr/>
        </p:nvCxnSpPr>
        <p:spPr>
          <a:xfrm>
            <a:off x="10551699" y="5392907"/>
            <a:ext cx="3757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C919DE4-DE31-87F6-CF44-E61EC51902DC}"/>
              </a:ext>
            </a:extLst>
          </p:cNvPr>
          <p:cNvCxnSpPr>
            <a:cxnSpLocks/>
          </p:cNvCxnSpPr>
          <p:nvPr/>
        </p:nvCxnSpPr>
        <p:spPr>
          <a:xfrm>
            <a:off x="10561387" y="6622140"/>
            <a:ext cx="746180" cy="226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Up Arrow 74">
            <a:extLst>
              <a:ext uri="{FF2B5EF4-FFF2-40B4-BE49-F238E27FC236}">
                <a16:creationId xmlns:a16="http://schemas.microsoft.com/office/drawing/2014/main" id="{756F061B-D195-CC43-8904-27FF556CFD4F}"/>
              </a:ext>
            </a:extLst>
          </p:cNvPr>
          <p:cNvSpPr/>
          <p:nvPr/>
        </p:nvSpPr>
        <p:spPr>
          <a:xfrm>
            <a:off x="10667244" y="5137238"/>
            <a:ext cx="67879" cy="20046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Up Arrow 75">
            <a:extLst>
              <a:ext uri="{FF2B5EF4-FFF2-40B4-BE49-F238E27FC236}">
                <a16:creationId xmlns:a16="http://schemas.microsoft.com/office/drawing/2014/main" id="{930AEBF5-D78D-652F-BFD0-44EE68C22969}"/>
              </a:ext>
            </a:extLst>
          </p:cNvPr>
          <p:cNvSpPr/>
          <p:nvPr/>
        </p:nvSpPr>
        <p:spPr>
          <a:xfrm rot="10800000">
            <a:off x="10772946" y="5137237"/>
            <a:ext cx="67879" cy="20046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Up Arrow 76">
            <a:extLst>
              <a:ext uri="{FF2B5EF4-FFF2-40B4-BE49-F238E27FC236}">
                <a16:creationId xmlns:a16="http://schemas.microsoft.com/office/drawing/2014/main" id="{611FCBDC-28F4-C119-F7A1-FAB8D61CF1D5}"/>
              </a:ext>
            </a:extLst>
          </p:cNvPr>
          <p:cNvSpPr/>
          <p:nvPr/>
        </p:nvSpPr>
        <p:spPr>
          <a:xfrm>
            <a:off x="10650829" y="6309551"/>
            <a:ext cx="67879" cy="20046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Up Arrow 77">
            <a:extLst>
              <a:ext uri="{FF2B5EF4-FFF2-40B4-BE49-F238E27FC236}">
                <a16:creationId xmlns:a16="http://schemas.microsoft.com/office/drawing/2014/main" id="{FED233C5-89F8-37F1-2862-9BB2E2A854E1}"/>
              </a:ext>
            </a:extLst>
          </p:cNvPr>
          <p:cNvSpPr/>
          <p:nvPr/>
        </p:nvSpPr>
        <p:spPr>
          <a:xfrm>
            <a:off x="10756531" y="6309550"/>
            <a:ext cx="67879" cy="20046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Graphic 78" descr="Coins with solid fill">
            <a:extLst>
              <a:ext uri="{FF2B5EF4-FFF2-40B4-BE49-F238E27FC236}">
                <a16:creationId xmlns:a16="http://schemas.microsoft.com/office/drawing/2014/main" id="{63137568-002E-847B-FAB5-609DE3F26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4477" y="4424722"/>
            <a:ext cx="452385" cy="452385"/>
          </a:xfrm>
          <a:prstGeom prst="rect">
            <a:avLst/>
          </a:prstGeom>
        </p:spPr>
      </p:pic>
      <p:sp>
        <p:nvSpPr>
          <p:cNvPr id="80" name="Plus 79">
            <a:extLst>
              <a:ext uri="{FF2B5EF4-FFF2-40B4-BE49-F238E27FC236}">
                <a16:creationId xmlns:a16="http://schemas.microsoft.com/office/drawing/2014/main" id="{7257CB87-1765-AC4E-3117-9764E3583FC9}"/>
              </a:ext>
            </a:extLst>
          </p:cNvPr>
          <p:cNvSpPr/>
          <p:nvPr/>
        </p:nvSpPr>
        <p:spPr>
          <a:xfrm>
            <a:off x="11235463" y="4543159"/>
            <a:ext cx="244492" cy="24156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raphic 80" descr="Dollar with solid fill">
            <a:extLst>
              <a:ext uri="{FF2B5EF4-FFF2-40B4-BE49-F238E27FC236}">
                <a16:creationId xmlns:a16="http://schemas.microsoft.com/office/drawing/2014/main" id="{91A1EC7C-17C9-8D60-FEE5-AE6448502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3638" y="5791244"/>
            <a:ext cx="362368" cy="362368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2558FD4-D762-7DA5-5E51-B4C77218B42D}"/>
              </a:ext>
            </a:extLst>
          </p:cNvPr>
          <p:cNvCxnSpPr>
            <a:cxnSpLocks/>
          </p:cNvCxnSpPr>
          <p:nvPr/>
        </p:nvCxnSpPr>
        <p:spPr>
          <a:xfrm>
            <a:off x="10941463" y="4790916"/>
            <a:ext cx="0" cy="121736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C93B4BC-1532-EC74-4B7D-D7CEB848F37E}"/>
              </a:ext>
            </a:extLst>
          </p:cNvPr>
          <p:cNvCxnSpPr>
            <a:cxnSpLocks/>
          </p:cNvCxnSpPr>
          <p:nvPr/>
        </p:nvCxnSpPr>
        <p:spPr>
          <a:xfrm>
            <a:off x="10931775" y="4779044"/>
            <a:ext cx="3757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D0D1691-A270-060C-4A94-BFD16FE8F7CC}"/>
              </a:ext>
            </a:extLst>
          </p:cNvPr>
          <p:cNvCxnSpPr>
            <a:cxnSpLocks/>
          </p:cNvCxnSpPr>
          <p:nvPr/>
        </p:nvCxnSpPr>
        <p:spPr>
          <a:xfrm>
            <a:off x="10941463" y="6008277"/>
            <a:ext cx="391895" cy="1150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85" name="Graphic 84" descr="Coins with solid fill">
            <a:extLst>
              <a:ext uri="{FF2B5EF4-FFF2-40B4-BE49-F238E27FC236}">
                <a16:creationId xmlns:a16="http://schemas.microsoft.com/office/drawing/2014/main" id="{864701DA-E800-79EA-C9CE-32B70145D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4477" y="6345308"/>
            <a:ext cx="452385" cy="452385"/>
          </a:xfrm>
          <a:prstGeom prst="rect">
            <a:avLst/>
          </a:prstGeom>
        </p:spPr>
      </p:pic>
      <p:sp>
        <p:nvSpPr>
          <p:cNvPr id="86" name="Minus 85">
            <a:extLst>
              <a:ext uri="{FF2B5EF4-FFF2-40B4-BE49-F238E27FC236}">
                <a16:creationId xmlns:a16="http://schemas.microsoft.com/office/drawing/2014/main" id="{58048AC9-106E-87E6-0D1B-231D83BFE6B4}"/>
              </a:ext>
            </a:extLst>
          </p:cNvPr>
          <p:cNvSpPr/>
          <p:nvPr/>
        </p:nvSpPr>
        <p:spPr>
          <a:xfrm>
            <a:off x="11251455" y="6459910"/>
            <a:ext cx="250124" cy="210155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A0587B2-81BB-CC4B-94D7-10E2852A26C2}"/>
              </a:ext>
            </a:extLst>
          </p:cNvPr>
          <p:cNvSpPr txBox="1"/>
          <p:nvPr/>
        </p:nvSpPr>
        <p:spPr>
          <a:xfrm>
            <a:off x="9293486" y="4454914"/>
            <a:ext cx="207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82812DE-2BD1-E248-14C6-C3BFDC5B41F8}"/>
              </a:ext>
            </a:extLst>
          </p:cNvPr>
          <p:cNvCxnSpPr>
            <a:cxnSpLocks/>
          </p:cNvCxnSpPr>
          <p:nvPr/>
        </p:nvCxnSpPr>
        <p:spPr>
          <a:xfrm>
            <a:off x="9359610" y="4639580"/>
            <a:ext cx="9503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7B157B3-F76A-B6B7-5E3A-A67515772B56}"/>
              </a:ext>
            </a:extLst>
          </p:cNvPr>
          <p:cNvCxnSpPr>
            <a:cxnSpLocks/>
          </p:cNvCxnSpPr>
          <p:nvPr/>
        </p:nvCxnSpPr>
        <p:spPr>
          <a:xfrm>
            <a:off x="1231813" y="2692428"/>
            <a:ext cx="0" cy="1144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3E05031-C69B-DFF5-FC66-238C162753BB}"/>
              </a:ext>
            </a:extLst>
          </p:cNvPr>
          <p:cNvSpPr txBox="1"/>
          <p:nvPr/>
        </p:nvSpPr>
        <p:spPr>
          <a:xfrm>
            <a:off x="1204174" y="3018590"/>
            <a:ext cx="1923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Pay gas fee</a:t>
            </a:r>
            <a:br>
              <a:rPr lang="en-US" i="1" dirty="0"/>
            </a:br>
            <a:r>
              <a:rPr lang="en-US" i="1" dirty="0"/>
              <a:t>         platform fees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F8E8FB1-2437-75D7-3166-B365F85A207A}"/>
              </a:ext>
            </a:extLst>
          </p:cNvPr>
          <p:cNvSpPr txBox="1"/>
          <p:nvPr/>
        </p:nvSpPr>
        <p:spPr>
          <a:xfrm>
            <a:off x="560192" y="3808605"/>
            <a:ext cx="2533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 the publisher´s right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319E339-FCF2-41D5-7B1E-A1DDD6D02690}"/>
              </a:ext>
            </a:extLst>
          </p:cNvPr>
          <p:cNvCxnSpPr>
            <a:cxnSpLocks/>
          </p:cNvCxnSpPr>
          <p:nvPr/>
        </p:nvCxnSpPr>
        <p:spPr>
          <a:xfrm>
            <a:off x="6843453" y="2541282"/>
            <a:ext cx="1153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D2045A5-1988-4AAE-7B87-B149B2DDA0B4}"/>
              </a:ext>
            </a:extLst>
          </p:cNvPr>
          <p:cNvSpPr txBox="1"/>
          <p:nvPr/>
        </p:nvSpPr>
        <p:spPr>
          <a:xfrm>
            <a:off x="7997125" y="2335220"/>
            <a:ext cx="298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Paper´s published</a:t>
            </a:r>
          </a:p>
        </p:txBody>
      </p:sp>
      <p:sp>
        <p:nvSpPr>
          <p:cNvPr id="103" name="Up Arrow 102">
            <a:extLst>
              <a:ext uri="{FF2B5EF4-FFF2-40B4-BE49-F238E27FC236}">
                <a16:creationId xmlns:a16="http://schemas.microsoft.com/office/drawing/2014/main" id="{E8C77050-B361-908A-12DC-43B27BE8A6BD}"/>
              </a:ext>
            </a:extLst>
          </p:cNvPr>
          <p:cNvSpPr/>
          <p:nvPr/>
        </p:nvSpPr>
        <p:spPr>
          <a:xfrm>
            <a:off x="8514037" y="2765351"/>
            <a:ext cx="91440" cy="637203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" name="Graphic 103" descr="Coins with solid fill">
            <a:extLst>
              <a:ext uri="{FF2B5EF4-FFF2-40B4-BE49-F238E27FC236}">
                <a16:creationId xmlns:a16="http://schemas.microsoft.com/office/drawing/2014/main" id="{41641206-BBEE-DB13-CA94-9B653BB40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1283" y="5811708"/>
            <a:ext cx="452385" cy="452385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BB7894F7-EABB-8B77-5D69-22AA892E0B09}"/>
              </a:ext>
            </a:extLst>
          </p:cNvPr>
          <p:cNvSpPr txBox="1"/>
          <p:nvPr/>
        </p:nvSpPr>
        <p:spPr>
          <a:xfrm>
            <a:off x="2630008" y="5853234"/>
            <a:ext cx="15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 token</a:t>
            </a:r>
          </a:p>
        </p:txBody>
      </p:sp>
      <p:pic>
        <p:nvPicPr>
          <p:cNvPr id="106" name="Graphic 105" descr="Dollar with solid fill">
            <a:extLst>
              <a:ext uri="{FF2B5EF4-FFF2-40B4-BE49-F238E27FC236}">
                <a16:creationId xmlns:a16="http://schemas.microsoft.com/office/drawing/2014/main" id="{2E8584A1-A668-AD24-8E3B-5D20E40857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0734" y="5372146"/>
            <a:ext cx="362368" cy="362368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02F6AEFA-9B85-796F-15E1-849475CD4EB4}"/>
              </a:ext>
            </a:extLst>
          </p:cNvPr>
          <p:cNvSpPr txBox="1"/>
          <p:nvPr/>
        </p:nvSpPr>
        <p:spPr>
          <a:xfrm>
            <a:off x="2599516" y="5403486"/>
            <a:ext cx="15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Incentives</a:t>
            </a:r>
          </a:p>
        </p:txBody>
      </p:sp>
      <p:sp>
        <p:nvSpPr>
          <p:cNvPr id="108" name="Up Arrow 107">
            <a:extLst>
              <a:ext uri="{FF2B5EF4-FFF2-40B4-BE49-F238E27FC236}">
                <a16:creationId xmlns:a16="http://schemas.microsoft.com/office/drawing/2014/main" id="{E843D816-A975-14E8-0014-374E79DC9521}"/>
              </a:ext>
            </a:extLst>
          </p:cNvPr>
          <p:cNvSpPr/>
          <p:nvPr/>
        </p:nvSpPr>
        <p:spPr>
          <a:xfrm>
            <a:off x="4338770" y="5440371"/>
            <a:ext cx="67879" cy="20046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Up Arrow 108">
            <a:extLst>
              <a:ext uri="{FF2B5EF4-FFF2-40B4-BE49-F238E27FC236}">
                <a16:creationId xmlns:a16="http://schemas.microsoft.com/office/drawing/2014/main" id="{B2963022-8B40-28F2-93A2-5AD865BCE3D3}"/>
              </a:ext>
            </a:extLst>
          </p:cNvPr>
          <p:cNvSpPr/>
          <p:nvPr/>
        </p:nvSpPr>
        <p:spPr>
          <a:xfrm>
            <a:off x="4444472" y="5440370"/>
            <a:ext cx="67879" cy="20046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Up Arrow 109">
            <a:extLst>
              <a:ext uri="{FF2B5EF4-FFF2-40B4-BE49-F238E27FC236}">
                <a16:creationId xmlns:a16="http://schemas.microsoft.com/office/drawing/2014/main" id="{F15B0D29-6255-D024-7491-DB88E2C177F3}"/>
              </a:ext>
            </a:extLst>
          </p:cNvPr>
          <p:cNvSpPr/>
          <p:nvPr/>
        </p:nvSpPr>
        <p:spPr>
          <a:xfrm>
            <a:off x="4338770" y="5908044"/>
            <a:ext cx="67879" cy="20046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Up Arrow 110">
            <a:extLst>
              <a:ext uri="{FF2B5EF4-FFF2-40B4-BE49-F238E27FC236}">
                <a16:creationId xmlns:a16="http://schemas.microsoft.com/office/drawing/2014/main" id="{34A8C2F9-DE55-C097-F529-8AD6DF05DCAE}"/>
              </a:ext>
            </a:extLst>
          </p:cNvPr>
          <p:cNvSpPr/>
          <p:nvPr/>
        </p:nvSpPr>
        <p:spPr>
          <a:xfrm rot="10800000">
            <a:off x="4444472" y="5908043"/>
            <a:ext cx="67879" cy="20046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8A112-D9BC-0B5E-BCA2-A4DF1483AFEF}"/>
              </a:ext>
            </a:extLst>
          </p:cNvPr>
          <p:cNvSpPr txBox="1"/>
          <p:nvPr/>
        </p:nvSpPr>
        <p:spPr>
          <a:xfrm>
            <a:off x="4539330" y="5853234"/>
            <a:ext cx="15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 no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2E9BCBF-5BE9-9D91-DD0D-203C72D92A23}"/>
              </a:ext>
            </a:extLst>
          </p:cNvPr>
          <p:cNvSpPr txBox="1"/>
          <p:nvPr/>
        </p:nvSpPr>
        <p:spPr>
          <a:xfrm>
            <a:off x="4530506" y="5385370"/>
            <a:ext cx="15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 yes</a:t>
            </a:r>
          </a:p>
        </p:txBody>
      </p:sp>
      <p:pic>
        <p:nvPicPr>
          <p:cNvPr id="115" name="Graphic 114" descr="Coins with solid fill">
            <a:extLst>
              <a:ext uri="{FF2B5EF4-FFF2-40B4-BE49-F238E27FC236}">
                <a16:creationId xmlns:a16="http://schemas.microsoft.com/office/drawing/2014/main" id="{4F2D53FD-7079-EBD9-955F-14DB8ACCF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772" y="1462076"/>
            <a:ext cx="452385" cy="452385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593E1EBD-3010-D354-D592-67891B15E723}"/>
              </a:ext>
            </a:extLst>
          </p:cNvPr>
          <p:cNvSpPr txBox="1"/>
          <p:nvPr/>
        </p:nvSpPr>
        <p:spPr>
          <a:xfrm>
            <a:off x="5242744" y="1500930"/>
            <a:ext cx="327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 token owner (aka node)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0488B23-2DB5-5987-119F-052886F61FD9}"/>
              </a:ext>
            </a:extLst>
          </p:cNvPr>
          <p:cNvCxnSpPr>
            <a:cxnSpLocks/>
          </p:cNvCxnSpPr>
          <p:nvPr/>
        </p:nvCxnSpPr>
        <p:spPr>
          <a:xfrm>
            <a:off x="5301256" y="1925184"/>
            <a:ext cx="0" cy="3748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9" name="Graphic 118" descr="Coins with solid fill">
            <a:extLst>
              <a:ext uri="{FF2B5EF4-FFF2-40B4-BE49-F238E27FC236}">
                <a16:creationId xmlns:a16="http://schemas.microsoft.com/office/drawing/2014/main" id="{8D34956D-E669-2761-9AA5-97B68A21B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3897" y="3525968"/>
            <a:ext cx="452385" cy="45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2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2AB3E-CAF6-9A9D-253E-6178D5C25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Reviewer </a:t>
            </a:r>
            <a:r>
              <a:rPr lang="de-DE" dirty="0" err="1"/>
              <a:t>Process</a:t>
            </a:r>
            <a:r>
              <a:rPr lang="de-DE" dirty="0"/>
              <a:t>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766A7A-0E2E-6742-9EA5-1409F09B2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First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generation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of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reviewers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will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be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given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rights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to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vote</a:t>
            </a:r>
          </a:p>
          <a:p>
            <a:r>
              <a:rPr lang="de-DE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Second  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generation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of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reviewers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will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be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judged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by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the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acceptance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of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the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paper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they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published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. </a:t>
            </a:r>
          </a:p>
          <a:p>
            <a:r>
              <a:rPr lang="de-DE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People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who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have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published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an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accepted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paper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get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credibility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points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and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revewing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power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is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weighted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with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the</a:t>
            </a:r>
            <a:r>
              <a:rPr lang="de-DE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Helvetica" pitchFamily="2" charset="0"/>
              </a:rPr>
              <a:t>credibility</a:t>
            </a:r>
            <a:r>
              <a:rPr lang="de-DE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Helvetica" pitchFamily="2" charset="0"/>
              </a:rPr>
              <a:t>points</a:t>
            </a:r>
            <a:r>
              <a:rPr lang="de-DE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Helvetica" pitchFamily="2" charset="0"/>
              </a:rPr>
              <a:t>accumulated</a:t>
            </a:r>
            <a:endParaRPr lang="de-DE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Newly</a:t>
            </a:r>
            <a:r>
              <a:rPr lang="de-DE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Helvetica" pitchFamily="2" charset="0"/>
              </a:rPr>
              <a:t>created</a:t>
            </a:r>
            <a:r>
              <a:rPr lang="de-DE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Helvetica" pitchFamily="2" charset="0"/>
              </a:rPr>
              <a:t>accounts</a:t>
            </a:r>
            <a:r>
              <a:rPr lang="de-DE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Helvetica" pitchFamily="2" charset="0"/>
              </a:rPr>
              <a:t>have</a:t>
            </a:r>
            <a:r>
              <a:rPr lang="de-DE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Helvetica" pitchFamily="2" charset="0"/>
              </a:rPr>
              <a:t>credibility</a:t>
            </a:r>
            <a:r>
              <a:rPr lang="de-DE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Helvetica" pitchFamily="2" charset="0"/>
              </a:rPr>
              <a:t>zero</a:t>
            </a:r>
            <a:r>
              <a:rPr lang="de-DE" dirty="0">
                <a:solidFill>
                  <a:srgbClr val="000000"/>
                </a:solidFill>
                <a:latin typeface="Helvetica" pitchFamily="2" charset="0"/>
              </a:rPr>
              <a:t> and </a:t>
            </a:r>
            <a:r>
              <a:rPr lang="de-DE" dirty="0" err="1">
                <a:solidFill>
                  <a:srgbClr val="000000"/>
                </a:solidFill>
                <a:latin typeface="Helvetica" pitchFamily="2" charset="0"/>
              </a:rPr>
              <a:t>reviews</a:t>
            </a:r>
            <a:r>
              <a:rPr lang="de-DE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Helvetica" pitchFamily="2" charset="0"/>
              </a:rPr>
              <a:t>dont</a:t>
            </a:r>
            <a:r>
              <a:rPr lang="de-DE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Helvetica" pitchFamily="2" charset="0"/>
              </a:rPr>
              <a:t>count</a:t>
            </a:r>
            <a:endParaRPr lang="de-DE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31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1F2A3-76B5-F17A-E991-87B66B06F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Publisher </a:t>
            </a:r>
            <a:r>
              <a:rPr lang="de-DE" dirty="0" err="1"/>
              <a:t>Process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9593A7-267D-7EFD-74AF-58093681E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Publishing </a:t>
            </a:r>
            <a:r>
              <a:rPr lang="de-DE" dirty="0" err="1"/>
              <a:t>costs</a:t>
            </a:r>
            <a:r>
              <a:rPr lang="de-DE" dirty="0"/>
              <a:t> GAS and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fee</a:t>
            </a:r>
            <a:endParaRPr lang="de-DE" dirty="0"/>
          </a:p>
          <a:p>
            <a:r>
              <a:rPr lang="de-DE" dirty="0" err="1"/>
              <a:t>Published</a:t>
            </a:r>
            <a:r>
              <a:rPr lang="de-DE" dirty="0"/>
              <a:t> and </a:t>
            </a:r>
            <a:r>
              <a:rPr lang="de-DE" dirty="0" err="1"/>
              <a:t>accepted</a:t>
            </a:r>
            <a:r>
              <a:rPr lang="de-DE" dirty="0"/>
              <a:t> </a:t>
            </a:r>
            <a:r>
              <a:rPr lang="de-DE" dirty="0" err="1"/>
              <a:t>papers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publisher</a:t>
            </a:r>
            <a:r>
              <a:rPr lang="de-DE" dirty="0"/>
              <a:t>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credibility</a:t>
            </a:r>
            <a:r>
              <a:rPr lang="de-DE" dirty="0"/>
              <a:t> </a:t>
            </a:r>
            <a:r>
              <a:rPr lang="de-DE" dirty="0" err="1"/>
              <a:t>points</a:t>
            </a:r>
            <a:endParaRPr lang="de-DE" dirty="0"/>
          </a:p>
          <a:p>
            <a:r>
              <a:rPr lang="de-DE" dirty="0" err="1"/>
              <a:t>Rejected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leads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loosing</a:t>
            </a:r>
            <a:r>
              <a:rPr lang="de-DE" dirty="0"/>
              <a:t> </a:t>
            </a:r>
            <a:r>
              <a:rPr lang="de-DE" dirty="0" err="1"/>
              <a:t>fees</a:t>
            </a:r>
            <a:r>
              <a:rPr lang="de-DE" dirty="0"/>
              <a:t> and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nothing</a:t>
            </a:r>
            <a:r>
              <a:rPr lang="de-DE" dirty="0"/>
              <a:t> in </a:t>
            </a:r>
            <a:r>
              <a:rPr lang="de-DE" dirty="0" err="1"/>
              <a:t>return</a:t>
            </a:r>
            <a:endParaRPr lang="de-DE" dirty="0"/>
          </a:p>
          <a:p>
            <a:r>
              <a:rPr lang="de-DE" dirty="0"/>
              <a:t>Publishing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fees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reviewer</a:t>
            </a:r>
            <a:r>
              <a:rPr lang="de-DE" dirty="0"/>
              <a:t> </a:t>
            </a:r>
            <a:r>
              <a:rPr lang="de-DE" dirty="0" err="1"/>
              <a:t>reward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285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Macintosh PowerPoint</Application>
  <PresentationFormat>Breitbild</PresentationFormat>
  <Paragraphs>41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Boucherie Block</vt:lpstr>
      <vt:lpstr>Calibri</vt:lpstr>
      <vt:lpstr>Calibri Light</vt:lpstr>
      <vt:lpstr>Helvetica</vt:lpstr>
      <vt:lpstr>Office</vt:lpstr>
      <vt:lpstr>Decentralized Paper Review</vt:lpstr>
      <vt:lpstr>Motivation</vt:lpstr>
      <vt:lpstr>Process flow</vt:lpstr>
      <vt:lpstr>Reviewer Process:</vt:lpstr>
      <vt:lpstr>Publisher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Paper Review</dc:title>
  <dc:creator>Jakob Hofmann</dc:creator>
  <cp:lastModifiedBy>Jakob Hofmann</cp:lastModifiedBy>
  <cp:revision>3</cp:revision>
  <dcterms:created xsi:type="dcterms:W3CDTF">2024-11-23T15:09:10Z</dcterms:created>
  <dcterms:modified xsi:type="dcterms:W3CDTF">2024-11-23T17:49:00Z</dcterms:modified>
</cp:coreProperties>
</file>