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drawings/drawing1.xml" ContentType="application/vnd.openxmlformats-officedocument.drawingml.chartshape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56" r:id="rId2"/>
    <p:sldId id="257" r:id="rId3"/>
    <p:sldId id="258" r:id="rId4"/>
    <p:sldId id="259" r:id="rId5"/>
    <p:sldId id="265" r:id="rId6"/>
    <p:sldId id="266" r:id="rId7"/>
    <p:sldId id="267" r:id="rId8"/>
    <p:sldId id="268" r:id="rId9"/>
    <p:sldId id="269" r:id="rId10"/>
    <p:sldId id="271" r:id="rId11"/>
    <p:sldId id="270" r:id="rId12"/>
    <p:sldId id="280" r:id="rId13"/>
    <p:sldId id="281" r:id="rId14"/>
    <p:sldId id="283" r:id="rId15"/>
    <p:sldId id="284" r:id="rId16"/>
    <p:sldId id="285" r:id="rId17"/>
    <p:sldId id="282" r:id="rId18"/>
    <p:sldId id="272" r:id="rId19"/>
    <p:sldId id="273" r:id="rId20"/>
    <p:sldId id="274" r:id="rId21"/>
    <p:sldId id="275" r:id="rId22"/>
    <p:sldId id="277" r:id="rId23"/>
    <p:sldId id="278" r:id="rId24"/>
    <p:sldId id="286" r:id="rId25"/>
    <p:sldId id="279" r:id="rId26"/>
    <p:sldId id="287" r:id="rId27"/>
    <p:sldId id="288" r:id="rId28"/>
    <p:sldId id="261" r:id="rId29"/>
    <p:sldId id="264" r:id="rId30"/>
    <p:sldId id="262" r:id="rId31"/>
    <p:sldId id="263" r:id="rId32"/>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Estilo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474" autoAdjust="0"/>
    <p:restoredTop sz="80144" autoAdjust="0"/>
  </p:normalViewPr>
  <p:slideViewPr>
    <p:cSldViewPr snapToGrid="0">
      <p:cViewPr varScale="1">
        <p:scale>
          <a:sx n="38" d="100"/>
          <a:sy n="38" d="100"/>
        </p:scale>
        <p:origin x="56" y="2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oleObject" Target="file:///D:\00%20Leonardo\00%20REPOSITORIOS\The-thermal-repository\PFlammam%20-%20Lucia%20V1%20rev3\PFlammam%20-%20Lucia%20V1%20rev3.xlsm"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050" b="0" i="0" u="none" strike="noStrike" baseline="0">
                <a:solidFill>
                  <a:srgbClr val="993300"/>
                </a:solidFill>
                <a:latin typeface="Arial"/>
                <a:ea typeface="Arial"/>
                <a:cs typeface="Arial"/>
              </a:defRPr>
            </a:pPr>
            <a:r>
              <a:rPr lang="en-US" sz="1400"/>
              <a:t>Thrust vs time</a:t>
            </a:r>
          </a:p>
        </c:rich>
      </c:tx>
      <c:layout>
        <c:manualLayout>
          <c:xMode val="edge"/>
          <c:yMode val="edge"/>
          <c:x val="0.37613294181457724"/>
          <c:y val="0.1562605428381777"/>
        </c:manualLayout>
      </c:layout>
      <c:overlay val="0"/>
      <c:spPr>
        <a:noFill/>
        <a:ln w="25400">
          <a:noFill/>
        </a:ln>
      </c:spPr>
    </c:title>
    <c:autoTitleDeleted val="0"/>
    <c:plotArea>
      <c:layout>
        <c:manualLayout>
          <c:layoutTarget val="inner"/>
          <c:xMode val="edge"/>
          <c:yMode val="edge"/>
          <c:x val="0.22727305624458102"/>
          <c:y val="0.26720647773279355"/>
          <c:w val="0.69960575574418848"/>
          <c:h val="0.53238866396761131"/>
        </c:manualLayout>
      </c:layout>
      <c:scatterChart>
        <c:scatterStyle val="smoothMarker"/>
        <c:varyColors val="0"/>
        <c:ser>
          <c:idx val="0"/>
          <c:order val="0"/>
          <c:spPr>
            <a:ln w="12700">
              <a:solidFill>
                <a:srgbClr val="000080"/>
              </a:solidFill>
              <a:prstDash val="solid"/>
            </a:ln>
          </c:spPr>
          <c:marker>
            <c:symbol val="none"/>
          </c:marker>
          <c:xVal>
            <c:numRef>
              <c:f>Performance!$L$28:$L$910</c:f>
              <c:numCache>
                <c:formatCode>0.0000</c:formatCode>
                <c:ptCount val="883"/>
                <c:pt idx="0">
                  <c:v>0</c:v>
                </c:pt>
                <c:pt idx="1">
                  <c:v>1.6710334693929663E-3</c:v>
                </c:pt>
                <c:pt idx="2">
                  <c:v>2.4843220196037958E-3</c:v>
                </c:pt>
                <c:pt idx="3">
                  <c:v>3.1810959485757606E-3</c:v>
                </c:pt>
                <c:pt idx="4">
                  <c:v>3.8206732307621274E-3</c:v>
                </c:pt>
                <c:pt idx="5">
                  <c:v>4.425010811441232E-3</c:v>
                </c:pt>
                <c:pt idx="6">
                  <c:v>5.0051821890309094E-3</c:v>
                </c:pt>
                <c:pt idx="7">
                  <c:v>5.5677072839621635E-3</c:v>
                </c:pt>
                <c:pt idx="8">
                  <c:v>6.1168052341769906E-3</c:v>
                </c:pt>
                <c:pt idx="9">
                  <c:v>6.655386144892853E-3</c:v>
                </c:pt>
                <c:pt idx="10">
                  <c:v>7.1855514631596886E-3</c:v>
                </c:pt>
                <c:pt idx="11">
                  <c:v>7.7088718685779109E-3</c:v>
                </c:pt>
                <c:pt idx="12">
                  <c:v>8.2265530704858526E-3</c:v>
                </c:pt>
                <c:pt idx="13">
                  <c:v>8.7395403982088674E-3</c:v>
                </c:pt>
                <c:pt idx="14">
                  <c:v>9.2485877962660071E-3</c:v>
                </c:pt>
                <c:pt idx="15">
                  <c:v>9.7543050395444888E-3</c:v>
                </c:pt>
                <c:pt idx="16">
                  <c:v>1.0257191050367084E-2</c:v>
                </c:pt>
                <c:pt idx="17">
                  <c:v>1.0757658028359783E-2</c:v>
                </c:pt>
                <c:pt idx="18">
                  <c:v>1.1256049321341333E-2</c:v>
                </c:pt>
                <c:pt idx="19">
                  <c:v>1.1752652919476391E-2</c:v>
                </c:pt>
                <c:pt idx="20">
                  <c:v>1.2247711818283298E-2</c:v>
                </c:pt>
                <c:pt idx="21">
                  <c:v>1.2741432096047563E-2</c:v>
                </c:pt>
                <c:pt idx="22">
                  <c:v>1.3233989292713522E-2</c:v>
                </c:pt>
                <c:pt idx="23">
                  <c:v>1.3725533506141557E-2</c:v>
                </c:pt>
                <c:pt idx="24">
                  <c:v>1.421619350572296E-2</c:v>
                </c:pt>
                <c:pt idx="25">
                  <c:v>1.4706080083315238E-2</c:v>
                </c:pt>
                <c:pt idx="26">
                  <c:v>1.5195288805200977E-2</c:v>
                </c:pt>
                <c:pt idx="27">
                  <c:v>1.5683902288574979E-2</c:v>
                </c:pt>
                <c:pt idx="28">
                  <c:v>1.6171992096911249E-2</c:v>
                </c:pt>
                <c:pt idx="29">
                  <c:v>1.6659620327126621E-2</c:v>
                </c:pt>
                <c:pt idx="30">
                  <c:v>1.7146840945497063E-2</c:v>
                </c:pt>
                <c:pt idx="31">
                  <c:v>1.7633700917256964E-2</c:v>
                </c:pt>
                <c:pt idx="32">
                  <c:v>1.8120241165650731E-2</c:v>
                </c:pt>
                <c:pt idx="33">
                  <c:v>1.8606497389155249E-2</c:v>
                </c:pt>
                <c:pt idx="34">
                  <c:v>1.9092500760112149E-2</c:v>
                </c:pt>
                <c:pt idx="35">
                  <c:v>1.9578278523711933E-2</c:v>
                </c:pt>
                <c:pt idx="36">
                  <c:v>2.0063854512873083E-2</c:v>
                </c:pt>
                <c:pt idx="37">
                  <c:v>2.0549249591849339E-2</c:v>
                </c:pt>
                <c:pt idx="38">
                  <c:v>2.1034482039221206E-2</c:v>
                </c:pt>
                <c:pt idx="39">
                  <c:v>2.1519567879166146E-2</c:v>
                </c:pt>
                <c:pt idx="40">
                  <c:v>2.2004521168467038E-2</c:v>
                </c:pt>
                <c:pt idx="41">
                  <c:v>2.2489354245542457E-2</c:v>
                </c:pt>
                <c:pt idx="42">
                  <c:v>2.2974077946812891E-2</c:v>
                </c:pt>
                <c:pt idx="43">
                  <c:v>2.3458701794913113E-2</c:v>
                </c:pt>
                <c:pt idx="44">
                  <c:v>2.3943234162591691E-2</c:v>
                </c:pt>
                <c:pt idx="45">
                  <c:v>2.4427682415578179E-2</c:v>
                </c:pt>
                <c:pt idx="46">
                  <c:v>2.4912053037227388E-2</c:v>
                </c:pt>
                <c:pt idx="47">
                  <c:v>2.5396351737352888E-2</c:v>
                </c:pt>
                <c:pt idx="48">
                  <c:v>2.5880583547325059E-2</c:v>
                </c:pt>
                <c:pt idx="49">
                  <c:v>2.6364752903222943E-2</c:v>
                </c:pt>
                <c:pt idx="50">
                  <c:v>2.6848863718585327E-2</c:v>
                </c:pt>
                <c:pt idx="51">
                  <c:v>2.7332919448098049E-2</c:v>
                </c:pt>
                <c:pt idx="52">
                  <c:v>2.7816923143375808E-2</c:v>
                </c:pt>
                <c:pt idx="53">
                  <c:v>2.8300877501843482E-2</c:v>
                </c:pt>
                <c:pt idx="54">
                  <c:v>2.8784784909589817E-2</c:v>
                </c:pt>
                <c:pt idx="55">
                  <c:v>2.9268647478952532E-2</c:v>
                </c:pt>
                <c:pt idx="56">
                  <c:v>2.9752467081495607E-2</c:v>
                </c:pt>
                <c:pt idx="57">
                  <c:v>3.0236245376954254E-2</c:v>
                </c:pt>
                <c:pt idx="58">
                  <c:v>3.0719983838649635E-2</c:v>
                </c:pt>
                <c:pt idx="59">
                  <c:v>3.1203683775811137E-2</c:v>
                </c:pt>
                <c:pt idx="60">
                  <c:v>3.1687346353188775E-2</c:v>
                </c:pt>
                <c:pt idx="61">
                  <c:v>3.2170972608289813E-2</c:v>
                </c:pt>
                <c:pt idx="62">
                  <c:v>3.2654563466531762E-2</c:v>
                </c:pt>
                <c:pt idx="63">
                  <c:v>3.3138119754567319E-2</c:v>
                </c:pt>
                <c:pt idx="64">
                  <c:v>3.3621642212004949E-2</c:v>
                </c:pt>
                <c:pt idx="65">
                  <c:v>3.4105131501720828E-2</c:v>
                </c:pt>
                <c:pt idx="66">
                  <c:v>3.458858821893384E-2</c:v>
                </c:pt>
                <c:pt idx="67">
                  <c:v>3.5072012899193844E-2</c:v>
                </c:pt>
                <c:pt idx="68">
                  <c:v>3.5555406025415057E-2</c:v>
                </c:pt>
                <c:pt idx="69">
                  <c:v>3.6038768034070114E-2</c:v>
                </c:pt>
                <c:pt idx="70">
                  <c:v>3.6522099320646192E-2</c:v>
                </c:pt>
                <c:pt idx="71">
                  <c:v>3.7005400244452195E-2</c:v>
                </c:pt>
                <c:pt idx="72">
                  <c:v>3.7488671132855089E-2</c:v>
                </c:pt>
                <c:pt idx="73">
                  <c:v>3.797191228501396E-2</c:v>
                </c:pt>
                <c:pt idx="74">
                  <c:v>3.8455123975172104E-2</c:v>
                </c:pt>
                <c:pt idx="75">
                  <c:v>3.8938306455559984E-2</c:v>
                </c:pt>
                <c:pt idx="76">
                  <c:v>3.9421459958955615E-2</c:v>
                </c:pt>
                <c:pt idx="77">
                  <c:v>3.9904584700943289E-2</c:v>
                </c:pt>
                <c:pt idx="78">
                  <c:v>4.0387680881906515E-2</c:v>
                </c:pt>
                <c:pt idx="79">
                  <c:v>4.087074868878688E-2</c:v>
                </c:pt>
                <c:pt idx="80">
                  <c:v>4.1353788296636537E-2</c:v>
                </c:pt>
                <c:pt idx="81">
                  <c:v>4.1836799869988922E-2</c:v>
                </c:pt>
                <c:pt idx="82">
                  <c:v>4.2319783564069083E-2</c:v>
                </c:pt>
                <c:pt idx="83">
                  <c:v>4.2802739525862714E-2</c:v>
                </c:pt>
                <c:pt idx="84">
                  <c:v>4.3285667895060491E-2</c:v>
                </c:pt>
                <c:pt idx="85">
                  <c:v>4.3768568804892459E-2</c:v>
                </c:pt>
                <c:pt idx="86">
                  <c:v>4.4251442382865394E-2</c:v>
                </c:pt>
                <c:pt idx="87">
                  <c:v>4.4734288751414546E-2</c:v>
                </c:pt>
                <c:pt idx="88">
                  <c:v>4.5217108028479815E-2</c:v>
                </c:pt>
                <c:pt idx="89">
                  <c:v>4.5699900328015235E-2</c:v>
                </c:pt>
                <c:pt idx="90">
                  <c:v>4.6182665760439529E-2</c:v>
                </c:pt>
                <c:pt idx="91">
                  <c:v>4.6665404433034678E-2</c:v>
                </c:pt>
                <c:pt idx="92">
                  <c:v>4.7148116450298531E-2</c:v>
                </c:pt>
                <c:pt idx="93">
                  <c:v>4.763080191425683E-2</c:v>
                </c:pt>
                <c:pt idx="94">
                  <c:v>4.8113460924739358E-2</c:v>
                </c:pt>
                <c:pt idx="95">
                  <c:v>4.8596093579624411E-2</c:v>
                </c:pt>
                <c:pt idx="96">
                  <c:v>4.9078699975055227E-2</c:v>
                </c:pt>
                <c:pt idx="97">
                  <c:v>4.9561280205631678E-2</c:v>
                </c:pt>
                <c:pt idx="98">
                  <c:v>5.0043834364580021E-2</c:v>
                </c:pt>
                <c:pt idx="99">
                  <c:v>5.0526362543903303E-2</c:v>
                </c:pt>
                <c:pt idx="100">
                  <c:v>5.1008864834514618E-2</c:v>
                </c:pt>
                <c:pt idx="101">
                  <c:v>5.1491341326355203E-2</c:v>
                </c:pt>
                <c:pt idx="102">
                  <c:v>5.1973792108499117E-2</c:v>
                </c:pt>
                <c:pt idx="103">
                  <c:v>5.2456217269246076E-2</c:v>
                </c:pt>
                <c:pt idx="104">
                  <c:v>5.2938616896203723E-2</c:v>
                </c:pt>
                <c:pt idx="105">
                  <c:v>5.3420991076360634E-2</c:v>
                </c:pt>
                <c:pt idx="106">
                  <c:v>5.3903339896151072E-2</c:v>
                </c:pt>
                <c:pt idx="107">
                  <c:v>5.4385663441512438E-2</c:v>
                </c:pt>
                <c:pt idx="108">
                  <c:v>5.4867961797936265E-2</c:v>
                </c:pt>
                <c:pt idx="109">
                  <c:v>5.5350235050513466E-2</c:v>
                </c:pt>
                <c:pt idx="110">
                  <c:v>5.5832483283974534E-2</c:v>
                </c:pt>
                <c:pt idx="111">
                  <c:v>5.6314706582725221E-2</c:v>
                </c:pt>
                <c:pt idx="112">
                  <c:v>5.6796905030878232E-2</c:v>
                </c:pt>
                <c:pt idx="113">
                  <c:v>5.7279078712281391E-2</c:v>
                </c:pt>
                <c:pt idx="114">
                  <c:v>5.7761227710542672E-2</c:v>
                </c:pt>
                <c:pt idx="115">
                  <c:v>5.8243352109052432E-2</c:v>
                </c:pt>
                <c:pt idx="116">
                  <c:v>5.8725451991003208E-2</c:v>
                </c:pt>
                <c:pt idx="117">
                  <c:v>5.9207527439407298E-2</c:v>
                </c:pt>
                <c:pt idx="118">
                  <c:v>5.9689578537112403E-2</c:v>
                </c:pt>
                <c:pt idx="119">
                  <c:v>6.017160536681556E-2</c:v>
                </c:pt>
                <c:pt idx="120">
                  <c:v>6.0653608011075541E-2</c:v>
                </c:pt>
                <c:pt idx="121">
                  <c:v>6.1135586552323873E-2</c:v>
                </c:pt>
                <c:pt idx="122">
                  <c:v>6.161754107287469E-2</c:v>
                </c:pt>
                <c:pt idx="123">
                  <c:v>6.2099471654933472E-2</c:v>
                </c:pt>
                <c:pt idx="124">
                  <c:v>6.2581378380604874E-2</c:v>
                </c:pt>
                <c:pt idx="125">
                  <c:v>6.3063261331899656E-2</c:v>
                </c:pt>
                <c:pt idx="126">
                  <c:v>6.3545120590740939E-2</c:v>
                </c:pt>
                <c:pt idx="127">
                  <c:v>6.4026956238969701E-2</c:v>
                </c:pt>
                <c:pt idx="128">
                  <c:v>6.4508768358349761E-2</c:v>
                </c:pt>
                <c:pt idx="129">
                  <c:v>6.4990557030572174E-2</c:v>
                </c:pt>
                <c:pt idx="130">
                  <c:v>6.5472322337259206E-2</c:v>
                </c:pt>
                <c:pt idx="131">
                  <c:v>6.5954064359967882E-2</c:v>
                </c:pt>
                <c:pt idx="132">
                  <c:v>6.6435783180193109E-2</c:v>
                </c:pt>
                <c:pt idx="133">
                  <c:v>6.6917478879370537E-2</c:v>
                </c:pt>
                <c:pt idx="134">
                  <c:v>6.7399151538879112E-2</c:v>
                </c:pt>
                <c:pt idx="135">
                  <c:v>6.7880801240043309E-2</c:v>
                </c:pt>
                <c:pt idx="136">
                  <c:v>6.8362428064135242E-2</c:v>
                </c:pt>
                <c:pt idx="137">
                  <c:v>6.8844032092376467E-2</c:v>
                </c:pt>
                <c:pt idx="138">
                  <c:v>6.932561340593961E-2</c:v>
                </c:pt>
                <c:pt idx="139">
                  <c:v>6.9807172085949942E-2</c:v>
                </c:pt>
                <c:pt idx="140">
                  <c:v>7.028870821348665E-2</c:v>
                </c:pt>
                <c:pt idx="141">
                  <c:v>7.077022186958408E-2</c:v>
                </c:pt>
                <c:pt idx="142">
                  <c:v>7.1251713135232819E-2</c:v>
                </c:pt>
                <c:pt idx="143">
                  <c:v>7.1733182091380701E-2</c:v>
                </c:pt>
                <c:pt idx="144">
                  <c:v>7.2214628818933729E-2</c:v>
                </c:pt>
                <c:pt idx="145">
                  <c:v>7.2696053398756871E-2</c:v>
                </c:pt>
                <c:pt idx="146">
                  <c:v>7.3177455911674807E-2</c:v>
                </c:pt>
                <c:pt idx="147">
                  <c:v>7.3658836438472639E-2</c:v>
                </c:pt>
                <c:pt idx="148">
                  <c:v>7.4140195059896455E-2</c:v>
                </c:pt>
                <c:pt idx="149">
                  <c:v>7.4621531856653989E-2</c:v>
                </c:pt>
                <c:pt idx="150">
                  <c:v>7.5102846909415058E-2</c:v>
                </c:pt>
                <c:pt idx="151">
                  <c:v>7.5584140298812094E-2</c:v>
                </c:pt>
                <c:pt idx="152">
                  <c:v>7.60654121054406E-2</c:v>
                </c:pt>
                <c:pt idx="153">
                  <c:v>7.6546662409859523E-2</c:v>
                </c:pt>
                <c:pt idx="154">
                  <c:v>7.7027891292591674E-2</c:v>
                </c:pt>
                <c:pt idx="155">
                  <c:v>7.7509098834124088E-2</c:v>
                </c:pt>
                <c:pt idx="156">
                  <c:v>7.7990285114908312E-2</c:v>
                </c:pt>
                <c:pt idx="157">
                  <c:v>7.8471450215360769E-2</c:v>
                </c:pt>
                <c:pt idx="158">
                  <c:v>7.8952594215863051E-2</c:v>
                </c:pt>
                <c:pt idx="159">
                  <c:v>7.9433717196762149E-2</c:v>
                </c:pt>
                <c:pt idx="160">
                  <c:v>7.9914819238370766E-2</c:v>
                </c:pt>
                <c:pt idx="161">
                  <c:v>8.0395900420967545E-2</c:v>
                </c:pt>
                <c:pt idx="162">
                  <c:v>8.0876960824797312E-2</c:v>
                </c:pt>
                <c:pt idx="163">
                  <c:v>8.1358000530071292E-2</c:v>
                </c:pt>
                <c:pt idx="164">
                  <c:v>8.1839019616967351E-2</c:v>
                </c:pt>
                <c:pt idx="165">
                  <c:v>8.2320018165630171E-2</c:v>
                </c:pt>
                <c:pt idx="166">
                  <c:v>8.2800996256171475E-2</c:v>
                </c:pt>
                <c:pt idx="167">
                  <c:v>8.3281953968670219E-2</c:v>
                </c:pt>
                <c:pt idx="168">
                  <c:v>8.3762891383172763E-2</c:v>
                </c:pt>
                <c:pt idx="169">
                  <c:v>8.4243808579693089E-2</c:v>
                </c:pt>
                <c:pt idx="170">
                  <c:v>8.4724705638212924E-2</c:v>
                </c:pt>
                <c:pt idx="171">
                  <c:v>8.5205582638681943E-2</c:v>
                </c:pt>
                <c:pt idx="172">
                  <c:v>8.5686439661017966E-2</c:v>
                </c:pt>
                <c:pt idx="173">
                  <c:v>8.6167276785107064E-2</c:v>
                </c:pt>
                <c:pt idx="174">
                  <c:v>8.6648094090803776E-2</c:v>
                </c:pt>
                <c:pt idx="175">
                  <c:v>8.7128891657931209E-2</c:v>
                </c:pt>
                <c:pt idx="176">
                  <c:v>8.7609669566281259E-2</c:v>
                </c:pt>
                <c:pt idx="177">
                  <c:v>8.809042789561472E-2</c:v>
                </c:pt>
                <c:pt idx="178">
                  <c:v>8.857116672566144E-2</c:v>
                </c:pt>
                <c:pt idx="179">
                  <c:v>8.9051886136120501E-2</c:v>
                </c:pt>
                <c:pt idx="180">
                  <c:v>8.9532586206660325E-2</c:v>
                </c:pt>
                <c:pt idx="181">
                  <c:v>9.0013267016918849E-2</c:v>
                </c:pt>
                <c:pt idx="182">
                  <c:v>9.0493928646503657E-2</c:v>
                </c:pt>
                <c:pt idx="183">
                  <c:v>9.0974571174992136E-2</c:v>
                </c:pt>
                <c:pt idx="184">
                  <c:v>9.1455194681931598E-2</c:v>
                </c:pt>
                <c:pt idx="185">
                  <c:v>9.1935799246839436E-2</c:v>
                </c:pt>
                <c:pt idx="186">
                  <c:v>9.2416384949203276E-2</c:v>
                </c:pt>
                <c:pt idx="187">
                  <c:v>9.2896951868481098E-2</c:v>
                </c:pt>
                <c:pt idx="188">
                  <c:v>9.3377500084101367E-2</c:v>
                </c:pt>
                <c:pt idx="189">
                  <c:v>9.3858029675463195E-2</c:v>
                </c:pt>
                <c:pt idx="190">
                  <c:v>9.4338540721936467E-2</c:v>
                </c:pt>
                <c:pt idx="191">
                  <c:v>9.4819033302861969E-2</c:v>
                </c:pt>
                <c:pt idx="192">
                  <c:v>9.5299507497551547E-2</c:v>
                </c:pt>
                <c:pt idx="193">
                  <c:v>9.5779963385288214E-2</c:v>
                </c:pt>
                <c:pt idx="194">
                  <c:v>9.6260401045326308E-2</c:v>
                </c:pt>
                <c:pt idx="195">
                  <c:v>9.6740820556891607E-2</c:v>
                </c:pt>
                <c:pt idx="196">
                  <c:v>9.7221221999181484E-2</c:v>
                </c:pt>
                <c:pt idx="197">
                  <c:v>9.7701605451365039E-2</c:v>
                </c:pt>
                <c:pt idx="198">
                  <c:v>9.8181970992583203E-2</c:v>
                </c:pt>
                <c:pt idx="199">
                  <c:v>9.8662318701948928E-2</c:v>
                </c:pt>
                <c:pt idx="200">
                  <c:v>9.9142648658547244E-2</c:v>
                </c:pt>
                <c:pt idx="201">
                  <c:v>9.9622960941435468E-2</c:v>
                </c:pt>
                <c:pt idx="202">
                  <c:v>0.10010325562964328</c:v>
                </c:pt>
                <c:pt idx="203">
                  <c:v>0.10058353280217289</c:v>
                </c:pt>
                <c:pt idx="204">
                  <c:v>0.10106379253799913</c:v>
                </c:pt>
                <c:pt idx="205">
                  <c:v>0.10154403491606967</c:v>
                </c:pt>
                <c:pt idx="206">
                  <c:v>0.10202426001530503</c:v>
                </c:pt>
                <c:pt idx="207">
                  <c:v>0.10250446791459879</c:v>
                </c:pt>
                <c:pt idx="208">
                  <c:v>0.10298465869281773</c:v>
                </c:pt>
                <c:pt idx="209">
                  <c:v>0.1034648324288019</c:v>
                </c:pt>
                <c:pt idx="210">
                  <c:v>0.10394498920136482</c:v>
                </c:pt>
                <c:pt idx="211">
                  <c:v>0.10442512908929354</c:v>
                </c:pt>
                <c:pt idx="212">
                  <c:v>0.10490525217134881</c:v>
                </c:pt>
                <c:pt idx="213">
                  <c:v>0.10538535852626525</c:v>
                </c:pt>
                <c:pt idx="214">
                  <c:v>0.1058654482327514</c:v>
                </c:pt>
                <c:pt idx="215">
                  <c:v>0.1063455213694899</c:v>
                </c:pt>
                <c:pt idx="216">
                  <c:v>0.10682557801513758</c:v>
                </c:pt>
                <c:pt idx="217">
                  <c:v>0.10730561824832563</c:v>
                </c:pt>
                <c:pt idx="218">
                  <c:v>0.10778564214765975</c:v>
                </c:pt>
                <c:pt idx="219">
                  <c:v>0.10826564979172019</c:v>
                </c:pt>
                <c:pt idx="220">
                  <c:v>0.10874564125906198</c:v>
                </c:pt>
                <c:pt idx="221">
                  <c:v>0.10922561662821498</c:v>
                </c:pt>
                <c:pt idx="222">
                  <c:v>0.10970557597768404</c:v>
                </c:pt>
                <c:pt idx="223">
                  <c:v>0.11018551938594917</c:v>
                </c:pt>
                <c:pt idx="224">
                  <c:v>0.1106654469314656</c:v>
                </c:pt>
                <c:pt idx="225">
                  <c:v>0.11114535869266393</c:v>
                </c:pt>
                <c:pt idx="226">
                  <c:v>0.11162525474795028</c:v>
                </c:pt>
                <c:pt idx="227">
                  <c:v>0.1121051351757064</c:v>
                </c:pt>
                <c:pt idx="228">
                  <c:v>0.11258500005428981</c:v>
                </c:pt>
                <c:pt idx="229">
                  <c:v>0.11306484946203392</c:v>
                </c:pt>
                <c:pt idx="230">
                  <c:v>0.11354468347724815</c:v>
                </c:pt>
                <c:pt idx="231">
                  <c:v>0.11402450217821807</c:v>
                </c:pt>
                <c:pt idx="232">
                  <c:v>0.11450430564320552</c:v>
                </c:pt>
                <c:pt idx="233">
                  <c:v>0.11498409395044876</c:v>
                </c:pt>
                <c:pt idx="234">
                  <c:v>0.11546386717816257</c:v>
                </c:pt>
                <c:pt idx="235">
                  <c:v>0.11594362540453836</c:v>
                </c:pt>
                <c:pt idx="236">
                  <c:v>0.11642336870774438</c:v>
                </c:pt>
                <c:pt idx="237">
                  <c:v>0.11690309716592574</c:v>
                </c:pt>
                <c:pt idx="238">
                  <c:v>0.11738281085720463</c:v>
                </c:pt>
                <c:pt idx="239">
                  <c:v>0.11786250985968037</c:v>
                </c:pt>
                <c:pt idx="240">
                  <c:v>0.1183421942514296</c:v>
                </c:pt>
                <c:pt idx="241">
                  <c:v>0.11882186411050635</c:v>
                </c:pt>
                <c:pt idx="242">
                  <c:v>0.11930151951494224</c:v>
                </c:pt>
                <c:pt idx="243">
                  <c:v>0.11978116054274651</c:v>
                </c:pt>
                <c:pt idx="244">
                  <c:v>0.12026078727190626</c:v>
                </c:pt>
                <c:pt idx="245">
                  <c:v>0.12074039978038646</c:v>
                </c:pt>
                <c:pt idx="246">
                  <c:v>0.12121999814613017</c:v>
                </c:pt>
                <c:pt idx="247">
                  <c:v>0.1216995824470586</c:v>
                </c:pt>
                <c:pt idx="248">
                  <c:v>0.12217915276107129</c:v>
                </c:pt>
                <c:pt idx="249">
                  <c:v>0.1226587091660462</c:v>
                </c:pt>
                <c:pt idx="250">
                  <c:v>0.12313825173983983</c:v>
                </c:pt>
                <c:pt idx="251">
                  <c:v>0.1236177805602874</c:v>
                </c:pt>
                <c:pt idx="252">
                  <c:v>0.12409729570520289</c:v>
                </c:pt>
                <c:pt idx="253">
                  <c:v>0.12457679725237927</c:v>
                </c:pt>
                <c:pt idx="254">
                  <c:v>0.12505628527958854</c:v>
                </c:pt>
                <c:pt idx="255">
                  <c:v>0.12553575986458188</c:v>
                </c:pt>
                <c:pt idx="256">
                  <c:v>0.12601522108508975</c:v>
                </c:pt>
                <c:pt idx="257">
                  <c:v>0.12649466901882214</c:v>
                </c:pt>
                <c:pt idx="258">
                  <c:v>0.12697410374346851</c:v>
                </c:pt>
                <c:pt idx="259">
                  <c:v>0.12745352533669804</c:v>
                </c:pt>
                <c:pt idx="260">
                  <c:v>0.12793293387615973</c:v>
                </c:pt>
                <c:pt idx="261">
                  <c:v>0.1284123294394825</c:v>
                </c:pt>
                <c:pt idx="262">
                  <c:v>0.12889171210427533</c:v>
                </c:pt>
                <c:pt idx="263">
                  <c:v>0.12937108194812741</c:v>
                </c:pt>
                <c:pt idx="264">
                  <c:v>0.12985043904860821</c:v>
                </c:pt>
                <c:pt idx="265">
                  <c:v>0.13032978348326768</c:v>
                </c:pt>
                <c:pt idx="266">
                  <c:v>0.13080911532963627</c:v>
                </c:pt>
                <c:pt idx="267">
                  <c:v>0.13128843466522513</c:v>
                </c:pt>
                <c:pt idx="268">
                  <c:v>0.13176774156752627</c:v>
                </c:pt>
                <c:pt idx="269">
                  <c:v>0.13224703611401256</c:v>
                </c:pt>
                <c:pt idx="270">
                  <c:v>0.13272631838213797</c:v>
                </c:pt>
                <c:pt idx="271">
                  <c:v>0.13320558844933766</c:v>
                </c:pt>
                <c:pt idx="272">
                  <c:v>0.13368484639302808</c:v>
                </c:pt>
                <c:pt idx="273">
                  <c:v>0.13416409229060708</c:v>
                </c:pt>
                <c:pt idx="274">
                  <c:v>0.1346433262194541</c:v>
                </c:pt>
                <c:pt idx="275">
                  <c:v>0.13512254825693024</c:v>
                </c:pt>
                <c:pt idx="276">
                  <c:v>0.13560175848037842</c:v>
                </c:pt>
                <c:pt idx="277">
                  <c:v>0.13608095696712347</c:v>
                </c:pt>
                <c:pt idx="278">
                  <c:v>0.13656014379447226</c:v>
                </c:pt>
                <c:pt idx="279">
                  <c:v>0.13703931903971386</c:v>
                </c:pt>
                <c:pt idx="280">
                  <c:v>0.13751848278011961</c:v>
                </c:pt>
                <c:pt idx="281">
                  <c:v>0.13799763509294324</c:v>
                </c:pt>
                <c:pt idx="282">
                  <c:v>0.13847677605542111</c:v>
                </c:pt>
                <c:pt idx="283">
                  <c:v>0.13895590574477215</c:v>
                </c:pt>
                <c:pt idx="284">
                  <c:v>0.13943502423819812</c:v>
                </c:pt>
                <c:pt idx="285">
                  <c:v>0.13991413161288371</c:v>
                </c:pt>
                <c:pt idx="286">
                  <c:v>0.1403932279459966</c:v>
                </c:pt>
                <c:pt idx="287">
                  <c:v>0.14087231331468766</c:v>
                </c:pt>
                <c:pt idx="288">
                  <c:v>0.14135138779609102</c:v>
                </c:pt>
                <c:pt idx="289">
                  <c:v>0.14183045146732423</c:v>
                </c:pt>
                <c:pt idx="290">
                  <c:v>0.14230950440548834</c:v>
                </c:pt>
                <c:pt idx="291">
                  <c:v>0.14278854668766808</c:v>
                </c:pt>
                <c:pt idx="292">
                  <c:v>0.1432675783909319</c:v>
                </c:pt>
                <c:pt idx="293">
                  <c:v>0.14374659959233221</c:v>
                </c:pt>
                <c:pt idx="294">
                  <c:v>0.14422561036890538</c:v>
                </c:pt>
                <c:pt idx="295">
                  <c:v>0.14470461079767194</c:v>
                </c:pt>
                <c:pt idx="296">
                  <c:v>0.14518360095563668</c:v>
                </c:pt>
                <c:pt idx="297">
                  <c:v>0.14566258091978876</c:v>
                </c:pt>
                <c:pt idx="298">
                  <c:v>0.14614155076710186</c:v>
                </c:pt>
                <c:pt idx="299">
                  <c:v>0.14662051057453429</c:v>
                </c:pt>
                <c:pt idx="300">
                  <c:v>0.14709946041902908</c:v>
                </c:pt>
                <c:pt idx="301">
                  <c:v>0.14757840037751416</c:v>
                </c:pt>
                <c:pt idx="302">
                  <c:v>0.14805733052690243</c:v>
                </c:pt>
                <c:pt idx="303">
                  <c:v>0.1485362509440919</c:v>
                </c:pt>
                <c:pt idx="304">
                  <c:v>0.14901516170596582</c:v>
                </c:pt>
                <c:pt idx="305">
                  <c:v>0.14949406288939285</c:v>
                </c:pt>
                <c:pt idx="306">
                  <c:v>0.14997295457122703</c:v>
                </c:pt>
                <c:pt idx="307">
                  <c:v>0.15045183682830809</c:v>
                </c:pt>
                <c:pt idx="308">
                  <c:v>0.15093070973746142</c:v>
                </c:pt>
                <c:pt idx="309">
                  <c:v>0.15140957337549829</c:v>
                </c:pt>
                <c:pt idx="310">
                  <c:v>0.15188842781921594</c:v>
                </c:pt>
                <c:pt idx="311">
                  <c:v>0.15236727314539766</c:v>
                </c:pt>
                <c:pt idx="312">
                  <c:v>0.15284610943081298</c:v>
                </c:pt>
                <c:pt idx="313">
                  <c:v>0.15332493675221773</c:v>
                </c:pt>
                <c:pt idx="314">
                  <c:v>0.1538037551863542</c:v>
                </c:pt>
                <c:pt idx="315">
                  <c:v>0.15428256480995126</c:v>
                </c:pt>
                <c:pt idx="316">
                  <c:v>0.15476136569972448</c:v>
                </c:pt>
                <c:pt idx="317">
                  <c:v>0.15524015793237622</c:v>
                </c:pt>
                <c:pt idx="318">
                  <c:v>0.15571894158459579</c:v>
                </c:pt>
                <c:pt idx="319">
                  <c:v>0.15619771673305954</c:v>
                </c:pt>
                <c:pt idx="320">
                  <c:v>0.156676483454431</c:v>
                </c:pt>
                <c:pt idx="321">
                  <c:v>0.157155241825361</c:v>
                </c:pt>
                <c:pt idx="322">
                  <c:v>0.15763399192248781</c:v>
                </c:pt>
                <c:pt idx="323">
                  <c:v>0.15811273382243718</c:v>
                </c:pt>
                <c:pt idx="324">
                  <c:v>0.15859146760182258</c:v>
                </c:pt>
                <c:pt idx="325">
                  <c:v>0.1590701933372452</c:v>
                </c:pt>
                <c:pt idx="326">
                  <c:v>0.15954891110529421</c:v>
                </c:pt>
                <c:pt idx="327">
                  <c:v>0.16002762098254672</c:v>
                </c:pt>
                <c:pt idx="328">
                  <c:v>0.160506323045568</c:v>
                </c:pt>
                <c:pt idx="329">
                  <c:v>0.16098501737091162</c:v>
                </c:pt>
                <c:pt idx="330">
                  <c:v>0.16146370403511948</c:v>
                </c:pt>
                <c:pt idx="331">
                  <c:v>0.161942383114722</c:v>
                </c:pt>
                <c:pt idx="332">
                  <c:v>0.16242105468623821</c:v>
                </c:pt>
                <c:pt idx="333">
                  <c:v>0.16289971882617593</c:v>
                </c:pt>
                <c:pt idx="334">
                  <c:v>0.1633783756110318</c:v>
                </c:pt>
                <c:pt idx="335">
                  <c:v>0.16385702511729142</c:v>
                </c:pt>
                <c:pt idx="336">
                  <c:v>0.16433566742142955</c:v>
                </c:pt>
                <c:pt idx="337">
                  <c:v>0.16481430259991012</c:v>
                </c:pt>
                <c:pt idx="338">
                  <c:v>0.16529293072918641</c:v>
                </c:pt>
                <c:pt idx="339">
                  <c:v>0.16577155188570122</c:v>
                </c:pt>
                <c:pt idx="340">
                  <c:v>0.16625016614588686</c:v>
                </c:pt>
                <c:pt idx="341">
                  <c:v>0.16672877358616536</c:v>
                </c:pt>
                <c:pt idx="342">
                  <c:v>0.16720737428294857</c:v>
                </c:pt>
                <c:pt idx="343">
                  <c:v>0.16768596831263829</c:v>
                </c:pt>
                <c:pt idx="344">
                  <c:v>0.16816455575162639</c:v>
                </c:pt>
                <c:pt idx="345">
                  <c:v>0.16864313667629491</c:v>
                </c:pt>
                <c:pt idx="346">
                  <c:v>0.16912171116301616</c:v>
                </c:pt>
                <c:pt idx="347">
                  <c:v>0.16960027928815291</c:v>
                </c:pt>
                <c:pt idx="348">
                  <c:v>0.17007884112805846</c:v>
                </c:pt>
                <c:pt idx="349">
                  <c:v>0.17055739675907675</c:v>
                </c:pt>
                <c:pt idx="350">
                  <c:v>0.17103594625754251</c:v>
                </c:pt>
                <c:pt idx="351">
                  <c:v>0.17151448969978136</c:v>
                </c:pt>
                <c:pt idx="352">
                  <c:v>0.17199302716210996</c:v>
                </c:pt>
                <c:pt idx="353">
                  <c:v>0.17247155872083608</c:v>
                </c:pt>
                <c:pt idx="354">
                  <c:v>0.17295008445225873</c:v>
                </c:pt>
                <c:pt idx="355">
                  <c:v>0.17342860443266833</c:v>
                </c:pt>
                <c:pt idx="356">
                  <c:v>0.1739071187383468</c:v>
                </c:pt>
                <c:pt idx="357">
                  <c:v>0.1743856274455676</c:v>
                </c:pt>
                <c:pt idx="358">
                  <c:v>0.174864130630596</c:v>
                </c:pt>
                <c:pt idx="359">
                  <c:v>0.17534262836968909</c:v>
                </c:pt>
                <c:pt idx="360">
                  <c:v>0.17582112073909592</c:v>
                </c:pt>
                <c:pt idx="361">
                  <c:v>0.17629960781505766</c:v>
                </c:pt>
                <c:pt idx="362">
                  <c:v>0.17677808967380765</c:v>
                </c:pt>
                <c:pt idx="363">
                  <c:v>0.17725656639157159</c:v>
                </c:pt>
                <c:pt idx="364">
                  <c:v>0.17773503804456758</c:v>
                </c:pt>
                <c:pt idx="365">
                  <c:v>0.17821350470900635</c:v>
                </c:pt>
                <c:pt idx="366">
                  <c:v>0.17869196646109123</c:v>
                </c:pt>
                <c:pt idx="367">
                  <c:v>0.17917042337701844</c:v>
                </c:pt>
                <c:pt idx="368">
                  <c:v>0.17964887553297704</c:v>
                </c:pt>
                <c:pt idx="369">
                  <c:v>0.18012732300514919</c:v>
                </c:pt>
                <c:pt idx="370">
                  <c:v>0.18060576586971019</c:v>
                </c:pt>
                <c:pt idx="371">
                  <c:v>0.18108420420282861</c:v>
                </c:pt>
                <c:pt idx="372">
                  <c:v>0.18156263808066642</c:v>
                </c:pt>
                <c:pt idx="373">
                  <c:v>0.1820410675793791</c:v>
                </c:pt>
                <c:pt idx="374">
                  <c:v>0.18251949277511578</c:v>
                </c:pt>
                <c:pt idx="375">
                  <c:v>0.1829979137440193</c:v>
                </c:pt>
                <c:pt idx="376">
                  <c:v>0.18347633056222643</c:v>
                </c:pt>
                <c:pt idx="377">
                  <c:v>0.18395474330586789</c:v>
                </c:pt>
                <c:pt idx="378">
                  <c:v>0.1844331520510685</c:v>
                </c:pt>
                <c:pt idx="379">
                  <c:v>0.18491155687394734</c:v>
                </c:pt>
                <c:pt idx="380">
                  <c:v>0.18538995785061779</c:v>
                </c:pt>
                <c:pt idx="381">
                  <c:v>0.18586835505718774</c:v>
                </c:pt>
                <c:pt idx="382">
                  <c:v>0.18634674856975963</c:v>
                </c:pt>
                <c:pt idx="383">
                  <c:v>0.18682513846443063</c:v>
                </c:pt>
                <c:pt idx="384">
                  <c:v>0.18730352481729268</c:v>
                </c:pt>
                <c:pt idx="385">
                  <c:v>0.1877819077044327</c:v>
                </c:pt>
                <c:pt idx="386">
                  <c:v>0.18826028720193264</c:v>
                </c:pt>
                <c:pt idx="387">
                  <c:v>0.18873866338586964</c:v>
                </c:pt>
                <c:pt idx="388">
                  <c:v>0.18921703633231612</c:v>
                </c:pt>
                <c:pt idx="389">
                  <c:v>0.18969540611733993</c:v>
                </c:pt>
                <c:pt idx="390">
                  <c:v>0.1901737728170044</c:v>
                </c:pt>
                <c:pt idx="391">
                  <c:v>0.19065213650736856</c:v>
                </c:pt>
                <c:pt idx="392">
                  <c:v>0.19113049726448716</c:v>
                </c:pt>
                <c:pt idx="393">
                  <c:v>0.1916088551644109</c:v>
                </c:pt>
                <c:pt idx="394">
                  <c:v>0.1920872102831864</c:v>
                </c:pt>
                <c:pt idx="395">
                  <c:v>0.19256556269685643</c:v>
                </c:pt>
                <c:pt idx="396">
                  <c:v>0.19304391248146002</c:v>
                </c:pt>
                <c:pt idx="397">
                  <c:v>0.19352225971303255</c:v>
                </c:pt>
                <c:pt idx="398">
                  <c:v>0.19400060446760586</c:v>
                </c:pt>
                <c:pt idx="399">
                  <c:v>0.19447894682120836</c:v>
                </c:pt>
                <c:pt idx="400">
                  <c:v>0.19495728684986521</c:v>
                </c:pt>
                <c:pt idx="401">
                  <c:v>0.1954356246295984</c:v>
                </c:pt>
                <c:pt idx="402">
                  <c:v>0.19591396023642685</c:v>
                </c:pt>
                <c:pt idx="403">
                  <c:v>0.19639229374636652</c:v>
                </c:pt>
                <c:pt idx="404">
                  <c:v>0.19687062523543059</c:v>
                </c:pt>
                <c:pt idx="405">
                  <c:v>0.19734895477962952</c:v>
                </c:pt>
                <c:pt idx="406">
                  <c:v>0.19782728245497119</c:v>
                </c:pt>
                <c:pt idx="407">
                  <c:v>0.19830560833746103</c:v>
                </c:pt>
                <c:pt idx="408">
                  <c:v>0.19878393250310211</c:v>
                </c:pt>
                <c:pt idx="409">
                  <c:v>0.1992622550278953</c:v>
                </c:pt>
                <c:pt idx="410">
                  <c:v>0.19974057598783931</c:v>
                </c:pt>
                <c:pt idx="411">
                  <c:v>0.20021889545893093</c:v>
                </c:pt>
                <c:pt idx="412">
                  <c:v>0.20069721351716502</c:v>
                </c:pt>
                <c:pt idx="413">
                  <c:v>0.20117553023853468</c:v>
                </c:pt>
                <c:pt idx="414">
                  <c:v>0.20165384569903141</c:v>
                </c:pt>
                <c:pt idx="415">
                  <c:v>0.20213215997464518</c:v>
                </c:pt>
                <c:pt idx="416">
                  <c:v>0.20261047314136452</c:v>
                </c:pt>
                <c:pt idx="417">
                  <c:v>0.20308878527517674</c:v>
                </c:pt>
                <c:pt idx="418">
                  <c:v>0.20356709645206794</c:v>
                </c:pt>
                <c:pt idx="419">
                  <c:v>0.20404540674802321</c:v>
                </c:pt>
                <c:pt idx="420">
                  <c:v>0.20452371623902668</c:v>
                </c:pt>
                <c:pt idx="421">
                  <c:v>0.20500202500106166</c:v>
                </c:pt>
                <c:pt idx="422">
                  <c:v>0.20548033311011077</c:v>
                </c:pt>
                <c:pt idx="423">
                  <c:v>0.2059586406421561</c:v>
                </c:pt>
                <c:pt idx="424">
                  <c:v>0.20643694767317924</c:v>
                </c:pt>
                <c:pt idx="425">
                  <c:v>0.20691525427916144</c:v>
                </c:pt>
                <c:pt idx="426">
                  <c:v>0.20739356053608374</c:v>
                </c:pt>
                <c:pt idx="427">
                  <c:v>0.20787186651992706</c:v>
                </c:pt>
                <c:pt idx="428">
                  <c:v>0.20835017230667235</c:v>
                </c:pt>
                <c:pt idx="429">
                  <c:v>0.20882847797230072</c:v>
                </c:pt>
                <c:pt idx="430">
                  <c:v>0.20930678359279348</c:v>
                </c:pt>
                <c:pt idx="431">
                  <c:v>0.20978508924413231</c:v>
                </c:pt>
                <c:pt idx="432">
                  <c:v>0.2102633950022994</c:v>
                </c:pt>
                <c:pt idx="433">
                  <c:v>0.21074170094327757</c:v>
                </c:pt>
                <c:pt idx="434">
                  <c:v>0.21122000714305031</c:v>
                </c:pt>
                <c:pt idx="435">
                  <c:v>0.21169831367760197</c:v>
                </c:pt>
                <c:pt idx="436">
                  <c:v>0.21217662062291787</c:v>
                </c:pt>
                <c:pt idx="437">
                  <c:v>0.21265492805498434</c:v>
                </c:pt>
                <c:pt idx="438">
                  <c:v>0.21313323604978901</c:v>
                </c:pt>
                <c:pt idx="439">
                  <c:v>0.21361154468332075</c:v>
                </c:pt>
                <c:pt idx="440">
                  <c:v>0.21408985403156988</c:v>
                </c:pt>
                <c:pt idx="441">
                  <c:v>0.21456816417052829</c:v>
                </c:pt>
                <c:pt idx="442">
                  <c:v>0.21504647517618949</c:v>
                </c:pt>
                <c:pt idx="443">
                  <c:v>0.21552478712454878</c:v>
                </c:pt>
                <c:pt idx="444">
                  <c:v>0.21600310009160339</c:v>
                </c:pt>
                <c:pt idx="445">
                  <c:v>0.21648141415335259</c:v>
                </c:pt>
                <c:pt idx="446">
                  <c:v>0.21695972938579772</c:v>
                </c:pt>
                <c:pt idx="447">
                  <c:v>0.21743804586494242</c:v>
                </c:pt>
                <c:pt idx="448">
                  <c:v>0.21791636366679268</c:v>
                </c:pt>
                <c:pt idx="449">
                  <c:v>0.21839468286735703</c:v>
                </c:pt>
                <c:pt idx="450">
                  <c:v>0.21887300354264655</c:v>
                </c:pt>
                <c:pt idx="451">
                  <c:v>0.21935132576867508</c:v>
                </c:pt>
                <c:pt idx="452">
                  <c:v>0.21982964962145932</c:v>
                </c:pt>
                <c:pt idx="453">
                  <c:v>0.22030797517701892</c:v>
                </c:pt>
                <c:pt idx="454">
                  <c:v>0.2207863025113766</c:v>
                </c:pt>
                <c:pt idx="455">
                  <c:v>0.22126463170055827</c:v>
                </c:pt>
                <c:pt idx="456">
                  <c:v>0.22174296282059319</c:v>
                </c:pt>
                <c:pt idx="457">
                  <c:v>0.22222129594751408</c:v>
                </c:pt>
                <c:pt idx="458">
                  <c:v>0.22269963115735716</c:v>
                </c:pt>
                <c:pt idx="459">
                  <c:v>0.22317796852616234</c:v>
                </c:pt>
                <c:pt idx="460">
                  <c:v>0.22365630812997334</c:v>
                </c:pt>
                <c:pt idx="461">
                  <c:v>0.22413465004483776</c:v>
                </c:pt>
                <c:pt idx="462">
                  <c:v>0.22461299434680726</c:v>
                </c:pt>
                <c:pt idx="463">
                  <c:v>0.22509134111193763</c:v>
                </c:pt>
                <c:pt idx="464">
                  <c:v>0.22556969041628894</c:v>
                </c:pt>
                <c:pt idx="465">
                  <c:v>0.22604804233592563</c:v>
                </c:pt>
                <c:pt idx="466">
                  <c:v>0.22652639694691662</c:v>
                </c:pt>
                <c:pt idx="467">
                  <c:v>0.22700475432533551</c:v>
                </c:pt>
                <c:pt idx="468">
                  <c:v>0.22748311454726058</c:v>
                </c:pt>
                <c:pt idx="469">
                  <c:v>0.22796147768877498</c:v>
                </c:pt>
                <c:pt idx="470">
                  <c:v>0.22843984382596685</c:v>
                </c:pt>
                <c:pt idx="471">
                  <c:v>0.22891821303492943</c:v>
                </c:pt>
                <c:pt idx="472">
                  <c:v>0.22939658539176114</c:v>
                </c:pt>
                <c:pt idx="473">
                  <c:v>0.22987496097256577</c:v>
                </c:pt>
                <c:pt idx="474">
                  <c:v>0.23035333985345252</c:v>
                </c:pt>
                <c:pt idx="475">
                  <c:v>0.23083172211053621</c:v>
                </c:pt>
                <c:pt idx="476">
                  <c:v>0.23131010781993727</c:v>
                </c:pt>
                <c:pt idx="477">
                  <c:v>0.23178849705778201</c:v>
                </c:pt>
                <c:pt idx="478">
                  <c:v>0.23226688990020264</c:v>
                </c:pt>
                <c:pt idx="479">
                  <c:v>0.23274528642333736</c:v>
                </c:pt>
                <c:pt idx="480">
                  <c:v>0.23322368670333063</c:v>
                </c:pt>
                <c:pt idx="481">
                  <c:v>0.23370209081633309</c:v>
                </c:pt>
                <c:pt idx="482">
                  <c:v>0.23418049883850184</c:v>
                </c:pt>
                <c:pt idx="483">
                  <c:v>0.23465891084600049</c:v>
                </c:pt>
                <c:pt idx="484">
                  <c:v>0.23513732691499925</c:v>
                </c:pt>
                <c:pt idx="485">
                  <c:v>0.23561574712167513</c:v>
                </c:pt>
                <c:pt idx="486">
                  <c:v>0.23609417154221199</c:v>
                </c:pt>
                <c:pt idx="487">
                  <c:v>0.23657260025280069</c:v>
                </c:pt>
                <c:pt idx="488">
                  <c:v>0.2370510333296392</c:v>
                </c:pt>
                <c:pt idx="489">
                  <c:v>0.23752947084893269</c:v>
                </c:pt>
                <c:pt idx="490">
                  <c:v>0.23800791288689374</c:v>
                </c:pt>
                <c:pt idx="491">
                  <c:v>0.23848635951974234</c:v>
                </c:pt>
                <c:pt idx="492">
                  <c:v>0.2389648108237061</c:v>
                </c:pt>
                <c:pt idx="493">
                  <c:v>0.23944326687502032</c:v>
                </c:pt>
                <c:pt idx="494">
                  <c:v>0.23992172774992815</c:v>
                </c:pt>
                <c:pt idx="495">
                  <c:v>0.24040019352468067</c:v>
                </c:pt>
                <c:pt idx="496">
                  <c:v>0.240878664275537</c:v>
                </c:pt>
                <c:pt idx="497">
                  <c:v>0.24135714007876449</c:v>
                </c:pt>
                <c:pt idx="498">
                  <c:v>0.24183562101063874</c:v>
                </c:pt>
                <c:pt idx="499">
                  <c:v>0.24231410714744381</c:v>
                </c:pt>
                <c:pt idx="500">
                  <c:v>0.24279259856547231</c:v>
                </c:pt>
                <c:pt idx="501">
                  <c:v>0.24327109534102545</c:v>
                </c:pt>
                <c:pt idx="502">
                  <c:v>0.24374959755041328</c:v>
                </c:pt>
                <c:pt idx="503">
                  <c:v>0.24422810526995473</c:v>
                </c:pt>
                <c:pt idx="504">
                  <c:v>0.24470661857597772</c:v>
                </c:pt>
                <c:pt idx="505">
                  <c:v>0.24518513754481938</c:v>
                </c:pt>
                <c:pt idx="506">
                  <c:v>0.24566366225282601</c:v>
                </c:pt>
                <c:pt idx="507">
                  <c:v>0.24614219277635335</c:v>
                </c:pt>
                <c:pt idx="508">
                  <c:v>0.24662072919176659</c:v>
                </c:pt>
                <c:pt idx="509">
                  <c:v>0.24709927157544057</c:v>
                </c:pt>
                <c:pt idx="510">
                  <c:v>0.24757782000375986</c:v>
                </c:pt>
                <c:pt idx="511">
                  <c:v>0.24805637455311888</c:v>
                </c:pt>
                <c:pt idx="512">
                  <c:v>0.24853493529992204</c:v>
                </c:pt>
                <c:pt idx="513">
                  <c:v>0.24901350232058381</c:v>
                </c:pt>
                <c:pt idx="514">
                  <c:v>0.2494920756915289</c:v>
                </c:pt>
                <c:pt idx="515">
                  <c:v>0.24997065548919237</c:v>
                </c:pt>
                <c:pt idx="516">
                  <c:v>0.25044924179001971</c:v>
                </c:pt>
                <c:pt idx="517">
                  <c:v>0.25092783467046698</c:v>
                </c:pt>
                <c:pt idx="518">
                  <c:v>0.25140643420700098</c:v>
                </c:pt>
                <c:pt idx="519">
                  <c:v>0.25188504047609928</c:v>
                </c:pt>
                <c:pt idx="520">
                  <c:v>0.25236365355425039</c:v>
                </c:pt>
                <c:pt idx="521">
                  <c:v>0.25284227351795391</c:v>
                </c:pt>
                <c:pt idx="522">
                  <c:v>0.25332090044372058</c:v>
                </c:pt>
                <c:pt idx="523">
                  <c:v>0.25379953440807246</c:v>
                </c:pt>
                <c:pt idx="524">
                  <c:v>0.254278175487543</c:v>
                </c:pt>
                <c:pt idx="525">
                  <c:v>0.2547568237586772</c:v>
                </c:pt>
                <c:pt idx="526">
                  <c:v>0.2552354792980317</c:v>
                </c:pt>
                <c:pt idx="527">
                  <c:v>0.25571414218217497</c:v>
                </c:pt>
                <c:pt idx="528">
                  <c:v>0.25619281248768738</c:v>
                </c:pt>
                <c:pt idx="529">
                  <c:v>0.25667149029116121</c:v>
                </c:pt>
                <c:pt idx="530">
                  <c:v>0.25715017566920101</c:v>
                </c:pt>
                <c:pt idx="531">
                  <c:v>0.2576288686984235</c:v>
                </c:pt>
                <c:pt idx="532">
                  <c:v>0.25810756945545782</c:v>
                </c:pt>
                <c:pt idx="533">
                  <c:v>0.25858627801694567</c:v>
                </c:pt>
                <c:pt idx="534">
                  <c:v>0.25906499445954123</c:v>
                </c:pt>
                <c:pt idx="535">
                  <c:v>0.25954371885991157</c:v>
                </c:pt>
                <c:pt idx="536">
                  <c:v>0.2600224512947365</c:v>
                </c:pt>
                <c:pt idx="537">
                  <c:v>0.26050119184070897</c:v>
                </c:pt>
                <c:pt idx="538">
                  <c:v>0.26097994057453489</c:v>
                </c:pt>
                <c:pt idx="539">
                  <c:v>0.26145869757293344</c:v>
                </c:pt>
                <c:pt idx="540">
                  <c:v>0.2619374629126372</c:v>
                </c:pt>
                <c:pt idx="541">
                  <c:v>0.26241623667039216</c:v>
                </c:pt>
                <c:pt idx="542">
                  <c:v>0.26289501892295791</c:v>
                </c:pt>
                <c:pt idx="543">
                  <c:v>0.26337380974710778</c:v>
                </c:pt>
                <c:pt idx="544">
                  <c:v>0.26385260921962894</c:v>
                </c:pt>
                <c:pt idx="545">
                  <c:v>0.26433141741732252</c:v>
                </c:pt>
                <c:pt idx="546">
                  <c:v>0.26481023441700369</c:v>
                </c:pt>
                <c:pt idx="547">
                  <c:v>0.26528906029550181</c:v>
                </c:pt>
                <c:pt idx="548">
                  <c:v>0.26576789512966065</c:v>
                </c:pt>
                <c:pt idx="549">
                  <c:v>0.26624673899633833</c:v>
                </c:pt>
                <c:pt idx="550">
                  <c:v>0.26672559197240758</c:v>
                </c:pt>
                <c:pt idx="551">
                  <c:v>0.2672044541347558</c:v>
                </c:pt>
                <c:pt idx="552">
                  <c:v>0.26768332556028523</c:v>
                </c:pt>
                <c:pt idx="553">
                  <c:v>0.26816220632591298</c:v>
                </c:pt>
                <c:pt idx="554">
                  <c:v>0.26864109650857126</c:v>
                </c:pt>
                <c:pt idx="555">
                  <c:v>0.26911999618520749</c:v>
                </c:pt>
                <c:pt idx="556">
                  <c:v>0.26959890543278431</c:v>
                </c:pt>
                <c:pt idx="557">
                  <c:v>0.27007782432827981</c:v>
                </c:pt>
                <c:pt idx="558">
                  <c:v>0.27055675294868764</c:v>
                </c:pt>
                <c:pt idx="559">
                  <c:v>0.27103569137101707</c:v>
                </c:pt>
                <c:pt idx="560">
                  <c:v>0.27151463967229322</c:v>
                </c:pt>
                <c:pt idx="561">
                  <c:v>0.27199359792955707</c:v>
                </c:pt>
                <c:pt idx="562">
                  <c:v>0.27247256621986565</c:v>
                </c:pt>
                <c:pt idx="563">
                  <c:v>0.27295154462029214</c:v>
                </c:pt>
                <c:pt idx="564">
                  <c:v>0.27343053320792599</c:v>
                </c:pt>
                <c:pt idx="565">
                  <c:v>0.27390953205987306</c:v>
                </c:pt>
                <c:pt idx="566">
                  <c:v>0.27438854125325579</c:v>
                </c:pt>
                <c:pt idx="567">
                  <c:v>0.27486756086521313</c:v>
                </c:pt>
                <c:pt idx="568">
                  <c:v>0.27534659097290093</c:v>
                </c:pt>
                <c:pt idx="569">
                  <c:v>0.27582563165349189</c:v>
                </c:pt>
                <c:pt idx="570">
                  <c:v>0.27630468298417571</c:v>
                </c:pt>
                <c:pt idx="571">
                  <c:v>0.27678374504215925</c:v>
                </c:pt>
                <c:pt idx="572">
                  <c:v>0.27726281790466661</c:v>
                </c:pt>
                <c:pt idx="573">
                  <c:v>0.27774190164893925</c:v>
                </c:pt>
                <c:pt idx="574">
                  <c:v>0.27822099635223624</c:v>
                </c:pt>
                <c:pt idx="575">
                  <c:v>0.27870010209183416</c:v>
                </c:pt>
                <c:pt idx="576">
                  <c:v>0.27917921894502745</c:v>
                </c:pt>
                <c:pt idx="577">
                  <c:v>0.27965834698912839</c:v>
                </c:pt>
                <c:pt idx="578">
                  <c:v>0.28013748630146723</c:v>
                </c:pt>
                <c:pt idx="579">
                  <c:v>0.28061663695939243</c:v>
                </c:pt>
                <c:pt idx="580">
                  <c:v>0.2810957990402706</c:v>
                </c:pt>
                <c:pt idx="581">
                  <c:v>0.28157497262148679</c:v>
                </c:pt>
                <c:pt idx="582">
                  <c:v>0.28205415778044451</c:v>
                </c:pt>
                <c:pt idx="583">
                  <c:v>0.28253335459456597</c:v>
                </c:pt>
                <c:pt idx="584">
                  <c:v>0.28301256314129208</c:v>
                </c:pt>
                <c:pt idx="585">
                  <c:v>0.28349178349808263</c:v>
                </c:pt>
                <c:pt idx="586">
                  <c:v>0.28397101574241634</c:v>
                </c:pt>
                <c:pt idx="587">
                  <c:v>0.28445025995179118</c:v>
                </c:pt>
                <c:pt idx="588">
                  <c:v>0.28492951620372425</c:v>
                </c:pt>
                <c:pt idx="589">
                  <c:v>0.28540878457575214</c:v>
                </c:pt>
                <c:pt idx="590">
                  <c:v>0.2858880651454308</c:v>
                </c:pt>
                <c:pt idx="591">
                  <c:v>0.28636735799033591</c:v>
                </c:pt>
                <c:pt idx="592">
                  <c:v>0.28684666318806284</c:v>
                </c:pt>
                <c:pt idx="593">
                  <c:v>0.2873259808162269</c:v>
                </c:pt>
                <c:pt idx="594">
                  <c:v>0.28780531095246326</c:v>
                </c:pt>
                <c:pt idx="595">
                  <c:v>0.28828465367442735</c:v>
                </c:pt>
                <c:pt idx="596">
                  <c:v>0.28876400905979477</c:v>
                </c:pt>
                <c:pt idx="597">
                  <c:v>0.28924337718626153</c:v>
                </c:pt>
                <c:pt idx="598">
                  <c:v>0.28972275813154413</c:v>
                </c:pt>
                <c:pt idx="599">
                  <c:v>0.29020215197337967</c:v>
                </c:pt>
                <c:pt idx="600">
                  <c:v>0.29068155878952606</c:v>
                </c:pt>
                <c:pt idx="601">
                  <c:v>0.29116097865776197</c:v>
                </c:pt>
                <c:pt idx="602">
                  <c:v>0.29164041165588722</c:v>
                </c:pt>
                <c:pt idx="603">
                  <c:v>0.29211985786172262</c:v>
                </c:pt>
                <c:pt idx="604">
                  <c:v>0.29259931735311034</c:v>
                </c:pt>
                <c:pt idx="605">
                  <c:v>0.29307879020791383</c:v>
                </c:pt>
                <c:pt idx="606">
                  <c:v>0.29355827650401811</c:v>
                </c:pt>
                <c:pt idx="607">
                  <c:v>0.29403777631932987</c:v>
                </c:pt>
                <c:pt idx="608">
                  <c:v>0.29451728973177743</c:v>
                </c:pt>
                <c:pt idx="609">
                  <c:v>0.29499681681931111</c:v>
                </c:pt>
                <c:pt idx="610">
                  <c:v>0.29547635765990321</c:v>
                </c:pt>
                <c:pt idx="611">
                  <c:v>0.29595591233154817</c:v>
                </c:pt>
                <c:pt idx="612">
                  <c:v>0.29643548091226268</c:v>
                </c:pt>
                <c:pt idx="613">
                  <c:v>0.29691506348008584</c:v>
                </c:pt>
                <c:pt idx="614">
                  <c:v>0.29739466011307919</c:v>
                </c:pt>
                <c:pt idx="615">
                  <c:v>0.29787427088932705</c:v>
                </c:pt>
                <c:pt idx="616">
                  <c:v>0.29835389588693639</c:v>
                </c:pt>
                <c:pt idx="617">
                  <c:v>0.29883353518403721</c:v>
                </c:pt>
                <c:pt idx="618">
                  <c:v>0.29931318885878239</c:v>
                </c:pt>
                <c:pt idx="619">
                  <c:v>0.2997928569893481</c:v>
                </c:pt>
                <c:pt idx="620">
                  <c:v>0.30027253965393369</c:v>
                </c:pt>
                <c:pt idx="621">
                  <c:v>0.30075223693076197</c:v>
                </c:pt>
                <c:pt idx="622">
                  <c:v>0.3012319488980793</c:v>
                </c:pt>
                <c:pt idx="623">
                  <c:v>0.30171167563415563</c:v>
                </c:pt>
                <c:pt idx="624">
                  <c:v>0.30219141721728482</c:v>
                </c:pt>
                <c:pt idx="625">
                  <c:v>0.30267117372578456</c:v>
                </c:pt>
                <c:pt idx="626">
                  <c:v>0.30315094523799668</c:v>
                </c:pt>
                <c:pt idx="627">
                  <c:v>0.30363073183228706</c:v>
                </c:pt>
                <c:pt idx="628">
                  <c:v>0.30411053358704604</c:v>
                </c:pt>
                <c:pt idx="629">
                  <c:v>0.30459035058068828</c:v>
                </c:pt>
                <c:pt idx="630">
                  <c:v>0.30507018289165305</c:v>
                </c:pt>
                <c:pt idx="631">
                  <c:v>0.3055500305984043</c:v>
                </c:pt>
                <c:pt idx="632">
                  <c:v>0.30602989377943079</c:v>
                </c:pt>
                <c:pt idx="633">
                  <c:v>0.30650977251324629</c:v>
                </c:pt>
                <c:pt idx="634">
                  <c:v>0.30698966687838958</c:v>
                </c:pt>
                <c:pt idx="635">
                  <c:v>0.30746957695342469</c:v>
                </c:pt>
                <c:pt idx="636">
                  <c:v>0.307949502816941</c:v>
                </c:pt>
                <c:pt idx="637">
                  <c:v>0.30842944454755333</c:v>
                </c:pt>
                <c:pt idx="638">
                  <c:v>0.30890940222390206</c:v>
                </c:pt>
                <c:pt idx="639">
                  <c:v>0.30938937592465343</c:v>
                </c:pt>
                <c:pt idx="640">
                  <c:v>0.30986936572849938</c:v>
                </c:pt>
                <c:pt idx="641">
                  <c:v>0.310349371714158</c:v>
                </c:pt>
                <c:pt idx="642">
                  <c:v>0.31082939396037335</c:v>
                </c:pt>
                <c:pt idx="643">
                  <c:v>0.31130943254591581</c:v>
                </c:pt>
                <c:pt idx="644">
                  <c:v>0.31178948754958208</c:v>
                </c:pt>
                <c:pt idx="645">
                  <c:v>0.31226955905019549</c:v>
                </c:pt>
                <c:pt idx="646">
                  <c:v>0.31274964712660591</c:v>
                </c:pt>
                <c:pt idx="647">
                  <c:v>0.31322975185768998</c:v>
                </c:pt>
                <c:pt idx="648">
                  <c:v>0.31370987332235128</c:v>
                </c:pt>
                <c:pt idx="649">
                  <c:v>0.31419001159952042</c:v>
                </c:pt>
                <c:pt idx="650">
                  <c:v>0.31467016676815512</c:v>
                </c:pt>
                <c:pt idx="651">
                  <c:v>0.31515033890724048</c:v>
                </c:pt>
                <c:pt idx="652">
                  <c:v>0.31563052809578895</c:v>
                </c:pt>
                <c:pt idx="653">
                  <c:v>0.31611073441284054</c:v>
                </c:pt>
                <c:pt idx="654">
                  <c:v>0.316590957937463</c:v>
                </c:pt>
                <c:pt idx="655">
                  <c:v>0.31707119874875184</c:v>
                </c:pt>
                <c:pt idx="656">
                  <c:v>0.31755145692583053</c:v>
                </c:pt>
                <c:pt idx="657">
                  <c:v>0.31803173254785072</c:v>
                </c:pt>
                <c:pt idx="658">
                  <c:v>0.31851202569399212</c:v>
                </c:pt>
                <c:pt idx="659">
                  <c:v>0.31899233644346286</c:v>
                </c:pt>
                <c:pt idx="660">
                  <c:v>0.31947266487549963</c:v>
                </c:pt>
                <c:pt idx="661">
                  <c:v>0.31995301106936758</c:v>
                </c:pt>
                <c:pt idx="662">
                  <c:v>0.32043337510436071</c:v>
                </c:pt>
                <c:pt idx="663">
                  <c:v>0.3209137570598018</c:v>
                </c:pt>
                <c:pt idx="664">
                  <c:v>0.32139415701504276</c:v>
                </c:pt>
                <c:pt idx="665">
                  <c:v>0.32187457504946454</c:v>
                </c:pt>
                <c:pt idx="666">
                  <c:v>0.32235501124247745</c:v>
                </c:pt>
                <c:pt idx="667">
                  <c:v>0.32283546567352112</c:v>
                </c:pt>
                <c:pt idx="668">
                  <c:v>0.32331593842206474</c:v>
                </c:pt>
                <c:pt idx="669">
                  <c:v>0.32379642956760729</c:v>
                </c:pt>
                <c:pt idx="670">
                  <c:v>0.32427693918967737</c:v>
                </c:pt>
                <c:pt idx="671">
                  <c:v>0.32475746736783367</c:v>
                </c:pt>
                <c:pt idx="672">
                  <c:v>0.32523801418166487</c:v>
                </c:pt>
                <c:pt idx="673">
                  <c:v>0.32571857971078993</c:v>
                </c:pt>
                <c:pt idx="674">
                  <c:v>0.3261991640348581</c:v>
                </c:pt>
                <c:pt idx="675">
                  <c:v>0.32667976723354913</c:v>
                </c:pt>
                <c:pt idx="676">
                  <c:v>0.32716038938657332</c:v>
                </c:pt>
                <c:pt idx="677">
                  <c:v>0.32764103057367183</c:v>
                </c:pt>
                <c:pt idx="678">
                  <c:v>0.32812169087461662</c:v>
                </c:pt>
                <c:pt idx="679">
                  <c:v>0.32860237036921069</c:v>
                </c:pt>
                <c:pt idx="680">
                  <c:v>0.32908306913728819</c:v>
                </c:pt>
                <c:pt idx="681">
                  <c:v>0.32956378725871449</c:v>
                </c:pt>
                <c:pt idx="682">
                  <c:v>0.33004452481338653</c:v>
                </c:pt>
                <c:pt idx="683">
                  <c:v>0.33052528188123265</c:v>
                </c:pt>
                <c:pt idx="684">
                  <c:v>0.33100605854221299</c:v>
                </c:pt>
                <c:pt idx="685">
                  <c:v>0.33148685487631946</c:v>
                </c:pt>
                <c:pt idx="686">
                  <c:v>0.33196767096357599</c:v>
                </c:pt>
                <c:pt idx="687">
                  <c:v>0.33244850688403849</c:v>
                </c:pt>
                <c:pt idx="688">
                  <c:v>0.33292936271779522</c:v>
                </c:pt>
                <c:pt idx="689">
                  <c:v>0.33341023854496676</c:v>
                </c:pt>
                <c:pt idx="690">
                  <c:v>0.33389113444570623</c:v>
                </c:pt>
                <c:pt idx="691">
                  <c:v>0.33437205050019936</c:v>
                </c:pt>
                <c:pt idx="692">
                  <c:v>0.33485298678866465</c:v>
                </c:pt>
                <c:pt idx="693">
                  <c:v>0.33533394339135358</c:v>
                </c:pt>
                <c:pt idx="694">
                  <c:v>0.3358149203885506</c:v>
                </c:pt>
                <c:pt idx="695">
                  <c:v>0.33629591786057339</c:v>
                </c:pt>
                <c:pt idx="696">
                  <c:v>0.33677693588777302</c:v>
                </c:pt>
                <c:pt idx="697">
                  <c:v>0.33725797455053391</c:v>
                </c:pt>
                <c:pt idx="698">
                  <c:v>0.33773903392927412</c:v>
                </c:pt>
                <c:pt idx="699">
                  <c:v>0.33822011410444552</c:v>
                </c:pt>
                <c:pt idx="700">
                  <c:v>0.33870121515653379</c:v>
                </c:pt>
                <c:pt idx="701">
                  <c:v>0.33918233716605861</c:v>
                </c:pt>
                <c:pt idx="702">
                  <c:v>0.3396634802135739</c:v>
                </c:pt>
                <c:pt idx="703">
                  <c:v>0.34014464437966774</c:v>
                </c:pt>
                <c:pt idx="704">
                  <c:v>0.34062582974496275</c:v>
                </c:pt>
                <c:pt idx="705">
                  <c:v>0.34110703639011614</c:v>
                </c:pt>
                <c:pt idx="706">
                  <c:v>0.34158826439581969</c:v>
                </c:pt>
                <c:pt idx="707">
                  <c:v>0.34206951384280015</c:v>
                </c:pt>
                <c:pt idx="708">
                  <c:v>0.34255078481181922</c:v>
                </c:pt>
                <c:pt idx="709">
                  <c:v>0.34303207738367375</c:v>
                </c:pt>
                <c:pt idx="710">
                  <c:v>0.34351339163919581</c:v>
                </c:pt>
                <c:pt idx="711">
                  <c:v>0.34399472765925287</c:v>
                </c:pt>
                <c:pt idx="712">
                  <c:v>0.34447608552474795</c:v>
                </c:pt>
                <c:pt idx="713">
                  <c:v>0.3449574653166198</c:v>
                </c:pt>
                <c:pt idx="714">
                  <c:v>0.34543886711584293</c:v>
                </c:pt>
                <c:pt idx="715">
                  <c:v>0.34592029100342786</c:v>
                </c:pt>
                <c:pt idx="716">
                  <c:v>0.34640173706042121</c:v>
                </c:pt>
                <c:pt idx="717">
                  <c:v>0.34688320536790584</c:v>
                </c:pt>
                <c:pt idx="718">
                  <c:v>0.34736469600700098</c:v>
                </c:pt>
                <c:pt idx="719">
                  <c:v>0.34784620905886238</c:v>
                </c:pt>
                <c:pt idx="720">
                  <c:v>0.34832774460468247</c:v>
                </c:pt>
                <c:pt idx="721">
                  <c:v>0.3488093027256905</c:v>
                </c:pt>
                <c:pt idx="722">
                  <c:v>0.34929088350315268</c:v>
                </c:pt>
                <c:pt idx="723">
                  <c:v>0.34977248701837227</c:v>
                </c:pt>
                <c:pt idx="724">
                  <c:v>0.3502541133526898</c:v>
                </c:pt>
                <c:pt idx="725">
                  <c:v>0.35073576258748312</c:v>
                </c:pt>
                <c:pt idx="726">
                  <c:v>0.35121743480416767</c:v>
                </c:pt>
                <c:pt idx="727">
                  <c:v>0.35169913008419645</c:v>
                </c:pt>
                <c:pt idx="728">
                  <c:v>0.3521808485090604</c:v>
                </c:pt>
                <c:pt idx="729">
                  <c:v>0.35266259016028823</c:v>
                </c:pt>
                <c:pt idx="730">
                  <c:v>0.35314435511944692</c:v>
                </c:pt>
                <c:pt idx="731">
                  <c:v>0.35362614346814153</c:v>
                </c:pt>
                <c:pt idx="732">
                  <c:v>0.35410795528801559</c:v>
                </c:pt>
                <c:pt idx="733">
                  <c:v>0.35458979066075108</c:v>
                </c:pt>
                <c:pt idx="734">
                  <c:v>0.3550716496680687</c:v>
                </c:pt>
                <c:pt idx="735">
                  <c:v>0.35555353239172788</c:v>
                </c:pt>
                <c:pt idx="736">
                  <c:v>0.35603543891352707</c:v>
                </c:pt>
                <c:pt idx="737">
                  <c:v>0.35651736931530376</c:v>
                </c:pt>
                <c:pt idx="738">
                  <c:v>0.35699932367893467</c:v>
                </c:pt>
                <c:pt idx="739">
                  <c:v>0.35748130208633588</c:v>
                </c:pt>
                <c:pt idx="740">
                  <c:v>0.35796330461946307</c:v>
                </c:pt>
                <c:pt idx="741">
                  <c:v>0.35844533136031159</c:v>
                </c:pt>
                <c:pt idx="742">
                  <c:v>0.35892738239091648</c:v>
                </c:pt>
                <c:pt idx="743">
                  <c:v>0.35940945779335287</c:v>
                </c:pt>
                <c:pt idx="744">
                  <c:v>0.3598915576497359</c:v>
                </c:pt>
                <c:pt idx="745">
                  <c:v>0.36037368204222098</c:v>
                </c:pt>
                <c:pt idx="746">
                  <c:v>0.36085583105300395</c:v>
                </c:pt>
                <c:pt idx="747">
                  <c:v>0.36133800476432121</c:v>
                </c:pt>
                <c:pt idx="748">
                  <c:v>0.36182020325844971</c:v>
                </c:pt>
                <c:pt idx="749">
                  <c:v>0.3623024266177074</c:v>
                </c:pt>
                <c:pt idx="750">
                  <c:v>0.3627846749244531</c:v>
                </c:pt>
                <c:pt idx="751">
                  <c:v>0.3632669482610868</c:v>
                </c:pt>
                <c:pt idx="752">
                  <c:v>0.36374924671004971</c:v>
                </c:pt>
                <c:pt idx="753">
                  <c:v>0.36423157035382447</c:v>
                </c:pt>
                <c:pt idx="754">
                  <c:v>0.36471391927493535</c:v>
                </c:pt>
                <c:pt idx="755">
                  <c:v>0.36519629355594829</c:v>
                </c:pt>
                <c:pt idx="756">
                  <c:v>0.36567869327947106</c:v>
                </c:pt>
                <c:pt idx="757">
                  <c:v>0.36616111852815347</c:v>
                </c:pt>
                <c:pt idx="758">
                  <c:v>0.36664356938468751</c:v>
                </c:pt>
                <c:pt idx="759">
                  <c:v>0.36712604593180737</c:v>
                </c:pt>
                <c:pt idx="760">
                  <c:v>0.36760854825228984</c:v>
                </c:pt>
                <c:pt idx="761">
                  <c:v>0.36809107642895417</c:v>
                </c:pt>
                <c:pt idx="762">
                  <c:v>0.36857363054466241</c:v>
                </c:pt>
                <c:pt idx="763">
                  <c:v>0.36905621068231959</c:v>
                </c:pt>
                <c:pt idx="764">
                  <c:v>0.36953881692487361</c:v>
                </c:pt>
                <c:pt idx="765">
                  <c:v>0.37002144935531572</c:v>
                </c:pt>
                <c:pt idx="766">
                  <c:v>0.37050410805668049</c:v>
                </c:pt>
                <c:pt idx="767">
                  <c:v>0.37098679311204591</c:v>
                </c:pt>
                <c:pt idx="768">
                  <c:v>0.37146950460453365</c:v>
                </c:pt>
                <c:pt idx="769">
                  <c:v>0.37195224261730919</c:v>
                </c:pt>
                <c:pt idx="770">
                  <c:v>0.37243500723358197</c:v>
                </c:pt>
                <c:pt idx="771">
                  <c:v>0.3729177985366055</c:v>
                </c:pt>
                <c:pt idx="772">
                  <c:v>0.37340061660967749</c:v>
                </c:pt>
                <c:pt idx="773">
                  <c:v>0.37388346153614016</c:v>
                </c:pt>
                <c:pt idx="774">
                  <c:v>0.37436633339938014</c:v>
                </c:pt>
                <c:pt idx="775">
                  <c:v>0.37484923228282885</c:v>
                </c:pt>
                <c:pt idx="776">
                  <c:v>0.37533215826996252</c:v>
                </c:pt>
                <c:pt idx="777">
                  <c:v>0.37581511144430246</c:v>
                </c:pt>
                <c:pt idx="778">
                  <c:v>0.37629809188941499</c:v>
                </c:pt>
                <c:pt idx="779">
                  <c:v>0.37678109968891188</c:v>
                </c:pt>
                <c:pt idx="780">
                  <c:v>0.37726413492645028</c:v>
                </c:pt>
                <c:pt idx="781">
                  <c:v>0.37774719768573295</c:v>
                </c:pt>
                <c:pt idx="782">
                  <c:v>0.3782302880505084</c:v>
                </c:pt>
                <c:pt idx="783">
                  <c:v>0.3787134061045711</c:v>
                </c:pt>
                <c:pt idx="784">
                  <c:v>0.37919655193176161</c:v>
                </c:pt>
                <c:pt idx="785">
                  <c:v>0.37967972561596663</c:v>
                </c:pt>
                <c:pt idx="786">
                  <c:v>0.38016292724111933</c:v>
                </c:pt>
                <c:pt idx="787">
                  <c:v>0.38064615689119935</c:v>
                </c:pt>
                <c:pt idx="788">
                  <c:v>0.38112941465023298</c:v>
                </c:pt>
                <c:pt idx="789">
                  <c:v>0.38161270060229341</c:v>
                </c:pt>
                <c:pt idx="790">
                  <c:v>0.38209601483150085</c:v>
                </c:pt>
                <c:pt idx="791">
                  <c:v>0.38257935742202254</c:v>
                </c:pt>
                <c:pt idx="792">
                  <c:v>0.38306272845807315</c:v>
                </c:pt>
                <c:pt idx="793">
                  <c:v>0.38354612802391475</c:v>
                </c:pt>
                <c:pt idx="794">
                  <c:v>0.38402955620385698</c:v>
                </c:pt>
                <c:pt idx="795">
                  <c:v>0.38451301308225733</c:v>
                </c:pt>
                <c:pt idx="796">
                  <c:v>0.38499649874352121</c:v>
                </c:pt>
                <c:pt idx="797">
                  <c:v>0.38548001327210202</c:v>
                </c:pt>
                <c:pt idx="798">
                  <c:v>0.38596355675250149</c:v>
                </c:pt>
                <c:pt idx="799">
                  <c:v>0.38644712926926966</c:v>
                </c:pt>
                <c:pt idx="800">
                  <c:v>0.38693073090700519</c:v>
                </c:pt>
                <c:pt idx="801">
                  <c:v>0.38741436175035548</c:v>
                </c:pt>
                <c:pt idx="802">
                  <c:v>0.38789802188401667</c:v>
                </c:pt>
                <c:pt idx="803">
                  <c:v>0.38838171139273397</c:v>
                </c:pt>
                <c:pt idx="804">
                  <c:v>0.38886543036130183</c:v>
                </c:pt>
                <c:pt idx="805">
                  <c:v>0.38934917887456399</c:v>
                </c:pt>
                <c:pt idx="806">
                  <c:v>0.38983295701741372</c:v>
                </c:pt>
                <c:pt idx="807">
                  <c:v>0.39031676487479383</c:v>
                </c:pt>
                <c:pt idx="808">
                  <c:v>0.39080060253169707</c:v>
                </c:pt>
                <c:pt idx="809">
                  <c:v>0.39128447007316614</c:v>
                </c:pt>
                <c:pt idx="810">
                  <c:v>0.39176836758429379</c:v>
                </c:pt>
                <c:pt idx="811">
                  <c:v>0.39225229515022308</c:v>
                </c:pt>
                <c:pt idx="812">
                  <c:v>0.39273625285614761</c:v>
                </c:pt>
                <c:pt idx="813">
                  <c:v>0.39322024078731155</c:v>
                </c:pt>
                <c:pt idx="814">
                  <c:v>0.39370425902900974</c:v>
                </c:pt>
                <c:pt idx="815">
                  <c:v>0.39418830766658808</c:v>
                </c:pt>
                <c:pt idx="816">
                  <c:v>0.39467238678544347</c:v>
                </c:pt>
                <c:pt idx="817">
                  <c:v>0.39515649647102408</c:v>
                </c:pt>
                <c:pt idx="818">
                  <c:v>0.39564063680882955</c:v>
                </c:pt>
                <c:pt idx="819">
                  <c:v>0.39612480788441101</c:v>
                </c:pt>
                <c:pt idx="820">
                  <c:v>0.39660900978337132</c:v>
                </c:pt>
                <c:pt idx="821">
                  <c:v>0.3970932425913653</c:v>
                </c:pt>
                <c:pt idx="822">
                  <c:v>0.39757750639409983</c:v>
                </c:pt>
                <c:pt idx="823">
                  <c:v>0.39806180127733393</c:v>
                </c:pt>
                <c:pt idx="824">
                  <c:v>0.39854612732687905</c:v>
                </c:pt>
                <c:pt idx="825">
                  <c:v>0.39903048462859919</c:v>
                </c:pt>
                <c:pt idx="826">
                  <c:v>0.39951487326841106</c:v>
                </c:pt>
                <c:pt idx="827">
                  <c:v>0.39999929333228423</c:v>
                </c:pt>
                <c:pt idx="828">
                  <c:v>0.40048374490624128</c:v>
                </c:pt>
                <c:pt idx="829">
                  <c:v>0.40096822807635801</c:v>
                </c:pt>
                <c:pt idx="830">
                  <c:v>0.40145274292876354</c:v>
                </c:pt>
                <c:pt idx="831">
                  <c:v>0.40193728954964059</c:v>
                </c:pt>
                <c:pt idx="832">
                  <c:v>0.40242186802522556</c:v>
                </c:pt>
                <c:pt idx="833">
                  <c:v>0.40290647844180866</c:v>
                </c:pt>
                <c:pt idx="834">
                  <c:v>0.40339112088573409</c:v>
                </c:pt>
                <c:pt idx="835">
                  <c:v>0.40380591126550303</c:v>
                </c:pt>
                <c:pt idx="836">
                  <c:v>0.40422070164527196</c:v>
                </c:pt>
                <c:pt idx="837">
                  <c:v>0.4046354920250409</c:v>
                </c:pt>
                <c:pt idx="838">
                  <c:v>0.40505028240480984</c:v>
                </c:pt>
                <c:pt idx="839">
                  <c:v>0.40546507278457877</c:v>
                </c:pt>
                <c:pt idx="840">
                  <c:v>0.40587986316434771</c:v>
                </c:pt>
                <c:pt idx="841">
                  <c:v>0.40629465354411665</c:v>
                </c:pt>
                <c:pt idx="842">
                  <c:v>0.40670944392388558</c:v>
                </c:pt>
                <c:pt idx="843">
                  <c:v>0.40712423430365452</c:v>
                </c:pt>
                <c:pt idx="844">
                  <c:v>0.40753902468342346</c:v>
                </c:pt>
                <c:pt idx="845">
                  <c:v>0.40795381506319239</c:v>
                </c:pt>
                <c:pt idx="846">
                  <c:v>0.40836860544296133</c:v>
                </c:pt>
                <c:pt idx="847">
                  <c:v>0.40878339582273027</c:v>
                </c:pt>
                <c:pt idx="848">
                  <c:v>0.4091981862024992</c:v>
                </c:pt>
                <c:pt idx="849">
                  <c:v>0.40961297658226814</c:v>
                </c:pt>
                <c:pt idx="850">
                  <c:v>0.41002776696203708</c:v>
                </c:pt>
                <c:pt idx="851">
                  <c:v>0.41044255734180601</c:v>
                </c:pt>
                <c:pt idx="852">
                  <c:v>0.41085734772157495</c:v>
                </c:pt>
                <c:pt idx="853">
                  <c:v>0.41127213810134389</c:v>
                </c:pt>
                <c:pt idx="854">
                  <c:v>0.41168692848111282</c:v>
                </c:pt>
                <c:pt idx="855">
                  <c:v>0.41210171886088176</c:v>
                </c:pt>
                <c:pt idx="856">
                  <c:v>0.4125165092406507</c:v>
                </c:pt>
                <c:pt idx="857">
                  <c:v>0.41293129962041963</c:v>
                </c:pt>
                <c:pt idx="858">
                  <c:v>0.41334609000018857</c:v>
                </c:pt>
                <c:pt idx="859">
                  <c:v>0.41376088037995751</c:v>
                </c:pt>
                <c:pt idx="860">
                  <c:v>0.41417567075972644</c:v>
                </c:pt>
                <c:pt idx="861">
                  <c:v>0.41459046113949538</c:v>
                </c:pt>
                <c:pt idx="862">
                  <c:v>0.41500525151926432</c:v>
                </c:pt>
                <c:pt idx="863">
                  <c:v>0.41542004189903325</c:v>
                </c:pt>
                <c:pt idx="864">
                  <c:v>0.41583483227880219</c:v>
                </c:pt>
                <c:pt idx="865">
                  <c:v>0.41624962265857113</c:v>
                </c:pt>
                <c:pt idx="866">
                  <c:v>0.41666441303834006</c:v>
                </c:pt>
                <c:pt idx="867">
                  <c:v>0.417079203418109</c:v>
                </c:pt>
                <c:pt idx="868">
                  <c:v>0.41749399379787794</c:v>
                </c:pt>
                <c:pt idx="869">
                  <c:v>0.41790878417764687</c:v>
                </c:pt>
                <c:pt idx="870">
                  <c:v>0.41832357455741581</c:v>
                </c:pt>
                <c:pt idx="871">
                  <c:v>0.41873836493718475</c:v>
                </c:pt>
                <c:pt idx="872">
                  <c:v>0.41915315531695369</c:v>
                </c:pt>
                <c:pt idx="873">
                  <c:v>0.41956794569672262</c:v>
                </c:pt>
                <c:pt idx="874">
                  <c:v>0.41998273607649156</c:v>
                </c:pt>
                <c:pt idx="875">
                  <c:v>0.4203975264562605</c:v>
                </c:pt>
                <c:pt idx="876">
                  <c:v>0.42081231683602943</c:v>
                </c:pt>
                <c:pt idx="877">
                  <c:v>0.42122710721579837</c:v>
                </c:pt>
                <c:pt idx="878">
                  <c:v>0.42164189759556731</c:v>
                </c:pt>
                <c:pt idx="879">
                  <c:v>0.42205668797533624</c:v>
                </c:pt>
                <c:pt idx="880">
                  <c:v>0.42247147835510518</c:v>
                </c:pt>
                <c:pt idx="881">
                  <c:v>0.42288626873487412</c:v>
                </c:pt>
                <c:pt idx="882">
                  <c:v>0.42330105911464305</c:v>
                </c:pt>
              </c:numCache>
            </c:numRef>
          </c:xVal>
          <c:yVal>
            <c:numRef>
              <c:f>Performance!$J$28:$J$910</c:f>
              <c:numCache>
                <c:formatCode>0</c:formatCode>
                <c:ptCount val="883"/>
                <c:pt idx="0">
                  <c:v>0</c:v>
                </c:pt>
                <c:pt idx="1">
                  <c:v>74.422289939615084</c:v>
                </c:pt>
                <c:pt idx="2">
                  <c:v>131.39410667341579</c:v>
                </c:pt>
                <c:pt idx="3">
                  <c:v>178.74833146579368</c:v>
                </c:pt>
                <c:pt idx="4">
                  <c:v>218.88315440214103</c:v>
                </c:pt>
                <c:pt idx="5">
                  <c:v>253.79475251089133</c:v>
                </c:pt>
                <c:pt idx="6">
                  <c:v>283.35274713441828</c:v>
                </c:pt>
                <c:pt idx="7">
                  <c:v>308.55100137235672</c:v>
                </c:pt>
                <c:pt idx="8">
                  <c:v>330.14345068925167</c:v>
                </c:pt>
                <c:pt idx="9">
                  <c:v>348.72051317807012</c:v>
                </c:pt>
                <c:pt idx="10">
                  <c:v>364.75501793680968</c:v>
                </c:pt>
                <c:pt idx="11">
                  <c:v>378.63191950490864</c:v>
                </c:pt>
                <c:pt idx="12">
                  <c:v>390.66859324174578</c:v>
                </c:pt>
                <c:pt idx="13">
                  <c:v>401.12928464735813</c:v>
                </c:pt>
                <c:pt idx="14">
                  <c:v>410.23573803585094</c:v>
                </c:pt>
                <c:pt idx="15">
                  <c:v>418.17522266909543</c:v>
                </c:pt>
                <c:pt idx="16">
                  <c:v>425.10672488972364</c:v>
                </c:pt>
                <c:pt idx="17">
                  <c:v>431.16581076348047</c:v>
                </c:pt>
                <c:pt idx="18">
                  <c:v>436.46850167104333</c:v>
                </c:pt>
                <c:pt idx="19">
                  <c:v>441.11440201401507</c:v>
                </c:pt>
                <c:pt idx="20">
                  <c:v>445.1892502447343</c:v>
                </c:pt>
                <c:pt idx="21">
                  <c:v>448.76701845089519</c:v>
                </c:pt>
                <c:pt idx="22">
                  <c:v>451.91165384724843</c:v>
                </c:pt>
                <c:pt idx="23">
                  <c:v>454.67853293940829</c:v>
                </c:pt>
                <c:pt idx="24">
                  <c:v>457.11568280807614</c:v>
                </c:pt>
                <c:pt idx="25">
                  <c:v>459.2648119692862</c:v>
                </c:pt>
                <c:pt idx="26">
                  <c:v>461.1621843117087</c:v>
                </c:pt>
                <c:pt idx="27">
                  <c:v>462.83936282956535</c:v>
                </c:pt>
                <c:pt idx="28">
                  <c:v>464.32384466628804</c:v>
                </c:pt>
                <c:pt idx="29">
                  <c:v>465.63960494372549</c:v>
                </c:pt>
                <c:pt idx="30">
                  <c:v>466.80756368019399</c:v>
                </c:pt>
                <c:pt idx="31">
                  <c:v>467.84598758682762</c:v>
                </c:pt>
                <c:pt idx="32">
                  <c:v>468.7708365201982</c:v>
                </c:pt>
                <c:pt idx="33">
                  <c:v>469.59606274707022</c:v>
                </c:pt>
                <c:pt idx="34">
                  <c:v>470.33386985755453</c:v>
                </c:pt>
                <c:pt idx="35">
                  <c:v>470.99493708370653</c:v>
                </c:pt>
                <c:pt idx="36">
                  <c:v>471.58861389100491</c:v>
                </c:pt>
                <c:pt idx="37">
                  <c:v>472.12308897255184</c:v>
                </c:pt>
                <c:pt idx="38">
                  <c:v>472.60553716242646</c:v>
                </c:pt>
                <c:pt idx="39">
                  <c:v>473.04224726996006</c:v>
                </c:pt>
                <c:pt idx="40">
                  <c:v>473.43873340486755</c:v>
                </c:pt>
                <c:pt idx="41">
                  <c:v>473.79983199778155</c:v>
                </c:pt>
                <c:pt idx="42">
                  <c:v>474.12978641264118</c:v>
                </c:pt>
                <c:pt idx="43">
                  <c:v>474.43232078359983</c:v>
                </c:pt>
                <c:pt idx="44">
                  <c:v>474.71070448562432</c:v>
                </c:pt>
                <c:pt idx="45">
                  <c:v>474.96780845731541</c:v>
                </c:pt>
                <c:pt idx="46">
                  <c:v>475.20615442894058</c:v>
                </c:pt>
                <c:pt idx="47">
                  <c:v>475.42795796951231</c:v>
                </c:pt>
                <c:pt idx="48">
                  <c:v>475.63516614474139</c:v>
                </c:pt>
                <c:pt idx="49">
                  <c:v>475.82949047367526</c:v>
                </c:pt>
                <c:pt idx="50">
                  <c:v>476.01243578155351</c:v>
                </c:pt>
                <c:pt idx="51">
                  <c:v>476.18532546903612</c:v>
                </c:pt>
                <c:pt idx="52">
                  <c:v>476.34932365015936</c:v>
                </c:pt>
                <c:pt idx="53">
                  <c:v>476.50545455317234</c:v>
                </c:pt>
                <c:pt idx="54">
                  <c:v>476.65461952801257</c:v>
                </c:pt>
                <c:pt idx="55">
                  <c:v>476.79761195960424</c:v>
                </c:pt>
                <c:pt idx="56">
                  <c:v>476.93513034915441</c:v>
                </c:pt>
                <c:pt idx="57">
                  <c:v>477.06778979080201</c:v>
                </c:pt>
                <c:pt idx="58">
                  <c:v>477.19613204388753</c:v>
                </c:pt>
                <c:pt idx="59">
                  <c:v>477.32063437419504</c:v>
                </c:pt>
                <c:pt idx="60">
                  <c:v>477.44171731709264</c:v>
                </c:pt>
                <c:pt idx="61">
                  <c:v>477.55975149540723</c:v>
                </c:pt>
                <c:pt idx="62">
                  <c:v>477.67506360851979</c:v>
                </c:pt>
                <c:pt idx="63">
                  <c:v>477.78794169470393</c:v>
                </c:pt>
                <c:pt idx="64">
                  <c:v>477.89863975603049</c:v>
                </c:pt>
                <c:pt idx="65">
                  <c:v>478.00738182378115</c:v>
                </c:pt>
                <c:pt idx="66">
                  <c:v>478.11436553285955</c:v>
                </c:pt>
                <c:pt idx="67">
                  <c:v>478.21976526526231</c:v>
                </c:pt>
                <c:pt idx="68">
                  <c:v>478.32373491516915</c:v>
                </c:pt>
                <c:pt idx="69">
                  <c:v>478.42641032151778</c:v>
                </c:pt>
                <c:pt idx="70">
                  <c:v>478.52791140867748</c:v>
                </c:pt>
                <c:pt idx="71">
                  <c:v>478.62834407062695</c:v>
                </c:pt>
                <c:pt idx="72">
                  <c:v>478.72780182957905</c:v>
                </c:pt>
                <c:pt idx="73">
                  <c:v>478.82636729639205</c:v>
                </c:pt>
                <c:pt idx="74">
                  <c:v>478.92411345682098</c:v>
                </c:pt>
                <c:pt idx="75">
                  <c:v>479.02110480456042</c:v>
                </c:pt>
                <c:pt idx="76">
                  <c:v>479.11739833924628</c:v>
                </c:pt>
                <c:pt idx="77">
                  <c:v>479.21304444622672</c:v>
                </c:pt>
                <c:pt idx="78">
                  <c:v>479.3080876716968</c:v>
                </c:pt>
                <c:pt idx="79">
                  <c:v>479.40256740627433</c:v>
                </c:pt>
                <c:pt idx="80">
                  <c:v>479.49651848733157</c:v>
                </c:pt>
                <c:pt idx="81">
                  <c:v>479.58997173072538</c:v>
                </c:pt>
                <c:pt idx="82">
                  <c:v>479.68295439922974</c:v>
                </c:pt>
                <c:pt idx="83">
                  <c:v>479.77549061624933</c:v>
                </c:pt>
                <c:pt idx="84">
                  <c:v>479.86760173059469</c:v>
                </c:pt>
                <c:pt idx="85">
                  <c:v>479.9593066385645</c:v>
                </c:pt>
                <c:pt idx="86">
                  <c:v>480.05062206814051</c:v>
                </c:pt>
                <c:pt idx="87">
                  <c:v>480.14156283002768</c:v>
                </c:pt>
                <c:pt idx="88">
                  <c:v>480.23214203915984</c:v>
                </c:pt>
                <c:pt idx="89">
                  <c:v>480.32237131056428</c:v>
                </c:pt>
                <c:pt idx="90">
                  <c:v>480.41226093207973</c:v>
                </c:pt>
                <c:pt idx="91">
                  <c:v>480.50182001722732</c:v>
                </c:pt>
                <c:pt idx="92">
                  <c:v>480.59105664020592</c:v>
                </c:pt>
                <c:pt idx="93">
                  <c:v>480.67997795514327</c:v>
                </c:pt>
                <c:pt idx="94">
                  <c:v>480.76859030155987</c:v>
                </c:pt>
                <c:pt idx="95">
                  <c:v>480.85689929773775</c:v>
                </c:pt>
                <c:pt idx="96">
                  <c:v>480.94490992299853</c:v>
                </c:pt>
                <c:pt idx="97">
                  <c:v>481.03262659079923</c:v>
                </c:pt>
                <c:pt idx="98">
                  <c:v>481.12005321318816</c:v>
                </c:pt>
                <c:pt idx="99">
                  <c:v>481.20719325789759</c:v>
                </c:pt>
                <c:pt idx="100">
                  <c:v>481.29404979891865</c:v>
                </c:pt>
                <c:pt idx="101">
                  <c:v>481.38062556112266</c:v>
                </c:pt>
                <c:pt idx="102">
                  <c:v>481.46692295992932</c:v>
                </c:pt>
                <c:pt idx="103">
                  <c:v>481.55294413633118</c:v>
                </c:pt>
                <c:pt idx="104">
                  <c:v>481.63869098792821</c:v>
                </c:pt>
                <c:pt idx="105">
                  <c:v>481.72416519647419</c:v>
                </c:pt>
                <c:pt idx="106">
                  <c:v>481.80936825213314</c:v>
                </c:pt>
                <c:pt idx="107">
                  <c:v>481.89430147513247</c:v>
                </c:pt>
                <c:pt idx="108">
                  <c:v>481.97896603491461</c:v>
                </c:pt>
                <c:pt idx="109">
                  <c:v>482.06336296699357</c:v>
                </c:pt>
                <c:pt idx="110">
                  <c:v>482.14749318803882</c:v>
                </c:pt>
                <c:pt idx="111">
                  <c:v>482.23135750925036</c:v>
                </c:pt>
                <c:pt idx="112">
                  <c:v>482.31495664809751</c:v>
                </c:pt>
                <c:pt idx="113">
                  <c:v>482.39829123878155</c:v>
                </c:pt>
                <c:pt idx="114">
                  <c:v>482.48136184161916</c:v>
                </c:pt>
                <c:pt idx="115">
                  <c:v>482.56416895123681</c:v>
                </c:pt>
                <c:pt idx="116">
                  <c:v>482.64671300390972</c:v>
                </c:pt>
                <c:pt idx="117">
                  <c:v>482.72899438401947</c:v>
                </c:pt>
                <c:pt idx="118">
                  <c:v>482.81101342990667</c:v>
                </c:pt>
                <c:pt idx="119">
                  <c:v>482.89277043885306</c:v>
                </c:pt>
                <c:pt idx="120">
                  <c:v>482.97426567183078</c:v>
                </c:pt>
                <c:pt idx="121">
                  <c:v>483.05549935731665</c:v>
                </c:pt>
                <c:pt idx="122">
                  <c:v>483.13647169505151</c:v>
                </c:pt>
                <c:pt idx="123">
                  <c:v>483.21718285912249</c:v>
                </c:pt>
                <c:pt idx="124">
                  <c:v>483.29763300088644</c:v>
                </c:pt>
                <c:pt idx="125">
                  <c:v>483.37782225135714</c:v>
                </c:pt>
                <c:pt idx="126">
                  <c:v>483.45775072363483</c:v>
                </c:pt>
                <c:pt idx="127">
                  <c:v>483.53741851467925</c:v>
                </c:pt>
                <c:pt idx="128">
                  <c:v>483.61682570725628</c:v>
                </c:pt>
                <c:pt idx="129">
                  <c:v>483.69597237136577</c:v>
                </c:pt>
                <c:pt idx="130">
                  <c:v>483.77485856577738</c:v>
                </c:pt>
                <c:pt idx="131">
                  <c:v>483.85348433919404</c:v>
                </c:pt>
                <c:pt idx="132">
                  <c:v>483.93184973133913</c:v>
                </c:pt>
                <c:pt idx="133">
                  <c:v>484.00995477405161</c:v>
                </c:pt>
                <c:pt idx="134">
                  <c:v>484.08779949204268</c:v>
                </c:pt>
                <c:pt idx="135">
                  <c:v>484.16538390369135</c:v>
                </c:pt>
                <c:pt idx="136">
                  <c:v>484.24270802182309</c:v>
                </c:pt>
                <c:pt idx="137">
                  <c:v>484.31977185431646</c:v>
                </c:pt>
                <c:pt idx="138">
                  <c:v>484.39657540448883</c:v>
                </c:pt>
                <c:pt idx="139">
                  <c:v>484.47311867184573</c:v>
                </c:pt>
                <c:pt idx="140">
                  <c:v>484.54940165234626</c:v>
                </c:pt>
                <c:pt idx="141">
                  <c:v>484.62542433879412</c:v>
                </c:pt>
                <c:pt idx="142">
                  <c:v>484.70118672128046</c:v>
                </c:pt>
                <c:pt idx="143">
                  <c:v>484.77668878739894</c:v>
                </c:pt>
                <c:pt idx="144">
                  <c:v>484.85193052259041</c:v>
                </c:pt>
                <c:pt idx="145">
                  <c:v>484.92691191035078</c:v>
                </c:pt>
                <c:pt idx="146">
                  <c:v>485.00163293247175</c:v>
                </c:pt>
                <c:pt idx="147">
                  <c:v>485.07609356921114</c:v>
                </c:pt>
                <c:pt idx="148">
                  <c:v>485.15029379944895</c:v>
                </c:pt>
                <c:pt idx="149">
                  <c:v>485.22423360096184</c:v>
                </c:pt>
                <c:pt idx="150">
                  <c:v>485.29791295041599</c:v>
                </c:pt>
                <c:pt idx="151">
                  <c:v>485.37133182353398</c:v>
                </c:pt>
                <c:pt idx="152">
                  <c:v>485.44449019529083</c:v>
                </c:pt>
                <c:pt idx="153">
                  <c:v>485.51738803987587</c:v>
                </c:pt>
                <c:pt idx="154">
                  <c:v>485.5900253309008</c:v>
                </c:pt>
                <c:pt idx="155">
                  <c:v>485.66240204139382</c:v>
                </c:pt>
                <c:pt idx="156">
                  <c:v>485.73451814391098</c:v>
                </c:pt>
                <c:pt idx="157">
                  <c:v>485.80637361060894</c:v>
                </c:pt>
                <c:pt idx="158">
                  <c:v>485.877968413291</c:v>
                </c:pt>
                <c:pt idx="159">
                  <c:v>485.94930252340373</c:v>
                </c:pt>
                <c:pt idx="160">
                  <c:v>486.02037591216009</c:v>
                </c:pt>
                <c:pt idx="161">
                  <c:v>486.09118855056653</c:v>
                </c:pt>
                <c:pt idx="162">
                  <c:v>486.16174040941831</c:v>
                </c:pt>
                <c:pt idx="163">
                  <c:v>486.23203145933559</c:v>
                </c:pt>
                <c:pt idx="164">
                  <c:v>486.30206167083963</c:v>
                </c:pt>
                <c:pt idx="165">
                  <c:v>486.37183101433976</c:v>
                </c:pt>
                <c:pt idx="166">
                  <c:v>486.44133946017348</c:v>
                </c:pt>
                <c:pt idx="167">
                  <c:v>486.51058697859776</c:v>
                </c:pt>
                <c:pt idx="168">
                  <c:v>486.57957353982232</c:v>
                </c:pt>
                <c:pt idx="169">
                  <c:v>486.64829911408708</c:v>
                </c:pt>
                <c:pt idx="170">
                  <c:v>486.71676367157386</c:v>
                </c:pt>
                <c:pt idx="171">
                  <c:v>486.78496718245879</c:v>
                </c:pt>
                <c:pt idx="172">
                  <c:v>486.85290961694091</c:v>
                </c:pt>
                <c:pt idx="173">
                  <c:v>486.92059094530583</c:v>
                </c:pt>
                <c:pt idx="174">
                  <c:v>486.9880111377787</c:v>
                </c:pt>
                <c:pt idx="175">
                  <c:v>487.05517016468508</c:v>
                </c:pt>
                <c:pt idx="176">
                  <c:v>487.1220679963759</c:v>
                </c:pt>
                <c:pt idx="177">
                  <c:v>487.18870460330004</c:v>
                </c:pt>
                <c:pt idx="178">
                  <c:v>487.25507995590095</c:v>
                </c:pt>
                <c:pt idx="179">
                  <c:v>487.32119402476837</c:v>
                </c:pt>
                <c:pt idx="180">
                  <c:v>487.38704678049663</c:v>
                </c:pt>
                <c:pt idx="181">
                  <c:v>487.45263819378994</c:v>
                </c:pt>
                <c:pt idx="182">
                  <c:v>487.51796823546181</c:v>
                </c:pt>
                <c:pt idx="183">
                  <c:v>487.58303687635942</c:v>
                </c:pt>
                <c:pt idx="184">
                  <c:v>487.64784408743202</c:v>
                </c:pt>
                <c:pt idx="185">
                  <c:v>487.71238983974905</c:v>
                </c:pt>
                <c:pt idx="186">
                  <c:v>487.77667410442223</c:v>
                </c:pt>
                <c:pt idx="187">
                  <c:v>487.84069685273721</c:v>
                </c:pt>
                <c:pt idx="188">
                  <c:v>487.90445805598142</c:v>
                </c:pt>
                <c:pt idx="189">
                  <c:v>487.96795768561077</c:v>
                </c:pt>
                <c:pt idx="190">
                  <c:v>488.03119571316114</c:v>
                </c:pt>
                <c:pt idx="191">
                  <c:v>488.09417211028182</c:v>
                </c:pt>
                <c:pt idx="192">
                  <c:v>488.15688684870372</c:v>
                </c:pt>
                <c:pt idx="193">
                  <c:v>488.21933990025809</c:v>
                </c:pt>
                <c:pt idx="194">
                  <c:v>488.28153123694676</c:v>
                </c:pt>
                <c:pt idx="195">
                  <c:v>488.34346083078265</c:v>
                </c:pt>
                <c:pt idx="196">
                  <c:v>488.40512865396511</c:v>
                </c:pt>
                <c:pt idx="197">
                  <c:v>488.46653467875961</c:v>
                </c:pt>
                <c:pt idx="198">
                  <c:v>488.52767887754658</c:v>
                </c:pt>
                <c:pt idx="199">
                  <c:v>488.58856122284794</c:v>
                </c:pt>
                <c:pt idx="200">
                  <c:v>488.64918168722613</c:v>
                </c:pt>
                <c:pt idx="201">
                  <c:v>488.70954024343689</c:v>
                </c:pt>
                <c:pt idx="202">
                  <c:v>488.76963686431782</c:v>
                </c:pt>
                <c:pt idx="203">
                  <c:v>488.82947152278075</c:v>
                </c:pt>
                <c:pt idx="204">
                  <c:v>488.88904419187094</c:v>
                </c:pt>
                <c:pt idx="205">
                  <c:v>488.94835484478841</c:v>
                </c:pt>
                <c:pt idx="206">
                  <c:v>489.00740345478431</c:v>
                </c:pt>
                <c:pt idx="207">
                  <c:v>489.06618999527689</c:v>
                </c:pt>
                <c:pt idx="208">
                  <c:v>489.12471443972885</c:v>
                </c:pt>
                <c:pt idx="209">
                  <c:v>489.18297676179571</c:v>
                </c:pt>
                <c:pt idx="210">
                  <c:v>489.2409769351604</c:v>
                </c:pt>
                <c:pt idx="211">
                  <c:v>489.2987149337219</c:v>
                </c:pt>
                <c:pt idx="212">
                  <c:v>489.35619073139009</c:v>
                </c:pt>
                <c:pt idx="213">
                  <c:v>489.41340430224477</c:v>
                </c:pt>
                <c:pt idx="214">
                  <c:v>489.47035562049621</c:v>
                </c:pt>
                <c:pt idx="215">
                  <c:v>489.52704466042195</c:v>
                </c:pt>
                <c:pt idx="216">
                  <c:v>489.58347139643399</c:v>
                </c:pt>
                <c:pt idx="217">
                  <c:v>489.63963580304113</c:v>
                </c:pt>
                <c:pt idx="218">
                  <c:v>489.69553785490842</c:v>
                </c:pt>
                <c:pt idx="219">
                  <c:v>489.75117752678892</c:v>
                </c:pt>
                <c:pt idx="220">
                  <c:v>489.80655479353004</c:v>
                </c:pt>
                <c:pt idx="221">
                  <c:v>489.86166963012494</c:v>
                </c:pt>
                <c:pt idx="222">
                  <c:v>489.916522011685</c:v>
                </c:pt>
                <c:pt idx="223">
                  <c:v>489.97111191337285</c:v>
                </c:pt>
                <c:pt idx="224">
                  <c:v>490.0254393105497</c:v>
                </c:pt>
                <c:pt idx="225">
                  <c:v>490.0795041786451</c:v>
                </c:pt>
                <c:pt idx="226">
                  <c:v>490.13330649320852</c:v>
                </c:pt>
                <c:pt idx="227">
                  <c:v>490.18684622990725</c:v>
                </c:pt>
                <c:pt idx="228">
                  <c:v>490.24012336452034</c:v>
                </c:pt>
                <c:pt idx="229">
                  <c:v>490.29313787294137</c:v>
                </c:pt>
                <c:pt idx="230">
                  <c:v>490.3458897311686</c:v>
                </c:pt>
                <c:pt idx="231">
                  <c:v>490.39837891534489</c:v>
                </c:pt>
                <c:pt idx="232">
                  <c:v>490.45060540168566</c:v>
                </c:pt>
                <c:pt idx="233">
                  <c:v>490.50256916655951</c:v>
                </c:pt>
                <c:pt idx="234">
                  <c:v>490.55427018642882</c:v>
                </c:pt>
                <c:pt idx="235">
                  <c:v>490.60570843783876</c:v>
                </c:pt>
                <c:pt idx="236">
                  <c:v>490.65688389751534</c:v>
                </c:pt>
                <c:pt idx="237">
                  <c:v>490.70779654226521</c:v>
                </c:pt>
                <c:pt idx="238">
                  <c:v>490.75844634898942</c:v>
                </c:pt>
                <c:pt idx="239">
                  <c:v>490.80883329473164</c:v>
                </c:pt>
                <c:pt idx="240">
                  <c:v>490.85895735663968</c:v>
                </c:pt>
                <c:pt idx="241">
                  <c:v>490.90881851198316</c:v>
                </c:pt>
                <c:pt idx="242">
                  <c:v>490.95841673811907</c:v>
                </c:pt>
                <c:pt idx="243">
                  <c:v>491.00775201253822</c:v>
                </c:pt>
                <c:pt idx="244">
                  <c:v>491.05682431286914</c:v>
                </c:pt>
                <c:pt idx="245">
                  <c:v>491.10563361679118</c:v>
                </c:pt>
                <c:pt idx="246">
                  <c:v>491.15417990216389</c:v>
                </c:pt>
                <c:pt idx="247">
                  <c:v>491.20246314692326</c:v>
                </c:pt>
                <c:pt idx="248">
                  <c:v>491.25048332910666</c:v>
                </c:pt>
                <c:pt idx="249">
                  <c:v>491.29824042691502</c:v>
                </c:pt>
                <c:pt idx="250">
                  <c:v>491.34573441863159</c:v>
                </c:pt>
                <c:pt idx="251">
                  <c:v>491.39296528263742</c:v>
                </c:pt>
                <c:pt idx="252">
                  <c:v>491.43993299745438</c:v>
                </c:pt>
                <c:pt idx="253">
                  <c:v>491.48663754170627</c:v>
                </c:pt>
                <c:pt idx="254">
                  <c:v>491.53307889412434</c:v>
                </c:pt>
                <c:pt idx="255">
                  <c:v>491.57925703358643</c:v>
                </c:pt>
                <c:pt idx="256">
                  <c:v>491.62517193903591</c:v>
                </c:pt>
                <c:pt idx="257">
                  <c:v>491.67082358954684</c:v>
                </c:pt>
                <c:pt idx="258">
                  <c:v>491.71621196432545</c:v>
                </c:pt>
                <c:pt idx="259">
                  <c:v>491.76133704267403</c:v>
                </c:pt>
                <c:pt idx="260">
                  <c:v>491.80619880401542</c:v>
                </c:pt>
                <c:pt idx="261">
                  <c:v>491.85079722789862</c:v>
                </c:pt>
                <c:pt idx="262">
                  <c:v>491.89513229393935</c:v>
                </c:pt>
                <c:pt idx="263">
                  <c:v>491.93920398191017</c:v>
                </c:pt>
                <c:pt idx="264">
                  <c:v>491.98301227166291</c:v>
                </c:pt>
                <c:pt idx="265">
                  <c:v>492.02655714323367</c:v>
                </c:pt>
                <c:pt idx="266">
                  <c:v>492.06983857667933</c:v>
                </c:pt>
                <c:pt idx="267">
                  <c:v>492.11285655221309</c:v>
                </c:pt>
                <c:pt idx="268">
                  <c:v>492.15561105018878</c:v>
                </c:pt>
                <c:pt idx="269">
                  <c:v>492.19810205101965</c:v>
                </c:pt>
                <c:pt idx="270">
                  <c:v>492.2403295352666</c:v>
                </c:pt>
                <c:pt idx="271">
                  <c:v>492.28229348358968</c:v>
                </c:pt>
                <c:pt idx="272">
                  <c:v>492.32399387676861</c:v>
                </c:pt>
                <c:pt idx="273">
                  <c:v>492.36543069568648</c:v>
                </c:pt>
                <c:pt idx="274">
                  <c:v>492.40660392135095</c:v>
                </c:pt>
                <c:pt idx="275">
                  <c:v>492.44751353488493</c:v>
                </c:pt>
                <c:pt idx="276">
                  <c:v>492.48815951752954</c:v>
                </c:pt>
                <c:pt idx="277">
                  <c:v>492.52854185059357</c:v>
                </c:pt>
                <c:pt idx="278">
                  <c:v>492.56866051554226</c:v>
                </c:pt>
                <c:pt idx="279">
                  <c:v>492.60851549397063</c:v>
                </c:pt>
                <c:pt idx="280">
                  <c:v>492.64810676752603</c:v>
                </c:pt>
                <c:pt idx="281">
                  <c:v>492.68743431801602</c:v>
                </c:pt>
                <c:pt idx="282">
                  <c:v>492.72649812732635</c:v>
                </c:pt>
                <c:pt idx="283">
                  <c:v>492.76529817751316</c:v>
                </c:pt>
                <c:pt idx="284">
                  <c:v>492.80383445069026</c:v>
                </c:pt>
                <c:pt idx="285">
                  <c:v>492.84210692908005</c:v>
                </c:pt>
                <c:pt idx="286">
                  <c:v>492.88011559507174</c:v>
                </c:pt>
                <c:pt idx="287">
                  <c:v>492.91786043111898</c:v>
                </c:pt>
                <c:pt idx="288">
                  <c:v>492.95534141980471</c:v>
                </c:pt>
                <c:pt idx="289">
                  <c:v>492.99255854382005</c:v>
                </c:pt>
                <c:pt idx="290">
                  <c:v>493.02951178598687</c:v>
                </c:pt>
                <c:pt idx="291">
                  <c:v>493.06620112920081</c:v>
                </c:pt>
                <c:pt idx="292">
                  <c:v>493.10262655651428</c:v>
                </c:pt>
                <c:pt idx="293">
                  <c:v>493.13878805106015</c:v>
                </c:pt>
                <c:pt idx="294">
                  <c:v>493.1746855961012</c:v>
                </c:pt>
                <c:pt idx="295">
                  <c:v>493.21031917500659</c:v>
                </c:pt>
                <c:pt idx="296">
                  <c:v>493.24568877125671</c:v>
                </c:pt>
                <c:pt idx="297">
                  <c:v>493.28079436843802</c:v>
                </c:pt>
                <c:pt idx="298">
                  <c:v>493.31563595026472</c:v>
                </c:pt>
                <c:pt idx="299">
                  <c:v>493.35021350055126</c:v>
                </c:pt>
                <c:pt idx="300">
                  <c:v>493.38452700324677</c:v>
                </c:pt>
                <c:pt idx="301">
                  <c:v>493.41857644236541</c:v>
                </c:pt>
                <c:pt idx="302">
                  <c:v>493.45236180206672</c:v>
                </c:pt>
                <c:pt idx="303">
                  <c:v>493.4858830666526</c:v>
                </c:pt>
                <c:pt idx="304">
                  <c:v>493.5191402204652</c:v>
                </c:pt>
                <c:pt idx="305">
                  <c:v>493.55213324800945</c:v>
                </c:pt>
                <c:pt idx="306">
                  <c:v>493.58486213389546</c:v>
                </c:pt>
                <c:pt idx="307">
                  <c:v>493.61732686284256</c:v>
                </c:pt>
                <c:pt idx="308">
                  <c:v>493.64952741965931</c:v>
                </c:pt>
                <c:pt idx="309">
                  <c:v>493.68146378930123</c:v>
                </c:pt>
                <c:pt idx="310">
                  <c:v>493.71313595682329</c:v>
                </c:pt>
                <c:pt idx="311">
                  <c:v>493.74454390738703</c:v>
                </c:pt>
                <c:pt idx="312">
                  <c:v>493.77568762626669</c:v>
                </c:pt>
                <c:pt idx="313">
                  <c:v>493.80656709884266</c:v>
                </c:pt>
                <c:pt idx="314">
                  <c:v>493.83718231063915</c:v>
                </c:pt>
                <c:pt idx="315">
                  <c:v>493.86753324725487</c:v>
                </c:pt>
                <c:pt idx="316">
                  <c:v>493.89761989442025</c:v>
                </c:pt>
                <c:pt idx="317">
                  <c:v>493.92744223796416</c:v>
                </c:pt>
                <c:pt idx="318">
                  <c:v>493.95700026384156</c:v>
                </c:pt>
                <c:pt idx="319">
                  <c:v>493.98629395810502</c:v>
                </c:pt>
                <c:pt idx="320">
                  <c:v>494.0153233069513</c:v>
                </c:pt>
                <c:pt idx="321">
                  <c:v>494.04408829664015</c:v>
                </c:pt>
                <c:pt idx="322">
                  <c:v>494.07258891356855</c:v>
                </c:pt>
                <c:pt idx="323">
                  <c:v>494.10082514426063</c:v>
                </c:pt>
                <c:pt idx="324">
                  <c:v>494.12879697532816</c:v>
                </c:pt>
                <c:pt idx="325">
                  <c:v>494.15650439349469</c:v>
                </c:pt>
                <c:pt idx="326">
                  <c:v>494.18394738560875</c:v>
                </c:pt>
                <c:pt idx="327">
                  <c:v>494.21112593864683</c:v>
                </c:pt>
                <c:pt idx="328">
                  <c:v>494.23804003964602</c:v>
                </c:pt>
                <c:pt idx="329">
                  <c:v>494.26468967580269</c:v>
                </c:pt>
                <c:pt idx="330">
                  <c:v>494.29107483439662</c:v>
                </c:pt>
                <c:pt idx="331">
                  <c:v>494.31719550285072</c:v>
                </c:pt>
                <c:pt idx="332">
                  <c:v>494.34305166865391</c:v>
                </c:pt>
                <c:pt idx="333">
                  <c:v>494.36864331943946</c:v>
                </c:pt>
                <c:pt idx="334">
                  <c:v>494.39397044295748</c:v>
                </c:pt>
                <c:pt idx="335">
                  <c:v>494.41903302704458</c:v>
                </c:pt>
                <c:pt idx="336">
                  <c:v>494.44383105966438</c:v>
                </c:pt>
                <c:pt idx="337">
                  <c:v>494.46836452888908</c:v>
                </c:pt>
                <c:pt idx="338">
                  <c:v>494.49263342289942</c:v>
                </c:pt>
                <c:pt idx="339">
                  <c:v>494.51663773000166</c:v>
                </c:pt>
                <c:pt idx="340">
                  <c:v>494.54037743859357</c:v>
                </c:pt>
                <c:pt idx="341">
                  <c:v>494.5638525371906</c:v>
                </c:pt>
                <c:pt idx="342">
                  <c:v>494.58706301443584</c:v>
                </c:pt>
                <c:pt idx="343">
                  <c:v>494.61000885906532</c:v>
                </c:pt>
                <c:pt idx="344">
                  <c:v>494.63269005992703</c:v>
                </c:pt>
                <c:pt idx="345">
                  <c:v>494.65510660598562</c:v>
                </c:pt>
                <c:pt idx="346">
                  <c:v>494.67725848631858</c:v>
                </c:pt>
                <c:pt idx="347">
                  <c:v>494.69914569011445</c:v>
                </c:pt>
                <c:pt idx="348">
                  <c:v>494.72076820666967</c:v>
                </c:pt>
                <c:pt idx="349">
                  <c:v>494.74212602540479</c:v>
                </c:pt>
                <c:pt idx="350">
                  <c:v>494.7632191358274</c:v>
                </c:pt>
                <c:pt idx="351">
                  <c:v>494.78404752758837</c:v>
                </c:pt>
                <c:pt idx="352">
                  <c:v>494.80461119041848</c:v>
                </c:pt>
                <c:pt idx="353">
                  <c:v>494.82491011416403</c:v>
                </c:pt>
                <c:pt idx="354">
                  <c:v>494.84494428880595</c:v>
                </c:pt>
                <c:pt idx="355">
                  <c:v>494.86471370442473</c:v>
                </c:pt>
                <c:pt idx="356">
                  <c:v>494.88421835120624</c:v>
                </c:pt>
                <c:pt idx="357">
                  <c:v>494.90345821945829</c:v>
                </c:pt>
                <c:pt idx="358">
                  <c:v>494.92243329958512</c:v>
                </c:pt>
                <c:pt idx="359">
                  <c:v>494.941143582123</c:v>
                </c:pt>
                <c:pt idx="360">
                  <c:v>494.95958905767895</c:v>
                </c:pt>
                <c:pt idx="361">
                  <c:v>494.97776971702797</c:v>
                </c:pt>
                <c:pt idx="362">
                  <c:v>494.9956855510116</c:v>
                </c:pt>
                <c:pt idx="363">
                  <c:v>495.0133365506062</c:v>
                </c:pt>
                <c:pt idx="364">
                  <c:v>495.03072270689665</c:v>
                </c:pt>
                <c:pt idx="365">
                  <c:v>495.04784401105354</c:v>
                </c:pt>
                <c:pt idx="366">
                  <c:v>495.06470045439931</c:v>
                </c:pt>
                <c:pt idx="367">
                  <c:v>495.08129202834647</c:v>
                </c:pt>
                <c:pt idx="368">
                  <c:v>495.09761872440964</c:v>
                </c:pt>
                <c:pt idx="369">
                  <c:v>495.11368053423303</c:v>
                </c:pt>
                <c:pt idx="370">
                  <c:v>495.12947744956847</c:v>
                </c:pt>
                <c:pt idx="371">
                  <c:v>495.14500946227378</c:v>
                </c:pt>
                <c:pt idx="372">
                  <c:v>495.16027656429605</c:v>
                </c:pt>
                <c:pt idx="373">
                  <c:v>495.17527874774265</c:v>
                </c:pt>
                <c:pt idx="374">
                  <c:v>495.19001600479316</c:v>
                </c:pt>
                <c:pt idx="375">
                  <c:v>495.2044883277469</c:v>
                </c:pt>
                <c:pt idx="376">
                  <c:v>495.21869570902692</c:v>
                </c:pt>
                <c:pt idx="377">
                  <c:v>495.23263814116387</c:v>
                </c:pt>
                <c:pt idx="378">
                  <c:v>495.24631561678262</c:v>
                </c:pt>
                <c:pt idx="379">
                  <c:v>495.25972812863233</c:v>
                </c:pt>
                <c:pt idx="380">
                  <c:v>495.27287566957648</c:v>
                </c:pt>
                <c:pt idx="381">
                  <c:v>495.2857582325729</c:v>
                </c:pt>
                <c:pt idx="382">
                  <c:v>495.29837581072132</c:v>
                </c:pt>
                <c:pt idx="383">
                  <c:v>495.31072839719258</c:v>
                </c:pt>
                <c:pt idx="384">
                  <c:v>495.32281598530892</c:v>
                </c:pt>
                <c:pt idx="385">
                  <c:v>495.33463856846384</c:v>
                </c:pt>
                <c:pt idx="386">
                  <c:v>495.34619614021045</c:v>
                </c:pt>
                <c:pt idx="387">
                  <c:v>495.35748869415175</c:v>
                </c:pt>
                <c:pt idx="388">
                  <c:v>495.36851622405078</c:v>
                </c:pt>
                <c:pt idx="389">
                  <c:v>495.37927872377111</c:v>
                </c:pt>
                <c:pt idx="390">
                  <c:v>495.38977618727495</c:v>
                </c:pt>
                <c:pt idx="391">
                  <c:v>495.40000860864063</c:v>
                </c:pt>
                <c:pt idx="392">
                  <c:v>495.40997598207389</c:v>
                </c:pt>
                <c:pt idx="393">
                  <c:v>495.41967830184433</c:v>
                </c:pt>
                <c:pt idx="394">
                  <c:v>495.42911556239125</c:v>
                </c:pt>
                <c:pt idx="395">
                  <c:v>495.43828775822527</c:v>
                </c:pt>
                <c:pt idx="396">
                  <c:v>495.44719488400483</c:v>
                </c:pt>
                <c:pt idx="397">
                  <c:v>495.45583693444388</c:v>
                </c:pt>
                <c:pt idx="398">
                  <c:v>495.464213904411</c:v>
                </c:pt>
                <c:pt idx="399">
                  <c:v>495.47232578888867</c:v>
                </c:pt>
                <c:pt idx="400">
                  <c:v>495.48017258292685</c:v>
                </c:pt>
                <c:pt idx="401">
                  <c:v>495.48775428173951</c:v>
                </c:pt>
                <c:pt idx="402">
                  <c:v>495.49507088061267</c:v>
                </c:pt>
                <c:pt idx="403">
                  <c:v>495.5021223749593</c:v>
                </c:pt>
                <c:pt idx="404">
                  <c:v>495.50890876031696</c:v>
                </c:pt>
                <c:pt idx="405">
                  <c:v>495.51543003230154</c:v>
                </c:pt>
                <c:pt idx="406">
                  <c:v>495.52168618666406</c:v>
                </c:pt>
                <c:pt idx="407">
                  <c:v>495.52767721926256</c:v>
                </c:pt>
                <c:pt idx="408">
                  <c:v>495.53340312605303</c:v>
                </c:pt>
                <c:pt idx="409">
                  <c:v>495.5388639031284</c:v>
                </c:pt>
                <c:pt idx="410">
                  <c:v>495.54405954665793</c:v>
                </c:pt>
                <c:pt idx="411">
                  <c:v>495.54899005294584</c:v>
                </c:pt>
                <c:pt idx="412">
                  <c:v>495.55365541839495</c:v>
                </c:pt>
                <c:pt idx="413">
                  <c:v>495.55805563955039</c:v>
                </c:pt>
                <c:pt idx="414">
                  <c:v>495.5621907130195</c:v>
                </c:pt>
                <c:pt idx="415">
                  <c:v>495.56606063556291</c:v>
                </c:pt>
                <c:pt idx="416">
                  <c:v>495.56966540400884</c:v>
                </c:pt>
                <c:pt idx="417">
                  <c:v>495.57300501534212</c:v>
                </c:pt>
                <c:pt idx="418">
                  <c:v>495.57607946663398</c:v>
                </c:pt>
                <c:pt idx="419">
                  <c:v>495.57888875506097</c:v>
                </c:pt>
                <c:pt idx="420">
                  <c:v>495.5814328779241</c:v>
                </c:pt>
                <c:pt idx="421">
                  <c:v>495.58371183263716</c:v>
                </c:pt>
                <c:pt idx="422">
                  <c:v>495.5857256167136</c:v>
                </c:pt>
                <c:pt idx="423">
                  <c:v>495.58747422777964</c:v>
                </c:pt>
                <c:pt idx="424">
                  <c:v>495.58895766357386</c:v>
                </c:pt>
                <c:pt idx="425">
                  <c:v>495.59017592195943</c:v>
                </c:pt>
                <c:pt idx="426">
                  <c:v>495.591129000877</c:v>
                </c:pt>
                <c:pt idx="427">
                  <c:v>495.59181689843143</c:v>
                </c:pt>
                <c:pt idx="428">
                  <c:v>495.59223961277593</c:v>
                </c:pt>
                <c:pt idx="429">
                  <c:v>495.59239714220945</c:v>
                </c:pt>
                <c:pt idx="430">
                  <c:v>495.59228948515494</c:v>
                </c:pt>
                <c:pt idx="431">
                  <c:v>495.59191664010666</c:v>
                </c:pt>
                <c:pt idx="432">
                  <c:v>495.5912786057159</c:v>
                </c:pt>
                <c:pt idx="433">
                  <c:v>495.59037538069259</c:v>
                </c:pt>
                <c:pt idx="434">
                  <c:v>495.58920696389873</c:v>
                </c:pt>
                <c:pt idx="435">
                  <c:v>495.58777335429636</c:v>
                </c:pt>
                <c:pt idx="436">
                  <c:v>495.58607455095279</c:v>
                </c:pt>
                <c:pt idx="437">
                  <c:v>495.58411055305231</c:v>
                </c:pt>
                <c:pt idx="438">
                  <c:v>495.5818813598836</c:v>
                </c:pt>
                <c:pt idx="439">
                  <c:v>495.5793869708537</c:v>
                </c:pt>
                <c:pt idx="440">
                  <c:v>495.57662738546168</c:v>
                </c:pt>
                <c:pt idx="441">
                  <c:v>495.57360260334934</c:v>
                </c:pt>
                <c:pt idx="442">
                  <c:v>495.57031262424977</c:v>
                </c:pt>
                <c:pt idx="443">
                  <c:v>495.56675744800805</c:v>
                </c:pt>
                <c:pt idx="444">
                  <c:v>495.5629370745761</c:v>
                </c:pt>
                <c:pt idx="445">
                  <c:v>495.55885150402275</c:v>
                </c:pt>
                <c:pt idx="446">
                  <c:v>495.55450073653839</c:v>
                </c:pt>
                <c:pt idx="447">
                  <c:v>495.54988477239249</c:v>
                </c:pt>
                <c:pt idx="448">
                  <c:v>495.54500361200076</c:v>
                </c:pt>
                <c:pt idx="449">
                  <c:v>495.53985725588103</c:v>
                </c:pt>
                <c:pt idx="450">
                  <c:v>495.53444570464734</c:v>
                </c:pt>
                <c:pt idx="451">
                  <c:v>495.52876895902284</c:v>
                </c:pt>
                <c:pt idx="452">
                  <c:v>495.5228270198657</c:v>
                </c:pt>
                <c:pt idx="453">
                  <c:v>495.51661988812242</c:v>
                </c:pt>
                <c:pt idx="454">
                  <c:v>495.51014756487876</c:v>
                </c:pt>
                <c:pt idx="455">
                  <c:v>495.50341005128524</c:v>
                </c:pt>
                <c:pt idx="456">
                  <c:v>495.49640734865386</c:v>
                </c:pt>
                <c:pt idx="457">
                  <c:v>495.48913945836267</c:v>
                </c:pt>
                <c:pt idx="458">
                  <c:v>495.48160638193053</c:v>
                </c:pt>
                <c:pt idx="459">
                  <c:v>495.47380812098072</c:v>
                </c:pt>
                <c:pt idx="460">
                  <c:v>495.46574467724645</c:v>
                </c:pt>
                <c:pt idx="461">
                  <c:v>495.45741605256006</c:v>
                </c:pt>
                <c:pt idx="462">
                  <c:v>495.44882224888443</c:v>
                </c:pt>
                <c:pt idx="463">
                  <c:v>495.43996326829318</c:v>
                </c:pt>
                <c:pt idx="464">
                  <c:v>495.43083911294201</c:v>
                </c:pt>
                <c:pt idx="465">
                  <c:v>495.42144978512277</c:v>
                </c:pt>
                <c:pt idx="466">
                  <c:v>495.411795287242</c:v>
                </c:pt>
                <c:pt idx="467">
                  <c:v>495.40187562180461</c:v>
                </c:pt>
                <c:pt idx="468">
                  <c:v>495.39169079142494</c:v>
                </c:pt>
                <c:pt idx="469">
                  <c:v>495.38124079883983</c:v>
                </c:pt>
                <c:pt idx="470">
                  <c:v>495.3705256468902</c:v>
                </c:pt>
                <c:pt idx="471">
                  <c:v>495.35954533851657</c:v>
                </c:pt>
                <c:pt idx="472">
                  <c:v>495.34829987679757</c:v>
                </c:pt>
                <c:pt idx="473">
                  <c:v>495.33678926490825</c:v>
                </c:pt>
                <c:pt idx="474">
                  <c:v>495.32501350612569</c:v>
                </c:pt>
                <c:pt idx="475">
                  <c:v>495.31297260384429</c:v>
                </c:pt>
                <c:pt idx="476">
                  <c:v>495.30066656157902</c:v>
                </c:pt>
                <c:pt idx="477">
                  <c:v>495.28809538294564</c:v>
                </c:pt>
                <c:pt idx="478">
                  <c:v>495.2752590716733</c:v>
                </c:pt>
                <c:pt idx="479">
                  <c:v>495.26215763160684</c:v>
                </c:pt>
                <c:pt idx="480">
                  <c:v>495.24879106669613</c:v>
                </c:pt>
                <c:pt idx="481">
                  <c:v>495.23515938099501</c:v>
                </c:pt>
                <c:pt idx="482">
                  <c:v>495.22126257869303</c:v>
                </c:pt>
                <c:pt idx="483">
                  <c:v>495.20710066406355</c:v>
                </c:pt>
                <c:pt idx="484">
                  <c:v>495.19267364151341</c:v>
                </c:pt>
                <c:pt idx="485">
                  <c:v>495.17798151554024</c:v>
                </c:pt>
                <c:pt idx="486">
                  <c:v>495.16302429076643</c:v>
                </c:pt>
                <c:pt idx="487">
                  <c:v>495.1478019719242</c:v>
                </c:pt>
                <c:pt idx="488">
                  <c:v>495.13231456384477</c:v>
                </c:pt>
                <c:pt idx="489">
                  <c:v>495.11656207148894</c:v>
                </c:pt>
                <c:pt idx="490">
                  <c:v>495.10054449992106</c:v>
                </c:pt>
                <c:pt idx="491">
                  <c:v>495.0842618543133</c:v>
                </c:pt>
                <c:pt idx="492">
                  <c:v>495.0677141399471</c:v>
                </c:pt>
                <c:pt idx="493">
                  <c:v>495.05090136222026</c:v>
                </c:pt>
                <c:pt idx="494">
                  <c:v>495.03382352664954</c:v>
                </c:pt>
                <c:pt idx="495">
                  <c:v>495.01648063883857</c:v>
                </c:pt>
                <c:pt idx="496">
                  <c:v>494.99887270452865</c:v>
                </c:pt>
                <c:pt idx="497">
                  <c:v>494.98099972956118</c:v>
                </c:pt>
                <c:pt idx="498">
                  <c:v>494.9628617198818</c:v>
                </c:pt>
                <c:pt idx="499">
                  <c:v>494.94445868157067</c:v>
                </c:pt>
                <c:pt idx="500">
                  <c:v>494.92579062078261</c:v>
                </c:pt>
                <c:pt idx="501">
                  <c:v>494.90685754380536</c:v>
                </c:pt>
                <c:pt idx="502">
                  <c:v>494.88765945705973</c:v>
                </c:pt>
                <c:pt idx="503">
                  <c:v>494.86819636703723</c:v>
                </c:pt>
                <c:pt idx="504">
                  <c:v>494.84846828035228</c:v>
                </c:pt>
                <c:pt idx="505">
                  <c:v>494.82847520375526</c:v>
                </c:pt>
                <c:pt idx="506">
                  <c:v>494.80821714407455</c:v>
                </c:pt>
                <c:pt idx="507">
                  <c:v>494.78769410827448</c:v>
                </c:pt>
                <c:pt idx="508">
                  <c:v>494.76690610340927</c:v>
                </c:pt>
                <c:pt idx="509">
                  <c:v>494.74585313668194</c:v>
                </c:pt>
                <c:pt idx="510">
                  <c:v>494.7245352153497</c:v>
                </c:pt>
                <c:pt idx="511">
                  <c:v>494.70295234682089</c:v>
                </c:pt>
                <c:pt idx="512">
                  <c:v>494.68110453862653</c:v>
                </c:pt>
                <c:pt idx="513">
                  <c:v>494.6589917983722</c:v>
                </c:pt>
                <c:pt idx="514">
                  <c:v>494.63661413379418</c:v>
                </c:pt>
                <c:pt idx="515">
                  <c:v>494.61397155273778</c:v>
                </c:pt>
                <c:pt idx="516">
                  <c:v>494.59106406317494</c:v>
                </c:pt>
                <c:pt idx="517">
                  <c:v>494.5678916731614</c:v>
                </c:pt>
                <c:pt idx="518">
                  <c:v>494.54445439086442</c:v>
                </c:pt>
                <c:pt idx="519">
                  <c:v>494.52075222461133</c:v>
                </c:pt>
                <c:pt idx="520">
                  <c:v>494.49678518277216</c:v>
                </c:pt>
                <c:pt idx="521">
                  <c:v>494.47255327388251</c:v>
                </c:pt>
                <c:pt idx="522">
                  <c:v>494.44805650655286</c:v>
                </c:pt>
                <c:pt idx="523">
                  <c:v>494.42329488953402</c:v>
                </c:pt>
                <c:pt idx="524">
                  <c:v>494.39826843167742</c:v>
                </c:pt>
                <c:pt idx="525">
                  <c:v>494.37297714193562</c:v>
                </c:pt>
                <c:pt idx="526">
                  <c:v>494.34742102939003</c:v>
                </c:pt>
                <c:pt idx="527">
                  <c:v>494.32160010322468</c:v>
                </c:pt>
                <c:pt idx="528">
                  <c:v>494.29551437272761</c:v>
                </c:pt>
                <c:pt idx="529">
                  <c:v>494.26916384730822</c:v>
                </c:pt>
                <c:pt idx="530">
                  <c:v>494.24254853650694</c:v>
                </c:pt>
                <c:pt idx="531">
                  <c:v>494.21566844992259</c:v>
                </c:pt>
                <c:pt idx="532">
                  <c:v>494.18852359733216</c:v>
                </c:pt>
                <c:pt idx="533">
                  <c:v>494.16111398856066</c:v>
                </c:pt>
                <c:pt idx="534">
                  <c:v>494.1334396336016</c:v>
                </c:pt>
                <c:pt idx="535">
                  <c:v>494.10550054251684</c:v>
                </c:pt>
                <c:pt idx="536">
                  <c:v>494.07729672550215</c:v>
                </c:pt>
                <c:pt idx="537">
                  <c:v>494.04882819285871</c:v>
                </c:pt>
                <c:pt idx="538">
                  <c:v>494.02009495499328</c:v>
                </c:pt>
                <c:pt idx="539">
                  <c:v>493.99109702244641</c:v>
                </c:pt>
                <c:pt idx="540">
                  <c:v>493.96183440585355</c:v>
                </c:pt>
                <c:pt idx="541">
                  <c:v>493.93230711595641</c:v>
                </c:pt>
                <c:pt idx="542">
                  <c:v>493.90251516362741</c:v>
                </c:pt>
                <c:pt idx="543">
                  <c:v>493.87245855982889</c:v>
                </c:pt>
                <c:pt idx="544">
                  <c:v>493.84213731565961</c:v>
                </c:pt>
                <c:pt idx="545">
                  <c:v>493.81155144230786</c:v>
                </c:pt>
                <c:pt idx="546">
                  <c:v>493.78070095108961</c:v>
                </c:pt>
                <c:pt idx="547">
                  <c:v>493.74958585341966</c:v>
                </c:pt>
                <c:pt idx="548">
                  <c:v>493.71820616083301</c:v>
                </c:pt>
                <c:pt idx="549">
                  <c:v>493.68656188497505</c:v>
                </c:pt>
                <c:pt idx="550">
                  <c:v>493.65465303761596</c:v>
                </c:pt>
                <c:pt idx="551">
                  <c:v>493.62247963061287</c:v>
                </c:pt>
                <c:pt idx="552">
                  <c:v>493.59004167594679</c:v>
                </c:pt>
                <c:pt idx="553">
                  <c:v>493.55733918572747</c:v>
                </c:pt>
                <c:pt idx="554">
                  <c:v>493.52437217214532</c:v>
                </c:pt>
                <c:pt idx="555">
                  <c:v>493.49114064752763</c:v>
                </c:pt>
                <c:pt idx="556">
                  <c:v>493.45764462429395</c:v>
                </c:pt>
                <c:pt idx="557">
                  <c:v>493.42388411500752</c:v>
                </c:pt>
                <c:pt idx="558">
                  <c:v>493.38985913230596</c:v>
                </c:pt>
                <c:pt idx="559">
                  <c:v>493.35556968896321</c:v>
                </c:pt>
                <c:pt idx="560">
                  <c:v>493.32101579786558</c:v>
                </c:pt>
                <c:pt idx="561">
                  <c:v>493.28619747199633</c:v>
                </c:pt>
                <c:pt idx="562">
                  <c:v>493.25111472446559</c:v>
                </c:pt>
                <c:pt idx="563">
                  <c:v>493.2157675684827</c:v>
                </c:pt>
                <c:pt idx="564">
                  <c:v>493.18015601739825</c:v>
                </c:pt>
                <c:pt idx="565">
                  <c:v>493.14428008463068</c:v>
                </c:pt>
                <c:pt idx="566">
                  <c:v>493.10813978373483</c:v>
                </c:pt>
                <c:pt idx="567">
                  <c:v>493.0717351284012</c:v>
                </c:pt>
                <c:pt idx="568">
                  <c:v>493.03506613238824</c:v>
                </c:pt>
                <c:pt idx="569">
                  <c:v>492.99813280958466</c:v>
                </c:pt>
                <c:pt idx="570">
                  <c:v>492.96093517401266</c:v>
                </c:pt>
                <c:pt idx="571">
                  <c:v>492.92347323977344</c:v>
                </c:pt>
                <c:pt idx="572">
                  <c:v>492.88574702110321</c:v>
                </c:pt>
                <c:pt idx="573">
                  <c:v>492.84775653235346</c:v>
                </c:pt>
                <c:pt idx="574">
                  <c:v>492.80950178795706</c:v>
                </c:pt>
                <c:pt idx="575">
                  <c:v>492.77098280250027</c:v>
                </c:pt>
                <c:pt idx="576">
                  <c:v>492.73219959065881</c:v>
                </c:pt>
                <c:pt idx="577">
                  <c:v>492.69315216721355</c:v>
                </c:pt>
                <c:pt idx="578">
                  <c:v>492.65384054708306</c:v>
                </c:pt>
                <c:pt idx="579">
                  <c:v>492.61426474528162</c:v>
                </c:pt>
                <c:pt idx="580">
                  <c:v>492.5744247769436</c:v>
                </c:pt>
                <c:pt idx="581">
                  <c:v>492.53432065730607</c:v>
                </c:pt>
                <c:pt idx="582">
                  <c:v>492.49395240172993</c:v>
                </c:pt>
                <c:pt idx="583">
                  <c:v>492.45332002569063</c:v>
                </c:pt>
                <c:pt idx="584">
                  <c:v>492.41242354475622</c:v>
                </c:pt>
                <c:pt idx="585">
                  <c:v>492.37126297463124</c:v>
                </c:pt>
                <c:pt idx="586">
                  <c:v>492.32983833112439</c:v>
                </c:pt>
                <c:pt idx="587">
                  <c:v>492.28814963015839</c:v>
                </c:pt>
                <c:pt idx="588">
                  <c:v>492.24619688776403</c:v>
                </c:pt>
                <c:pt idx="589">
                  <c:v>492.2039801200836</c:v>
                </c:pt>
                <c:pt idx="590">
                  <c:v>492.16149934338074</c:v>
                </c:pt>
                <c:pt idx="591">
                  <c:v>492.11875457404165</c:v>
                </c:pt>
                <c:pt idx="592">
                  <c:v>492.07574582853618</c:v>
                </c:pt>
                <c:pt idx="593">
                  <c:v>492.03247312346917</c:v>
                </c:pt>
                <c:pt idx="594">
                  <c:v>491.98893647555059</c:v>
                </c:pt>
                <c:pt idx="595">
                  <c:v>491.94513590161142</c:v>
                </c:pt>
                <c:pt idx="596">
                  <c:v>491.90107141859295</c:v>
                </c:pt>
                <c:pt idx="597">
                  <c:v>491.85674304354632</c:v>
                </c:pt>
                <c:pt idx="598">
                  <c:v>491.81215079362613</c:v>
                </c:pt>
                <c:pt idx="599">
                  <c:v>491.76729468612353</c:v>
                </c:pt>
                <c:pt idx="600">
                  <c:v>491.72217473843085</c:v>
                </c:pt>
                <c:pt idx="601">
                  <c:v>491.67679096804648</c:v>
                </c:pt>
                <c:pt idx="602">
                  <c:v>491.63114339258823</c:v>
                </c:pt>
                <c:pt idx="603">
                  <c:v>491.58523202980484</c:v>
                </c:pt>
                <c:pt idx="604">
                  <c:v>491.5390568975252</c:v>
                </c:pt>
                <c:pt idx="605">
                  <c:v>491.49261801371682</c:v>
                </c:pt>
                <c:pt idx="606">
                  <c:v>491.44591539645046</c:v>
                </c:pt>
                <c:pt idx="607">
                  <c:v>491.39894906391299</c:v>
                </c:pt>
                <c:pt idx="608">
                  <c:v>491.35171903440187</c:v>
                </c:pt>
                <c:pt idx="609">
                  <c:v>491.30422532634009</c:v>
                </c:pt>
                <c:pt idx="610">
                  <c:v>491.2564679582452</c:v>
                </c:pt>
                <c:pt idx="611">
                  <c:v>491.20844694876303</c:v>
                </c:pt>
                <c:pt idx="612">
                  <c:v>491.16016231663679</c:v>
                </c:pt>
                <c:pt idx="613">
                  <c:v>491.11161408074901</c:v>
                </c:pt>
                <c:pt idx="614">
                  <c:v>491.06280226007448</c:v>
                </c:pt>
                <c:pt idx="615">
                  <c:v>491.01372687371946</c:v>
                </c:pt>
                <c:pt idx="616">
                  <c:v>490.96438794088573</c:v>
                </c:pt>
                <c:pt idx="617">
                  <c:v>490.91478548089663</c:v>
                </c:pt>
                <c:pt idx="618">
                  <c:v>490.86491951318584</c:v>
                </c:pt>
                <c:pt idx="619">
                  <c:v>490.81479005731109</c:v>
                </c:pt>
                <c:pt idx="620">
                  <c:v>490.76439713293871</c:v>
                </c:pt>
                <c:pt idx="621">
                  <c:v>490.71374075984636</c:v>
                </c:pt>
                <c:pt idx="622">
                  <c:v>490.66282095792491</c:v>
                </c:pt>
                <c:pt idx="623">
                  <c:v>490.61163774718801</c:v>
                </c:pt>
                <c:pt idx="624">
                  <c:v>490.56019114775455</c:v>
                </c:pt>
                <c:pt idx="625">
                  <c:v>490.50848117985504</c:v>
                </c:pt>
                <c:pt idx="626">
                  <c:v>490.45650786383999</c:v>
                </c:pt>
                <c:pt idx="627">
                  <c:v>490.40427122018531</c:v>
                </c:pt>
                <c:pt idx="628">
                  <c:v>490.35177126945814</c:v>
                </c:pt>
                <c:pt idx="629">
                  <c:v>490.29900803234909</c:v>
                </c:pt>
                <c:pt idx="630">
                  <c:v>490.24598152966922</c:v>
                </c:pt>
                <c:pt idx="631">
                  <c:v>490.19269178234595</c:v>
                </c:pt>
                <c:pt idx="632">
                  <c:v>490.13913881140274</c:v>
                </c:pt>
                <c:pt idx="633">
                  <c:v>490.08532263799742</c:v>
                </c:pt>
                <c:pt idx="634">
                  <c:v>490.03124328339834</c:v>
                </c:pt>
                <c:pt idx="635">
                  <c:v>489.9769007689772</c:v>
                </c:pt>
                <c:pt idx="636">
                  <c:v>489.92229511622639</c:v>
                </c:pt>
                <c:pt idx="637">
                  <c:v>489.86742634675539</c:v>
                </c:pt>
                <c:pt idx="638">
                  <c:v>489.81229448228896</c:v>
                </c:pt>
                <c:pt idx="639">
                  <c:v>489.756899544671</c:v>
                </c:pt>
                <c:pt idx="640">
                  <c:v>489.70124155584176</c:v>
                </c:pt>
                <c:pt idx="641">
                  <c:v>489.64532053786729</c:v>
                </c:pt>
                <c:pt idx="642">
                  <c:v>489.58913651293159</c:v>
                </c:pt>
                <c:pt idx="643">
                  <c:v>489.53268950333074</c:v>
                </c:pt>
                <c:pt idx="644">
                  <c:v>489.47597953148693</c:v>
                </c:pt>
                <c:pt idx="645">
                  <c:v>489.41900661991269</c:v>
                </c:pt>
                <c:pt idx="646">
                  <c:v>489.36177079124326</c:v>
                </c:pt>
                <c:pt idx="647">
                  <c:v>489.30427206824885</c:v>
                </c:pt>
                <c:pt idx="648">
                  <c:v>489.24651047379052</c:v>
                </c:pt>
                <c:pt idx="649">
                  <c:v>489.18848603085343</c:v>
                </c:pt>
                <c:pt idx="650">
                  <c:v>489.13019876254538</c:v>
                </c:pt>
                <c:pt idx="651">
                  <c:v>489.07164869207384</c:v>
                </c:pt>
                <c:pt idx="652">
                  <c:v>489.0128358427753</c:v>
                </c:pt>
                <c:pt idx="653">
                  <c:v>488.95376023808967</c:v>
                </c:pt>
                <c:pt idx="654">
                  <c:v>488.89442190158064</c:v>
                </c:pt>
                <c:pt idx="655">
                  <c:v>488.83482085692981</c:v>
                </c:pt>
                <c:pt idx="656">
                  <c:v>488.77495712791966</c:v>
                </c:pt>
                <c:pt idx="657">
                  <c:v>488.71483073845729</c:v>
                </c:pt>
                <c:pt idx="658">
                  <c:v>488.65444171257275</c:v>
                </c:pt>
                <c:pt idx="659">
                  <c:v>488.59379007439298</c:v>
                </c:pt>
                <c:pt idx="660">
                  <c:v>488.53287584818315</c:v>
                </c:pt>
                <c:pt idx="661">
                  <c:v>488.47169905829242</c:v>
                </c:pt>
                <c:pt idx="662">
                  <c:v>488.41025972922569</c:v>
                </c:pt>
                <c:pt idx="663">
                  <c:v>488.34855788557059</c:v>
                </c:pt>
                <c:pt idx="664">
                  <c:v>488.28659355204462</c:v>
                </c:pt>
                <c:pt idx="665">
                  <c:v>488.22436675348092</c:v>
                </c:pt>
                <c:pt idx="666">
                  <c:v>488.16187751482266</c:v>
                </c:pt>
                <c:pt idx="667">
                  <c:v>488.09912586112915</c:v>
                </c:pt>
                <c:pt idx="668">
                  <c:v>488.03611181758612</c:v>
                </c:pt>
                <c:pt idx="669">
                  <c:v>487.97283540947177</c:v>
                </c:pt>
                <c:pt idx="670">
                  <c:v>487.90929666221695</c:v>
                </c:pt>
                <c:pt idx="671">
                  <c:v>487.8454956013299</c:v>
                </c:pt>
                <c:pt idx="672">
                  <c:v>487.78143225245333</c:v>
                </c:pt>
                <c:pt idx="673">
                  <c:v>487.71710664135662</c:v>
                </c:pt>
                <c:pt idx="674">
                  <c:v>487.65251879389814</c:v>
                </c:pt>
                <c:pt idx="675">
                  <c:v>487.58766873607379</c:v>
                </c:pt>
                <c:pt idx="676">
                  <c:v>487.52255649398705</c:v>
                </c:pt>
                <c:pt idx="677">
                  <c:v>487.45718209386547</c:v>
                </c:pt>
                <c:pt idx="678">
                  <c:v>487.3915455620301</c:v>
                </c:pt>
                <c:pt idx="679">
                  <c:v>487.32564692495396</c:v>
                </c:pt>
                <c:pt idx="680">
                  <c:v>487.25948620920133</c:v>
                </c:pt>
                <c:pt idx="681">
                  <c:v>487.19306344145343</c:v>
                </c:pt>
                <c:pt idx="682">
                  <c:v>487.12637864850916</c:v>
                </c:pt>
                <c:pt idx="683">
                  <c:v>487.05943185730564</c:v>
                </c:pt>
                <c:pt idx="684">
                  <c:v>486.99222309485862</c:v>
                </c:pt>
                <c:pt idx="685">
                  <c:v>486.92475238833117</c:v>
                </c:pt>
                <c:pt idx="686">
                  <c:v>486.85701976498768</c:v>
                </c:pt>
                <c:pt idx="687">
                  <c:v>486.78902525221201</c:v>
                </c:pt>
                <c:pt idx="688">
                  <c:v>486.7207688775091</c:v>
                </c:pt>
                <c:pt idx="689">
                  <c:v>486.65225066850013</c:v>
                </c:pt>
                <c:pt idx="690">
                  <c:v>486.5834706529123</c:v>
                </c:pt>
                <c:pt idx="691">
                  <c:v>486.51442885860172</c:v>
                </c:pt>
                <c:pt idx="692">
                  <c:v>486.44512531353945</c:v>
                </c:pt>
                <c:pt idx="693">
                  <c:v>486.37556004580921</c:v>
                </c:pt>
                <c:pt idx="694">
                  <c:v>486.30573308360914</c:v>
                </c:pt>
                <c:pt idx="695">
                  <c:v>486.23564445526671</c:v>
                </c:pt>
                <c:pt idx="696">
                  <c:v>486.16529418921095</c:v>
                </c:pt>
                <c:pt idx="697">
                  <c:v>486.09468231399507</c:v>
                </c:pt>
                <c:pt idx="698">
                  <c:v>486.0238088582966</c:v>
                </c:pt>
                <c:pt idx="699">
                  <c:v>485.9526738508996</c:v>
                </c:pt>
                <c:pt idx="700">
                  <c:v>485.88127732071007</c:v>
                </c:pt>
                <c:pt idx="701">
                  <c:v>485.80961929674561</c:v>
                </c:pt>
                <c:pt idx="702">
                  <c:v>485.7376998081462</c:v>
                </c:pt>
                <c:pt idx="703">
                  <c:v>485.66551888417672</c:v>
                </c:pt>
                <c:pt idx="704">
                  <c:v>485.59307655420247</c:v>
                </c:pt>
                <c:pt idx="705">
                  <c:v>485.52037284771592</c:v>
                </c:pt>
                <c:pt idx="706">
                  <c:v>485.44740779433369</c:v>
                </c:pt>
                <c:pt idx="707">
                  <c:v>485.37418142377021</c:v>
                </c:pt>
                <c:pt idx="708">
                  <c:v>485.30069376588722</c:v>
                </c:pt>
                <c:pt idx="709">
                  <c:v>485.22694485061902</c:v>
                </c:pt>
                <c:pt idx="710">
                  <c:v>485.15293470807029</c:v>
                </c:pt>
                <c:pt idx="711">
                  <c:v>485.07866336842346</c:v>
                </c:pt>
                <c:pt idx="712">
                  <c:v>485.00413086200433</c:v>
                </c:pt>
                <c:pt idx="713">
                  <c:v>484.92933721924317</c:v>
                </c:pt>
                <c:pt idx="714">
                  <c:v>484.85428247068927</c:v>
                </c:pt>
                <c:pt idx="715">
                  <c:v>484.77896664700575</c:v>
                </c:pt>
                <c:pt idx="716">
                  <c:v>484.70338977898552</c:v>
                </c:pt>
                <c:pt idx="717">
                  <c:v>484.62755189752187</c:v>
                </c:pt>
                <c:pt idx="718">
                  <c:v>484.5514530336568</c:v>
                </c:pt>
                <c:pt idx="719">
                  <c:v>484.47509321851635</c:v>
                </c:pt>
                <c:pt idx="720">
                  <c:v>484.39847248335917</c:v>
                </c:pt>
                <c:pt idx="721">
                  <c:v>484.3215908595738</c:v>
                </c:pt>
                <c:pt idx="722">
                  <c:v>484.2444483786424</c:v>
                </c:pt>
                <c:pt idx="723">
                  <c:v>484.16704507218662</c:v>
                </c:pt>
                <c:pt idx="724">
                  <c:v>484.08938097193129</c:v>
                </c:pt>
                <c:pt idx="725">
                  <c:v>484.01145610973583</c:v>
                </c:pt>
                <c:pt idx="726">
                  <c:v>483.93327051756501</c:v>
                </c:pt>
                <c:pt idx="727">
                  <c:v>483.8548242275146</c:v>
                </c:pt>
                <c:pt idx="728">
                  <c:v>483.77611727177566</c:v>
                </c:pt>
                <c:pt idx="729">
                  <c:v>483.69714968268744</c:v>
                </c:pt>
                <c:pt idx="730">
                  <c:v>483.61792149268638</c:v>
                </c:pt>
                <c:pt idx="731">
                  <c:v>483.53843273433915</c:v>
                </c:pt>
                <c:pt idx="732">
                  <c:v>483.45868344031902</c:v>
                </c:pt>
                <c:pt idx="733">
                  <c:v>483.37867364343316</c:v>
                </c:pt>
                <c:pt idx="734">
                  <c:v>483.29840337659283</c:v>
                </c:pt>
                <c:pt idx="735">
                  <c:v>483.21787267285083</c:v>
                </c:pt>
                <c:pt idx="736">
                  <c:v>483.13708156534784</c:v>
                </c:pt>
                <c:pt idx="737">
                  <c:v>483.05603008736318</c:v>
                </c:pt>
                <c:pt idx="738">
                  <c:v>482.9747182723043</c:v>
                </c:pt>
                <c:pt idx="739">
                  <c:v>482.89314615367681</c:v>
                </c:pt>
                <c:pt idx="740">
                  <c:v>482.8113137651174</c:v>
                </c:pt>
                <c:pt idx="741">
                  <c:v>482.72922114036766</c:v>
                </c:pt>
                <c:pt idx="742">
                  <c:v>482.64686831332034</c:v>
                </c:pt>
                <c:pt idx="743">
                  <c:v>482.56425531795003</c:v>
                </c:pt>
                <c:pt idx="744">
                  <c:v>482.48138218837067</c:v>
                </c:pt>
                <c:pt idx="745">
                  <c:v>482.39824895882691</c:v>
                </c:pt>
                <c:pt idx="746">
                  <c:v>482.31485566365637</c:v>
                </c:pt>
                <c:pt idx="747">
                  <c:v>482.23120233732749</c:v>
                </c:pt>
                <c:pt idx="748">
                  <c:v>482.14728901443448</c:v>
                </c:pt>
                <c:pt idx="749">
                  <c:v>482.063115729694</c:v>
                </c:pt>
                <c:pt idx="750">
                  <c:v>481.97868251791721</c:v>
                </c:pt>
                <c:pt idx="751">
                  <c:v>481.8939894140708</c:v>
                </c:pt>
                <c:pt idx="752">
                  <c:v>481.80903645321501</c:v>
                </c:pt>
                <c:pt idx="753">
                  <c:v>481.72382367055405</c:v>
                </c:pt>
                <c:pt idx="754">
                  <c:v>481.63835110137398</c:v>
                </c:pt>
                <c:pt idx="755">
                  <c:v>481.5526187811214</c:v>
                </c:pt>
                <c:pt idx="756">
                  <c:v>481.46662674533769</c:v>
                </c:pt>
                <c:pt idx="757">
                  <c:v>481.38037502969644</c:v>
                </c:pt>
                <c:pt idx="758">
                  <c:v>481.2938636699804</c:v>
                </c:pt>
                <c:pt idx="759">
                  <c:v>481.20709270211864</c:v>
                </c:pt>
                <c:pt idx="760">
                  <c:v>481.1200621621204</c:v>
                </c:pt>
                <c:pt idx="761">
                  <c:v>481.03277208615077</c:v>
                </c:pt>
                <c:pt idx="762">
                  <c:v>480.94522251047579</c:v>
                </c:pt>
                <c:pt idx="763">
                  <c:v>480.85741347148814</c:v>
                </c:pt>
                <c:pt idx="764">
                  <c:v>480.76934500570775</c:v>
                </c:pt>
                <c:pt idx="765">
                  <c:v>480.68101714976535</c:v>
                </c:pt>
                <c:pt idx="766">
                  <c:v>480.5924299404067</c:v>
                </c:pt>
                <c:pt idx="767">
                  <c:v>480.50358341451755</c:v>
                </c:pt>
                <c:pt idx="768">
                  <c:v>480.41447760908812</c:v>
                </c:pt>
                <c:pt idx="769">
                  <c:v>480.32511256124747</c:v>
                </c:pt>
                <c:pt idx="770">
                  <c:v>480.23548830822006</c:v>
                </c:pt>
                <c:pt idx="771">
                  <c:v>480.14560488737089</c:v>
                </c:pt>
                <c:pt idx="772">
                  <c:v>480.05546233617906</c:v>
                </c:pt>
                <c:pt idx="773">
                  <c:v>479.96506069225285</c:v>
                </c:pt>
                <c:pt idx="774">
                  <c:v>479.87439999330331</c:v>
                </c:pt>
                <c:pt idx="775">
                  <c:v>479.7834802771892</c:v>
                </c:pt>
                <c:pt idx="776">
                  <c:v>479.69230158186662</c:v>
                </c:pt>
                <c:pt idx="777">
                  <c:v>479.60086394543032</c:v>
                </c:pt>
                <c:pt idx="778">
                  <c:v>479.50916740607903</c:v>
                </c:pt>
                <c:pt idx="779">
                  <c:v>479.41721200215267</c:v>
                </c:pt>
                <c:pt idx="780">
                  <c:v>479.32499777209489</c:v>
                </c:pt>
                <c:pt idx="781">
                  <c:v>479.23252475448703</c:v>
                </c:pt>
                <c:pt idx="782">
                  <c:v>479.13979298801962</c:v>
                </c:pt>
                <c:pt idx="783">
                  <c:v>479.04680251152178</c:v>
                </c:pt>
                <c:pt idx="784">
                  <c:v>478.95355336391725</c:v>
                </c:pt>
                <c:pt idx="785">
                  <c:v>478.86004558427067</c:v>
                </c:pt>
                <c:pt idx="786">
                  <c:v>478.7662792117743</c:v>
                </c:pt>
                <c:pt idx="787">
                  <c:v>478.67225428572226</c:v>
                </c:pt>
                <c:pt idx="788">
                  <c:v>478.57797084555199</c:v>
                </c:pt>
                <c:pt idx="789">
                  <c:v>478.4834289308053</c:v>
                </c:pt>
                <c:pt idx="790">
                  <c:v>478.38862858116363</c:v>
                </c:pt>
                <c:pt idx="791">
                  <c:v>478.29356983641526</c:v>
                </c:pt>
                <c:pt idx="792">
                  <c:v>478.1982527364728</c:v>
                </c:pt>
                <c:pt idx="793">
                  <c:v>478.1026773213884</c:v>
                </c:pt>
                <c:pt idx="794">
                  <c:v>478.00684363131444</c:v>
                </c:pt>
                <c:pt idx="795">
                  <c:v>477.91075170654005</c:v>
                </c:pt>
                <c:pt idx="796">
                  <c:v>477.81440158746364</c:v>
                </c:pt>
                <c:pt idx="797">
                  <c:v>477.71779331462614</c:v>
                </c:pt>
                <c:pt idx="798">
                  <c:v>477.62092692867748</c:v>
                </c:pt>
                <c:pt idx="799">
                  <c:v>477.52380247039804</c:v>
                </c:pt>
                <c:pt idx="800">
                  <c:v>477.42641998067762</c:v>
                </c:pt>
                <c:pt idx="801">
                  <c:v>477.32877950054092</c:v>
                </c:pt>
                <c:pt idx="802">
                  <c:v>477.23088107113762</c:v>
                </c:pt>
                <c:pt idx="803">
                  <c:v>477.13272473373797</c:v>
                </c:pt>
                <c:pt idx="804">
                  <c:v>477.03431052972343</c:v>
                </c:pt>
                <c:pt idx="805">
                  <c:v>476.93563850061452</c:v>
                </c:pt>
                <c:pt idx="806">
                  <c:v>476.8367086880429</c:v>
                </c:pt>
                <c:pt idx="807">
                  <c:v>476.7375211337864</c:v>
                </c:pt>
                <c:pt idx="808">
                  <c:v>476.63807587971564</c:v>
                </c:pt>
                <c:pt idx="809">
                  <c:v>476.53837296783797</c:v>
                </c:pt>
                <c:pt idx="810">
                  <c:v>476.4384124403004</c:v>
                </c:pt>
                <c:pt idx="811">
                  <c:v>476.33819433934963</c:v>
                </c:pt>
                <c:pt idx="812">
                  <c:v>476.23771870736863</c:v>
                </c:pt>
                <c:pt idx="813">
                  <c:v>476.1369855868511</c:v>
                </c:pt>
                <c:pt idx="814">
                  <c:v>476.03599502043846</c:v>
                </c:pt>
                <c:pt idx="815">
                  <c:v>475.93474705087726</c:v>
                </c:pt>
                <c:pt idx="816">
                  <c:v>475.83324172104534</c:v>
                </c:pt>
                <c:pt idx="817">
                  <c:v>475.73147907393985</c:v>
                </c:pt>
                <c:pt idx="818">
                  <c:v>475.62945915269052</c:v>
                </c:pt>
                <c:pt idx="819">
                  <c:v>475.52718200053175</c:v>
                </c:pt>
                <c:pt idx="820">
                  <c:v>475.42464766085754</c:v>
                </c:pt>
                <c:pt idx="821">
                  <c:v>475.32185617715152</c:v>
                </c:pt>
                <c:pt idx="822">
                  <c:v>475.21880759303804</c:v>
                </c:pt>
                <c:pt idx="823">
                  <c:v>475.11550195226761</c:v>
                </c:pt>
                <c:pt idx="824">
                  <c:v>475.0119392987051</c:v>
                </c:pt>
                <c:pt idx="825">
                  <c:v>474.90811967635204</c:v>
                </c:pt>
                <c:pt idx="826">
                  <c:v>474.80404312932779</c:v>
                </c:pt>
                <c:pt idx="827">
                  <c:v>474.69970970187273</c:v>
                </c:pt>
                <c:pt idx="828">
                  <c:v>474.59511943836543</c:v>
                </c:pt>
                <c:pt idx="829">
                  <c:v>474.4902723832999</c:v>
                </c:pt>
                <c:pt idx="830">
                  <c:v>474.38516858130185</c:v>
                </c:pt>
                <c:pt idx="831">
                  <c:v>474.27980807710776</c:v>
                </c:pt>
                <c:pt idx="832">
                  <c:v>474.17419091559191</c:v>
                </c:pt>
                <c:pt idx="833">
                  <c:v>474.06831714175377</c:v>
                </c:pt>
                <c:pt idx="834">
                  <c:v>473.96218680071314</c:v>
                </c:pt>
                <c:pt idx="835">
                  <c:v>440.51938270903548</c:v>
                </c:pt>
                <c:pt idx="836">
                  <c:v>409.26572748208264</c:v>
                </c:pt>
                <c:pt idx="837">
                  <c:v>380.05792055394534</c:v>
                </c:pt>
                <c:pt idx="838">
                  <c:v>352.7620417405243</c:v>
                </c:pt>
                <c:pt idx="839">
                  <c:v>327.25293720453089</c:v>
                </c:pt>
                <c:pt idx="840">
                  <c:v>303.41364561490508</c:v>
                </c:pt>
                <c:pt idx="841">
                  <c:v>281.13486186954395</c:v>
                </c:pt>
                <c:pt idx="842">
                  <c:v>260.31443592246734</c:v>
                </c:pt>
                <c:pt idx="843">
                  <c:v>240.85690441750106</c:v>
                </c:pt>
                <c:pt idx="844">
                  <c:v>222.67305298097847</c:v>
                </c:pt>
                <c:pt idx="845">
                  <c:v>205.9217898875776</c:v>
                </c:pt>
                <c:pt idx="846">
                  <c:v>190.70884436889946</c:v>
                </c:pt>
                <c:pt idx="847">
                  <c:v>176.57723414698111</c:v>
                </c:pt>
                <c:pt idx="848">
                  <c:v>163.45157172826256</c:v>
                </c:pt>
                <c:pt idx="849">
                  <c:v>151.26165221873066</c:v>
                </c:pt>
                <c:pt idx="850">
                  <c:v>139.94210014526584</c:v>
                </c:pt>
                <c:pt idx="851">
                  <c:v>129.43204014895247</c:v>
                </c:pt>
                <c:pt idx="852">
                  <c:v>119.67478994208486</c:v>
                </c:pt>
                <c:pt idx="853">
                  <c:v>110.61757402792735</c:v>
                </c:pt>
                <c:pt idx="854">
                  <c:v>102.21125678236365</c:v>
                </c:pt>
                <c:pt idx="855">
                  <c:v>94.410093589869959</c:v>
                </c:pt>
                <c:pt idx="856">
                  <c:v>87.171498813187952</c:v>
                </c:pt>
                <c:pt idx="857">
                  <c:v>80.455829457058712</c:v>
                </c:pt>
                <c:pt idx="858">
                  <c:v>74.226183461756065</c:v>
                </c:pt>
                <c:pt idx="859">
                  <c:v>68.448211632258364</c:v>
                </c:pt>
                <c:pt idx="860">
                  <c:v>63.089942274002752</c:v>
                </c:pt>
                <c:pt idx="861">
                  <c:v>58.121617666523605</c:v>
                </c:pt>
                <c:pt idx="862">
                  <c:v>53.515541562092551</c:v>
                </c:pt>
                <c:pt idx="863">
                  <c:v>49.245936947897924</c:v>
                </c:pt>
                <c:pt idx="864">
                  <c:v>45.288813357425525</c:v>
                </c:pt>
                <c:pt idx="865">
                  <c:v>41.621843059532182</c:v>
                </c:pt>
                <c:pt idx="866">
                  <c:v>38.224245492159461</c:v>
                </c:pt>
                <c:pt idx="867">
                  <c:v>35.076679341480798</c:v>
                </c:pt>
                <c:pt idx="868">
                  <c:v>32.16114169609731</c:v>
                </c:pt>
                <c:pt idx="869">
                  <c:v>29.460873728995381</c:v>
                </c:pt>
                <c:pt idx="870">
                  <c:v>26.960272376258096</c:v>
                </c:pt>
                <c:pt idx="871">
                  <c:v>24.644807489277724</c:v>
                </c:pt>
                <c:pt idx="872">
                  <c:v>22.500943933830996</c:v>
                </c:pt>
                <c:pt idx="873">
                  <c:v>20.516068090794459</c:v>
                </c:pt>
                <c:pt idx="874">
                  <c:v>18.678418173154686</c:v>
                </c:pt>
                <c:pt idx="875">
                  <c:v>16.97701770224791</c:v>
                </c:pt>
                <c:pt idx="876">
                  <c:v>15.401611366563872</c:v>
                </c:pt>
                <c:pt idx="877">
                  <c:v>13.942602292035502</c:v>
                </c:pt>
                <c:pt idx="878">
                  <c:v>12.590989437737681</c:v>
                </c:pt>
                <c:pt idx="879">
                  <c:v>11.338303315197289</c:v>
                </c:pt>
                <c:pt idx="880">
                  <c:v>10.176537367819096</c:v>
                </c:pt>
                <c:pt idx="881">
                  <c:v>9.0980708653601408</c:v>
                </c:pt>
                <c:pt idx="882">
                  <c:v>0</c:v>
                </c:pt>
              </c:numCache>
            </c:numRef>
          </c:yVal>
          <c:smooth val="1"/>
          <c:extLst>
            <c:ext xmlns:c16="http://schemas.microsoft.com/office/drawing/2014/chart" uri="{C3380CC4-5D6E-409C-BE32-E72D297353CC}">
              <c16:uniqueId val="{00000000-1F1C-454E-8959-BA764F9DA5B5}"/>
            </c:ext>
          </c:extLst>
        </c:ser>
        <c:dLbls>
          <c:showLegendKey val="0"/>
          <c:showVal val="0"/>
          <c:showCatName val="0"/>
          <c:showSerName val="0"/>
          <c:showPercent val="0"/>
          <c:showBubbleSize val="0"/>
        </c:dLbls>
        <c:axId val="-671645600"/>
        <c:axId val="-671641792"/>
      </c:scatterChart>
      <c:valAx>
        <c:axId val="-671645600"/>
        <c:scaling>
          <c:orientation val="minMax"/>
          <c:min val="0"/>
        </c:scaling>
        <c:delete val="0"/>
        <c:axPos val="b"/>
        <c:majorGridlines>
          <c:spPr>
            <a:ln w="3175">
              <a:solidFill>
                <a:srgbClr val="C0C0C0"/>
              </a:solidFill>
              <a:prstDash val="solid"/>
            </a:ln>
          </c:spPr>
        </c:majorGridlines>
        <c:title>
          <c:tx>
            <c:rich>
              <a:bodyPr/>
              <a:lstStyle/>
              <a:p>
                <a:pPr>
                  <a:defRPr sz="1050" b="0" i="0" u="none" strike="noStrike" baseline="0">
                    <a:solidFill>
                      <a:srgbClr val="000000"/>
                    </a:solidFill>
                    <a:latin typeface="Arial"/>
                    <a:ea typeface="Arial"/>
                    <a:cs typeface="Arial"/>
                  </a:defRPr>
                </a:pPr>
                <a:r>
                  <a:rPr lang="en-US"/>
                  <a:t>Time  (sec.)</a:t>
                </a:r>
              </a:p>
            </c:rich>
          </c:tx>
          <c:layout>
            <c:manualLayout>
              <c:xMode val="edge"/>
              <c:yMode val="edge"/>
              <c:x val="0.45605763056340048"/>
              <c:y val="0.89095340750619623"/>
            </c:manualLayout>
          </c:layout>
          <c:overlay val="0"/>
          <c:spPr>
            <a:noFill/>
            <a:ln w="25400">
              <a:noFill/>
            </a:ln>
          </c:spPr>
        </c:title>
        <c:numFmt formatCode="0.0" sourceLinked="0"/>
        <c:majorTickMark val="out"/>
        <c:minorTickMark val="none"/>
        <c:tickLblPos val="nextTo"/>
        <c:spPr>
          <a:ln w="3175">
            <a:solidFill>
              <a:srgbClr val="000000"/>
            </a:solidFill>
            <a:prstDash val="solid"/>
          </a:ln>
        </c:spPr>
        <c:txPr>
          <a:bodyPr rot="0" vert="horz"/>
          <a:lstStyle/>
          <a:p>
            <a:pPr>
              <a:defRPr sz="875" b="0" i="0" u="none" strike="noStrike" baseline="0">
                <a:solidFill>
                  <a:srgbClr val="000000"/>
                </a:solidFill>
                <a:latin typeface="Arial"/>
                <a:ea typeface="Arial"/>
                <a:cs typeface="Arial"/>
              </a:defRPr>
            </a:pPr>
            <a:endParaRPr lang="en-US"/>
          </a:p>
        </c:txPr>
        <c:crossAx val="-671641792"/>
        <c:crosses val="autoZero"/>
        <c:crossBetween val="midCat"/>
      </c:valAx>
      <c:valAx>
        <c:axId val="-671641792"/>
        <c:scaling>
          <c:orientation val="minMax"/>
          <c:min val="0"/>
        </c:scaling>
        <c:delete val="0"/>
        <c:axPos val="l"/>
        <c:majorGridlines>
          <c:spPr>
            <a:ln w="3175">
              <a:solidFill>
                <a:srgbClr val="C0C0C0"/>
              </a:solidFill>
              <a:prstDash val="solid"/>
            </a:ln>
          </c:spPr>
        </c:majorGridlines>
        <c:title>
          <c:tx>
            <c:rich>
              <a:bodyPr/>
              <a:lstStyle/>
              <a:p>
                <a:pPr>
                  <a:defRPr sz="1050" b="0" i="0" u="none" strike="noStrike" baseline="0">
                    <a:solidFill>
                      <a:srgbClr val="333399"/>
                    </a:solidFill>
                    <a:latin typeface="Arial"/>
                    <a:ea typeface="Arial"/>
                    <a:cs typeface="Arial"/>
                  </a:defRPr>
                </a:pPr>
                <a:r>
                  <a:rPr lang="en-US"/>
                  <a:t>Thrust  (N.)</a:t>
                </a:r>
              </a:p>
            </c:rich>
          </c:tx>
          <c:layout>
            <c:manualLayout>
              <c:xMode val="edge"/>
              <c:yMode val="edge"/>
              <c:x val="4.275534441805226E-2"/>
              <c:y val="0.41763432413175727"/>
            </c:manualLayout>
          </c:layout>
          <c:overlay val="0"/>
          <c:spPr>
            <a:noFill/>
            <a:ln w="25400">
              <a:noFill/>
            </a:ln>
          </c:spPr>
        </c:title>
        <c:numFmt formatCode="0" sourceLinked="1"/>
        <c:majorTickMark val="out"/>
        <c:minorTickMark val="none"/>
        <c:tickLblPos val="nextTo"/>
        <c:spPr>
          <a:ln w="3175">
            <a:solidFill>
              <a:srgbClr val="000000"/>
            </a:solidFill>
            <a:prstDash val="solid"/>
          </a:ln>
        </c:spPr>
        <c:txPr>
          <a:bodyPr rot="0" vert="horz"/>
          <a:lstStyle/>
          <a:p>
            <a:pPr>
              <a:defRPr sz="875" b="0" i="0" u="none" strike="noStrike" baseline="0">
                <a:solidFill>
                  <a:srgbClr val="333399"/>
                </a:solidFill>
                <a:latin typeface="Arial"/>
                <a:ea typeface="Arial"/>
                <a:cs typeface="Arial"/>
              </a:defRPr>
            </a:pPr>
            <a:endParaRPr lang="en-US"/>
          </a:p>
        </c:txPr>
        <c:crossAx val="-671645600"/>
        <c:crosses val="autoZero"/>
        <c:crossBetween val="midCat"/>
      </c:valAx>
      <c:spPr>
        <a:solidFill>
          <a:srgbClr val="FFFFFF"/>
        </a:solidFill>
        <a:ln w="12700">
          <a:solidFill>
            <a:srgbClr val="808080"/>
          </a:solidFill>
          <a:prstDash val="solid"/>
        </a:ln>
      </c:spPr>
    </c:plotArea>
    <c:plotVisOnly val="1"/>
    <c:dispBlanksAs val="gap"/>
    <c:showDLblsOverMax val="0"/>
  </c:chart>
  <c:spPr>
    <a:solidFill>
      <a:srgbClr val="FFFFFF"/>
    </a:solidFill>
    <a:ln w="3175">
      <a:solidFill>
        <a:srgbClr val="000000"/>
      </a:solidFill>
      <a:prstDash val="solid"/>
    </a:ln>
  </c:spPr>
  <c:txPr>
    <a:bodyPr/>
    <a:lstStyle/>
    <a:p>
      <a:pPr>
        <a:defRPr sz="875" b="0" i="0" u="none" strike="noStrike" baseline="0">
          <a:solidFill>
            <a:srgbClr val="000000"/>
          </a:solidFill>
          <a:latin typeface="Arial"/>
          <a:ea typeface="Arial"/>
          <a:cs typeface="Arial"/>
        </a:defRPr>
      </a:pPr>
      <a:endParaRPr lang="en-US"/>
    </a:p>
  </c:txPr>
  <c:externalData r:id="rId1">
    <c:autoUpdate val="0"/>
  </c:externalData>
  <c:userShapes r:id="rId2"/>
</c:chartSpace>
</file>

<file path=ppt/drawings/drawing1.xml><?xml version="1.0" encoding="utf-8"?>
<c:userShapes xmlns:c="http://schemas.openxmlformats.org/drawingml/2006/chart">
  <cdr:relSizeAnchor xmlns:cdr="http://schemas.openxmlformats.org/drawingml/2006/chartDrawing">
    <cdr:from>
      <cdr:x>0.00673</cdr:x>
      <cdr:y>0.00966</cdr:y>
    </cdr:from>
    <cdr:to>
      <cdr:x>0.38465</cdr:x>
      <cdr:y>0.06713</cdr:y>
    </cdr:to>
    <cdr:sp macro="" textlink="">
      <cdr:nvSpPr>
        <cdr:cNvPr id="2" name="TextBox 6"/>
        <cdr:cNvSpPr txBox="1"/>
      </cdr:nvSpPr>
      <cdr:spPr>
        <a:xfrm xmlns:a="http://schemas.openxmlformats.org/drawingml/2006/main">
          <a:off x="20841" y="25750"/>
          <a:ext cx="1224384" cy="212901"/>
        </a:xfrm>
        <a:prstGeom xmlns:a="http://schemas.openxmlformats.org/drawingml/2006/main" prst="rect">
          <a:avLst/>
        </a:prstGeom>
        <a:solidFill xmlns:a="http://schemas.openxmlformats.org/drawingml/2006/main">
          <a:sysClr val="window" lastClr="FFFFFF"/>
        </a:solidFill>
        <a:ln xmlns:a="http://schemas.openxmlformats.org/drawingml/2006/main" w="9525" cmpd="sng">
          <a:solidFill>
            <a:sysClr val="window" lastClr="FFFFFF">
              <a:shade val="50000"/>
            </a:sysClr>
          </a:solidFill>
        </a:ln>
        <a:effectLst xmlns:a="http://schemas.openxmlformats.org/drawingml/2006/main"/>
      </cdr:spPr>
      <cdr:style>
        <a:lnRef xmlns:a="http://schemas.openxmlformats.org/drawingml/2006/main" idx="0">
          <a:scrgbClr r="0" g="0" b="0"/>
        </a:lnRef>
        <a:fillRef xmlns:a="http://schemas.openxmlformats.org/drawingml/2006/main" idx="0">
          <a:scrgbClr r="0" g="0" b="0"/>
        </a:fillRef>
        <a:effectRef xmlns:a="http://schemas.openxmlformats.org/drawingml/2006/main" idx="0">
          <a:scrgbClr r="0" g="0" b="0"/>
        </a:effectRef>
        <a:fontRef xmlns:a="http://schemas.openxmlformats.org/drawingml/2006/main" idx="minor">
          <a:schemeClr val="dk1"/>
        </a:fontRef>
      </cdr:style>
      <cdr:txBody>
        <a:bodyPr xmlns:a="http://schemas.openxmlformats.org/drawingml/2006/main" wrap="square" rtlCol="0" anchor="t"/>
        <a:lstStyle xmlns:a="http://schemas.openxmlformats.org/drawingml/2006/main">
          <a:lvl1pPr marL="0" indent="0">
            <a:defRPr sz="1100">
              <a:solidFill>
                <a:sysClr val="windowText" lastClr="000000"/>
              </a:solidFill>
              <a:latin typeface="Calibri"/>
            </a:defRPr>
          </a:lvl1pPr>
          <a:lvl2pPr marL="457200" indent="0">
            <a:defRPr sz="1100">
              <a:solidFill>
                <a:sysClr val="windowText" lastClr="000000"/>
              </a:solidFill>
              <a:latin typeface="Calibri"/>
            </a:defRPr>
          </a:lvl2pPr>
          <a:lvl3pPr marL="914400" indent="0">
            <a:defRPr sz="1100">
              <a:solidFill>
                <a:sysClr val="windowText" lastClr="000000"/>
              </a:solidFill>
              <a:latin typeface="Calibri"/>
            </a:defRPr>
          </a:lvl3pPr>
          <a:lvl4pPr marL="1371600" indent="0">
            <a:defRPr sz="1100">
              <a:solidFill>
                <a:sysClr val="windowText" lastClr="000000"/>
              </a:solidFill>
              <a:latin typeface="Calibri"/>
            </a:defRPr>
          </a:lvl4pPr>
          <a:lvl5pPr marL="1828800" indent="0">
            <a:defRPr sz="1100">
              <a:solidFill>
                <a:sysClr val="windowText" lastClr="000000"/>
              </a:solidFill>
              <a:latin typeface="Calibri"/>
            </a:defRPr>
          </a:lvl5pPr>
          <a:lvl6pPr marL="2286000" indent="0">
            <a:defRPr sz="1100">
              <a:solidFill>
                <a:sysClr val="windowText" lastClr="000000"/>
              </a:solidFill>
              <a:latin typeface="Calibri"/>
            </a:defRPr>
          </a:lvl6pPr>
          <a:lvl7pPr marL="2743200" indent="0">
            <a:defRPr sz="1100">
              <a:solidFill>
                <a:sysClr val="windowText" lastClr="000000"/>
              </a:solidFill>
              <a:latin typeface="Calibri"/>
            </a:defRPr>
          </a:lvl7pPr>
          <a:lvl8pPr marL="3200400" indent="0">
            <a:defRPr sz="1100">
              <a:solidFill>
                <a:sysClr val="windowText" lastClr="000000"/>
              </a:solidFill>
              <a:latin typeface="Calibri"/>
            </a:defRPr>
          </a:lvl8pPr>
          <a:lvl9pPr marL="3657600" indent="0">
            <a:defRPr sz="1100">
              <a:solidFill>
                <a:sysClr val="windowText" lastClr="000000"/>
              </a:solidFill>
              <a:latin typeface="Calibri"/>
            </a:defRPr>
          </a:lvl9pPr>
        </a:lstStyle>
        <a:p xmlns:a="http://schemas.openxmlformats.org/drawingml/2006/main">
          <a:r>
            <a:rPr lang="en-US" sz="1100">
              <a:solidFill>
                <a:srgbClr val="C00000"/>
              </a:solidFill>
              <a:latin typeface="Lucida Console" pitchFamily="49" charset="0"/>
            </a:rPr>
            <a:t>SRM 2023.XLS</a:t>
          </a:r>
        </a:p>
      </cdr:txBody>
    </cdr:sp>
  </cdr:relSizeAnchor>
</c:userShape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6-01T05:15:36.480"/>
    </inkml:context>
    <inkml:brush xml:id="br0">
      <inkml:brushProperty name="width" value="0.05" units="cm"/>
      <inkml:brushProperty name="height" value="0.05" units="cm"/>
    </inkml:brush>
  </inkml:definitions>
  <inkml:trace contextRef="#ctx0" brushRef="#br0">393 1 24575,'0'1'0,"-1"9"0,1 1 0,0-1 0,1 0 0,0 1 0,1-1 0,0 1 0,0-1 0,1 0 0,7 16 0,-4-15 0,0 1 0,0 1 0,0-1 0,-1 1 0,4 16 0,-8-27 0,-1 0 0,1 1 0,-1-1 0,0 0 0,1 1 0,-1-1 0,0 0 0,0 1 0,0-1 0,-1 0 0,1 1 0,-1-1 0,1 0 0,-1 0 0,0 1 0,0-1 0,0 0 0,0 0 0,0 0 0,0 0 0,0 0 0,-1 0 0,1 0 0,-1-1 0,0 1 0,1 0 0,-1-1 0,0 1 0,0-1 0,0 0 0,-3 2 0,-6 1 0,1-1 0,-1 0 0,0-1 0,0 0 0,0-1 0,0 0 0,0 0 0,-22-3 0,22 1 0,-1 0 0,0 1 0,1 1 0,-1 0 0,1 0 0,-1 1 0,1 1 0,-19 6 0,17-3 0,0 0 0,0 2 0,1-1 0,0 1 0,1 1 0,0 0 0,-13 13 0,17-14 0,0 1 0,1-1 0,0 1 0,1 0 0,-1 0 0,2 1 0,-1 0 0,1 0 0,1 0 0,-4 17 0,1 13-341,2 0 0,2 0-1,3 45 1,0-52-6485</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6-01T05:15:54.754"/>
    </inkml:context>
    <inkml:brush xml:id="br0">
      <inkml:brushProperty name="width" value="0.05" units="cm"/>
      <inkml:brushProperty name="height" value="0.05" units="cm"/>
    </inkml:brush>
  </inkml:definitions>
  <inkml:trace contextRef="#ctx0" brushRef="#br0">1 0 24575,'0'6'0,"6"2"0,8 6 0,1 5 0,-1 1-8191</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6-01T05:15:57.008"/>
    </inkml:context>
    <inkml:brush xml:id="br0">
      <inkml:brushProperty name="width" value="0.05" units="cm"/>
      <inkml:brushProperty name="height" value="0.05" units="cm"/>
    </inkml:brush>
  </inkml:definitions>
  <inkml:trace contextRef="#ctx0" brushRef="#br0">681 1 24575,'0'23'0,"1"-11"0,-1 1 0,0-1 0,0 0 0,-2 0 0,1 0 0,-2-1 0,1 1 0,-2 0 0,-5 14 0,8-25 0,-10 24 0,-2 0 0,-1-1 0,0 0 0,-2-1 0,-22 24 0,25-33 0,7-7 0,0 1 0,0-2 0,-1 1 0,0-1 0,0 0 0,-1 0 0,0-1 0,0 0 0,0 0 0,0-1 0,-1 0 0,-13 4 0,-4-4 0,0-1 0,0-1 0,-51-2 0,-11 0 0,83 1 0,0-1 0,1 1 0,-1 1 0,0-1 0,0 1 0,0-1 0,1 1 0,-1 1 0,1-1 0,0 1 0,-1-1 0,1 1 0,0 1 0,1-1 0,-1 0 0,0 1 0,1 0 0,-5 6 0,-3 8 0,0 0 0,1 1 0,-10 24 0,1 0 0,3-14-1365,1-4-5461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6-01T05:15:38.092"/>
    </inkml:context>
    <inkml:brush xml:id="br0">
      <inkml:brushProperty name="width" value="0.05" units="cm"/>
      <inkml:brushProperty name="height" value="0.05" units="cm"/>
    </inkml:brush>
  </inkml:definitions>
  <inkml:trace contextRef="#ctx0" brushRef="#br0">996 342 24575,'0'1'0,"-1"0"0,1 0 0,-1 0 0,1 1 0,-1-1 0,1 0 0,-1 0 0,0 0 0,1 0 0,-1 0 0,0 0 0,0 0 0,0 0 0,0 0 0,0 0 0,0 0 0,0-1 0,0 1 0,0 0 0,0-1 0,0 1 0,0-1 0,-1 1 0,1-1 0,0 0 0,-3 1 0,-37 7 0,37-8 0,-7 1 0,0 0 0,-1-1 0,1 0 0,0-1 0,0-1 0,0 1 0,0-2 0,0 0 0,0 0 0,0-1 0,1 0 0,0 0 0,0-1 0,-17-12 0,-1-4 0,1-2 0,1-1 0,-32-37 0,-20-20 0,64 69 0,0 0 0,0 1 0,-31-17 0,39 24 0,-1 1 0,1 1 0,-1-1 0,0 1 0,0 0 0,0 1 0,0-1 0,0 1 0,0 1 0,0-1 0,0 1 0,0 1 0,-1-1 0,1 1 0,0 1 0,0-1 0,0 1 0,-7 3 0,11-4 0,-107 34 0,94-31 0,-1-1 0,0 0 0,0-1 0,-29 0 0,43-3-41,0 1 0,-1 0-1,1-1 1,0 1-1,0-1 1,0 0 0,0 0-1,0 0 1,0-1 0,0 1-1,0-1 1,1 1-1,-1-1 1,0 0 0,1 0-1,-1 0 1,1-1 0,0 1-1,0 0 1,0-1-1,0 0 1,0 1 0,1-1-1,-1 0 1,1 0 0,-1 0-1,1 0 1,0 0-1,0 0 1,1 0 0,-1 0-1,0-4 1,-2-20-6785</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6-01T05:15:39.570"/>
    </inkml:context>
    <inkml:brush xml:id="br0">
      <inkml:brushProperty name="width" value="0.05" units="cm"/>
      <inkml:brushProperty name="height" value="0.05" units="cm"/>
    </inkml:brush>
  </inkml:definitions>
  <inkml:trace contextRef="#ctx0" brushRef="#br0">679 522 24575,'0'-2'0,"0"0"0,-1 1 0,1-1 0,-1 0 0,0 1 0,1-1 0,-1 1 0,0-1 0,0 1 0,0 0 0,0-1 0,0 1 0,0 0 0,0-1 0,-2 0 0,-23-18 0,23 17 0,-66-40 0,41 26 0,-39-30 0,59 40 0,0 1 0,-1 0 0,0 1 0,0 0 0,-18-8 0,7 7 0,-41-8 0,10 1 0,0-1 0,-92-41 0,138 53 0,1 0 0,-1 0 0,1-1 0,0 1 0,0-1 0,0 0 0,0 0 0,1 0 0,-1-1 0,1 1 0,0-1 0,0 0 0,0 0 0,0 0 0,1 0 0,0-1 0,-3-5 0,2 0 0,1-1 0,0 1 0,0-1 0,1 1 0,0-1 0,2-19 0,1-4-1365,0 3-5461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6-01T05:15:41.104"/>
    </inkml:context>
    <inkml:brush xml:id="br0">
      <inkml:brushProperty name="width" value="0.05" units="cm"/>
      <inkml:brushProperty name="height" value="0.05" units="cm"/>
    </inkml:brush>
  </inkml:definitions>
  <inkml:trace contextRef="#ctx0" brushRef="#br0">412 843 24575,'1'-36'0,"0"13"0,-2-1 0,0 1 0,-7-39 0,7 55 0,-1 1 0,0-1 0,0 1 0,-1-1 0,0 1 0,0 0 0,0 0 0,-1 0 0,0 0 0,0 1 0,-1 0 0,1 0 0,-1 0 0,0 0 0,-1 1 0,1 0 0,-7-4 0,-37-19 0,-1 3 0,-84-28 0,126 49 0,-1 0 0,1 0 0,0-1 0,1 0 0,-1-1 0,1 1 0,-13-12 0,18 14 0,0 0 0,0-1 0,0 1 0,0-1 0,0 0 0,1 1 0,-1-1 0,1 0 0,0 0 0,0 0 0,0 0 0,0 0 0,0 0 0,1 0 0,-1-1 0,1 1 0,0 0 0,0 0 0,0 0 0,0-1 0,1 1 0,-1 0 0,1 0 0,1-4 0,1-4 0,1 1 0,1-1 0,0 1 0,0 0 0,1 1 0,10-14 0,48-49 0,-49 57 0,0 0 0,-2-1 0,1 0 0,-2-1 0,18-32 0,-17 15-1365,-4 4-5461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6-01T05:15:42.681"/>
    </inkml:context>
    <inkml:brush xml:id="br0">
      <inkml:brushProperty name="width" value="0.05" units="cm"/>
      <inkml:brushProperty name="height" value="0.05" units="cm"/>
    </inkml:brush>
  </inkml:definitions>
  <inkml:trace contextRef="#ctx0" brushRef="#br0">0 429 24575,'11'0'0,"16"0"0,48-6 0,-65 5 0,-1-1 0,1-1 0,-1 0 0,0 0 0,0-1 0,0 0 0,-1 0 0,14-10 0,0-2 0,-1-2 0,-1 0 0,0-2 0,27-34 0,-20 17 0,45-80 0,-69 110 0,1 0 0,0 0 0,0 1 0,1-1 0,0 1 0,0 0 0,1 0 0,-1 1 0,1 0 0,0 0 0,1 0 0,-1 1 0,1 0 0,0 0 0,0 0 0,0 1 0,0 0 0,1 1 0,-1-1 0,1 1 0,0 1 0,0 0 0,14-1 0,-7 2 0,0 1 0,-1 0 0,1 1 0,22 6 0,-21-4 0,1 0 0,-1-2 0,26 1 0,5-5-1365,-1-2-5461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6-01T05:15:47.945"/>
    </inkml:context>
    <inkml:brush xml:id="br0">
      <inkml:brushProperty name="width" value="0.05" units="cm"/>
      <inkml:brushProperty name="height" value="0.05" units="cm"/>
    </inkml:brush>
  </inkml:definitions>
  <inkml:trace contextRef="#ctx0" brushRef="#br0">0 185 24575,'347'0'0,"-329"1"0,0 1 0,32 7 0,-7-1 0,-41-8 0,0 0 0,0 1 0,0-1 0,0-1 0,0 1 0,0 0 0,0 0 0,0-1 0,0 1 0,0-1 0,0 0 0,0 1 0,0-1 0,0 0 0,0 0 0,0 0 0,-1-1 0,1 1 0,0 0 0,-1-1 0,1 1 0,-1-1 0,0 1 0,1-1 0,0-2 0,4-5 0,-1-1 0,-1 1 0,0-1 0,3-11 0,5-10 0,-10 25 0,1 1 0,-1 0 0,1 0 0,0 0 0,0 0 0,0 1 0,1-1 0,0 1 0,0 0 0,0 0 0,0 0 0,0 0 0,1 1 0,0 0 0,0 0 0,0 0 0,0 1 0,0-1 0,0 1 0,1 0 0,-1 1 0,1-1 0,8 0 0,6-1 0,0 1 0,-1 1 0,39 4 0,-50-3 0,-1 2 0,0-1 0,0 1 0,0 0 0,0 0 0,0 1 0,0 0 0,0 0 0,-1 1 0,0-1 0,0 1 0,0 1 0,9 7 0,6 10-1365,-3-3-5461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6-01T05:15:50.009"/>
    </inkml:context>
    <inkml:brush xml:id="br0">
      <inkml:brushProperty name="width" value="0.05" units="cm"/>
      <inkml:brushProperty name="height" value="0.05" units="cm"/>
    </inkml:brush>
  </inkml:definitions>
  <inkml:trace contextRef="#ctx0" brushRef="#br0">0 1 24575,'1'3'0,"-1"0"0,1 0 0,-1 0 0,1-1 0,0 1 0,0 0 0,0 0 0,1-1 0,-1 1 0,1 0 0,-1-1 0,1 0 0,0 1 0,2 2 0,35 30 0,-28-26 0,5 5 0,0 0 0,-2 1 0,0 1 0,0 0 0,16 26 0,-24-30 0,0 0 0,0 0 0,-1 0 0,-1 1 0,0 0 0,0 0 0,-1 0 0,-1 0 0,1 23 0,-4 9 0,1-30 0,-1-1 0,2 1 0,0-1 0,4 24 0,-4-35 0,0 1 0,1 0 0,-1 0 0,1-1 0,-1 1 0,1-1 0,0 1 0,1-1 0,-1 0 0,1 0 0,-1 0 0,1 0 0,0 0 0,0-1 0,0 1 0,0-1 0,0 0 0,1 0 0,-1 0 0,1 0 0,5 1 0,22 7 0,0-1 0,0-1 0,0-3 0,1 0 0,61 1 0,-85-6-85,1 0 0,0 1-1,0 0 1,0 0 0,-1 1-1,1 1 1,0-1 0,-1 1-1,0 1 1,0-1 0,0 2-1,0-1 1,-1 1 0,0 0-1,10 9 1,2 4-6741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6-01T05:15:51.115"/>
    </inkml:context>
    <inkml:brush xml:id="br0">
      <inkml:brushProperty name="width" value="0.05" units="cm"/>
      <inkml:brushProperty name="height" value="0.05" units="cm"/>
    </inkml:brush>
  </inkml:definitions>
  <inkml:trace contextRef="#ctx0" brushRef="#br0">130 1 24575,'-6'0'0,"-8"0"0,-7 0 0,-7 0 0,-4 0 0,3 0-8191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6-01T05:15:53.189"/>
    </inkml:context>
    <inkml:brush xml:id="br0">
      <inkml:brushProperty name="width" value="0.05" units="cm"/>
      <inkml:brushProperty name="height" value="0.05" units="cm"/>
    </inkml:brush>
  </inkml:definitions>
  <inkml:trace contextRef="#ctx0" brushRef="#br0">1 1 24575,'1'4'0,"0"0"0,1 0 0,0 0 0,0 0 0,0 0 0,0-1 0,0 1 0,1-1 0,0 1 0,3 3 0,-4-5 0,6 6 0,0 0 0,0-1 0,1 0 0,17 10 0,-14-10 0,-1 1 0,16 14 0,-19-13 0,1 1 0,-1 1 0,-1 0 0,0 0 0,0 0 0,-1 1 0,-1 0 0,0 0 0,0 0 0,-1 1 0,-1-1 0,0 1 0,-1 0 0,2 22 0,-4-17 0,0 1 0,0-1 0,-2 0 0,0 0 0,-1 0 0,-1 0 0,-1-1 0,0 1 0,-1-1 0,-10 18 0,2-9 0,8-18 0,2 0 0,-1 0 0,1 1 0,-5 16 0,8-22 0,1 0 0,-1 0 0,1 0 0,0-1 0,0 1 0,0 0 0,0 0 0,0 0 0,1 0 0,-1 0 0,1 0 0,0-1 0,0 1 0,0 0 0,0-1 0,1 1 0,-1-1 0,0 1 0,1-1 0,2 4 0,3 0 0,-1 1 0,1-1 0,0-1 0,0 1 0,0-1 0,1-1 0,0 1 0,0-1 0,16 5 0,8 2 0,42 7 0,-68-17 0,30 8-1365,-4 1-5461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MX"/>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723E7E9-0B4C-4599-8387-854B68DD1F3F}" type="datetimeFigureOut">
              <a:rPr lang="es-MX" smtClean="0"/>
              <a:t>31/05/2025</a:t>
            </a:fld>
            <a:endParaRPr lang="es-MX"/>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MX"/>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MX"/>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28F327-BEE5-45AC-9CE6-84AF0ACB1493}" type="slidenum">
              <a:rPr lang="es-MX" smtClean="0"/>
              <a:t>‹Nº›</a:t>
            </a:fld>
            <a:endParaRPr lang="es-MX"/>
          </a:p>
        </p:txBody>
      </p:sp>
    </p:spTree>
    <p:extLst>
      <p:ext uri="{BB962C8B-B14F-4D97-AF65-F5344CB8AC3E}">
        <p14:creationId xmlns:p14="http://schemas.microsoft.com/office/powerpoint/2010/main" val="17395300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DB28F327-BEE5-45AC-9CE6-84AF0ACB1493}" type="slidenum">
              <a:rPr lang="es-MX" smtClean="0"/>
              <a:t>1</a:t>
            </a:fld>
            <a:endParaRPr lang="es-MX"/>
          </a:p>
        </p:txBody>
      </p:sp>
    </p:spTree>
    <p:extLst>
      <p:ext uri="{BB962C8B-B14F-4D97-AF65-F5344CB8AC3E}">
        <p14:creationId xmlns:p14="http://schemas.microsoft.com/office/powerpoint/2010/main" val="7156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A57328-AAAD-8754-FFAD-71061F97785C}"/>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441F522B-C9D9-9F56-19DD-C4AB74C55273}"/>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4373AB38-1F06-0DCC-E3CE-74CA129726D6}"/>
              </a:ext>
            </a:extLst>
          </p:cNvPr>
          <p:cNvSpPr>
            <a:spLocks noGrp="1"/>
          </p:cNvSpPr>
          <p:nvPr>
            <p:ph type="body" idx="1"/>
          </p:nvPr>
        </p:nvSpPr>
        <p:spPr/>
        <p:txBody>
          <a:bodyPr/>
          <a:lstStyle/>
          <a:p>
            <a:endParaRPr lang="es-MX" dirty="0"/>
          </a:p>
        </p:txBody>
      </p:sp>
      <p:sp>
        <p:nvSpPr>
          <p:cNvPr id="4" name="Marcador de número de diapositiva 3">
            <a:extLst>
              <a:ext uri="{FF2B5EF4-FFF2-40B4-BE49-F238E27FC236}">
                <a16:creationId xmlns:a16="http://schemas.microsoft.com/office/drawing/2014/main" id="{7F45A3EC-518F-4874-4E15-BD41DD47172C}"/>
              </a:ext>
            </a:extLst>
          </p:cNvPr>
          <p:cNvSpPr>
            <a:spLocks noGrp="1"/>
          </p:cNvSpPr>
          <p:nvPr>
            <p:ph type="sldNum" sz="quarter" idx="5"/>
          </p:nvPr>
        </p:nvSpPr>
        <p:spPr/>
        <p:txBody>
          <a:bodyPr/>
          <a:lstStyle/>
          <a:p>
            <a:fld id="{DB28F327-BEE5-45AC-9CE6-84AF0ACB1493}" type="slidenum">
              <a:rPr lang="es-MX" smtClean="0"/>
              <a:t>13</a:t>
            </a:fld>
            <a:endParaRPr lang="es-MX"/>
          </a:p>
        </p:txBody>
      </p:sp>
    </p:spTree>
    <p:extLst>
      <p:ext uri="{BB962C8B-B14F-4D97-AF65-F5344CB8AC3E}">
        <p14:creationId xmlns:p14="http://schemas.microsoft.com/office/powerpoint/2010/main" val="85792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6C1E33-CA39-2193-6148-88F450841C46}"/>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6DE77322-52A1-7EBC-B43B-414E28D4A552}"/>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424EEB5D-06D9-D802-B502-A1398B1502CB}"/>
              </a:ext>
            </a:extLst>
          </p:cNvPr>
          <p:cNvSpPr>
            <a:spLocks noGrp="1"/>
          </p:cNvSpPr>
          <p:nvPr>
            <p:ph type="body" idx="1"/>
          </p:nvPr>
        </p:nvSpPr>
        <p:spPr/>
        <p:txBody>
          <a:bodyPr/>
          <a:lstStyle/>
          <a:p>
            <a:endParaRPr lang="es-MX" dirty="0"/>
          </a:p>
        </p:txBody>
      </p:sp>
      <p:sp>
        <p:nvSpPr>
          <p:cNvPr id="4" name="Marcador de número de diapositiva 3">
            <a:extLst>
              <a:ext uri="{FF2B5EF4-FFF2-40B4-BE49-F238E27FC236}">
                <a16:creationId xmlns:a16="http://schemas.microsoft.com/office/drawing/2014/main" id="{9613C39C-8B5F-3765-1484-F2205D391090}"/>
              </a:ext>
            </a:extLst>
          </p:cNvPr>
          <p:cNvSpPr>
            <a:spLocks noGrp="1"/>
          </p:cNvSpPr>
          <p:nvPr>
            <p:ph type="sldNum" sz="quarter" idx="5"/>
          </p:nvPr>
        </p:nvSpPr>
        <p:spPr/>
        <p:txBody>
          <a:bodyPr/>
          <a:lstStyle/>
          <a:p>
            <a:fld id="{DB28F327-BEE5-45AC-9CE6-84AF0ACB1493}" type="slidenum">
              <a:rPr lang="es-MX" smtClean="0"/>
              <a:t>14</a:t>
            </a:fld>
            <a:endParaRPr lang="es-MX"/>
          </a:p>
        </p:txBody>
      </p:sp>
    </p:spTree>
    <p:extLst>
      <p:ext uri="{BB962C8B-B14F-4D97-AF65-F5344CB8AC3E}">
        <p14:creationId xmlns:p14="http://schemas.microsoft.com/office/powerpoint/2010/main" val="13530747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FD9064-8FEF-37A0-7B1B-B93C0AA936DC}"/>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1058E621-AF6A-A981-68E8-C1577F3CDD5F}"/>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6046705E-859B-6ABE-8504-161E604A9A55}"/>
              </a:ext>
            </a:extLst>
          </p:cNvPr>
          <p:cNvSpPr>
            <a:spLocks noGrp="1"/>
          </p:cNvSpPr>
          <p:nvPr>
            <p:ph type="body" idx="1"/>
          </p:nvPr>
        </p:nvSpPr>
        <p:spPr/>
        <p:txBody>
          <a:bodyPr/>
          <a:lstStyle/>
          <a:p>
            <a:endParaRPr lang="es-MX" dirty="0"/>
          </a:p>
        </p:txBody>
      </p:sp>
      <p:sp>
        <p:nvSpPr>
          <p:cNvPr id="4" name="Marcador de número de diapositiva 3">
            <a:extLst>
              <a:ext uri="{FF2B5EF4-FFF2-40B4-BE49-F238E27FC236}">
                <a16:creationId xmlns:a16="http://schemas.microsoft.com/office/drawing/2014/main" id="{F406BC02-B764-5E67-CBC6-E22C444008BB}"/>
              </a:ext>
            </a:extLst>
          </p:cNvPr>
          <p:cNvSpPr>
            <a:spLocks noGrp="1"/>
          </p:cNvSpPr>
          <p:nvPr>
            <p:ph type="sldNum" sz="quarter" idx="5"/>
          </p:nvPr>
        </p:nvSpPr>
        <p:spPr/>
        <p:txBody>
          <a:bodyPr/>
          <a:lstStyle/>
          <a:p>
            <a:fld id="{DB28F327-BEE5-45AC-9CE6-84AF0ACB1493}" type="slidenum">
              <a:rPr lang="es-MX" smtClean="0"/>
              <a:t>15</a:t>
            </a:fld>
            <a:endParaRPr lang="es-MX"/>
          </a:p>
        </p:txBody>
      </p:sp>
    </p:spTree>
    <p:extLst>
      <p:ext uri="{BB962C8B-B14F-4D97-AF65-F5344CB8AC3E}">
        <p14:creationId xmlns:p14="http://schemas.microsoft.com/office/powerpoint/2010/main" val="40662327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D6FE79-52DE-87B6-07BB-DB2FD527FDBD}"/>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8150B7FE-5DC3-724C-B676-7F1DBCF623FB}"/>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8A2CE2C8-03A6-9BB7-6071-FE58737B2151}"/>
              </a:ext>
            </a:extLst>
          </p:cNvPr>
          <p:cNvSpPr>
            <a:spLocks noGrp="1"/>
          </p:cNvSpPr>
          <p:nvPr>
            <p:ph type="body" idx="1"/>
          </p:nvPr>
        </p:nvSpPr>
        <p:spPr/>
        <p:txBody>
          <a:bodyPr/>
          <a:lstStyle/>
          <a:p>
            <a:endParaRPr lang="es-MX" dirty="0"/>
          </a:p>
        </p:txBody>
      </p:sp>
      <p:sp>
        <p:nvSpPr>
          <p:cNvPr id="4" name="Marcador de número de diapositiva 3">
            <a:extLst>
              <a:ext uri="{FF2B5EF4-FFF2-40B4-BE49-F238E27FC236}">
                <a16:creationId xmlns:a16="http://schemas.microsoft.com/office/drawing/2014/main" id="{652DCEEE-E07C-E210-6E45-2CC589218B89}"/>
              </a:ext>
            </a:extLst>
          </p:cNvPr>
          <p:cNvSpPr>
            <a:spLocks noGrp="1"/>
          </p:cNvSpPr>
          <p:nvPr>
            <p:ph type="sldNum" sz="quarter" idx="5"/>
          </p:nvPr>
        </p:nvSpPr>
        <p:spPr/>
        <p:txBody>
          <a:bodyPr/>
          <a:lstStyle/>
          <a:p>
            <a:fld id="{DB28F327-BEE5-45AC-9CE6-84AF0ACB1493}" type="slidenum">
              <a:rPr lang="es-MX" smtClean="0"/>
              <a:t>16</a:t>
            </a:fld>
            <a:endParaRPr lang="es-MX"/>
          </a:p>
        </p:txBody>
      </p:sp>
    </p:spTree>
    <p:extLst>
      <p:ext uri="{BB962C8B-B14F-4D97-AF65-F5344CB8AC3E}">
        <p14:creationId xmlns:p14="http://schemas.microsoft.com/office/powerpoint/2010/main" val="41810178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8933E4-F443-0EF4-A9FE-67833B001336}"/>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4F70297F-F309-E806-CCA8-D3FCC32ADB6F}"/>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34ED910F-AB8C-7BE7-43CE-E863C3E2E28F}"/>
              </a:ext>
            </a:extLst>
          </p:cNvPr>
          <p:cNvSpPr>
            <a:spLocks noGrp="1"/>
          </p:cNvSpPr>
          <p:nvPr>
            <p:ph type="body" idx="1"/>
          </p:nvPr>
        </p:nvSpPr>
        <p:spPr/>
        <p:txBody>
          <a:bodyPr/>
          <a:lstStyle/>
          <a:p>
            <a:endParaRPr lang="es-MX" dirty="0"/>
          </a:p>
        </p:txBody>
      </p:sp>
      <p:sp>
        <p:nvSpPr>
          <p:cNvPr id="4" name="Marcador de número de diapositiva 3">
            <a:extLst>
              <a:ext uri="{FF2B5EF4-FFF2-40B4-BE49-F238E27FC236}">
                <a16:creationId xmlns:a16="http://schemas.microsoft.com/office/drawing/2014/main" id="{17A06162-F436-5B7E-9088-189F02566719}"/>
              </a:ext>
            </a:extLst>
          </p:cNvPr>
          <p:cNvSpPr>
            <a:spLocks noGrp="1"/>
          </p:cNvSpPr>
          <p:nvPr>
            <p:ph type="sldNum" sz="quarter" idx="5"/>
          </p:nvPr>
        </p:nvSpPr>
        <p:spPr/>
        <p:txBody>
          <a:bodyPr/>
          <a:lstStyle/>
          <a:p>
            <a:fld id="{DB28F327-BEE5-45AC-9CE6-84AF0ACB1493}" type="slidenum">
              <a:rPr lang="es-MX" smtClean="0"/>
              <a:t>17</a:t>
            </a:fld>
            <a:endParaRPr lang="es-MX"/>
          </a:p>
        </p:txBody>
      </p:sp>
    </p:spTree>
    <p:extLst>
      <p:ext uri="{BB962C8B-B14F-4D97-AF65-F5344CB8AC3E}">
        <p14:creationId xmlns:p14="http://schemas.microsoft.com/office/powerpoint/2010/main" val="23320945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E6BAEC-44C1-5A2E-AD4B-D2838E392C14}"/>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93932EF0-2E00-FC28-3F70-9ECE2F948031}"/>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855BBE16-9477-63DA-1B95-46C8F1252043}"/>
              </a:ext>
            </a:extLst>
          </p:cNvPr>
          <p:cNvSpPr>
            <a:spLocks noGrp="1"/>
          </p:cNvSpPr>
          <p:nvPr>
            <p:ph type="body" idx="1"/>
          </p:nvPr>
        </p:nvSpPr>
        <p:spPr/>
        <p:txBody>
          <a:bodyPr/>
          <a:lstStyle/>
          <a:p>
            <a:r>
              <a:rPr lang="en-US" b="0" i="0" dirty="0">
                <a:solidFill>
                  <a:srgbClr val="000000"/>
                </a:solidFill>
                <a:effectLst/>
                <a:latin typeface="Times New Roman" panose="02020603050405020304" pitchFamily="18" charset="0"/>
              </a:rPr>
              <a:t>Derivation of the complete combustion equation is potentially the most complex step in the analysis of a rocket motor. The propellant is burned, at (assumed) constant pressure, and forms a set of molecular products that are in thermal and chemical equilibrium with each other. The first step is to assume what the products of combustion </a:t>
            </a:r>
            <a:r>
              <a:rPr lang="en-US" b="0" i="1" dirty="0">
                <a:solidFill>
                  <a:srgbClr val="000000"/>
                </a:solidFill>
                <a:effectLst/>
                <a:latin typeface="Times New Roman" panose="02020603050405020304" pitchFamily="18" charset="0"/>
              </a:rPr>
              <a:t>might </a:t>
            </a:r>
            <a:r>
              <a:rPr lang="en-US" b="0" i="0" dirty="0">
                <a:solidFill>
                  <a:srgbClr val="000000"/>
                </a:solidFill>
                <a:effectLst/>
                <a:latin typeface="Times New Roman" panose="02020603050405020304" pitchFamily="18" charset="0"/>
              </a:rPr>
              <a:t>be. For propellants containing only carbon, oxygen, hydrogen, and nitrogen (C,H,O &amp; N) there are (at least) twelve possible products -- carbon, carbon dioxide, carbon monoxide, hydrogen, steam, oxygen, nitrogen, nitric oxide as well as the dissociation products H, O, N and OH. If the propellant contains metallic elements such as potassium (K), sodium (Na), or aluminum (Al), or contains Chlorine (Cl) , this will result in condensed (liquid or solid) products of combustion, such as potassium carbonate, (or sodium equivalents), aluminum oxide or potassium chloride (</a:t>
            </a:r>
            <a:r>
              <a:rPr lang="en-US" b="0" i="0" dirty="0" err="1">
                <a:solidFill>
                  <a:srgbClr val="000000"/>
                </a:solidFill>
                <a:effectLst/>
                <a:latin typeface="Times New Roman" panose="02020603050405020304" pitchFamily="18" charset="0"/>
              </a:rPr>
              <a:t>KCl</a:t>
            </a:r>
            <a:r>
              <a:rPr lang="en-US" b="0" i="0" dirty="0">
                <a:solidFill>
                  <a:srgbClr val="000000"/>
                </a:solidFill>
                <a:effectLst/>
                <a:latin typeface="Times New Roman" panose="02020603050405020304" pitchFamily="18" charset="0"/>
              </a:rPr>
              <a:t>).</a:t>
            </a:r>
            <a:endParaRPr lang="es-MX" dirty="0"/>
          </a:p>
        </p:txBody>
      </p:sp>
      <p:sp>
        <p:nvSpPr>
          <p:cNvPr id="4" name="Marcador de número de diapositiva 3">
            <a:extLst>
              <a:ext uri="{FF2B5EF4-FFF2-40B4-BE49-F238E27FC236}">
                <a16:creationId xmlns:a16="http://schemas.microsoft.com/office/drawing/2014/main" id="{623A789C-4886-A0E5-19F8-9831EADBA6A6}"/>
              </a:ext>
            </a:extLst>
          </p:cNvPr>
          <p:cNvSpPr>
            <a:spLocks noGrp="1"/>
          </p:cNvSpPr>
          <p:nvPr>
            <p:ph type="sldNum" sz="quarter" idx="5"/>
          </p:nvPr>
        </p:nvSpPr>
        <p:spPr/>
        <p:txBody>
          <a:bodyPr/>
          <a:lstStyle/>
          <a:p>
            <a:fld id="{DB28F327-BEE5-45AC-9CE6-84AF0ACB1493}" type="slidenum">
              <a:rPr lang="es-MX" smtClean="0"/>
              <a:t>18</a:t>
            </a:fld>
            <a:endParaRPr lang="es-MX"/>
          </a:p>
        </p:txBody>
      </p:sp>
    </p:spTree>
    <p:extLst>
      <p:ext uri="{BB962C8B-B14F-4D97-AF65-F5344CB8AC3E}">
        <p14:creationId xmlns:p14="http://schemas.microsoft.com/office/powerpoint/2010/main" val="32984074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35ABB3-DC78-B13C-12E6-F99E0F3D5315}"/>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D6E884D2-1416-6222-1F04-CE2309F473FC}"/>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A22EF291-97F7-5901-B05D-C04E44B98C97}"/>
              </a:ext>
            </a:extLst>
          </p:cNvPr>
          <p:cNvSpPr>
            <a:spLocks noGrp="1"/>
          </p:cNvSpPr>
          <p:nvPr>
            <p:ph type="body" idx="1"/>
          </p:nvPr>
        </p:nvSpPr>
        <p:spPr/>
        <p:txBody>
          <a:bodyPr/>
          <a:lstStyle/>
          <a:p>
            <a:endParaRPr lang="es-MX" dirty="0"/>
          </a:p>
        </p:txBody>
      </p:sp>
      <p:sp>
        <p:nvSpPr>
          <p:cNvPr id="4" name="Marcador de número de diapositiva 3">
            <a:extLst>
              <a:ext uri="{FF2B5EF4-FFF2-40B4-BE49-F238E27FC236}">
                <a16:creationId xmlns:a16="http://schemas.microsoft.com/office/drawing/2014/main" id="{BE456964-3528-D9A1-7629-89B88C0007C0}"/>
              </a:ext>
            </a:extLst>
          </p:cNvPr>
          <p:cNvSpPr>
            <a:spLocks noGrp="1"/>
          </p:cNvSpPr>
          <p:nvPr>
            <p:ph type="sldNum" sz="quarter" idx="5"/>
          </p:nvPr>
        </p:nvSpPr>
        <p:spPr/>
        <p:txBody>
          <a:bodyPr/>
          <a:lstStyle/>
          <a:p>
            <a:fld id="{DB28F327-BEE5-45AC-9CE6-84AF0ACB1493}" type="slidenum">
              <a:rPr lang="es-MX" smtClean="0"/>
              <a:t>19</a:t>
            </a:fld>
            <a:endParaRPr lang="es-MX"/>
          </a:p>
        </p:txBody>
      </p:sp>
    </p:spTree>
    <p:extLst>
      <p:ext uri="{BB962C8B-B14F-4D97-AF65-F5344CB8AC3E}">
        <p14:creationId xmlns:p14="http://schemas.microsoft.com/office/powerpoint/2010/main" val="27084930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878398-47F3-6B76-039A-0312B0EC30DD}"/>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23D01E90-C6DA-75BC-82DD-4EB4DF85B0B2}"/>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173F8859-4A73-C438-8F98-421331145002}"/>
              </a:ext>
            </a:extLst>
          </p:cNvPr>
          <p:cNvSpPr>
            <a:spLocks noGrp="1"/>
          </p:cNvSpPr>
          <p:nvPr>
            <p:ph type="body" idx="1"/>
          </p:nvPr>
        </p:nvSpPr>
        <p:spPr/>
        <p:txBody>
          <a:bodyPr/>
          <a:lstStyle/>
          <a:p>
            <a:endParaRPr lang="es-MX" dirty="0"/>
          </a:p>
        </p:txBody>
      </p:sp>
      <p:sp>
        <p:nvSpPr>
          <p:cNvPr id="4" name="Marcador de número de diapositiva 3">
            <a:extLst>
              <a:ext uri="{FF2B5EF4-FFF2-40B4-BE49-F238E27FC236}">
                <a16:creationId xmlns:a16="http://schemas.microsoft.com/office/drawing/2014/main" id="{F704A619-3851-BE3A-0E11-A37FFBF75140}"/>
              </a:ext>
            </a:extLst>
          </p:cNvPr>
          <p:cNvSpPr>
            <a:spLocks noGrp="1"/>
          </p:cNvSpPr>
          <p:nvPr>
            <p:ph type="sldNum" sz="quarter" idx="5"/>
          </p:nvPr>
        </p:nvSpPr>
        <p:spPr/>
        <p:txBody>
          <a:bodyPr/>
          <a:lstStyle/>
          <a:p>
            <a:fld id="{DB28F327-BEE5-45AC-9CE6-84AF0ACB1493}" type="slidenum">
              <a:rPr lang="es-MX" smtClean="0"/>
              <a:t>20</a:t>
            </a:fld>
            <a:endParaRPr lang="es-MX"/>
          </a:p>
        </p:txBody>
      </p:sp>
    </p:spTree>
    <p:extLst>
      <p:ext uri="{BB962C8B-B14F-4D97-AF65-F5344CB8AC3E}">
        <p14:creationId xmlns:p14="http://schemas.microsoft.com/office/powerpoint/2010/main" val="411620902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4B254C-8681-7DD0-2206-1EF9DEAF8090}"/>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495EB01F-D632-0C6D-FC67-82BF617502B5}"/>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8B34515B-4749-C688-6BA3-185E3ADBBE82}"/>
              </a:ext>
            </a:extLst>
          </p:cNvPr>
          <p:cNvSpPr>
            <a:spLocks noGrp="1"/>
          </p:cNvSpPr>
          <p:nvPr>
            <p:ph type="body" idx="1"/>
          </p:nvPr>
        </p:nvSpPr>
        <p:spPr/>
        <p:txBody>
          <a:bodyPr/>
          <a:lstStyle/>
          <a:p>
            <a:r>
              <a:rPr lang="es-MX" dirty="0"/>
              <a:t>Análisis de balance de energía y temperatura de flama para KNSU</a:t>
            </a:r>
          </a:p>
          <a:p>
            <a:endParaRPr lang="es-MX" dirty="0"/>
          </a:p>
          <a:p>
            <a:endParaRPr lang="es-MX" dirty="0"/>
          </a:p>
        </p:txBody>
      </p:sp>
      <p:sp>
        <p:nvSpPr>
          <p:cNvPr id="4" name="Marcador de número de diapositiva 3">
            <a:extLst>
              <a:ext uri="{FF2B5EF4-FFF2-40B4-BE49-F238E27FC236}">
                <a16:creationId xmlns:a16="http://schemas.microsoft.com/office/drawing/2014/main" id="{1B90464B-C3A1-A13C-0087-D33DBA175332}"/>
              </a:ext>
            </a:extLst>
          </p:cNvPr>
          <p:cNvSpPr>
            <a:spLocks noGrp="1"/>
          </p:cNvSpPr>
          <p:nvPr>
            <p:ph type="sldNum" sz="quarter" idx="5"/>
          </p:nvPr>
        </p:nvSpPr>
        <p:spPr/>
        <p:txBody>
          <a:bodyPr/>
          <a:lstStyle/>
          <a:p>
            <a:fld id="{DB28F327-BEE5-45AC-9CE6-84AF0ACB1493}" type="slidenum">
              <a:rPr lang="es-MX" smtClean="0"/>
              <a:t>21</a:t>
            </a:fld>
            <a:endParaRPr lang="es-MX"/>
          </a:p>
        </p:txBody>
      </p:sp>
    </p:spTree>
    <p:extLst>
      <p:ext uri="{BB962C8B-B14F-4D97-AF65-F5344CB8AC3E}">
        <p14:creationId xmlns:p14="http://schemas.microsoft.com/office/powerpoint/2010/main" val="180846758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D59012-3832-5D39-8183-F46236CD5AD5}"/>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9753D9C3-71BE-8F24-834A-06238E64A70D}"/>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E5792187-2B12-7F64-67E7-53D3908B9982}"/>
              </a:ext>
            </a:extLst>
          </p:cNvPr>
          <p:cNvSpPr>
            <a:spLocks noGrp="1"/>
          </p:cNvSpPr>
          <p:nvPr>
            <p:ph type="body" idx="1"/>
          </p:nvPr>
        </p:nvSpPr>
        <p:spPr/>
        <p:txBody>
          <a:bodyPr/>
          <a:lstStyle/>
          <a:p>
            <a:r>
              <a:rPr lang="es-MX" dirty="0"/>
              <a:t>Análisis de balance de energía y temperatura de flama para KNSU</a:t>
            </a:r>
          </a:p>
          <a:p>
            <a:endParaRPr lang="es-MX" dirty="0"/>
          </a:p>
          <a:p>
            <a:endParaRPr lang="es-MX" dirty="0"/>
          </a:p>
        </p:txBody>
      </p:sp>
      <p:sp>
        <p:nvSpPr>
          <p:cNvPr id="4" name="Marcador de número de diapositiva 3">
            <a:extLst>
              <a:ext uri="{FF2B5EF4-FFF2-40B4-BE49-F238E27FC236}">
                <a16:creationId xmlns:a16="http://schemas.microsoft.com/office/drawing/2014/main" id="{923C1211-D21A-F39B-CA9C-2B2EBF97B8F1}"/>
              </a:ext>
            </a:extLst>
          </p:cNvPr>
          <p:cNvSpPr>
            <a:spLocks noGrp="1"/>
          </p:cNvSpPr>
          <p:nvPr>
            <p:ph type="sldNum" sz="quarter" idx="5"/>
          </p:nvPr>
        </p:nvSpPr>
        <p:spPr/>
        <p:txBody>
          <a:bodyPr/>
          <a:lstStyle/>
          <a:p>
            <a:fld id="{DB28F327-BEE5-45AC-9CE6-84AF0ACB1493}" type="slidenum">
              <a:rPr lang="es-MX" smtClean="0"/>
              <a:t>22</a:t>
            </a:fld>
            <a:endParaRPr lang="es-MX"/>
          </a:p>
        </p:txBody>
      </p:sp>
    </p:spTree>
    <p:extLst>
      <p:ext uri="{BB962C8B-B14F-4D97-AF65-F5344CB8AC3E}">
        <p14:creationId xmlns:p14="http://schemas.microsoft.com/office/powerpoint/2010/main" val="8871497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dirty="0"/>
              <a:t>A large value of propellant mass fraction is desirable as it indicates an efficient use of system mass on the rocket that is directly responsible for thrust production.</a:t>
            </a:r>
            <a:endParaRPr lang="es-MX" dirty="0"/>
          </a:p>
        </p:txBody>
      </p:sp>
      <p:sp>
        <p:nvSpPr>
          <p:cNvPr id="4" name="Marcador de número de diapositiva 3"/>
          <p:cNvSpPr>
            <a:spLocks noGrp="1"/>
          </p:cNvSpPr>
          <p:nvPr>
            <p:ph type="sldNum" sz="quarter" idx="5"/>
          </p:nvPr>
        </p:nvSpPr>
        <p:spPr/>
        <p:txBody>
          <a:bodyPr/>
          <a:lstStyle/>
          <a:p>
            <a:fld id="{DB28F327-BEE5-45AC-9CE6-84AF0ACB1493}" type="slidenum">
              <a:rPr lang="es-MX" smtClean="0"/>
              <a:t>5</a:t>
            </a:fld>
            <a:endParaRPr lang="es-MX"/>
          </a:p>
        </p:txBody>
      </p:sp>
    </p:spTree>
    <p:extLst>
      <p:ext uri="{BB962C8B-B14F-4D97-AF65-F5344CB8AC3E}">
        <p14:creationId xmlns:p14="http://schemas.microsoft.com/office/powerpoint/2010/main" val="144731807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12AD98-B880-11B4-D1A2-5C54E2D3DB95}"/>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9BD5A377-84D8-34B7-CF11-802F2A877DBD}"/>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819F0629-F99B-BE20-02D9-C8F59F9B2BDB}"/>
              </a:ext>
            </a:extLst>
          </p:cNvPr>
          <p:cNvSpPr>
            <a:spLocks noGrp="1"/>
          </p:cNvSpPr>
          <p:nvPr>
            <p:ph type="body" idx="1"/>
          </p:nvPr>
        </p:nvSpPr>
        <p:spPr/>
        <p:txBody>
          <a:bodyPr/>
          <a:lstStyle/>
          <a:p>
            <a:r>
              <a:rPr lang="es-MX" dirty="0"/>
              <a:t>Análisis de balance de energía y temperatura de flama para KNSU</a:t>
            </a:r>
          </a:p>
          <a:p>
            <a:endParaRPr lang="es-MX" dirty="0"/>
          </a:p>
          <a:p>
            <a:endParaRPr lang="es-MX" dirty="0"/>
          </a:p>
        </p:txBody>
      </p:sp>
      <p:sp>
        <p:nvSpPr>
          <p:cNvPr id="4" name="Marcador de número de diapositiva 3">
            <a:extLst>
              <a:ext uri="{FF2B5EF4-FFF2-40B4-BE49-F238E27FC236}">
                <a16:creationId xmlns:a16="http://schemas.microsoft.com/office/drawing/2014/main" id="{1E01E37A-A885-024B-3CE1-005FB890C64A}"/>
              </a:ext>
            </a:extLst>
          </p:cNvPr>
          <p:cNvSpPr>
            <a:spLocks noGrp="1"/>
          </p:cNvSpPr>
          <p:nvPr>
            <p:ph type="sldNum" sz="quarter" idx="5"/>
          </p:nvPr>
        </p:nvSpPr>
        <p:spPr/>
        <p:txBody>
          <a:bodyPr/>
          <a:lstStyle/>
          <a:p>
            <a:fld id="{DB28F327-BEE5-45AC-9CE6-84AF0ACB1493}" type="slidenum">
              <a:rPr lang="es-MX" smtClean="0"/>
              <a:t>23</a:t>
            </a:fld>
            <a:endParaRPr lang="es-MX"/>
          </a:p>
        </p:txBody>
      </p:sp>
    </p:spTree>
    <p:extLst>
      <p:ext uri="{BB962C8B-B14F-4D97-AF65-F5344CB8AC3E}">
        <p14:creationId xmlns:p14="http://schemas.microsoft.com/office/powerpoint/2010/main" val="138462775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9C022C-D24C-FABF-B7F3-F78A28C9E5E9}"/>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968C4A17-1DC5-FE7A-FAEE-6645F3C452EF}"/>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EA4D180A-CB92-EDDF-D75A-DCD6BC2CA479}"/>
              </a:ext>
            </a:extLst>
          </p:cNvPr>
          <p:cNvSpPr>
            <a:spLocks noGrp="1"/>
          </p:cNvSpPr>
          <p:nvPr>
            <p:ph type="body" idx="1"/>
          </p:nvPr>
        </p:nvSpPr>
        <p:spPr/>
        <p:txBody>
          <a:bodyPr/>
          <a:lstStyle/>
          <a:p>
            <a:endParaRPr lang="es-MX" dirty="0"/>
          </a:p>
        </p:txBody>
      </p:sp>
      <p:sp>
        <p:nvSpPr>
          <p:cNvPr id="4" name="Marcador de número de diapositiva 3">
            <a:extLst>
              <a:ext uri="{FF2B5EF4-FFF2-40B4-BE49-F238E27FC236}">
                <a16:creationId xmlns:a16="http://schemas.microsoft.com/office/drawing/2014/main" id="{03598296-8EC7-E502-6F68-E99DAF522D72}"/>
              </a:ext>
            </a:extLst>
          </p:cNvPr>
          <p:cNvSpPr>
            <a:spLocks noGrp="1"/>
          </p:cNvSpPr>
          <p:nvPr>
            <p:ph type="sldNum" sz="quarter" idx="5"/>
          </p:nvPr>
        </p:nvSpPr>
        <p:spPr/>
        <p:txBody>
          <a:bodyPr/>
          <a:lstStyle/>
          <a:p>
            <a:fld id="{DB28F327-BEE5-45AC-9CE6-84AF0ACB1493}" type="slidenum">
              <a:rPr lang="es-MX" smtClean="0"/>
              <a:t>24</a:t>
            </a:fld>
            <a:endParaRPr lang="es-MX"/>
          </a:p>
        </p:txBody>
      </p:sp>
    </p:spTree>
    <p:extLst>
      <p:ext uri="{BB962C8B-B14F-4D97-AF65-F5344CB8AC3E}">
        <p14:creationId xmlns:p14="http://schemas.microsoft.com/office/powerpoint/2010/main" val="168333401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12B8E2-70FA-9A01-D7E7-9765C246F9E6}"/>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317CA1FE-53AB-A4A2-1AD4-174898DCD96B}"/>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09AC5D18-CF8D-B897-1704-07CA7E6F4DD9}"/>
              </a:ext>
            </a:extLst>
          </p:cNvPr>
          <p:cNvSpPr>
            <a:spLocks noGrp="1"/>
          </p:cNvSpPr>
          <p:nvPr>
            <p:ph type="body" idx="1"/>
          </p:nvPr>
        </p:nvSpPr>
        <p:spPr/>
        <p:txBody>
          <a:bodyPr/>
          <a:lstStyle/>
          <a:p>
            <a:r>
              <a:rPr lang="es-MX" dirty="0"/>
              <a:t>Análisis de balance de energía y temperatura de flama para KNSU</a:t>
            </a:r>
          </a:p>
          <a:p>
            <a:endParaRPr lang="es-MX" dirty="0"/>
          </a:p>
          <a:p>
            <a:endParaRPr lang="es-MX" dirty="0"/>
          </a:p>
        </p:txBody>
      </p:sp>
      <p:sp>
        <p:nvSpPr>
          <p:cNvPr id="4" name="Marcador de número de diapositiva 3">
            <a:extLst>
              <a:ext uri="{FF2B5EF4-FFF2-40B4-BE49-F238E27FC236}">
                <a16:creationId xmlns:a16="http://schemas.microsoft.com/office/drawing/2014/main" id="{94609BF8-7980-12F8-2456-9CB5C9E586DC}"/>
              </a:ext>
            </a:extLst>
          </p:cNvPr>
          <p:cNvSpPr>
            <a:spLocks noGrp="1"/>
          </p:cNvSpPr>
          <p:nvPr>
            <p:ph type="sldNum" sz="quarter" idx="5"/>
          </p:nvPr>
        </p:nvSpPr>
        <p:spPr/>
        <p:txBody>
          <a:bodyPr/>
          <a:lstStyle/>
          <a:p>
            <a:fld id="{DB28F327-BEE5-45AC-9CE6-84AF0ACB1493}" type="slidenum">
              <a:rPr lang="es-MX" smtClean="0"/>
              <a:t>25</a:t>
            </a:fld>
            <a:endParaRPr lang="es-MX"/>
          </a:p>
        </p:txBody>
      </p:sp>
    </p:spTree>
    <p:extLst>
      <p:ext uri="{BB962C8B-B14F-4D97-AF65-F5344CB8AC3E}">
        <p14:creationId xmlns:p14="http://schemas.microsoft.com/office/powerpoint/2010/main" val="163106315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ACAD4D-95C8-24AB-EB07-78F5E35C29CB}"/>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E8AB616C-6AE6-F3D5-D09B-F824DDB1C384}"/>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403EE9D3-D6A1-43F4-6078-9A1CF02B0691}"/>
              </a:ext>
            </a:extLst>
          </p:cNvPr>
          <p:cNvSpPr>
            <a:spLocks noGrp="1"/>
          </p:cNvSpPr>
          <p:nvPr>
            <p:ph type="body" idx="1"/>
          </p:nvPr>
        </p:nvSpPr>
        <p:spPr/>
        <p:txBody>
          <a:bodyPr/>
          <a:lstStyle/>
          <a:p>
            <a:endParaRPr lang="es-MX" dirty="0"/>
          </a:p>
        </p:txBody>
      </p:sp>
      <p:sp>
        <p:nvSpPr>
          <p:cNvPr id="4" name="Marcador de número de diapositiva 3">
            <a:extLst>
              <a:ext uri="{FF2B5EF4-FFF2-40B4-BE49-F238E27FC236}">
                <a16:creationId xmlns:a16="http://schemas.microsoft.com/office/drawing/2014/main" id="{E125C349-FDA0-328B-61A4-41A3D521F7BE}"/>
              </a:ext>
            </a:extLst>
          </p:cNvPr>
          <p:cNvSpPr>
            <a:spLocks noGrp="1"/>
          </p:cNvSpPr>
          <p:nvPr>
            <p:ph type="sldNum" sz="quarter" idx="5"/>
          </p:nvPr>
        </p:nvSpPr>
        <p:spPr/>
        <p:txBody>
          <a:bodyPr/>
          <a:lstStyle/>
          <a:p>
            <a:fld id="{DB28F327-BEE5-45AC-9CE6-84AF0ACB1493}" type="slidenum">
              <a:rPr lang="es-MX" smtClean="0"/>
              <a:t>26</a:t>
            </a:fld>
            <a:endParaRPr lang="es-MX"/>
          </a:p>
        </p:txBody>
      </p:sp>
    </p:spTree>
    <p:extLst>
      <p:ext uri="{BB962C8B-B14F-4D97-AF65-F5344CB8AC3E}">
        <p14:creationId xmlns:p14="http://schemas.microsoft.com/office/powerpoint/2010/main" val="259415457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5C3160-33F1-A4F6-072B-7FA42FE32C41}"/>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6FF6A0B3-A051-16C6-69A9-1D69634C93BB}"/>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275BE463-6DDD-D960-5693-02C74BED994E}"/>
              </a:ext>
            </a:extLst>
          </p:cNvPr>
          <p:cNvSpPr>
            <a:spLocks noGrp="1"/>
          </p:cNvSpPr>
          <p:nvPr>
            <p:ph type="body" idx="1"/>
          </p:nvPr>
        </p:nvSpPr>
        <p:spPr/>
        <p:txBody>
          <a:bodyPr/>
          <a:lstStyle/>
          <a:p>
            <a:endParaRPr lang="es-MX" dirty="0"/>
          </a:p>
        </p:txBody>
      </p:sp>
      <p:sp>
        <p:nvSpPr>
          <p:cNvPr id="4" name="Marcador de número de diapositiva 3">
            <a:extLst>
              <a:ext uri="{FF2B5EF4-FFF2-40B4-BE49-F238E27FC236}">
                <a16:creationId xmlns:a16="http://schemas.microsoft.com/office/drawing/2014/main" id="{897523A9-CFD7-7340-FF11-FB4447A3F7A3}"/>
              </a:ext>
            </a:extLst>
          </p:cNvPr>
          <p:cNvSpPr>
            <a:spLocks noGrp="1"/>
          </p:cNvSpPr>
          <p:nvPr>
            <p:ph type="sldNum" sz="quarter" idx="5"/>
          </p:nvPr>
        </p:nvSpPr>
        <p:spPr/>
        <p:txBody>
          <a:bodyPr/>
          <a:lstStyle/>
          <a:p>
            <a:fld id="{DB28F327-BEE5-45AC-9CE6-84AF0ACB1493}" type="slidenum">
              <a:rPr lang="es-MX" smtClean="0"/>
              <a:t>27</a:t>
            </a:fld>
            <a:endParaRPr lang="es-MX"/>
          </a:p>
        </p:txBody>
      </p:sp>
    </p:spTree>
    <p:extLst>
      <p:ext uri="{BB962C8B-B14F-4D97-AF65-F5344CB8AC3E}">
        <p14:creationId xmlns:p14="http://schemas.microsoft.com/office/powerpoint/2010/main" val="32261251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305D52-49A3-5848-37E4-4904591C29A4}"/>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264DE7F8-C010-2EA7-80BB-E2F7E0354C50}"/>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D23D33F0-7C0F-A6CD-9B2B-96A2E0BB3FCA}"/>
              </a:ext>
            </a:extLst>
          </p:cNvPr>
          <p:cNvSpPr>
            <a:spLocks noGrp="1"/>
          </p:cNvSpPr>
          <p:nvPr>
            <p:ph type="body" idx="1"/>
          </p:nvPr>
        </p:nvSpPr>
        <p:spPr/>
        <p:txBody>
          <a:bodyPr/>
          <a:lstStyle/>
          <a:p>
            <a:r>
              <a:rPr lang="en-US" dirty="0"/>
              <a:t>A large value of propellant mass fraction is desirable as it indicates an efficient use of system mass on the rocket that is directly responsible for thrust production.</a:t>
            </a:r>
            <a:endParaRPr lang="es-MX" dirty="0"/>
          </a:p>
        </p:txBody>
      </p:sp>
      <p:sp>
        <p:nvSpPr>
          <p:cNvPr id="4" name="Marcador de número de diapositiva 3">
            <a:extLst>
              <a:ext uri="{FF2B5EF4-FFF2-40B4-BE49-F238E27FC236}">
                <a16:creationId xmlns:a16="http://schemas.microsoft.com/office/drawing/2014/main" id="{32BDB245-CECD-89CE-B664-2CC8D187A9BC}"/>
              </a:ext>
            </a:extLst>
          </p:cNvPr>
          <p:cNvSpPr>
            <a:spLocks noGrp="1"/>
          </p:cNvSpPr>
          <p:nvPr>
            <p:ph type="sldNum" sz="quarter" idx="5"/>
          </p:nvPr>
        </p:nvSpPr>
        <p:spPr/>
        <p:txBody>
          <a:bodyPr/>
          <a:lstStyle/>
          <a:p>
            <a:fld id="{DB28F327-BEE5-45AC-9CE6-84AF0ACB1493}" type="slidenum">
              <a:rPr lang="es-MX" smtClean="0"/>
              <a:t>6</a:t>
            </a:fld>
            <a:endParaRPr lang="es-MX"/>
          </a:p>
        </p:txBody>
      </p:sp>
    </p:spTree>
    <p:extLst>
      <p:ext uri="{BB962C8B-B14F-4D97-AF65-F5344CB8AC3E}">
        <p14:creationId xmlns:p14="http://schemas.microsoft.com/office/powerpoint/2010/main" val="41148598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CB22E1-7082-2BF6-8BFA-B27D3CB332F1}"/>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A9D483EF-8E9E-6817-54D4-FA50E58AA5BC}"/>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D35F5B89-C158-E21C-4D67-D43A902F131E}"/>
              </a:ext>
            </a:extLst>
          </p:cNvPr>
          <p:cNvSpPr>
            <a:spLocks noGrp="1"/>
          </p:cNvSpPr>
          <p:nvPr>
            <p:ph type="body" idx="1"/>
          </p:nvPr>
        </p:nvSpPr>
        <p:spPr/>
        <p:txBody>
          <a:bodyPr/>
          <a:lstStyle/>
          <a:p>
            <a:r>
              <a:rPr lang="en-US" dirty="0"/>
              <a:t>A large value of propellant mass fraction is desirable as it indicates an efficient use of system mass on the rocket that is directly responsible for thrust </a:t>
            </a:r>
            <a:r>
              <a:rPr lang="en-US" dirty="0" err="1"/>
              <a:t>production.f</a:t>
            </a:r>
            <a:endParaRPr lang="es-MX" dirty="0"/>
          </a:p>
        </p:txBody>
      </p:sp>
      <p:sp>
        <p:nvSpPr>
          <p:cNvPr id="4" name="Marcador de número de diapositiva 3">
            <a:extLst>
              <a:ext uri="{FF2B5EF4-FFF2-40B4-BE49-F238E27FC236}">
                <a16:creationId xmlns:a16="http://schemas.microsoft.com/office/drawing/2014/main" id="{A7F57656-A1B3-EA52-D886-4E6C01672D26}"/>
              </a:ext>
            </a:extLst>
          </p:cNvPr>
          <p:cNvSpPr>
            <a:spLocks noGrp="1"/>
          </p:cNvSpPr>
          <p:nvPr>
            <p:ph type="sldNum" sz="quarter" idx="5"/>
          </p:nvPr>
        </p:nvSpPr>
        <p:spPr/>
        <p:txBody>
          <a:bodyPr/>
          <a:lstStyle/>
          <a:p>
            <a:fld id="{DB28F327-BEE5-45AC-9CE6-84AF0ACB1493}" type="slidenum">
              <a:rPr lang="es-MX" smtClean="0"/>
              <a:t>7</a:t>
            </a:fld>
            <a:endParaRPr lang="es-MX"/>
          </a:p>
        </p:txBody>
      </p:sp>
    </p:spTree>
    <p:extLst>
      <p:ext uri="{BB962C8B-B14F-4D97-AF65-F5344CB8AC3E}">
        <p14:creationId xmlns:p14="http://schemas.microsoft.com/office/powerpoint/2010/main" val="38427246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BAF0A4-D7F0-120A-DC00-57022741514D}"/>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2298E802-686D-6A55-2724-1FC73CDBE2B5}"/>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B05DA440-2AAA-0D1C-806F-E672C3841747}"/>
              </a:ext>
            </a:extLst>
          </p:cNvPr>
          <p:cNvSpPr>
            <a:spLocks noGrp="1"/>
          </p:cNvSpPr>
          <p:nvPr>
            <p:ph type="body" idx="1"/>
          </p:nvPr>
        </p:nvSpPr>
        <p:spPr/>
        <p:txBody>
          <a:bodyPr/>
          <a:lstStyle/>
          <a:p>
            <a:r>
              <a:rPr lang="en-US" dirty="0"/>
              <a:t>A large value of propellant mass fraction is desirable as it indicates an efficient use of system mass on the rocket that is directly responsible for thrust production.</a:t>
            </a:r>
            <a:endParaRPr lang="es-MX" dirty="0"/>
          </a:p>
        </p:txBody>
      </p:sp>
      <p:sp>
        <p:nvSpPr>
          <p:cNvPr id="4" name="Marcador de número de diapositiva 3">
            <a:extLst>
              <a:ext uri="{FF2B5EF4-FFF2-40B4-BE49-F238E27FC236}">
                <a16:creationId xmlns:a16="http://schemas.microsoft.com/office/drawing/2014/main" id="{3CA16216-C1B7-06B6-1C48-21A033CE44B4}"/>
              </a:ext>
            </a:extLst>
          </p:cNvPr>
          <p:cNvSpPr>
            <a:spLocks noGrp="1"/>
          </p:cNvSpPr>
          <p:nvPr>
            <p:ph type="sldNum" sz="quarter" idx="5"/>
          </p:nvPr>
        </p:nvSpPr>
        <p:spPr/>
        <p:txBody>
          <a:bodyPr/>
          <a:lstStyle/>
          <a:p>
            <a:fld id="{DB28F327-BEE5-45AC-9CE6-84AF0ACB1493}" type="slidenum">
              <a:rPr lang="es-MX" smtClean="0"/>
              <a:t>8</a:t>
            </a:fld>
            <a:endParaRPr lang="es-MX"/>
          </a:p>
        </p:txBody>
      </p:sp>
    </p:spTree>
    <p:extLst>
      <p:ext uri="{BB962C8B-B14F-4D97-AF65-F5344CB8AC3E}">
        <p14:creationId xmlns:p14="http://schemas.microsoft.com/office/powerpoint/2010/main" val="747386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50F8F7-84C2-5B45-37A6-1153B56AFDEA}"/>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AF7EA74B-D8FD-7F31-387C-C7BA1287BC62}"/>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E4689AB9-36E7-32BB-898E-5D5AE93664F9}"/>
              </a:ext>
            </a:extLst>
          </p:cNvPr>
          <p:cNvSpPr>
            <a:spLocks noGrp="1"/>
          </p:cNvSpPr>
          <p:nvPr>
            <p:ph type="body" idx="1"/>
          </p:nvPr>
        </p:nvSpPr>
        <p:spPr/>
        <p:txBody>
          <a:bodyPr/>
          <a:lstStyle/>
          <a:p>
            <a:r>
              <a:rPr lang="en-US" dirty="0"/>
              <a:t>A large value of propellant mass fraction is desirable as it indicates an efficient use of system mass on the rocket that is directly responsible for thrust production.</a:t>
            </a:r>
            <a:endParaRPr lang="es-MX" dirty="0"/>
          </a:p>
        </p:txBody>
      </p:sp>
      <p:sp>
        <p:nvSpPr>
          <p:cNvPr id="4" name="Marcador de número de diapositiva 3">
            <a:extLst>
              <a:ext uri="{FF2B5EF4-FFF2-40B4-BE49-F238E27FC236}">
                <a16:creationId xmlns:a16="http://schemas.microsoft.com/office/drawing/2014/main" id="{2A9A8C79-6B0F-1272-769E-1604E7A38E7E}"/>
              </a:ext>
            </a:extLst>
          </p:cNvPr>
          <p:cNvSpPr>
            <a:spLocks noGrp="1"/>
          </p:cNvSpPr>
          <p:nvPr>
            <p:ph type="sldNum" sz="quarter" idx="5"/>
          </p:nvPr>
        </p:nvSpPr>
        <p:spPr/>
        <p:txBody>
          <a:bodyPr/>
          <a:lstStyle/>
          <a:p>
            <a:fld id="{DB28F327-BEE5-45AC-9CE6-84AF0ACB1493}" type="slidenum">
              <a:rPr lang="es-MX" smtClean="0"/>
              <a:t>9</a:t>
            </a:fld>
            <a:endParaRPr lang="es-MX"/>
          </a:p>
        </p:txBody>
      </p:sp>
    </p:spTree>
    <p:extLst>
      <p:ext uri="{BB962C8B-B14F-4D97-AF65-F5344CB8AC3E}">
        <p14:creationId xmlns:p14="http://schemas.microsoft.com/office/powerpoint/2010/main" val="28740702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D94D25-0505-EC87-FB19-515369FCDAAF}"/>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FB4DEB8D-A6E9-F9BC-F753-D7B1974C1434}"/>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D7A48737-222A-462B-E619-ADE82C67BB96}"/>
              </a:ext>
            </a:extLst>
          </p:cNvPr>
          <p:cNvSpPr>
            <a:spLocks noGrp="1"/>
          </p:cNvSpPr>
          <p:nvPr>
            <p:ph type="body" idx="1"/>
          </p:nvPr>
        </p:nvSpPr>
        <p:spPr/>
        <p:txBody>
          <a:bodyPr/>
          <a:lstStyle/>
          <a:p>
            <a:r>
              <a:rPr lang="es-MX" dirty="0"/>
              <a:t>En </a:t>
            </a:r>
            <a:r>
              <a:rPr lang="es-MX" dirty="0" err="1"/>
              <a:t>P_rocket</a:t>
            </a:r>
            <a:r>
              <a:rPr lang="es-MX" dirty="0"/>
              <a:t>, F es el empuje del sistema y u es la velocidad del </a:t>
            </a:r>
            <a:r>
              <a:rPr lang="es-MX" dirty="0" err="1"/>
              <a:t>vehiculo</a:t>
            </a:r>
            <a:endParaRPr lang="es-MX" dirty="0"/>
          </a:p>
        </p:txBody>
      </p:sp>
      <p:sp>
        <p:nvSpPr>
          <p:cNvPr id="4" name="Marcador de número de diapositiva 3">
            <a:extLst>
              <a:ext uri="{FF2B5EF4-FFF2-40B4-BE49-F238E27FC236}">
                <a16:creationId xmlns:a16="http://schemas.microsoft.com/office/drawing/2014/main" id="{E07417BD-5542-D618-A913-46D99F70A70D}"/>
              </a:ext>
            </a:extLst>
          </p:cNvPr>
          <p:cNvSpPr>
            <a:spLocks noGrp="1"/>
          </p:cNvSpPr>
          <p:nvPr>
            <p:ph type="sldNum" sz="quarter" idx="5"/>
          </p:nvPr>
        </p:nvSpPr>
        <p:spPr/>
        <p:txBody>
          <a:bodyPr/>
          <a:lstStyle/>
          <a:p>
            <a:fld id="{DB28F327-BEE5-45AC-9CE6-84AF0ACB1493}" type="slidenum">
              <a:rPr lang="es-MX" smtClean="0"/>
              <a:t>10</a:t>
            </a:fld>
            <a:endParaRPr lang="es-MX"/>
          </a:p>
        </p:txBody>
      </p:sp>
    </p:spTree>
    <p:extLst>
      <p:ext uri="{BB962C8B-B14F-4D97-AF65-F5344CB8AC3E}">
        <p14:creationId xmlns:p14="http://schemas.microsoft.com/office/powerpoint/2010/main" val="22845898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017DBE-8451-9A1C-F60E-AF8B55230D8D}"/>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300C1553-ADEF-A25E-05FB-925B79791913}"/>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C2884912-1AAB-A1F9-FAE2-0F45818B7E12}"/>
              </a:ext>
            </a:extLst>
          </p:cNvPr>
          <p:cNvSpPr>
            <a:spLocks noGrp="1"/>
          </p:cNvSpPr>
          <p:nvPr>
            <p:ph type="body" idx="1"/>
          </p:nvPr>
        </p:nvSpPr>
        <p:spPr/>
        <p:txBody>
          <a:bodyPr/>
          <a:lstStyle/>
          <a:p>
            <a:r>
              <a:rPr lang="es-MX" dirty="0"/>
              <a:t>En </a:t>
            </a:r>
            <a:r>
              <a:rPr lang="es-MX" dirty="0" err="1"/>
              <a:t>P_rocket</a:t>
            </a:r>
            <a:r>
              <a:rPr lang="es-MX" dirty="0"/>
              <a:t>, F es el empuje del sistema y u es la velocidad del </a:t>
            </a:r>
            <a:r>
              <a:rPr lang="es-MX" dirty="0" err="1"/>
              <a:t>vehiculo</a:t>
            </a:r>
            <a:endParaRPr lang="es-MX" dirty="0"/>
          </a:p>
        </p:txBody>
      </p:sp>
      <p:sp>
        <p:nvSpPr>
          <p:cNvPr id="4" name="Marcador de número de diapositiva 3">
            <a:extLst>
              <a:ext uri="{FF2B5EF4-FFF2-40B4-BE49-F238E27FC236}">
                <a16:creationId xmlns:a16="http://schemas.microsoft.com/office/drawing/2014/main" id="{A08AA826-DE5D-8987-747F-54A3BB500240}"/>
              </a:ext>
            </a:extLst>
          </p:cNvPr>
          <p:cNvSpPr>
            <a:spLocks noGrp="1"/>
          </p:cNvSpPr>
          <p:nvPr>
            <p:ph type="sldNum" sz="quarter" idx="5"/>
          </p:nvPr>
        </p:nvSpPr>
        <p:spPr/>
        <p:txBody>
          <a:bodyPr/>
          <a:lstStyle/>
          <a:p>
            <a:fld id="{DB28F327-BEE5-45AC-9CE6-84AF0ACB1493}" type="slidenum">
              <a:rPr lang="es-MX" smtClean="0"/>
              <a:t>11</a:t>
            </a:fld>
            <a:endParaRPr lang="es-MX"/>
          </a:p>
        </p:txBody>
      </p:sp>
    </p:spTree>
    <p:extLst>
      <p:ext uri="{BB962C8B-B14F-4D97-AF65-F5344CB8AC3E}">
        <p14:creationId xmlns:p14="http://schemas.microsoft.com/office/powerpoint/2010/main" val="2777905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B2D333-4ABD-BAA5-69F3-C31FB73D45EF}"/>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C6B6BF19-AEAE-42B5-8FA3-3E9C4D05896C}"/>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A976F343-B24A-5BCF-88EF-90FB29A7C863}"/>
              </a:ext>
            </a:extLst>
          </p:cNvPr>
          <p:cNvSpPr>
            <a:spLocks noGrp="1"/>
          </p:cNvSpPr>
          <p:nvPr>
            <p:ph type="body" idx="1"/>
          </p:nvPr>
        </p:nvSpPr>
        <p:spPr/>
        <p:txBody>
          <a:bodyPr/>
          <a:lstStyle/>
          <a:p>
            <a:r>
              <a:rPr lang="en-US" dirty="0"/>
              <a:t>A large value of propellant mass fraction is desirable as it indicates an efficient use of system mass on the rocket that is directly responsible for thrust production.</a:t>
            </a:r>
            <a:endParaRPr lang="es-MX" dirty="0"/>
          </a:p>
        </p:txBody>
      </p:sp>
      <p:sp>
        <p:nvSpPr>
          <p:cNvPr id="4" name="Marcador de número de diapositiva 3">
            <a:extLst>
              <a:ext uri="{FF2B5EF4-FFF2-40B4-BE49-F238E27FC236}">
                <a16:creationId xmlns:a16="http://schemas.microsoft.com/office/drawing/2014/main" id="{9664074F-D602-7BA4-F9BA-23096A9C6A38}"/>
              </a:ext>
            </a:extLst>
          </p:cNvPr>
          <p:cNvSpPr>
            <a:spLocks noGrp="1"/>
          </p:cNvSpPr>
          <p:nvPr>
            <p:ph type="sldNum" sz="quarter" idx="5"/>
          </p:nvPr>
        </p:nvSpPr>
        <p:spPr/>
        <p:txBody>
          <a:bodyPr/>
          <a:lstStyle/>
          <a:p>
            <a:fld id="{DB28F327-BEE5-45AC-9CE6-84AF0ACB1493}" type="slidenum">
              <a:rPr lang="es-MX" smtClean="0"/>
              <a:t>12</a:t>
            </a:fld>
            <a:endParaRPr lang="es-MX"/>
          </a:p>
        </p:txBody>
      </p:sp>
    </p:spTree>
    <p:extLst>
      <p:ext uri="{BB962C8B-B14F-4D97-AF65-F5344CB8AC3E}">
        <p14:creationId xmlns:p14="http://schemas.microsoft.com/office/powerpoint/2010/main" val="14454423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8F5251-D223-BC64-D677-1BEF02B6E87F}"/>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MX"/>
          </a:p>
        </p:txBody>
      </p:sp>
      <p:sp>
        <p:nvSpPr>
          <p:cNvPr id="3" name="Subtítulo 2">
            <a:extLst>
              <a:ext uri="{FF2B5EF4-FFF2-40B4-BE49-F238E27FC236}">
                <a16:creationId xmlns:a16="http://schemas.microsoft.com/office/drawing/2014/main" id="{3F4A65FE-8D2A-DD67-B7B2-6214BCC7FFB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MX"/>
          </a:p>
        </p:txBody>
      </p:sp>
      <p:sp>
        <p:nvSpPr>
          <p:cNvPr id="4" name="Marcador de fecha 3">
            <a:extLst>
              <a:ext uri="{FF2B5EF4-FFF2-40B4-BE49-F238E27FC236}">
                <a16:creationId xmlns:a16="http://schemas.microsoft.com/office/drawing/2014/main" id="{464258EB-91E8-2924-CBD4-96B87E7215B3}"/>
              </a:ext>
            </a:extLst>
          </p:cNvPr>
          <p:cNvSpPr>
            <a:spLocks noGrp="1"/>
          </p:cNvSpPr>
          <p:nvPr>
            <p:ph type="dt" sz="half" idx="10"/>
          </p:nvPr>
        </p:nvSpPr>
        <p:spPr/>
        <p:txBody>
          <a:bodyPr/>
          <a:lstStyle/>
          <a:p>
            <a:fld id="{ABDDA2F0-ADA3-4A09-A4A4-0854B4A15306}" type="datetimeFigureOut">
              <a:rPr lang="es-MX" smtClean="0"/>
              <a:t>31/05/2025</a:t>
            </a:fld>
            <a:endParaRPr lang="es-MX"/>
          </a:p>
        </p:txBody>
      </p:sp>
      <p:sp>
        <p:nvSpPr>
          <p:cNvPr id="5" name="Marcador de pie de página 4">
            <a:extLst>
              <a:ext uri="{FF2B5EF4-FFF2-40B4-BE49-F238E27FC236}">
                <a16:creationId xmlns:a16="http://schemas.microsoft.com/office/drawing/2014/main" id="{DE84EB14-DDAA-D28A-7BDC-5CA4FD1477E1}"/>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020C777D-DB97-B69E-A018-FD1F6A2F2EA2}"/>
              </a:ext>
            </a:extLst>
          </p:cNvPr>
          <p:cNvSpPr>
            <a:spLocks noGrp="1"/>
          </p:cNvSpPr>
          <p:nvPr>
            <p:ph type="sldNum" sz="quarter" idx="12"/>
          </p:nvPr>
        </p:nvSpPr>
        <p:spPr/>
        <p:txBody>
          <a:bodyPr/>
          <a:lstStyle/>
          <a:p>
            <a:fld id="{404251BF-4705-4018-84B9-81FA3FF8E3D2}" type="slidenum">
              <a:rPr lang="es-MX" smtClean="0"/>
              <a:t>‹Nº›</a:t>
            </a:fld>
            <a:endParaRPr lang="es-MX"/>
          </a:p>
        </p:txBody>
      </p:sp>
    </p:spTree>
    <p:extLst>
      <p:ext uri="{BB962C8B-B14F-4D97-AF65-F5344CB8AC3E}">
        <p14:creationId xmlns:p14="http://schemas.microsoft.com/office/powerpoint/2010/main" val="24653509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85B19B8-5854-260F-CB96-1B6829523669}"/>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EA8F2339-935A-BA50-6D17-C11D9A50303F}"/>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C0D93516-4160-7AF2-1AD2-1717A1759DF3}"/>
              </a:ext>
            </a:extLst>
          </p:cNvPr>
          <p:cNvSpPr>
            <a:spLocks noGrp="1"/>
          </p:cNvSpPr>
          <p:nvPr>
            <p:ph type="dt" sz="half" idx="10"/>
          </p:nvPr>
        </p:nvSpPr>
        <p:spPr/>
        <p:txBody>
          <a:bodyPr/>
          <a:lstStyle/>
          <a:p>
            <a:fld id="{ABDDA2F0-ADA3-4A09-A4A4-0854B4A15306}" type="datetimeFigureOut">
              <a:rPr lang="es-MX" smtClean="0"/>
              <a:t>31/05/2025</a:t>
            </a:fld>
            <a:endParaRPr lang="es-MX"/>
          </a:p>
        </p:txBody>
      </p:sp>
      <p:sp>
        <p:nvSpPr>
          <p:cNvPr id="5" name="Marcador de pie de página 4">
            <a:extLst>
              <a:ext uri="{FF2B5EF4-FFF2-40B4-BE49-F238E27FC236}">
                <a16:creationId xmlns:a16="http://schemas.microsoft.com/office/drawing/2014/main" id="{18C2BD7C-43C5-6A6A-2A56-049FECED01E8}"/>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C702C113-1630-F4FE-6B7A-DE6028EAF0DC}"/>
              </a:ext>
            </a:extLst>
          </p:cNvPr>
          <p:cNvSpPr>
            <a:spLocks noGrp="1"/>
          </p:cNvSpPr>
          <p:nvPr>
            <p:ph type="sldNum" sz="quarter" idx="12"/>
          </p:nvPr>
        </p:nvSpPr>
        <p:spPr/>
        <p:txBody>
          <a:bodyPr/>
          <a:lstStyle/>
          <a:p>
            <a:fld id="{404251BF-4705-4018-84B9-81FA3FF8E3D2}" type="slidenum">
              <a:rPr lang="es-MX" smtClean="0"/>
              <a:t>‹Nº›</a:t>
            </a:fld>
            <a:endParaRPr lang="es-MX"/>
          </a:p>
        </p:txBody>
      </p:sp>
    </p:spTree>
    <p:extLst>
      <p:ext uri="{BB962C8B-B14F-4D97-AF65-F5344CB8AC3E}">
        <p14:creationId xmlns:p14="http://schemas.microsoft.com/office/powerpoint/2010/main" val="29725713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35FD6614-0E5D-8F5D-E64C-B2F5267FAFB7}"/>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CF0EED13-C02A-F3ED-C589-DF5EF8C49BD7}"/>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EB7BDC0A-C2D7-3843-E6F7-DF6981CF3BDF}"/>
              </a:ext>
            </a:extLst>
          </p:cNvPr>
          <p:cNvSpPr>
            <a:spLocks noGrp="1"/>
          </p:cNvSpPr>
          <p:nvPr>
            <p:ph type="dt" sz="half" idx="10"/>
          </p:nvPr>
        </p:nvSpPr>
        <p:spPr/>
        <p:txBody>
          <a:bodyPr/>
          <a:lstStyle/>
          <a:p>
            <a:fld id="{ABDDA2F0-ADA3-4A09-A4A4-0854B4A15306}" type="datetimeFigureOut">
              <a:rPr lang="es-MX" smtClean="0"/>
              <a:t>31/05/2025</a:t>
            </a:fld>
            <a:endParaRPr lang="es-MX"/>
          </a:p>
        </p:txBody>
      </p:sp>
      <p:sp>
        <p:nvSpPr>
          <p:cNvPr id="5" name="Marcador de pie de página 4">
            <a:extLst>
              <a:ext uri="{FF2B5EF4-FFF2-40B4-BE49-F238E27FC236}">
                <a16:creationId xmlns:a16="http://schemas.microsoft.com/office/drawing/2014/main" id="{9F55993D-DADC-BB7C-FB1A-9828BFA237F6}"/>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3BAFEC26-7124-8F71-80CD-4C6F3E3DC2A2}"/>
              </a:ext>
            </a:extLst>
          </p:cNvPr>
          <p:cNvSpPr>
            <a:spLocks noGrp="1"/>
          </p:cNvSpPr>
          <p:nvPr>
            <p:ph type="sldNum" sz="quarter" idx="12"/>
          </p:nvPr>
        </p:nvSpPr>
        <p:spPr/>
        <p:txBody>
          <a:bodyPr/>
          <a:lstStyle/>
          <a:p>
            <a:fld id="{404251BF-4705-4018-84B9-81FA3FF8E3D2}" type="slidenum">
              <a:rPr lang="es-MX" smtClean="0"/>
              <a:t>‹Nº›</a:t>
            </a:fld>
            <a:endParaRPr lang="es-MX"/>
          </a:p>
        </p:txBody>
      </p:sp>
    </p:spTree>
    <p:extLst>
      <p:ext uri="{BB962C8B-B14F-4D97-AF65-F5344CB8AC3E}">
        <p14:creationId xmlns:p14="http://schemas.microsoft.com/office/powerpoint/2010/main" val="19398614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D2E4EE2-F889-3074-9997-AF6C4F9D6A83}"/>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C236082A-49F3-8097-81BB-B8BDD75B747C}"/>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1FBF5EA1-958A-FE14-14ED-F5DDBBF4E116}"/>
              </a:ext>
            </a:extLst>
          </p:cNvPr>
          <p:cNvSpPr>
            <a:spLocks noGrp="1"/>
          </p:cNvSpPr>
          <p:nvPr>
            <p:ph type="dt" sz="half" idx="10"/>
          </p:nvPr>
        </p:nvSpPr>
        <p:spPr/>
        <p:txBody>
          <a:bodyPr/>
          <a:lstStyle/>
          <a:p>
            <a:fld id="{ABDDA2F0-ADA3-4A09-A4A4-0854B4A15306}" type="datetimeFigureOut">
              <a:rPr lang="es-MX" smtClean="0"/>
              <a:t>31/05/2025</a:t>
            </a:fld>
            <a:endParaRPr lang="es-MX"/>
          </a:p>
        </p:txBody>
      </p:sp>
      <p:sp>
        <p:nvSpPr>
          <p:cNvPr id="5" name="Marcador de pie de página 4">
            <a:extLst>
              <a:ext uri="{FF2B5EF4-FFF2-40B4-BE49-F238E27FC236}">
                <a16:creationId xmlns:a16="http://schemas.microsoft.com/office/drawing/2014/main" id="{DBB1B2F9-BA97-397C-0A95-CF66A84143A0}"/>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DE2F542E-A793-5753-EA04-A2D047EE8D73}"/>
              </a:ext>
            </a:extLst>
          </p:cNvPr>
          <p:cNvSpPr>
            <a:spLocks noGrp="1"/>
          </p:cNvSpPr>
          <p:nvPr>
            <p:ph type="sldNum" sz="quarter" idx="12"/>
          </p:nvPr>
        </p:nvSpPr>
        <p:spPr/>
        <p:txBody>
          <a:bodyPr/>
          <a:lstStyle/>
          <a:p>
            <a:fld id="{404251BF-4705-4018-84B9-81FA3FF8E3D2}" type="slidenum">
              <a:rPr lang="es-MX" smtClean="0"/>
              <a:t>‹Nº›</a:t>
            </a:fld>
            <a:endParaRPr lang="es-MX"/>
          </a:p>
        </p:txBody>
      </p:sp>
    </p:spTree>
    <p:extLst>
      <p:ext uri="{BB962C8B-B14F-4D97-AF65-F5344CB8AC3E}">
        <p14:creationId xmlns:p14="http://schemas.microsoft.com/office/powerpoint/2010/main" val="15327536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12F8EC0-6FE4-21EE-0999-41500DA69A5D}"/>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AAFEFE82-C496-46BF-24AD-3A2E4C024B34}"/>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66983407-AB5D-BF9A-FBAB-084762521C54}"/>
              </a:ext>
            </a:extLst>
          </p:cNvPr>
          <p:cNvSpPr>
            <a:spLocks noGrp="1"/>
          </p:cNvSpPr>
          <p:nvPr>
            <p:ph type="dt" sz="half" idx="10"/>
          </p:nvPr>
        </p:nvSpPr>
        <p:spPr/>
        <p:txBody>
          <a:bodyPr/>
          <a:lstStyle/>
          <a:p>
            <a:fld id="{ABDDA2F0-ADA3-4A09-A4A4-0854B4A15306}" type="datetimeFigureOut">
              <a:rPr lang="es-MX" smtClean="0"/>
              <a:t>31/05/2025</a:t>
            </a:fld>
            <a:endParaRPr lang="es-MX"/>
          </a:p>
        </p:txBody>
      </p:sp>
      <p:sp>
        <p:nvSpPr>
          <p:cNvPr id="5" name="Marcador de pie de página 4">
            <a:extLst>
              <a:ext uri="{FF2B5EF4-FFF2-40B4-BE49-F238E27FC236}">
                <a16:creationId xmlns:a16="http://schemas.microsoft.com/office/drawing/2014/main" id="{A4091B16-700E-54A4-365B-884593DAECF3}"/>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617E1B6B-5F0B-DA12-3F53-D096E1224374}"/>
              </a:ext>
            </a:extLst>
          </p:cNvPr>
          <p:cNvSpPr>
            <a:spLocks noGrp="1"/>
          </p:cNvSpPr>
          <p:nvPr>
            <p:ph type="sldNum" sz="quarter" idx="12"/>
          </p:nvPr>
        </p:nvSpPr>
        <p:spPr/>
        <p:txBody>
          <a:bodyPr/>
          <a:lstStyle/>
          <a:p>
            <a:fld id="{404251BF-4705-4018-84B9-81FA3FF8E3D2}" type="slidenum">
              <a:rPr lang="es-MX" smtClean="0"/>
              <a:t>‹Nº›</a:t>
            </a:fld>
            <a:endParaRPr lang="es-MX"/>
          </a:p>
        </p:txBody>
      </p:sp>
    </p:spTree>
    <p:extLst>
      <p:ext uri="{BB962C8B-B14F-4D97-AF65-F5344CB8AC3E}">
        <p14:creationId xmlns:p14="http://schemas.microsoft.com/office/powerpoint/2010/main" val="1743475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17BE101-93AD-A4F6-2218-966EEAA06938}"/>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D927AB96-2137-7115-C296-851F579A94C7}"/>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contenido 3">
            <a:extLst>
              <a:ext uri="{FF2B5EF4-FFF2-40B4-BE49-F238E27FC236}">
                <a16:creationId xmlns:a16="http://schemas.microsoft.com/office/drawing/2014/main" id="{85653190-5E9F-C666-A5CA-E5400CDB9916}"/>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fecha 4">
            <a:extLst>
              <a:ext uri="{FF2B5EF4-FFF2-40B4-BE49-F238E27FC236}">
                <a16:creationId xmlns:a16="http://schemas.microsoft.com/office/drawing/2014/main" id="{2287A35D-19C4-6423-2182-6F7AEF7D868A}"/>
              </a:ext>
            </a:extLst>
          </p:cNvPr>
          <p:cNvSpPr>
            <a:spLocks noGrp="1"/>
          </p:cNvSpPr>
          <p:nvPr>
            <p:ph type="dt" sz="half" idx="10"/>
          </p:nvPr>
        </p:nvSpPr>
        <p:spPr/>
        <p:txBody>
          <a:bodyPr/>
          <a:lstStyle/>
          <a:p>
            <a:fld id="{ABDDA2F0-ADA3-4A09-A4A4-0854B4A15306}" type="datetimeFigureOut">
              <a:rPr lang="es-MX" smtClean="0"/>
              <a:t>31/05/2025</a:t>
            </a:fld>
            <a:endParaRPr lang="es-MX"/>
          </a:p>
        </p:txBody>
      </p:sp>
      <p:sp>
        <p:nvSpPr>
          <p:cNvPr id="6" name="Marcador de pie de página 5">
            <a:extLst>
              <a:ext uri="{FF2B5EF4-FFF2-40B4-BE49-F238E27FC236}">
                <a16:creationId xmlns:a16="http://schemas.microsoft.com/office/drawing/2014/main" id="{6A20EBBC-FFE4-BF34-584D-1103DDD1E59B}"/>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32069CD5-9784-24F5-FD3F-2CE7FEEEAFA5}"/>
              </a:ext>
            </a:extLst>
          </p:cNvPr>
          <p:cNvSpPr>
            <a:spLocks noGrp="1"/>
          </p:cNvSpPr>
          <p:nvPr>
            <p:ph type="sldNum" sz="quarter" idx="12"/>
          </p:nvPr>
        </p:nvSpPr>
        <p:spPr/>
        <p:txBody>
          <a:bodyPr/>
          <a:lstStyle/>
          <a:p>
            <a:fld id="{404251BF-4705-4018-84B9-81FA3FF8E3D2}" type="slidenum">
              <a:rPr lang="es-MX" smtClean="0"/>
              <a:t>‹Nº›</a:t>
            </a:fld>
            <a:endParaRPr lang="es-MX"/>
          </a:p>
        </p:txBody>
      </p:sp>
    </p:spTree>
    <p:extLst>
      <p:ext uri="{BB962C8B-B14F-4D97-AF65-F5344CB8AC3E}">
        <p14:creationId xmlns:p14="http://schemas.microsoft.com/office/powerpoint/2010/main" val="17959132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AC6574D-AD08-47C4-E8FA-8F244F9BFAFD}"/>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20EF632E-3FF8-7DD5-F21D-8CB63B8FEDF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AFA83C99-17BF-FB92-B9A6-6B9D02FA248F}"/>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texto 4">
            <a:extLst>
              <a:ext uri="{FF2B5EF4-FFF2-40B4-BE49-F238E27FC236}">
                <a16:creationId xmlns:a16="http://schemas.microsoft.com/office/drawing/2014/main" id="{5FE508B0-6C5A-C9B0-FC6B-343EBA1D78D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10B9C372-15AA-19D9-9B22-DB1573661A8F}"/>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7" name="Marcador de fecha 6">
            <a:extLst>
              <a:ext uri="{FF2B5EF4-FFF2-40B4-BE49-F238E27FC236}">
                <a16:creationId xmlns:a16="http://schemas.microsoft.com/office/drawing/2014/main" id="{46408DFA-ED9B-85E0-43F4-D76EC22CA284}"/>
              </a:ext>
            </a:extLst>
          </p:cNvPr>
          <p:cNvSpPr>
            <a:spLocks noGrp="1"/>
          </p:cNvSpPr>
          <p:nvPr>
            <p:ph type="dt" sz="half" idx="10"/>
          </p:nvPr>
        </p:nvSpPr>
        <p:spPr/>
        <p:txBody>
          <a:bodyPr/>
          <a:lstStyle/>
          <a:p>
            <a:fld id="{ABDDA2F0-ADA3-4A09-A4A4-0854B4A15306}" type="datetimeFigureOut">
              <a:rPr lang="es-MX" smtClean="0"/>
              <a:t>31/05/2025</a:t>
            </a:fld>
            <a:endParaRPr lang="es-MX"/>
          </a:p>
        </p:txBody>
      </p:sp>
      <p:sp>
        <p:nvSpPr>
          <p:cNvPr id="8" name="Marcador de pie de página 7">
            <a:extLst>
              <a:ext uri="{FF2B5EF4-FFF2-40B4-BE49-F238E27FC236}">
                <a16:creationId xmlns:a16="http://schemas.microsoft.com/office/drawing/2014/main" id="{B616F6DF-AA3E-072D-4717-93B1D48354DD}"/>
              </a:ext>
            </a:extLst>
          </p:cNvPr>
          <p:cNvSpPr>
            <a:spLocks noGrp="1"/>
          </p:cNvSpPr>
          <p:nvPr>
            <p:ph type="ftr" sz="quarter" idx="11"/>
          </p:nvPr>
        </p:nvSpPr>
        <p:spPr/>
        <p:txBody>
          <a:bodyPr/>
          <a:lstStyle/>
          <a:p>
            <a:endParaRPr lang="es-MX"/>
          </a:p>
        </p:txBody>
      </p:sp>
      <p:sp>
        <p:nvSpPr>
          <p:cNvPr id="9" name="Marcador de número de diapositiva 8">
            <a:extLst>
              <a:ext uri="{FF2B5EF4-FFF2-40B4-BE49-F238E27FC236}">
                <a16:creationId xmlns:a16="http://schemas.microsoft.com/office/drawing/2014/main" id="{09AB09DC-E5C6-7D7D-977D-8340C0737E4D}"/>
              </a:ext>
            </a:extLst>
          </p:cNvPr>
          <p:cNvSpPr>
            <a:spLocks noGrp="1"/>
          </p:cNvSpPr>
          <p:nvPr>
            <p:ph type="sldNum" sz="quarter" idx="12"/>
          </p:nvPr>
        </p:nvSpPr>
        <p:spPr/>
        <p:txBody>
          <a:bodyPr/>
          <a:lstStyle/>
          <a:p>
            <a:fld id="{404251BF-4705-4018-84B9-81FA3FF8E3D2}" type="slidenum">
              <a:rPr lang="es-MX" smtClean="0"/>
              <a:t>‹Nº›</a:t>
            </a:fld>
            <a:endParaRPr lang="es-MX"/>
          </a:p>
        </p:txBody>
      </p:sp>
    </p:spTree>
    <p:extLst>
      <p:ext uri="{BB962C8B-B14F-4D97-AF65-F5344CB8AC3E}">
        <p14:creationId xmlns:p14="http://schemas.microsoft.com/office/powerpoint/2010/main" val="35925698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8011C47-A5E1-52D3-713F-69DAB3CBE5A3}"/>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fecha 2">
            <a:extLst>
              <a:ext uri="{FF2B5EF4-FFF2-40B4-BE49-F238E27FC236}">
                <a16:creationId xmlns:a16="http://schemas.microsoft.com/office/drawing/2014/main" id="{1C518C19-B858-A8DC-36D3-86800D8685BC}"/>
              </a:ext>
            </a:extLst>
          </p:cNvPr>
          <p:cNvSpPr>
            <a:spLocks noGrp="1"/>
          </p:cNvSpPr>
          <p:nvPr>
            <p:ph type="dt" sz="half" idx="10"/>
          </p:nvPr>
        </p:nvSpPr>
        <p:spPr/>
        <p:txBody>
          <a:bodyPr/>
          <a:lstStyle/>
          <a:p>
            <a:fld id="{ABDDA2F0-ADA3-4A09-A4A4-0854B4A15306}" type="datetimeFigureOut">
              <a:rPr lang="es-MX" smtClean="0"/>
              <a:t>31/05/2025</a:t>
            </a:fld>
            <a:endParaRPr lang="es-MX"/>
          </a:p>
        </p:txBody>
      </p:sp>
      <p:sp>
        <p:nvSpPr>
          <p:cNvPr id="4" name="Marcador de pie de página 3">
            <a:extLst>
              <a:ext uri="{FF2B5EF4-FFF2-40B4-BE49-F238E27FC236}">
                <a16:creationId xmlns:a16="http://schemas.microsoft.com/office/drawing/2014/main" id="{41F53B55-5D75-1FD8-7305-4050FDD68411}"/>
              </a:ext>
            </a:extLst>
          </p:cNvPr>
          <p:cNvSpPr>
            <a:spLocks noGrp="1"/>
          </p:cNvSpPr>
          <p:nvPr>
            <p:ph type="ftr" sz="quarter" idx="11"/>
          </p:nvPr>
        </p:nvSpPr>
        <p:spPr/>
        <p:txBody>
          <a:bodyPr/>
          <a:lstStyle/>
          <a:p>
            <a:endParaRPr lang="es-MX"/>
          </a:p>
        </p:txBody>
      </p:sp>
      <p:sp>
        <p:nvSpPr>
          <p:cNvPr id="5" name="Marcador de número de diapositiva 4">
            <a:extLst>
              <a:ext uri="{FF2B5EF4-FFF2-40B4-BE49-F238E27FC236}">
                <a16:creationId xmlns:a16="http://schemas.microsoft.com/office/drawing/2014/main" id="{500FEE24-67A8-7C20-546D-BCEB3EEE2CC7}"/>
              </a:ext>
            </a:extLst>
          </p:cNvPr>
          <p:cNvSpPr>
            <a:spLocks noGrp="1"/>
          </p:cNvSpPr>
          <p:nvPr>
            <p:ph type="sldNum" sz="quarter" idx="12"/>
          </p:nvPr>
        </p:nvSpPr>
        <p:spPr/>
        <p:txBody>
          <a:bodyPr/>
          <a:lstStyle/>
          <a:p>
            <a:fld id="{404251BF-4705-4018-84B9-81FA3FF8E3D2}" type="slidenum">
              <a:rPr lang="es-MX" smtClean="0"/>
              <a:t>‹Nº›</a:t>
            </a:fld>
            <a:endParaRPr lang="es-MX"/>
          </a:p>
        </p:txBody>
      </p:sp>
    </p:spTree>
    <p:extLst>
      <p:ext uri="{BB962C8B-B14F-4D97-AF65-F5344CB8AC3E}">
        <p14:creationId xmlns:p14="http://schemas.microsoft.com/office/powerpoint/2010/main" val="3730183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DE40A591-B9B4-C1D0-2520-DB39CAD388E6}"/>
              </a:ext>
            </a:extLst>
          </p:cNvPr>
          <p:cNvSpPr>
            <a:spLocks noGrp="1"/>
          </p:cNvSpPr>
          <p:nvPr>
            <p:ph type="dt" sz="half" idx="10"/>
          </p:nvPr>
        </p:nvSpPr>
        <p:spPr/>
        <p:txBody>
          <a:bodyPr/>
          <a:lstStyle/>
          <a:p>
            <a:fld id="{ABDDA2F0-ADA3-4A09-A4A4-0854B4A15306}" type="datetimeFigureOut">
              <a:rPr lang="es-MX" smtClean="0"/>
              <a:t>31/05/2025</a:t>
            </a:fld>
            <a:endParaRPr lang="es-MX"/>
          </a:p>
        </p:txBody>
      </p:sp>
      <p:sp>
        <p:nvSpPr>
          <p:cNvPr id="3" name="Marcador de pie de página 2">
            <a:extLst>
              <a:ext uri="{FF2B5EF4-FFF2-40B4-BE49-F238E27FC236}">
                <a16:creationId xmlns:a16="http://schemas.microsoft.com/office/drawing/2014/main" id="{59DB7BC8-513F-96E7-0F35-8CDD700E2FC2}"/>
              </a:ext>
            </a:extLst>
          </p:cNvPr>
          <p:cNvSpPr>
            <a:spLocks noGrp="1"/>
          </p:cNvSpPr>
          <p:nvPr>
            <p:ph type="ftr" sz="quarter" idx="11"/>
          </p:nvPr>
        </p:nvSpPr>
        <p:spPr/>
        <p:txBody>
          <a:bodyPr/>
          <a:lstStyle/>
          <a:p>
            <a:endParaRPr lang="es-MX"/>
          </a:p>
        </p:txBody>
      </p:sp>
      <p:sp>
        <p:nvSpPr>
          <p:cNvPr id="4" name="Marcador de número de diapositiva 3">
            <a:extLst>
              <a:ext uri="{FF2B5EF4-FFF2-40B4-BE49-F238E27FC236}">
                <a16:creationId xmlns:a16="http://schemas.microsoft.com/office/drawing/2014/main" id="{7AE4AC45-E002-BEEB-8B8E-44514FE6BF11}"/>
              </a:ext>
            </a:extLst>
          </p:cNvPr>
          <p:cNvSpPr>
            <a:spLocks noGrp="1"/>
          </p:cNvSpPr>
          <p:nvPr>
            <p:ph type="sldNum" sz="quarter" idx="12"/>
          </p:nvPr>
        </p:nvSpPr>
        <p:spPr/>
        <p:txBody>
          <a:bodyPr/>
          <a:lstStyle/>
          <a:p>
            <a:fld id="{404251BF-4705-4018-84B9-81FA3FF8E3D2}" type="slidenum">
              <a:rPr lang="es-MX" smtClean="0"/>
              <a:t>‹Nº›</a:t>
            </a:fld>
            <a:endParaRPr lang="es-MX"/>
          </a:p>
        </p:txBody>
      </p:sp>
    </p:spTree>
    <p:extLst>
      <p:ext uri="{BB962C8B-B14F-4D97-AF65-F5344CB8AC3E}">
        <p14:creationId xmlns:p14="http://schemas.microsoft.com/office/powerpoint/2010/main" val="40601148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6FC0222-34BC-EBA6-7A21-952CD9074429}"/>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1B2DED37-96F5-2838-76FF-E8FC4633590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texto 3">
            <a:extLst>
              <a:ext uri="{FF2B5EF4-FFF2-40B4-BE49-F238E27FC236}">
                <a16:creationId xmlns:a16="http://schemas.microsoft.com/office/drawing/2014/main" id="{F7204234-1783-9477-4B7F-9E1C2285F21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E4AB8F47-7E0B-AC5B-B99B-1397BBF4E1B0}"/>
              </a:ext>
            </a:extLst>
          </p:cNvPr>
          <p:cNvSpPr>
            <a:spLocks noGrp="1"/>
          </p:cNvSpPr>
          <p:nvPr>
            <p:ph type="dt" sz="half" idx="10"/>
          </p:nvPr>
        </p:nvSpPr>
        <p:spPr/>
        <p:txBody>
          <a:bodyPr/>
          <a:lstStyle/>
          <a:p>
            <a:fld id="{ABDDA2F0-ADA3-4A09-A4A4-0854B4A15306}" type="datetimeFigureOut">
              <a:rPr lang="es-MX" smtClean="0"/>
              <a:t>31/05/2025</a:t>
            </a:fld>
            <a:endParaRPr lang="es-MX"/>
          </a:p>
        </p:txBody>
      </p:sp>
      <p:sp>
        <p:nvSpPr>
          <p:cNvPr id="6" name="Marcador de pie de página 5">
            <a:extLst>
              <a:ext uri="{FF2B5EF4-FFF2-40B4-BE49-F238E27FC236}">
                <a16:creationId xmlns:a16="http://schemas.microsoft.com/office/drawing/2014/main" id="{27444E72-2B34-6E35-EB8C-540D1757191F}"/>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BA0BA796-5219-8949-D532-E68CFCD5B791}"/>
              </a:ext>
            </a:extLst>
          </p:cNvPr>
          <p:cNvSpPr>
            <a:spLocks noGrp="1"/>
          </p:cNvSpPr>
          <p:nvPr>
            <p:ph type="sldNum" sz="quarter" idx="12"/>
          </p:nvPr>
        </p:nvSpPr>
        <p:spPr/>
        <p:txBody>
          <a:bodyPr/>
          <a:lstStyle/>
          <a:p>
            <a:fld id="{404251BF-4705-4018-84B9-81FA3FF8E3D2}" type="slidenum">
              <a:rPr lang="es-MX" smtClean="0"/>
              <a:t>‹Nº›</a:t>
            </a:fld>
            <a:endParaRPr lang="es-MX"/>
          </a:p>
        </p:txBody>
      </p:sp>
    </p:spTree>
    <p:extLst>
      <p:ext uri="{BB962C8B-B14F-4D97-AF65-F5344CB8AC3E}">
        <p14:creationId xmlns:p14="http://schemas.microsoft.com/office/powerpoint/2010/main" val="4449194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F931805-E0DF-1EF9-C110-CAC93E17C24B}"/>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posición de imagen 2">
            <a:extLst>
              <a:ext uri="{FF2B5EF4-FFF2-40B4-BE49-F238E27FC236}">
                <a16:creationId xmlns:a16="http://schemas.microsoft.com/office/drawing/2014/main" id="{D13ACECD-8E37-357C-8FBF-04124CEBC47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Marcador de texto 3">
            <a:extLst>
              <a:ext uri="{FF2B5EF4-FFF2-40B4-BE49-F238E27FC236}">
                <a16:creationId xmlns:a16="http://schemas.microsoft.com/office/drawing/2014/main" id="{A76933F9-CE62-7A51-2526-EF47F52B49C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61295AB3-0527-0650-4A5E-8E39C3FEBC5F}"/>
              </a:ext>
            </a:extLst>
          </p:cNvPr>
          <p:cNvSpPr>
            <a:spLocks noGrp="1"/>
          </p:cNvSpPr>
          <p:nvPr>
            <p:ph type="dt" sz="half" idx="10"/>
          </p:nvPr>
        </p:nvSpPr>
        <p:spPr/>
        <p:txBody>
          <a:bodyPr/>
          <a:lstStyle/>
          <a:p>
            <a:fld id="{ABDDA2F0-ADA3-4A09-A4A4-0854B4A15306}" type="datetimeFigureOut">
              <a:rPr lang="es-MX" smtClean="0"/>
              <a:t>31/05/2025</a:t>
            </a:fld>
            <a:endParaRPr lang="es-MX"/>
          </a:p>
        </p:txBody>
      </p:sp>
      <p:sp>
        <p:nvSpPr>
          <p:cNvPr id="6" name="Marcador de pie de página 5">
            <a:extLst>
              <a:ext uri="{FF2B5EF4-FFF2-40B4-BE49-F238E27FC236}">
                <a16:creationId xmlns:a16="http://schemas.microsoft.com/office/drawing/2014/main" id="{EC74B01D-04E3-41D7-9835-5139255EA9B1}"/>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09D3E2DD-D6F1-4D4F-8C0B-D77DCA7B4F41}"/>
              </a:ext>
            </a:extLst>
          </p:cNvPr>
          <p:cNvSpPr>
            <a:spLocks noGrp="1"/>
          </p:cNvSpPr>
          <p:nvPr>
            <p:ph type="sldNum" sz="quarter" idx="12"/>
          </p:nvPr>
        </p:nvSpPr>
        <p:spPr/>
        <p:txBody>
          <a:bodyPr/>
          <a:lstStyle/>
          <a:p>
            <a:fld id="{404251BF-4705-4018-84B9-81FA3FF8E3D2}" type="slidenum">
              <a:rPr lang="es-MX" smtClean="0"/>
              <a:t>‹Nº›</a:t>
            </a:fld>
            <a:endParaRPr lang="es-MX"/>
          </a:p>
        </p:txBody>
      </p:sp>
    </p:spTree>
    <p:extLst>
      <p:ext uri="{BB962C8B-B14F-4D97-AF65-F5344CB8AC3E}">
        <p14:creationId xmlns:p14="http://schemas.microsoft.com/office/powerpoint/2010/main" val="29043408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D700FFC7-6AF2-7718-31AD-61B3B9EAFA0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D0845A47-E640-38C6-B77C-4374D64C3E7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BA621615-6EE4-8999-4974-FC8345B0F04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ABDDA2F0-ADA3-4A09-A4A4-0854B4A15306}" type="datetimeFigureOut">
              <a:rPr lang="es-MX" smtClean="0"/>
              <a:t>31/05/2025</a:t>
            </a:fld>
            <a:endParaRPr lang="es-MX"/>
          </a:p>
        </p:txBody>
      </p:sp>
      <p:sp>
        <p:nvSpPr>
          <p:cNvPr id="5" name="Marcador de pie de página 4">
            <a:extLst>
              <a:ext uri="{FF2B5EF4-FFF2-40B4-BE49-F238E27FC236}">
                <a16:creationId xmlns:a16="http://schemas.microsoft.com/office/drawing/2014/main" id="{1453D141-D99F-08DF-89A5-CE133A10F33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s-MX"/>
          </a:p>
        </p:txBody>
      </p:sp>
      <p:sp>
        <p:nvSpPr>
          <p:cNvPr id="6" name="Marcador de número de diapositiva 5">
            <a:extLst>
              <a:ext uri="{FF2B5EF4-FFF2-40B4-BE49-F238E27FC236}">
                <a16:creationId xmlns:a16="http://schemas.microsoft.com/office/drawing/2014/main" id="{E4B33CF8-1115-CD03-F7AD-24C3565823E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04251BF-4705-4018-84B9-81FA3FF8E3D2}" type="slidenum">
              <a:rPr lang="es-MX" smtClean="0"/>
              <a:t>‹Nº›</a:t>
            </a:fld>
            <a:endParaRPr lang="es-MX"/>
          </a:p>
        </p:txBody>
      </p:sp>
    </p:spTree>
    <p:extLst>
      <p:ext uri="{BB962C8B-B14F-4D97-AF65-F5344CB8AC3E}">
        <p14:creationId xmlns:p14="http://schemas.microsoft.com/office/powerpoint/2010/main" val="23338902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30.png"/></Relationships>
</file>

<file path=ppt/slides/_rels/slide1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33.png"/></Relationships>
</file>

<file path=ppt/slides/_rels/slide13.xml.rels><?xml version="1.0" encoding="UTF-8" standalone="yes"?>
<Relationships xmlns="http://schemas.openxmlformats.org/package/2006/relationships"><Relationship Id="rId3" Type="http://schemas.openxmlformats.org/officeDocument/2006/relationships/image" Target="../media/image34.png"/><Relationship Id="rId7" Type="http://schemas.openxmlformats.org/officeDocument/2006/relationships/image" Target="../media/image38.png"/><Relationship Id="rId2" Type="http://schemas.openxmlformats.org/officeDocument/2006/relationships/notesSlide" Target="../notesSlides/notesSlide10.xml"/><Relationship Id="rId1" Type="http://schemas.openxmlformats.org/officeDocument/2006/relationships/slideLayout" Target="../slideLayouts/slideLayout4.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14.xml.rels><?xml version="1.0" encoding="UTF-8" standalone="yes"?>
<Relationships xmlns="http://schemas.openxmlformats.org/package/2006/relationships"><Relationship Id="rId3" Type="http://schemas.openxmlformats.org/officeDocument/2006/relationships/image" Target="../media/image39.png"/><Relationship Id="rId7" Type="http://schemas.openxmlformats.org/officeDocument/2006/relationships/image" Target="../media/image40.png"/><Relationship Id="rId2" Type="http://schemas.openxmlformats.org/officeDocument/2006/relationships/notesSlide" Target="../notesSlides/notesSlide11.xml"/><Relationship Id="rId1" Type="http://schemas.openxmlformats.org/officeDocument/2006/relationships/slideLayout" Target="../slideLayouts/slideLayout4.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15.xml.rels><?xml version="1.0" encoding="UTF-8" standalone="yes"?>
<Relationships xmlns="http://schemas.openxmlformats.org/package/2006/relationships"><Relationship Id="rId8" Type="http://schemas.openxmlformats.org/officeDocument/2006/relationships/customXml" Target="../ink/ink3.xml"/><Relationship Id="rId13" Type="http://schemas.openxmlformats.org/officeDocument/2006/relationships/image" Target="../media/image46.png"/><Relationship Id="rId18" Type="http://schemas.openxmlformats.org/officeDocument/2006/relationships/customXml" Target="../ink/ink8.xml"/><Relationship Id="rId3" Type="http://schemas.openxmlformats.org/officeDocument/2006/relationships/image" Target="../media/image41.png"/><Relationship Id="rId21" Type="http://schemas.openxmlformats.org/officeDocument/2006/relationships/image" Target="../media/image50.png"/><Relationship Id="rId7" Type="http://schemas.openxmlformats.org/officeDocument/2006/relationships/image" Target="../media/image43.png"/><Relationship Id="rId12" Type="http://schemas.openxmlformats.org/officeDocument/2006/relationships/customXml" Target="../ink/ink5.xml"/><Relationship Id="rId17" Type="http://schemas.openxmlformats.org/officeDocument/2006/relationships/image" Target="../media/image48.png"/><Relationship Id="rId25" Type="http://schemas.openxmlformats.org/officeDocument/2006/relationships/image" Target="../media/image52.png"/><Relationship Id="rId2" Type="http://schemas.openxmlformats.org/officeDocument/2006/relationships/notesSlide" Target="../notesSlides/notesSlide12.xml"/><Relationship Id="rId16" Type="http://schemas.openxmlformats.org/officeDocument/2006/relationships/customXml" Target="../ink/ink7.xml"/><Relationship Id="rId20" Type="http://schemas.openxmlformats.org/officeDocument/2006/relationships/customXml" Target="../ink/ink9.xml"/><Relationship Id="rId1" Type="http://schemas.openxmlformats.org/officeDocument/2006/relationships/slideLayout" Target="../slideLayouts/slideLayout4.xml"/><Relationship Id="rId6" Type="http://schemas.openxmlformats.org/officeDocument/2006/relationships/customXml" Target="../ink/ink2.xml"/><Relationship Id="rId11" Type="http://schemas.openxmlformats.org/officeDocument/2006/relationships/image" Target="../media/image45.png"/><Relationship Id="rId24" Type="http://schemas.openxmlformats.org/officeDocument/2006/relationships/customXml" Target="../ink/ink11.xml"/><Relationship Id="rId5" Type="http://schemas.openxmlformats.org/officeDocument/2006/relationships/image" Target="../media/image42.png"/><Relationship Id="rId15" Type="http://schemas.openxmlformats.org/officeDocument/2006/relationships/image" Target="../media/image47.png"/><Relationship Id="rId23" Type="http://schemas.openxmlformats.org/officeDocument/2006/relationships/image" Target="../media/image51.png"/><Relationship Id="rId10" Type="http://schemas.openxmlformats.org/officeDocument/2006/relationships/customXml" Target="../ink/ink4.xml"/><Relationship Id="rId19" Type="http://schemas.openxmlformats.org/officeDocument/2006/relationships/image" Target="../media/image49.png"/><Relationship Id="rId4" Type="http://schemas.openxmlformats.org/officeDocument/2006/relationships/customXml" Target="../ink/ink1.xml"/><Relationship Id="rId9" Type="http://schemas.openxmlformats.org/officeDocument/2006/relationships/image" Target="../media/image44.png"/><Relationship Id="rId14" Type="http://schemas.openxmlformats.org/officeDocument/2006/relationships/customXml" Target="../ink/ink6.xml"/><Relationship Id="rId22" Type="http://schemas.openxmlformats.org/officeDocument/2006/relationships/customXml" Target="../ink/ink10.xml"/></Relationships>
</file>

<file path=ppt/slides/_rels/slide16.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13.xml"/><Relationship Id="rId1" Type="http://schemas.openxmlformats.org/officeDocument/2006/relationships/slideLayout" Target="../slideLayouts/slideLayout4.xml"/><Relationship Id="rId4" Type="http://schemas.openxmlformats.org/officeDocument/2006/relationships/image" Target="../media/image54.png"/></Relationships>
</file>

<file path=ppt/slides/_rels/slide17.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15.xml"/><Relationship Id="rId1" Type="http://schemas.openxmlformats.org/officeDocument/2006/relationships/slideLayout" Target="../slideLayouts/slideLayout4.xml"/><Relationship Id="rId4" Type="http://schemas.openxmlformats.org/officeDocument/2006/relationships/image" Target="../media/image57.png"/></Relationships>
</file>

<file path=ppt/slides/_rels/slide19.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16.xml"/><Relationship Id="rId1" Type="http://schemas.openxmlformats.org/officeDocument/2006/relationships/slideLayout" Target="../slideLayouts/slideLayout4.xml"/><Relationship Id="rId6" Type="http://schemas.openxmlformats.org/officeDocument/2006/relationships/image" Target="../media/image60.png"/><Relationship Id="rId5" Type="http://schemas.openxmlformats.org/officeDocument/2006/relationships/image" Target="../media/image59.png"/><Relationship Id="rId4" Type="http://schemas.openxmlformats.org/officeDocument/2006/relationships/image" Target="../media/image57.png"/></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17.xml"/><Relationship Id="rId1" Type="http://schemas.openxmlformats.org/officeDocument/2006/relationships/slideLayout" Target="../slideLayouts/slideLayout4.xml"/><Relationship Id="rId5" Type="http://schemas.openxmlformats.org/officeDocument/2006/relationships/image" Target="../media/image63.png"/><Relationship Id="rId4" Type="http://schemas.openxmlformats.org/officeDocument/2006/relationships/image" Target="../media/image62.png"/></Relationships>
</file>

<file path=ppt/slides/_rels/slide21.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18.xml"/><Relationship Id="rId1" Type="http://schemas.openxmlformats.org/officeDocument/2006/relationships/slideLayout" Target="../slideLayouts/slideLayout4.xml"/><Relationship Id="rId6" Type="http://schemas.openxmlformats.org/officeDocument/2006/relationships/hyperlink" Target="https://webbook.nist.gov/chemistry/" TargetMode="External"/><Relationship Id="rId5" Type="http://schemas.openxmlformats.org/officeDocument/2006/relationships/image" Target="../media/image66.png"/><Relationship Id="rId4" Type="http://schemas.openxmlformats.org/officeDocument/2006/relationships/image" Target="../media/image65.png"/></Relationships>
</file>

<file path=ppt/slides/_rels/slide22.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10" Type="http://schemas.openxmlformats.org/officeDocument/2006/relationships/image" Target="../media/image15.jpeg"/><Relationship Id="rId4" Type="http://schemas.openxmlformats.org/officeDocument/2006/relationships/image" Target="../media/image9.png"/><Relationship Id="rId9" Type="http://schemas.openxmlformats.org/officeDocument/2006/relationships/image" Target="../media/image14.png"/></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19.png"/><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chart" Target="../charts/chart1.xml"/></Relationships>
</file>

<file path=ppt/slides/_rels/slide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21.png"/></Relationships>
</file>

<file path=ppt/slides/_rels/slide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xml"/><Relationship Id="rId1" Type="http://schemas.openxmlformats.org/officeDocument/2006/relationships/slideLayout" Target="../slideLayouts/slideLayout4.xml"/><Relationship Id="rId5" Type="http://schemas.openxmlformats.org/officeDocument/2006/relationships/image" Target="../media/image24.png"/><Relationship Id="rId4" Type="http://schemas.openxmlformats.org/officeDocument/2006/relationships/image" Target="../media/image23.png"/></Relationships>
</file>

<file path=ppt/slides/_rels/slide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xml"/><Relationship Id="rId1" Type="http://schemas.openxmlformats.org/officeDocument/2006/relationships/slideLayout" Target="../slideLayouts/slideLayout4.xml"/><Relationship Id="rId5" Type="http://schemas.openxmlformats.org/officeDocument/2006/relationships/image" Target="../media/image27.png"/><Relationship Id="rId4" Type="http://schemas.openxmlformats.org/officeDocument/2006/relationships/image" Target="../media/image26.png"/></Relationships>
</file>

<file path=ppt/slides/_rels/slide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n 8">
            <a:extLst>
              <a:ext uri="{FF2B5EF4-FFF2-40B4-BE49-F238E27FC236}">
                <a16:creationId xmlns:a16="http://schemas.microsoft.com/office/drawing/2014/main" id="{6635DCF3-F7E3-2C45-9336-47CAE85718A4}"/>
              </a:ext>
            </a:extLst>
          </p:cNvPr>
          <p:cNvPicPr>
            <a:picLocks noChangeAspect="1"/>
          </p:cNvPicPr>
          <p:nvPr/>
        </p:nvPicPr>
        <p:blipFill>
          <a:blip r:embed="rId3"/>
          <a:srcRect l="2032" r="7404" b="2833"/>
          <a:stretch/>
        </p:blipFill>
        <p:spPr>
          <a:xfrm>
            <a:off x="6652260" y="2997920"/>
            <a:ext cx="5539740" cy="3610843"/>
          </a:xfrm>
          <a:prstGeom prst="rect">
            <a:avLst/>
          </a:prstGeom>
        </p:spPr>
      </p:pic>
      <p:sp>
        <p:nvSpPr>
          <p:cNvPr id="2" name="Título 1">
            <a:extLst>
              <a:ext uri="{FF2B5EF4-FFF2-40B4-BE49-F238E27FC236}">
                <a16:creationId xmlns:a16="http://schemas.microsoft.com/office/drawing/2014/main" id="{5EF8233C-F3DA-2ABC-9288-4BCD7433344C}"/>
              </a:ext>
            </a:extLst>
          </p:cNvPr>
          <p:cNvSpPr>
            <a:spLocks noGrp="1"/>
          </p:cNvSpPr>
          <p:nvPr>
            <p:ph type="ctrTitle"/>
          </p:nvPr>
        </p:nvSpPr>
        <p:spPr>
          <a:xfrm>
            <a:off x="1524000" y="1508761"/>
            <a:ext cx="9144000" cy="2389822"/>
          </a:xfrm>
        </p:spPr>
        <p:txBody>
          <a:bodyPr>
            <a:noAutofit/>
          </a:bodyPr>
          <a:lstStyle/>
          <a:p>
            <a:r>
              <a:rPr lang="es-MX" sz="5400" dirty="0">
                <a:latin typeface="Times New Roman" panose="02020603050405020304" pitchFamily="18" charset="0"/>
                <a:cs typeface="Times New Roman" panose="02020603050405020304" pitchFamily="18" charset="0"/>
              </a:rPr>
              <a:t>DYNX - HPRT</a:t>
            </a:r>
            <a:br>
              <a:rPr lang="es-MX" sz="5400" dirty="0">
                <a:latin typeface="Times New Roman" panose="02020603050405020304" pitchFamily="18" charset="0"/>
                <a:cs typeface="Times New Roman" panose="02020603050405020304" pitchFamily="18" charset="0"/>
              </a:rPr>
            </a:br>
            <a:r>
              <a:rPr lang="es-MX" sz="5400" dirty="0">
                <a:latin typeface="Times New Roman" panose="02020603050405020304" pitchFamily="18" charset="0"/>
                <a:cs typeface="Times New Roman" panose="02020603050405020304" pitchFamily="18" charset="0"/>
              </a:rPr>
              <a:t>R&amp;D - Propulsión</a:t>
            </a:r>
            <a:br>
              <a:rPr lang="es-MX" sz="5400" dirty="0">
                <a:latin typeface="Times New Roman" panose="02020603050405020304" pitchFamily="18" charset="0"/>
                <a:cs typeface="Times New Roman" panose="02020603050405020304" pitchFamily="18" charset="0"/>
              </a:rPr>
            </a:br>
            <a:r>
              <a:rPr lang="es-MX" sz="5400" dirty="0">
                <a:latin typeface="Times New Roman" panose="02020603050405020304" pitchFamily="18" charset="0"/>
                <a:cs typeface="Times New Roman" panose="02020603050405020304" pitchFamily="18" charset="0"/>
              </a:rPr>
              <a:t>Programa </a:t>
            </a:r>
            <a:r>
              <a:rPr lang="es-MX" sz="5400" dirty="0" err="1">
                <a:latin typeface="Times New Roman" panose="02020603050405020304" pitchFamily="18" charset="0"/>
                <a:cs typeface="Times New Roman" panose="02020603050405020304" pitchFamily="18" charset="0"/>
              </a:rPr>
              <a:t>Flammam</a:t>
            </a:r>
            <a:endParaRPr lang="es-MX" sz="5400" dirty="0">
              <a:latin typeface="Times New Roman" panose="02020603050405020304" pitchFamily="18" charset="0"/>
              <a:cs typeface="Times New Roman" panose="02020603050405020304" pitchFamily="18" charset="0"/>
            </a:endParaRPr>
          </a:p>
        </p:txBody>
      </p:sp>
      <p:sp>
        <p:nvSpPr>
          <p:cNvPr id="3" name="Subtítulo 2">
            <a:extLst>
              <a:ext uri="{FF2B5EF4-FFF2-40B4-BE49-F238E27FC236}">
                <a16:creationId xmlns:a16="http://schemas.microsoft.com/office/drawing/2014/main" id="{EC6C3CBE-087A-6EFC-794A-BF6D55DB7543}"/>
              </a:ext>
            </a:extLst>
          </p:cNvPr>
          <p:cNvSpPr>
            <a:spLocks noGrp="1"/>
          </p:cNvSpPr>
          <p:nvPr>
            <p:ph type="subTitle" idx="1"/>
          </p:nvPr>
        </p:nvSpPr>
        <p:spPr>
          <a:xfrm>
            <a:off x="1524000" y="3990658"/>
            <a:ext cx="9144000" cy="1655762"/>
          </a:xfrm>
        </p:spPr>
        <p:txBody>
          <a:bodyPr>
            <a:normAutofit/>
          </a:bodyPr>
          <a:lstStyle/>
          <a:p>
            <a:r>
              <a:rPr lang="es-MX" sz="3400" dirty="0">
                <a:latin typeface="Times New Roman" panose="02020603050405020304" pitchFamily="18" charset="0"/>
                <a:cs typeface="Times New Roman" panose="02020603050405020304" pitchFamily="18" charset="0"/>
              </a:rPr>
              <a:t>Presentación técnica </a:t>
            </a:r>
          </a:p>
          <a:p>
            <a:r>
              <a:rPr lang="es-MX" sz="3400" dirty="0">
                <a:latin typeface="Times New Roman" panose="02020603050405020304" pitchFamily="18" charset="0"/>
                <a:cs typeface="Times New Roman" panose="02020603050405020304" pitchFamily="18" charset="0"/>
              </a:rPr>
              <a:t>Motor cohete “</a:t>
            </a:r>
            <a:r>
              <a:rPr lang="es-MX" sz="3400" i="1" dirty="0">
                <a:latin typeface="Times New Roman" panose="02020603050405020304" pitchFamily="18" charset="0"/>
                <a:cs typeface="Times New Roman" panose="02020603050405020304" pitchFamily="18" charset="0"/>
              </a:rPr>
              <a:t>Lucia V1</a:t>
            </a:r>
            <a:r>
              <a:rPr lang="es-MX" sz="3400" dirty="0">
                <a:latin typeface="Times New Roman" panose="02020603050405020304" pitchFamily="18" charset="0"/>
                <a:cs typeface="Times New Roman" panose="02020603050405020304" pitchFamily="18" charset="0"/>
              </a:rPr>
              <a:t>” </a:t>
            </a:r>
          </a:p>
        </p:txBody>
      </p:sp>
      <p:sp>
        <p:nvSpPr>
          <p:cNvPr id="12" name="Subtítulo 2">
            <a:extLst>
              <a:ext uri="{FF2B5EF4-FFF2-40B4-BE49-F238E27FC236}">
                <a16:creationId xmlns:a16="http://schemas.microsoft.com/office/drawing/2014/main" id="{ECC718EC-22DC-2FC1-E7BF-660F4465FB20}"/>
              </a:ext>
            </a:extLst>
          </p:cNvPr>
          <p:cNvSpPr txBox="1">
            <a:spLocks/>
          </p:cNvSpPr>
          <p:nvPr/>
        </p:nvSpPr>
        <p:spPr>
          <a:xfrm>
            <a:off x="3429001" y="6608763"/>
            <a:ext cx="8763000" cy="249237"/>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r>
              <a:rPr lang="es-MX" sz="1200" dirty="0">
                <a:latin typeface="Times New Roman" panose="02020603050405020304" pitchFamily="18" charset="0"/>
                <a:cs typeface="Times New Roman" panose="02020603050405020304" pitchFamily="18" charset="0"/>
              </a:rPr>
              <a:t> 29 de mayo del 2025, Pedro de Alba S/N, Niños Héroes, Ciudad Universitaria, 66455 San Nicolás de los Garza, N.L.</a:t>
            </a:r>
          </a:p>
        </p:txBody>
      </p:sp>
      <p:pic>
        <p:nvPicPr>
          <p:cNvPr id="1028" name="Picture 4" descr="Uanl vector logo - Uanl logo vector free download">
            <a:extLst>
              <a:ext uri="{FF2B5EF4-FFF2-40B4-BE49-F238E27FC236}">
                <a16:creationId xmlns:a16="http://schemas.microsoft.com/office/drawing/2014/main" id="{A1EF89F4-4576-B62D-20F9-D2FF8A2E246A}"/>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94470" y="116410"/>
            <a:ext cx="1392352" cy="1392352"/>
          </a:xfrm>
          <a:prstGeom prst="rect">
            <a:avLst/>
          </a:prstGeom>
          <a:noFill/>
          <a:extLst>
            <a:ext uri="{909E8E84-426E-40DD-AFC4-6F175D3DCCD1}">
              <a14:hiddenFill xmlns:a14="http://schemas.microsoft.com/office/drawing/2010/main">
                <a:solidFill>
                  <a:srgbClr val="FFFFFF"/>
                </a:solidFill>
              </a14:hiddenFill>
            </a:ext>
          </a:extLst>
        </p:spPr>
      </p:pic>
      <p:grpSp>
        <p:nvGrpSpPr>
          <p:cNvPr id="17" name="Grupo 16">
            <a:extLst>
              <a:ext uri="{FF2B5EF4-FFF2-40B4-BE49-F238E27FC236}">
                <a16:creationId xmlns:a16="http://schemas.microsoft.com/office/drawing/2014/main" id="{BD8C79D3-8F40-4825-FCB3-7DA537F5D17C}"/>
              </a:ext>
            </a:extLst>
          </p:cNvPr>
          <p:cNvGrpSpPr/>
          <p:nvPr/>
        </p:nvGrpSpPr>
        <p:grpSpPr>
          <a:xfrm>
            <a:off x="8115300" y="358577"/>
            <a:ext cx="3638716" cy="1150184"/>
            <a:chOff x="7872852" y="358577"/>
            <a:chExt cx="3881164" cy="1227814"/>
          </a:xfrm>
        </p:grpSpPr>
        <p:grpSp>
          <p:nvGrpSpPr>
            <p:cNvPr id="14" name="Grupo 13">
              <a:extLst>
                <a:ext uri="{FF2B5EF4-FFF2-40B4-BE49-F238E27FC236}">
                  <a16:creationId xmlns:a16="http://schemas.microsoft.com/office/drawing/2014/main" id="{7618CDC3-6984-FA21-1D90-EF5639665330}"/>
                </a:ext>
              </a:extLst>
            </p:cNvPr>
            <p:cNvGrpSpPr/>
            <p:nvPr/>
          </p:nvGrpSpPr>
          <p:grpSpPr>
            <a:xfrm>
              <a:off x="9262569" y="358577"/>
              <a:ext cx="2491447" cy="1227814"/>
              <a:chOff x="1684479" y="280948"/>
              <a:chExt cx="2491447" cy="1227814"/>
            </a:xfrm>
          </p:grpSpPr>
          <p:pic>
            <p:nvPicPr>
              <p:cNvPr id="1034" name="Picture 10" descr="Universidad Autónoma de Nuevo León">
                <a:extLst>
                  <a:ext uri="{FF2B5EF4-FFF2-40B4-BE49-F238E27FC236}">
                    <a16:creationId xmlns:a16="http://schemas.microsoft.com/office/drawing/2014/main" id="{614962FF-F8BC-8C60-D531-371C411ED90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40187" y="324724"/>
                <a:ext cx="1135739" cy="1135739"/>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Fisico Matematico Logo Símbolos Coloridos De La Matemáticas 3d Stock">
                <a:extLst>
                  <a:ext uri="{FF2B5EF4-FFF2-40B4-BE49-F238E27FC236}">
                    <a16:creationId xmlns:a16="http://schemas.microsoft.com/office/drawing/2014/main" id="{9DCF93C1-4712-9517-4CC0-A6074B26C461}"/>
                  </a:ext>
                </a:extLst>
              </p:cNvPr>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l="61322" b="16922"/>
              <a:stretch/>
            </p:blipFill>
            <p:spPr bwMode="auto">
              <a:xfrm>
                <a:off x="1684479" y="280948"/>
                <a:ext cx="1195229" cy="1227814"/>
              </a:xfrm>
              <a:prstGeom prst="rect">
                <a:avLst/>
              </a:prstGeom>
              <a:noFill/>
              <a:extLst>
                <a:ext uri="{909E8E84-426E-40DD-AFC4-6F175D3DCCD1}">
                  <a14:hiddenFill xmlns:a14="http://schemas.microsoft.com/office/drawing/2010/main">
                    <a:solidFill>
                      <a:srgbClr val="FFFFFF"/>
                    </a:solidFill>
                  </a14:hiddenFill>
                </a:ext>
              </a:extLst>
            </p:spPr>
          </p:pic>
        </p:grpSp>
        <p:pic>
          <p:nvPicPr>
            <p:cNvPr id="16" name="Imagen 15" descr="Logotipo, nombre de la empresa&#10;&#10;El contenido generado por IA puede ser incorrecto.">
              <a:extLst>
                <a:ext uri="{FF2B5EF4-FFF2-40B4-BE49-F238E27FC236}">
                  <a16:creationId xmlns:a16="http://schemas.microsoft.com/office/drawing/2014/main" id="{75D454CB-F38D-CAA4-CC76-179590684C55}"/>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872852" y="358577"/>
              <a:ext cx="1179515" cy="1179515"/>
            </a:xfrm>
            <a:prstGeom prst="rect">
              <a:avLst/>
            </a:prstGeom>
          </p:spPr>
        </p:pic>
      </p:grpSp>
    </p:spTree>
    <p:extLst>
      <p:ext uri="{BB962C8B-B14F-4D97-AF65-F5344CB8AC3E}">
        <p14:creationId xmlns:p14="http://schemas.microsoft.com/office/powerpoint/2010/main" val="42577350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7F802C-9985-E39C-3166-A9DE4568D2F3}"/>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54661051-D6C8-5EF7-AE78-BC87B2E49557}"/>
              </a:ext>
            </a:extLst>
          </p:cNvPr>
          <p:cNvSpPr>
            <a:spLocks noGrp="1"/>
          </p:cNvSpPr>
          <p:nvPr>
            <p:ph type="title"/>
          </p:nvPr>
        </p:nvSpPr>
        <p:spPr/>
        <p:txBody>
          <a:bodyPr>
            <a:normAutofit/>
          </a:bodyPr>
          <a:lstStyle/>
          <a:p>
            <a:r>
              <a:rPr lang="es-MX" sz="3400" dirty="0">
                <a:latin typeface="Times New Roman" panose="02020603050405020304" pitchFamily="18" charset="0"/>
                <a:cs typeface="Times New Roman" panose="02020603050405020304" pitchFamily="18" charset="0"/>
              </a:rPr>
              <a:t>Estado del arte</a:t>
            </a:r>
          </a:p>
        </p:txBody>
      </p:sp>
      <mc:AlternateContent xmlns:mc="http://schemas.openxmlformats.org/markup-compatibility/2006">
        <mc:Choice xmlns:a14="http://schemas.microsoft.com/office/drawing/2010/main" Requires="a14">
          <p:sp>
            <p:nvSpPr>
              <p:cNvPr id="3" name="Marcador de contenido 2">
                <a:extLst>
                  <a:ext uri="{FF2B5EF4-FFF2-40B4-BE49-F238E27FC236}">
                    <a16:creationId xmlns:a16="http://schemas.microsoft.com/office/drawing/2014/main" id="{46707DE8-11C3-8B57-F04C-4C7467D2ED0E}"/>
                  </a:ext>
                </a:extLst>
              </p:cNvPr>
              <p:cNvSpPr>
                <a:spLocks noGrp="1"/>
              </p:cNvSpPr>
              <p:nvPr>
                <p:ph sz="half" idx="1"/>
              </p:nvPr>
            </p:nvSpPr>
            <p:spPr>
              <a:xfrm>
                <a:off x="838200" y="1690688"/>
                <a:ext cx="5181600" cy="4486275"/>
              </a:xfrm>
            </p:spPr>
            <p:txBody>
              <a:bodyPr>
                <a:noAutofit/>
              </a:bodyPr>
              <a:lstStyle/>
              <a:p>
                <a:pPr marL="0" indent="0">
                  <a:buNone/>
                </a:pPr>
                <a:r>
                  <a:rPr lang="es-MX" sz="2400" dirty="0">
                    <a:latin typeface="Times New Roman" panose="02020603050405020304" pitchFamily="18" charset="0"/>
                    <a:cs typeface="Times New Roman" panose="02020603050405020304" pitchFamily="18" charset="0"/>
                  </a:rPr>
                  <a:t>Las eficiencias no son usualmente usadas para el diseño, pero sirven para el balance de energía. </a:t>
                </a:r>
              </a:p>
              <a:p>
                <a:pPr marL="0" indent="0">
                  <a:buNone/>
                </a:pPr>
                <a14:m>
                  <m:oMathPara xmlns:m="http://schemas.openxmlformats.org/officeDocument/2006/math">
                    <m:oMathParaPr>
                      <m:jc m:val="centerGroup"/>
                    </m:oMathParaPr>
                    <m:oMath xmlns:m="http://schemas.openxmlformats.org/officeDocument/2006/math">
                      <m:sSub>
                        <m:sSubPr>
                          <m:ctrlPr>
                            <a:rPr lang="es-MX" sz="2400" b="0" i="1" smtClean="0">
                              <a:latin typeface="Cambria Math" panose="02040503050406030204" pitchFamily="18" charset="0"/>
                              <a:cs typeface="Times New Roman" panose="02020603050405020304" pitchFamily="18" charset="0"/>
                            </a:rPr>
                          </m:ctrlPr>
                        </m:sSubPr>
                        <m:e>
                          <m:r>
                            <a:rPr lang="es-MX" sz="2400" b="0" i="1" smtClean="0">
                              <a:latin typeface="Cambria Math" panose="02040503050406030204" pitchFamily="18" charset="0"/>
                              <a:cs typeface="Times New Roman" panose="02020603050405020304" pitchFamily="18" charset="0"/>
                            </a:rPr>
                            <m:t>𝑃</m:t>
                          </m:r>
                        </m:e>
                        <m:sub>
                          <m:r>
                            <a:rPr lang="es-MX" sz="2400" b="0" i="1" smtClean="0">
                              <a:latin typeface="Cambria Math" panose="02040503050406030204" pitchFamily="18" charset="0"/>
                              <a:cs typeface="Times New Roman" panose="02020603050405020304" pitchFamily="18" charset="0"/>
                            </a:rPr>
                            <m:t>𝑗𝑒𝑡</m:t>
                          </m:r>
                        </m:sub>
                      </m:sSub>
                      <m:r>
                        <a:rPr lang="es-MX" sz="2400" b="0" i="1" smtClean="0">
                          <a:latin typeface="Cambria Math" panose="02040503050406030204" pitchFamily="18" charset="0"/>
                          <a:cs typeface="Times New Roman" panose="02020603050405020304" pitchFamily="18" charset="0"/>
                        </a:rPr>
                        <m:t>=</m:t>
                      </m:r>
                      <m:f>
                        <m:fPr>
                          <m:ctrlPr>
                            <a:rPr lang="es-MX" sz="2400" b="0" i="1" smtClean="0">
                              <a:latin typeface="Cambria Math" panose="02040503050406030204" pitchFamily="18" charset="0"/>
                              <a:cs typeface="Times New Roman" panose="02020603050405020304" pitchFamily="18" charset="0"/>
                            </a:rPr>
                          </m:ctrlPr>
                        </m:fPr>
                        <m:num>
                          <m:r>
                            <a:rPr lang="es-MX" sz="2400" b="0" i="1" smtClean="0">
                              <a:latin typeface="Cambria Math" panose="02040503050406030204" pitchFamily="18" charset="0"/>
                              <a:cs typeface="Times New Roman" panose="02020603050405020304" pitchFamily="18" charset="0"/>
                            </a:rPr>
                            <m:t>1</m:t>
                          </m:r>
                        </m:num>
                        <m:den>
                          <m:r>
                            <a:rPr lang="es-MX" sz="2400" b="0" i="1" smtClean="0">
                              <a:latin typeface="Cambria Math" panose="02040503050406030204" pitchFamily="18" charset="0"/>
                              <a:cs typeface="Times New Roman" panose="02020603050405020304" pitchFamily="18" charset="0"/>
                            </a:rPr>
                            <m:t>2</m:t>
                          </m:r>
                        </m:den>
                      </m:f>
                      <m:r>
                        <a:rPr lang="es-MX" sz="2400" b="0" i="1" smtClean="0">
                          <a:latin typeface="Cambria Math" panose="02040503050406030204" pitchFamily="18" charset="0"/>
                          <a:cs typeface="Times New Roman" panose="02020603050405020304" pitchFamily="18" charset="0"/>
                        </a:rPr>
                        <m:t>𝐹</m:t>
                      </m:r>
                      <m:sSub>
                        <m:sSubPr>
                          <m:ctrlPr>
                            <a:rPr lang="es-MX" sz="2400" b="0" i="1" smtClean="0">
                              <a:latin typeface="Cambria Math" panose="02040503050406030204" pitchFamily="18" charset="0"/>
                              <a:cs typeface="Times New Roman" panose="02020603050405020304" pitchFamily="18" charset="0"/>
                            </a:rPr>
                          </m:ctrlPr>
                        </m:sSubPr>
                        <m:e>
                          <m:r>
                            <a:rPr lang="es-MX" sz="2400" b="0" i="1" smtClean="0">
                              <a:latin typeface="Cambria Math" panose="02040503050406030204" pitchFamily="18" charset="0"/>
                              <a:cs typeface="Times New Roman" panose="02020603050405020304" pitchFamily="18" charset="0"/>
                            </a:rPr>
                            <m:t>𝑣</m:t>
                          </m:r>
                        </m:e>
                        <m:sub>
                          <m:r>
                            <a:rPr lang="es-MX" sz="2400" b="0" i="1" smtClean="0">
                              <a:latin typeface="Cambria Math" panose="02040503050406030204" pitchFamily="18" charset="0"/>
                              <a:cs typeface="Times New Roman" panose="02020603050405020304" pitchFamily="18" charset="0"/>
                            </a:rPr>
                            <m:t>2</m:t>
                          </m:r>
                        </m:sub>
                      </m:sSub>
                      <m:r>
                        <a:rPr lang="es-MX" sz="2400" b="0" i="1" smtClean="0">
                          <a:latin typeface="Cambria Math" panose="02040503050406030204" pitchFamily="18" charset="0"/>
                          <a:cs typeface="Times New Roman" panose="02020603050405020304" pitchFamily="18" charset="0"/>
                        </a:rPr>
                        <m:t> </m:t>
                      </m:r>
                      <m:r>
                        <a:rPr lang="es-MX" sz="2400" b="0" i="1" smtClean="0">
                          <a:latin typeface="Cambria Math" panose="02040503050406030204" pitchFamily="18" charset="0"/>
                          <a:cs typeface="Times New Roman" panose="02020603050405020304" pitchFamily="18" charset="0"/>
                        </a:rPr>
                        <m:t>𝑃𝑜𝑡𝑒𝑛𝑐𝑖𝑎</m:t>
                      </m:r>
                      <m:r>
                        <a:rPr lang="es-MX" sz="2400" b="0" i="1" smtClean="0">
                          <a:latin typeface="Cambria Math" panose="02040503050406030204" pitchFamily="18" charset="0"/>
                          <a:cs typeface="Times New Roman" panose="02020603050405020304" pitchFamily="18" charset="0"/>
                        </a:rPr>
                        <m:t> </m:t>
                      </m:r>
                      <m:r>
                        <a:rPr lang="es-MX" sz="2400" b="0" i="1" smtClean="0">
                          <a:latin typeface="Cambria Math" panose="02040503050406030204" pitchFamily="18" charset="0"/>
                          <a:cs typeface="Times New Roman" panose="02020603050405020304" pitchFamily="18" charset="0"/>
                        </a:rPr>
                        <m:t>𝑑𝑒</m:t>
                      </m:r>
                      <m:r>
                        <a:rPr lang="es-MX" sz="2400" b="0" i="1" smtClean="0">
                          <a:latin typeface="Cambria Math" panose="02040503050406030204" pitchFamily="18" charset="0"/>
                          <a:cs typeface="Times New Roman" panose="02020603050405020304" pitchFamily="18" charset="0"/>
                        </a:rPr>
                        <m:t> </m:t>
                      </m:r>
                      <m:r>
                        <a:rPr lang="es-MX" sz="2400" b="0" i="1" smtClean="0">
                          <a:latin typeface="Cambria Math" panose="02040503050406030204" pitchFamily="18" charset="0"/>
                          <a:cs typeface="Times New Roman" panose="02020603050405020304" pitchFamily="18" charset="0"/>
                        </a:rPr>
                        <m:t>𝐽𝑒𝑡</m:t>
                      </m:r>
                    </m:oMath>
                  </m:oMathPara>
                </a14:m>
                <a:endParaRPr lang="es-MX" sz="2400" dirty="0">
                  <a:latin typeface="Times New Roman" panose="02020603050405020304" pitchFamily="18" charset="0"/>
                  <a:cs typeface="Times New Roman" panose="02020603050405020304" pitchFamily="18" charset="0"/>
                </a:endParaRPr>
              </a:p>
              <a:p>
                <a:pPr marL="0" indent="0">
                  <a:buNone/>
                </a:pPr>
                <a:r>
                  <a:rPr lang="es-MX" sz="2400" dirty="0">
                    <a:latin typeface="Times New Roman" panose="02020603050405020304" pitchFamily="18" charset="0"/>
                    <a:cs typeface="Times New Roman" panose="02020603050405020304" pitchFamily="18" charset="0"/>
                  </a:rPr>
                  <a:t>La energía cinética de la energía emitida.</a:t>
                </a:r>
                <a:endParaRPr lang="es-MX" sz="2400" b="0" i="1" dirty="0">
                  <a:latin typeface="Cambria Math" panose="02040503050406030204" pitchFamily="18" charset="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s-MX" sz="2400" b="0" i="1" smtClean="0">
                              <a:latin typeface="Cambria Math" panose="02040503050406030204" pitchFamily="18" charset="0"/>
                              <a:cs typeface="Times New Roman" panose="02020603050405020304" pitchFamily="18" charset="0"/>
                            </a:rPr>
                          </m:ctrlPr>
                        </m:sSubPr>
                        <m:e>
                          <m:r>
                            <a:rPr lang="es-MX" sz="2400" b="0" i="1" smtClean="0">
                              <a:latin typeface="Cambria Math" panose="02040503050406030204" pitchFamily="18" charset="0"/>
                              <a:cs typeface="Times New Roman" panose="02020603050405020304" pitchFamily="18" charset="0"/>
                            </a:rPr>
                            <m:t>𝑃</m:t>
                          </m:r>
                        </m:e>
                        <m:sub>
                          <m:r>
                            <a:rPr lang="es-MX" sz="2400" b="0" i="1" smtClean="0">
                              <a:latin typeface="Cambria Math" panose="02040503050406030204" pitchFamily="18" charset="0"/>
                              <a:cs typeface="Times New Roman" panose="02020603050405020304" pitchFamily="18" charset="0"/>
                            </a:rPr>
                            <m:t>𝑐h𝑒𝑚</m:t>
                          </m:r>
                        </m:sub>
                      </m:sSub>
                      <m:r>
                        <a:rPr lang="es-MX" sz="2400" b="0" i="1" smtClean="0">
                          <a:latin typeface="Cambria Math" panose="02040503050406030204" pitchFamily="18" charset="0"/>
                          <a:cs typeface="Times New Roman" panose="02020603050405020304" pitchFamily="18" charset="0"/>
                        </a:rPr>
                        <m:t>=</m:t>
                      </m:r>
                      <m:acc>
                        <m:accPr>
                          <m:chr m:val="̇"/>
                          <m:ctrlPr>
                            <a:rPr lang="es-MX" sz="2400" b="0" i="1" smtClean="0">
                              <a:latin typeface="Cambria Math" panose="02040503050406030204" pitchFamily="18" charset="0"/>
                              <a:cs typeface="Times New Roman" panose="02020603050405020304" pitchFamily="18" charset="0"/>
                            </a:rPr>
                          </m:ctrlPr>
                        </m:accPr>
                        <m:e>
                          <m:sSub>
                            <m:sSubPr>
                              <m:ctrlPr>
                                <a:rPr lang="es-MX" sz="2400" b="0" i="1" smtClean="0">
                                  <a:latin typeface="Cambria Math" panose="02040503050406030204" pitchFamily="18" charset="0"/>
                                  <a:cs typeface="Times New Roman" panose="02020603050405020304" pitchFamily="18" charset="0"/>
                                </a:rPr>
                              </m:ctrlPr>
                            </m:sSubPr>
                            <m:e>
                              <m:r>
                                <a:rPr lang="es-MX" sz="2400" b="0" i="1" smtClean="0">
                                  <a:latin typeface="Cambria Math" panose="02040503050406030204" pitchFamily="18" charset="0"/>
                                  <a:cs typeface="Times New Roman" panose="02020603050405020304" pitchFamily="18" charset="0"/>
                                </a:rPr>
                                <m:t>𝑚</m:t>
                              </m:r>
                            </m:e>
                            <m:sub>
                              <m:r>
                                <a:rPr lang="es-MX" sz="2400" b="0" i="1" smtClean="0">
                                  <a:latin typeface="Cambria Math" panose="02040503050406030204" pitchFamily="18" charset="0"/>
                                  <a:cs typeface="Times New Roman" panose="02020603050405020304" pitchFamily="18" charset="0"/>
                                </a:rPr>
                                <m:t>𝑃</m:t>
                              </m:r>
                            </m:sub>
                          </m:sSub>
                        </m:e>
                      </m:acc>
                      <m:sSub>
                        <m:sSubPr>
                          <m:ctrlPr>
                            <a:rPr lang="es-MX" sz="2400" b="0" i="1" smtClean="0">
                              <a:latin typeface="Cambria Math" panose="02040503050406030204" pitchFamily="18" charset="0"/>
                              <a:cs typeface="Times New Roman" panose="02020603050405020304" pitchFamily="18" charset="0"/>
                            </a:rPr>
                          </m:ctrlPr>
                        </m:sSubPr>
                        <m:e>
                          <m:r>
                            <a:rPr lang="es-MX" sz="2400" b="0" i="1" smtClean="0">
                              <a:latin typeface="Cambria Math" panose="02040503050406030204" pitchFamily="18" charset="0"/>
                              <a:cs typeface="Times New Roman" panose="02020603050405020304" pitchFamily="18" charset="0"/>
                            </a:rPr>
                            <m:t>𝑄</m:t>
                          </m:r>
                        </m:e>
                        <m:sub>
                          <m:r>
                            <a:rPr lang="es-MX" sz="2400" b="0" i="1" smtClean="0">
                              <a:latin typeface="Cambria Math" panose="02040503050406030204" pitchFamily="18" charset="0"/>
                              <a:cs typeface="Times New Roman" panose="02020603050405020304" pitchFamily="18" charset="0"/>
                            </a:rPr>
                            <m:t>𝑅</m:t>
                          </m:r>
                        </m:sub>
                      </m:sSub>
                      <m:r>
                        <a:rPr lang="es-MX" sz="2400" b="0" i="1" smtClean="0">
                          <a:latin typeface="Cambria Math" panose="02040503050406030204" pitchFamily="18" charset="0"/>
                          <a:cs typeface="Times New Roman" panose="02020603050405020304" pitchFamily="18" charset="0"/>
                        </a:rPr>
                        <m:t>𝐽</m:t>
                      </m:r>
                      <m:r>
                        <a:rPr lang="es-MX" sz="2400" b="0" i="1" smtClean="0">
                          <a:latin typeface="Cambria Math" panose="02040503050406030204" pitchFamily="18" charset="0"/>
                          <a:cs typeface="Times New Roman" panose="02020603050405020304" pitchFamily="18" charset="0"/>
                        </a:rPr>
                        <m:t> </m:t>
                      </m:r>
                      <m:r>
                        <a:rPr lang="es-MX" sz="2400" b="0" i="1" smtClean="0">
                          <a:latin typeface="Cambria Math" panose="02040503050406030204" pitchFamily="18" charset="0"/>
                          <a:cs typeface="Times New Roman" panose="02020603050405020304" pitchFamily="18" charset="0"/>
                        </a:rPr>
                        <m:t>𝑃𝑜𝑡𝑒𝑛𝑐𝑖𝑎</m:t>
                      </m:r>
                      <m:r>
                        <a:rPr lang="es-MX" sz="2400" b="0" i="1" smtClean="0">
                          <a:latin typeface="Cambria Math" panose="02040503050406030204" pitchFamily="18" charset="0"/>
                          <a:cs typeface="Times New Roman" panose="02020603050405020304" pitchFamily="18" charset="0"/>
                        </a:rPr>
                        <m:t> </m:t>
                      </m:r>
                      <m:r>
                        <a:rPr lang="es-MX" sz="2400" b="0" i="1" smtClean="0">
                          <a:latin typeface="Cambria Math" panose="02040503050406030204" pitchFamily="18" charset="0"/>
                          <a:cs typeface="Times New Roman" panose="02020603050405020304" pitchFamily="18" charset="0"/>
                        </a:rPr>
                        <m:t>𝑞𝑢𝑖𝑚𝑖𝑐𝑎</m:t>
                      </m:r>
                      <m:r>
                        <a:rPr lang="es-MX" sz="2400" b="0" i="1" smtClean="0">
                          <a:latin typeface="Cambria Math" panose="02040503050406030204" pitchFamily="18" charset="0"/>
                          <a:cs typeface="Times New Roman" panose="02020603050405020304" pitchFamily="18" charset="0"/>
                        </a:rPr>
                        <m:t> </m:t>
                      </m:r>
                    </m:oMath>
                  </m:oMathPara>
                </a14:m>
                <a:endParaRPr lang="es-MX" sz="2400" dirty="0">
                  <a:latin typeface="Times New Roman" panose="02020603050405020304" pitchFamily="18" charset="0"/>
                  <a:cs typeface="Times New Roman" panose="02020603050405020304" pitchFamily="18" charset="0"/>
                </a:endParaRPr>
              </a:p>
              <a:p>
                <a:pPr marL="0" indent="0">
                  <a:buNone/>
                </a:pPr>
                <a:r>
                  <a:rPr lang="es-MX" sz="2400" dirty="0">
                    <a:latin typeface="Times New Roman" panose="02020603050405020304" pitchFamily="18" charset="0"/>
                    <a:cs typeface="Times New Roman" panose="02020603050405020304" pitchFamily="18" charset="0"/>
                  </a:rPr>
                  <a:t>La máxima cantidad de energía química disponible </a:t>
                </a:r>
              </a:p>
              <a:p>
                <a:pPr marL="0" indent="0">
                  <a:buNone/>
                </a:pPr>
                <a14:m>
                  <m:oMathPara xmlns:m="http://schemas.openxmlformats.org/officeDocument/2006/math">
                    <m:oMathParaPr>
                      <m:jc m:val="centerGroup"/>
                    </m:oMathParaPr>
                    <m:oMath xmlns:m="http://schemas.openxmlformats.org/officeDocument/2006/math">
                      <m:sSub>
                        <m:sSubPr>
                          <m:ctrlPr>
                            <a:rPr lang="es-MX" sz="2400" b="0" i="1" smtClean="0">
                              <a:latin typeface="Cambria Math" panose="02040503050406030204" pitchFamily="18" charset="0"/>
                              <a:cs typeface="Times New Roman" panose="02020603050405020304" pitchFamily="18" charset="0"/>
                            </a:rPr>
                          </m:ctrlPr>
                        </m:sSubPr>
                        <m:e>
                          <m:r>
                            <a:rPr lang="es-MX" sz="2400" b="0" i="1" smtClean="0">
                              <a:latin typeface="Cambria Math" panose="02040503050406030204" pitchFamily="18" charset="0"/>
                              <a:cs typeface="Times New Roman" panose="02020603050405020304" pitchFamily="18" charset="0"/>
                            </a:rPr>
                            <m:t>𝑃</m:t>
                          </m:r>
                        </m:e>
                        <m:sub>
                          <m:r>
                            <a:rPr lang="es-MX" sz="2400" b="0" i="1" smtClean="0">
                              <a:latin typeface="Cambria Math" panose="02040503050406030204" pitchFamily="18" charset="0"/>
                              <a:cs typeface="Times New Roman" panose="02020603050405020304" pitchFamily="18" charset="0"/>
                            </a:rPr>
                            <m:t>𝑟𝑜𝑐𝑘𝑒𝑡</m:t>
                          </m:r>
                        </m:sub>
                      </m:sSub>
                      <m:r>
                        <a:rPr lang="es-MX" sz="2400" b="0" i="1" smtClean="0">
                          <a:latin typeface="Cambria Math" panose="02040503050406030204" pitchFamily="18" charset="0"/>
                          <a:cs typeface="Times New Roman" panose="02020603050405020304" pitchFamily="18" charset="0"/>
                        </a:rPr>
                        <m:t>=</m:t>
                      </m:r>
                      <m:r>
                        <a:rPr lang="es-MX" sz="2400" b="0" i="1" smtClean="0">
                          <a:latin typeface="Cambria Math" panose="02040503050406030204" pitchFamily="18" charset="0"/>
                          <a:cs typeface="Times New Roman" panose="02020603050405020304" pitchFamily="18" charset="0"/>
                        </a:rPr>
                        <m:t>𝐹𝑢</m:t>
                      </m:r>
                      <m:r>
                        <a:rPr lang="es-MX" sz="2400" b="0" i="1" smtClean="0">
                          <a:latin typeface="Cambria Math" panose="02040503050406030204" pitchFamily="18" charset="0"/>
                          <a:cs typeface="Times New Roman" panose="02020603050405020304" pitchFamily="18" charset="0"/>
                        </a:rPr>
                        <m:t> </m:t>
                      </m:r>
                      <m:r>
                        <a:rPr lang="es-MX" sz="2400" b="0" i="1" smtClean="0">
                          <a:latin typeface="Cambria Math" panose="02040503050406030204" pitchFamily="18" charset="0"/>
                          <a:cs typeface="Times New Roman" panose="02020603050405020304" pitchFamily="18" charset="0"/>
                        </a:rPr>
                        <m:t>𝑃𝑜𝑡𝑒𝑛𝑐𝑖𝑎</m:t>
                      </m:r>
                      <m:r>
                        <a:rPr lang="es-MX" sz="2400" b="0" i="1" smtClean="0">
                          <a:latin typeface="Cambria Math" panose="02040503050406030204" pitchFamily="18" charset="0"/>
                          <a:cs typeface="Times New Roman" panose="02020603050405020304" pitchFamily="18" charset="0"/>
                        </a:rPr>
                        <m:t> </m:t>
                      </m:r>
                      <m:r>
                        <a:rPr lang="es-MX" sz="2400" b="0" i="1" smtClean="0">
                          <a:latin typeface="Cambria Math" panose="02040503050406030204" pitchFamily="18" charset="0"/>
                          <a:cs typeface="Times New Roman" panose="02020603050405020304" pitchFamily="18" charset="0"/>
                        </a:rPr>
                        <m:t>𝑡𝑟𝑎𝑛𝑠𝑚𝑖𝑡𝑖𝑑𝑎</m:t>
                      </m:r>
                    </m:oMath>
                  </m:oMathPara>
                </a14:m>
                <a:endParaRPr lang="es-MX" sz="2400" dirty="0">
                  <a:latin typeface="Times New Roman" panose="02020603050405020304" pitchFamily="18" charset="0"/>
                  <a:cs typeface="Times New Roman" panose="02020603050405020304" pitchFamily="18" charset="0"/>
                </a:endParaRPr>
              </a:p>
              <a:p>
                <a:pPr marL="0" indent="0">
                  <a:buNone/>
                </a:pPr>
                <a:r>
                  <a:rPr lang="es-MX" sz="2400" dirty="0">
                    <a:latin typeface="Times New Roman" panose="02020603050405020304" pitchFamily="18" charset="0"/>
                    <a:cs typeface="Times New Roman" panose="02020603050405020304" pitchFamily="18" charset="0"/>
                  </a:rPr>
                  <a:t>Potencia transmitida al vehículo, donde F es el empuje y u es la velocidad del cohete.</a:t>
                </a:r>
              </a:p>
              <a:p>
                <a:pPr marL="0" indent="0">
                  <a:buNone/>
                </a:pPr>
                <a:endParaRPr lang="es-MX" sz="2400" dirty="0">
                  <a:latin typeface="Times New Roman" panose="02020603050405020304" pitchFamily="18" charset="0"/>
                  <a:cs typeface="Times New Roman" panose="02020603050405020304" pitchFamily="18" charset="0"/>
                </a:endParaRPr>
              </a:p>
            </p:txBody>
          </p:sp>
        </mc:Choice>
        <mc:Fallback>
          <p:sp>
            <p:nvSpPr>
              <p:cNvPr id="3" name="Marcador de contenido 2">
                <a:extLst>
                  <a:ext uri="{FF2B5EF4-FFF2-40B4-BE49-F238E27FC236}">
                    <a16:creationId xmlns:a16="http://schemas.microsoft.com/office/drawing/2014/main" id="{46707DE8-11C3-8B57-F04C-4C7467D2ED0E}"/>
                  </a:ext>
                </a:extLst>
              </p:cNvPr>
              <p:cNvSpPr>
                <a:spLocks noGrp="1" noRot="1" noChangeAspect="1" noMove="1" noResize="1" noEditPoints="1" noAdjustHandles="1" noChangeArrowheads="1" noChangeShapeType="1" noTextEdit="1"/>
              </p:cNvSpPr>
              <p:nvPr>
                <p:ph sz="half" idx="1"/>
              </p:nvPr>
            </p:nvSpPr>
            <p:spPr>
              <a:xfrm>
                <a:off x="838200" y="1690688"/>
                <a:ext cx="5181600" cy="4486275"/>
              </a:xfrm>
              <a:blipFill>
                <a:blip r:embed="rId3"/>
                <a:stretch>
                  <a:fillRect l="-1882" t="-1902" r="-3059" b="-8152"/>
                </a:stretch>
              </a:blipFill>
            </p:spPr>
            <p:txBody>
              <a:bodyPr/>
              <a:lstStyle/>
              <a:p>
                <a:r>
                  <a:rPr lang="es-MX">
                    <a:noFill/>
                  </a:rPr>
                  <a:t> </a:t>
                </a:r>
              </a:p>
            </p:txBody>
          </p:sp>
        </mc:Fallback>
      </mc:AlternateContent>
      <mc:AlternateContent xmlns:mc="http://schemas.openxmlformats.org/markup-compatibility/2006">
        <mc:Choice xmlns:a14="http://schemas.microsoft.com/office/drawing/2010/main" Requires="a14">
          <p:sp>
            <p:nvSpPr>
              <p:cNvPr id="4" name="Marcador de contenido 3">
                <a:extLst>
                  <a:ext uri="{FF2B5EF4-FFF2-40B4-BE49-F238E27FC236}">
                    <a16:creationId xmlns:a16="http://schemas.microsoft.com/office/drawing/2014/main" id="{E19B05D6-E926-16DE-FD81-C0A20F518F61}"/>
                  </a:ext>
                </a:extLst>
              </p:cNvPr>
              <p:cNvSpPr>
                <a:spLocks noGrp="1"/>
              </p:cNvSpPr>
              <p:nvPr>
                <p:ph sz="half" idx="2"/>
              </p:nvPr>
            </p:nvSpPr>
            <p:spPr>
              <a:xfrm>
                <a:off x="6172200" y="1690688"/>
                <a:ext cx="5181600" cy="4486275"/>
              </a:xfrm>
            </p:spPr>
            <p:txBody>
              <a:bodyPr>
                <a:normAutofit fontScale="77500" lnSpcReduction="20000"/>
              </a:bodyPr>
              <a:lstStyle/>
              <a:p>
                <a:pPr marL="0" indent="0">
                  <a:lnSpc>
                    <a:spcPct val="120000"/>
                  </a:lnSpc>
                  <a:buNone/>
                </a:pPr>
                <a:r>
                  <a:rPr lang="es-MX" dirty="0">
                    <a:latin typeface="Times New Roman" panose="02020603050405020304" pitchFamily="18" charset="0"/>
                    <a:cs typeface="Times New Roman" panose="02020603050405020304" pitchFamily="18" charset="0"/>
                  </a:rPr>
                  <a:t>La eficiencia interna refleja la efectividad de convertir energía de entrada a energía cinética:</a:t>
                </a:r>
              </a:p>
              <a:p>
                <a:pPr marL="0" indent="0">
                  <a:lnSpc>
                    <a:spcPct val="120000"/>
                  </a:lnSpc>
                  <a:buNone/>
                </a:pPr>
                <a14:m>
                  <m:oMathPara xmlns:m="http://schemas.openxmlformats.org/officeDocument/2006/math">
                    <m:oMathParaPr>
                      <m:jc m:val="centerGroup"/>
                    </m:oMathParaPr>
                    <m:oMath xmlns:m="http://schemas.openxmlformats.org/officeDocument/2006/math">
                      <m:sSub>
                        <m:sSubPr>
                          <m:ctrlPr>
                            <a:rPr lang="es-MX" sz="2100" b="0" i="1" smtClean="0">
                              <a:latin typeface="Cambria Math" panose="02040503050406030204" pitchFamily="18" charset="0"/>
                              <a:cs typeface="Times New Roman" panose="02020603050405020304" pitchFamily="18" charset="0"/>
                            </a:rPr>
                          </m:ctrlPr>
                        </m:sSubPr>
                        <m:e>
                          <m:r>
                            <a:rPr lang="es-MX" sz="2100" b="0" i="1" smtClean="0">
                              <a:latin typeface="Cambria Math" panose="02040503050406030204" pitchFamily="18" charset="0"/>
                              <a:cs typeface="Times New Roman" panose="02020603050405020304" pitchFamily="18" charset="0"/>
                            </a:rPr>
                            <m:t>𝜂</m:t>
                          </m:r>
                        </m:e>
                        <m:sub>
                          <m:r>
                            <a:rPr lang="es-MX" sz="2100" b="0" i="1" smtClean="0">
                              <a:latin typeface="Cambria Math" panose="02040503050406030204" pitchFamily="18" charset="0"/>
                              <a:cs typeface="Times New Roman" panose="02020603050405020304" pitchFamily="18" charset="0"/>
                            </a:rPr>
                            <m:t>𝑖𝑛𝑡</m:t>
                          </m:r>
                        </m:sub>
                      </m:sSub>
                      <m:r>
                        <a:rPr lang="es-MX" sz="2100" b="0" i="1" smtClean="0">
                          <a:latin typeface="Cambria Math" panose="02040503050406030204" pitchFamily="18" charset="0"/>
                          <a:cs typeface="Times New Roman" panose="02020603050405020304" pitchFamily="18" charset="0"/>
                        </a:rPr>
                        <m:t>=</m:t>
                      </m:r>
                      <m:f>
                        <m:fPr>
                          <m:ctrlPr>
                            <a:rPr lang="es-MX" sz="2100" b="0" i="1" smtClean="0">
                              <a:latin typeface="Cambria Math" panose="02040503050406030204" pitchFamily="18" charset="0"/>
                              <a:cs typeface="Times New Roman" panose="02020603050405020304" pitchFamily="18" charset="0"/>
                            </a:rPr>
                          </m:ctrlPr>
                        </m:fPr>
                        <m:num>
                          <m:r>
                            <a:rPr lang="es-MX" sz="2100" b="0" i="1" smtClean="0">
                              <a:latin typeface="Cambria Math" panose="02040503050406030204" pitchFamily="18" charset="0"/>
                              <a:cs typeface="Times New Roman" panose="02020603050405020304" pitchFamily="18" charset="0"/>
                            </a:rPr>
                            <m:t>𝑝𝑜𝑡𝑒𝑛𝑐𝑖𝑎</m:t>
                          </m:r>
                          <m:r>
                            <a:rPr lang="es-MX" sz="2100" b="0" i="1" smtClean="0">
                              <a:latin typeface="Cambria Math" panose="02040503050406030204" pitchFamily="18" charset="0"/>
                              <a:cs typeface="Times New Roman" panose="02020603050405020304" pitchFamily="18" charset="0"/>
                            </a:rPr>
                            <m:t> </m:t>
                          </m:r>
                          <m:r>
                            <a:rPr lang="es-MX" sz="2100" b="0" i="1" smtClean="0">
                              <a:latin typeface="Cambria Math" panose="02040503050406030204" pitchFamily="18" charset="0"/>
                              <a:cs typeface="Times New Roman" panose="02020603050405020304" pitchFamily="18" charset="0"/>
                            </a:rPr>
                            <m:t>𝑐𝑖𝑛</m:t>
                          </m:r>
                          <m:r>
                            <a:rPr lang="es-MX" sz="2100" b="0" i="1" smtClean="0">
                              <a:latin typeface="Cambria Math" panose="02040503050406030204" pitchFamily="18" charset="0"/>
                              <a:cs typeface="Times New Roman" panose="02020603050405020304" pitchFamily="18" charset="0"/>
                            </a:rPr>
                            <m:t>é</m:t>
                          </m:r>
                          <m:r>
                            <a:rPr lang="es-MX" sz="2100" b="0" i="1" smtClean="0">
                              <a:latin typeface="Cambria Math" panose="02040503050406030204" pitchFamily="18" charset="0"/>
                              <a:cs typeface="Times New Roman" panose="02020603050405020304" pitchFamily="18" charset="0"/>
                            </a:rPr>
                            <m:t>𝑡𝑖𝑐𝑎</m:t>
                          </m:r>
                          <m:r>
                            <a:rPr lang="es-MX" sz="2100" b="0" i="1" smtClean="0">
                              <a:latin typeface="Cambria Math" panose="02040503050406030204" pitchFamily="18" charset="0"/>
                              <a:cs typeface="Times New Roman" panose="02020603050405020304" pitchFamily="18" charset="0"/>
                            </a:rPr>
                            <m:t> </m:t>
                          </m:r>
                          <m:r>
                            <a:rPr lang="es-MX" sz="2100" b="0" i="1" smtClean="0">
                              <a:latin typeface="Cambria Math" panose="02040503050406030204" pitchFamily="18" charset="0"/>
                              <a:cs typeface="Times New Roman" panose="02020603050405020304" pitchFamily="18" charset="0"/>
                            </a:rPr>
                            <m:t>𝑒𝑛</m:t>
                          </m:r>
                          <m:r>
                            <a:rPr lang="es-MX" sz="2100" b="0" i="1" smtClean="0">
                              <a:latin typeface="Cambria Math" panose="02040503050406030204" pitchFamily="18" charset="0"/>
                              <a:cs typeface="Times New Roman" panose="02020603050405020304" pitchFamily="18" charset="0"/>
                            </a:rPr>
                            <m:t> </m:t>
                          </m:r>
                          <m:r>
                            <a:rPr lang="es-MX" sz="2100" b="0" i="1" smtClean="0">
                              <a:latin typeface="Cambria Math" panose="02040503050406030204" pitchFamily="18" charset="0"/>
                              <a:cs typeface="Times New Roman" panose="02020603050405020304" pitchFamily="18" charset="0"/>
                            </a:rPr>
                            <m:t>𝑗𝑒𝑡</m:t>
                          </m:r>
                        </m:num>
                        <m:den>
                          <m:r>
                            <a:rPr lang="es-MX" sz="2100" b="0" i="1" smtClean="0">
                              <a:latin typeface="Cambria Math" panose="02040503050406030204" pitchFamily="18" charset="0"/>
                              <a:cs typeface="Times New Roman" panose="02020603050405020304" pitchFamily="18" charset="0"/>
                            </a:rPr>
                            <m:t>𝑝𝑜𝑡𝑒𝑛𝑐𝑖𝑎</m:t>
                          </m:r>
                          <m:r>
                            <a:rPr lang="es-MX" sz="2100" b="0" i="1" smtClean="0">
                              <a:latin typeface="Cambria Math" panose="02040503050406030204" pitchFamily="18" charset="0"/>
                              <a:cs typeface="Times New Roman" panose="02020603050405020304" pitchFamily="18" charset="0"/>
                            </a:rPr>
                            <m:t> </m:t>
                          </m:r>
                          <m:r>
                            <a:rPr lang="es-MX" sz="2100" b="0" i="1" smtClean="0">
                              <a:latin typeface="Cambria Math" panose="02040503050406030204" pitchFamily="18" charset="0"/>
                              <a:cs typeface="Times New Roman" panose="02020603050405020304" pitchFamily="18" charset="0"/>
                            </a:rPr>
                            <m:t>𝑞𝑢𝑖𝑚𝑖𝑐𝑎</m:t>
                          </m:r>
                          <m:r>
                            <a:rPr lang="es-MX" sz="2100" b="0" i="1" smtClean="0">
                              <a:latin typeface="Cambria Math" panose="02040503050406030204" pitchFamily="18" charset="0"/>
                              <a:cs typeface="Times New Roman" panose="02020603050405020304" pitchFamily="18" charset="0"/>
                            </a:rPr>
                            <m:t> </m:t>
                          </m:r>
                          <m:r>
                            <a:rPr lang="es-MX" sz="2100" b="0" i="1" smtClean="0">
                              <a:latin typeface="Cambria Math" panose="02040503050406030204" pitchFamily="18" charset="0"/>
                              <a:cs typeface="Times New Roman" panose="02020603050405020304" pitchFamily="18" charset="0"/>
                            </a:rPr>
                            <m:t>𝑑𝑖𝑠𝑝𝑜𝑛𝑖𝑏𝑙𝑒</m:t>
                          </m:r>
                        </m:den>
                      </m:f>
                      <m:r>
                        <a:rPr lang="es-MX" sz="2100" b="0" i="1" smtClean="0">
                          <a:latin typeface="Cambria Math" panose="02040503050406030204" pitchFamily="18" charset="0"/>
                          <a:cs typeface="Times New Roman" panose="02020603050405020304" pitchFamily="18" charset="0"/>
                        </a:rPr>
                        <m:t>=</m:t>
                      </m:r>
                      <m:f>
                        <m:fPr>
                          <m:ctrlPr>
                            <a:rPr lang="es-MX" sz="2100" b="0" i="1" smtClean="0">
                              <a:latin typeface="Cambria Math" panose="02040503050406030204" pitchFamily="18" charset="0"/>
                              <a:cs typeface="Times New Roman" panose="02020603050405020304" pitchFamily="18" charset="0"/>
                            </a:rPr>
                          </m:ctrlPr>
                        </m:fPr>
                        <m:num>
                          <m:acc>
                            <m:accPr>
                              <m:chr m:val="̇"/>
                              <m:ctrlPr>
                                <a:rPr lang="es-MX" sz="2100" i="1">
                                  <a:latin typeface="Cambria Math" panose="02040503050406030204" pitchFamily="18" charset="0"/>
                                  <a:cs typeface="Times New Roman" panose="02020603050405020304" pitchFamily="18" charset="0"/>
                                </a:rPr>
                              </m:ctrlPr>
                            </m:accPr>
                            <m:e>
                              <m:r>
                                <a:rPr lang="es-MX" sz="2100" i="1">
                                  <a:latin typeface="Cambria Math" panose="02040503050406030204" pitchFamily="18" charset="0"/>
                                  <a:cs typeface="Times New Roman" panose="02020603050405020304" pitchFamily="18" charset="0"/>
                                </a:rPr>
                                <m:t>0.5</m:t>
                              </m:r>
                              <m:sSub>
                                <m:sSubPr>
                                  <m:ctrlPr>
                                    <a:rPr lang="es-MX" sz="2100" i="1">
                                      <a:latin typeface="Cambria Math" panose="02040503050406030204" pitchFamily="18" charset="0"/>
                                      <a:cs typeface="Times New Roman" panose="02020603050405020304" pitchFamily="18" charset="0"/>
                                    </a:rPr>
                                  </m:ctrlPr>
                                </m:sSubPr>
                                <m:e>
                                  <m:r>
                                    <a:rPr lang="es-MX" sz="2100" i="1">
                                      <a:latin typeface="Cambria Math" panose="02040503050406030204" pitchFamily="18" charset="0"/>
                                      <a:cs typeface="Times New Roman" panose="02020603050405020304" pitchFamily="18" charset="0"/>
                                    </a:rPr>
                                    <m:t>𝑚</m:t>
                                  </m:r>
                                </m:e>
                                <m:sub>
                                  <m:r>
                                    <a:rPr lang="es-MX" sz="2100" i="1">
                                      <a:latin typeface="Cambria Math" panose="02040503050406030204" pitchFamily="18" charset="0"/>
                                      <a:cs typeface="Times New Roman" panose="02020603050405020304" pitchFamily="18" charset="0"/>
                                    </a:rPr>
                                    <m:t>𝑃</m:t>
                                  </m:r>
                                </m:sub>
                              </m:sSub>
                              <m:sSup>
                                <m:sSupPr>
                                  <m:ctrlPr>
                                    <a:rPr lang="es-MX" sz="2100" i="1">
                                      <a:latin typeface="Cambria Math" panose="02040503050406030204" pitchFamily="18" charset="0"/>
                                      <a:cs typeface="Times New Roman" panose="02020603050405020304" pitchFamily="18" charset="0"/>
                                    </a:rPr>
                                  </m:ctrlPr>
                                </m:sSupPr>
                                <m:e>
                                  <m:r>
                                    <a:rPr lang="es-MX" sz="2100" i="1">
                                      <a:latin typeface="Cambria Math" panose="02040503050406030204" pitchFamily="18" charset="0"/>
                                      <a:cs typeface="Times New Roman" panose="02020603050405020304" pitchFamily="18" charset="0"/>
                                    </a:rPr>
                                    <m:t>𝑣</m:t>
                                  </m:r>
                                </m:e>
                                <m:sup>
                                  <m:r>
                                    <a:rPr lang="es-MX" sz="2100" i="1">
                                      <a:latin typeface="Cambria Math" panose="02040503050406030204" pitchFamily="18" charset="0"/>
                                      <a:cs typeface="Times New Roman" panose="02020603050405020304" pitchFamily="18" charset="0"/>
                                    </a:rPr>
                                    <m:t>2</m:t>
                                  </m:r>
                                </m:sup>
                              </m:sSup>
                            </m:e>
                          </m:acc>
                        </m:num>
                        <m:den>
                          <m:sSub>
                            <m:sSubPr>
                              <m:ctrlPr>
                                <a:rPr lang="es-MX" sz="2100" b="0" i="1" smtClean="0">
                                  <a:latin typeface="Cambria Math" panose="02040503050406030204" pitchFamily="18" charset="0"/>
                                  <a:cs typeface="Times New Roman" panose="02020603050405020304" pitchFamily="18" charset="0"/>
                                </a:rPr>
                              </m:ctrlPr>
                            </m:sSubPr>
                            <m:e>
                              <m:r>
                                <a:rPr lang="es-MX" sz="2100" b="0" i="1" smtClean="0">
                                  <a:latin typeface="Cambria Math" panose="02040503050406030204" pitchFamily="18" charset="0"/>
                                  <a:cs typeface="Times New Roman" panose="02020603050405020304" pitchFamily="18" charset="0"/>
                                </a:rPr>
                                <m:t>𝜂</m:t>
                              </m:r>
                            </m:e>
                            <m:sub>
                              <m:r>
                                <a:rPr lang="es-MX" sz="2100" b="0" i="1" smtClean="0">
                                  <a:latin typeface="Cambria Math" panose="02040503050406030204" pitchFamily="18" charset="0"/>
                                  <a:cs typeface="Times New Roman" panose="02020603050405020304" pitchFamily="18" charset="0"/>
                                </a:rPr>
                                <m:t>𝑐𝑜𝑚𝑏</m:t>
                              </m:r>
                            </m:sub>
                          </m:sSub>
                          <m:sSub>
                            <m:sSubPr>
                              <m:ctrlPr>
                                <a:rPr lang="es-MX" sz="2100" b="0" i="1" smtClean="0">
                                  <a:latin typeface="Cambria Math" panose="02040503050406030204" pitchFamily="18" charset="0"/>
                                  <a:cs typeface="Times New Roman" panose="02020603050405020304" pitchFamily="18" charset="0"/>
                                </a:rPr>
                              </m:ctrlPr>
                            </m:sSubPr>
                            <m:e>
                              <m:r>
                                <a:rPr lang="es-MX" sz="2100" b="0" i="1" smtClean="0">
                                  <a:latin typeface="Cambria Math" panose="02040503050406030204" pitchFamily="18" charset="0"/>
                                  <a:cs typeface="Times New Roman" panose="02020603050405020304" pitchFamily="18" charset="0"/>
                                </a:rPr>
                                <m:t>𝑃</m:t>
                              </m:r>
                            </m:e>
                            <m:sub>
                              <m:r>
                                <a:rPr lang="es-MX" sz="2100" b="0" i="1" smtClean="0">
                                  <a:latin typeface="Cambria Math" panose="02040503050406030204" pitchFamily="18" charset="0"/>
                                  <a:cs typeface="Times New Roman" panose="02020603050405020304" pitchFamily="18" charset="0"/>
                                </a:rPr>
                                <m:t>𝑐h𝑒𝑚</m:t>
                              </m:r>
                            </m:sub>
                          </m:sSub>
                        </m:den>
                      </m:f>
                    </m:oMath>
                  </m:oMathPara>
                </a14:m>
                <a:endParaRPr lang="es-MX" sz="1800" b="0" dirty="0">
                  <a:latin typeface="Times New Roman" panose="02020603050405020304" pitchFamily="18" charset="0"/>
                  <a:cs typeface="Times New Roman" panose="02020603050405020304" pitchFamily="18" charset="0"/>
                </a:endParaRPr>
              </a:p>
              <a:p>
                <a:pPr marL="0" indent="0">
                  <a:lnSpc>
                    <a:spcPct val="120000"/>
                  </a:lnSpc>
                  <a:buNone/>
                </a:pPr>
                <a:r>
                  <a:rPr lang="es-MX" sz="2600" dirty="0">
                    <a:latin typeface="Times New Roman" panose="02020603050405020304" pitchFamily="18" charset="0"/>
                    <a:cs typeface="Times New Roman" panose="02020603050405020304" pitchFamily="18" charset="0"/>
                  </a:rPr>
                  <a:t>La eficiencia propulsiva determina cuando energía cinética es de uso para impulsar un cohete:</a:t>
                </a:r>
              </a:p>
              <a:p>
                <a:pPr marL="0" indent="0">
                  <a:lnSpc>
                    <a:spcPct val="120000"/>
                  </a:lnSpc>
                  <a:buNone/>
                </a:pPr>
                <a14:m>
                  <m:oMathPara xmlns:m="http://schemas.openxmlformats.org/officeDocument/2006/math">
                    <m:oMathParaPr>
                      <m:jc m:val="centerGroup"/>
                    </m:oMathParaPr>
                    <m:oMath xmlns:m="http://schemas.openxmlformats.org/officeDocument/2006/math">
                      <m:sSub>
                        <m:sSubPr>
                          <m:ctrlPr>
                            <a:rPr lang="es-MX" sz="1800" b="0" i="1" smtClean="0">
                              <a:latin typeface="Cambria Math" panose="02040503050406030204" pitchFamily="18" charset="0"/>
                              <a:cs typeface="Times New Roman" panose="02020603050405020304" pitchFamily="18" charset="0"/>
                            </a:rPr>
                          </m:ctrlPr>
                        </m:sSubPr>
                        <m:e>
                          <m:r>
                            <a:rPr lang="es-MX" sz="1800" b="0" i="1" smtClean="0">
                              <a:latin typeface="Cambria Math" panose="02040503050406030204" pitchFamily="18" charset="0"/>
                              <a:cs typeface="Times New Roman" panose="02020603050405020304" pitchFamily="18" charset="0"/>
                            </a:rPr>
                            <m:t>𝜂</m:t>
                          </m:r>
                        </m:e>
                        <m:sub>
                          <m:r>
                            <a:rPr lang="es-MX" sz="1800" b="0" i="1" smtClean="0">
                              <a:latin typeface="Cambria Math" panose="02040503050406030204" pitchFamily="18" charset="0"/>
                              <a:cs typeface="Times New Roman" panose="02020603050405020304" pitchFamily="18" charset="0"/>
                            </a:rPr>
                            <m:t>𝑃</m:t>
                          </m:r>
                        </m:sub>
                      </m:sSub>
                      <m:r>
                        <a:rPr lang="es-MX" sz="1800" b="0" i="1" smtClean="0">
                          <a:latin typeface="Cambria Math" panose="02040503050406030204" pitchFamily="18" charset="0"/>
                          <a:cs typeface="Times New Roman" panose="02020603050405020304" pitchFamily="18" charset="0"/>
                        </a:rPr>
                        <m:t>=</m:t>
                      </m:r>
                      <m:f>
                        <m:fPr>
                          <m:ctrlPr>
                            <a:rPr lang="es-MX" sz="1800" b="0" i="1" smtClean="0">
                              <a:latin typeface="Cambria Math" panose="02040503050406030204" pitchFamily="18" charset="0"/>
                              <a:cs typeface="Times New Roman" panose="02020603050405020304" pitchFamily="18" charset="0"/>
                            </a:rPr>
                          </m:ctrlPr>
                        </m:fPr>
                        <m:num>
                          <m:r>
                            <a:rPr lang="es-MX" sz="1800" b="0" i="1" smtClean="0">
                              <a:latin typeface="Cambria Math" panose="02040503050406030204" pitchFamily="18" charset="0"/>
                              <a:cs typeface="Times New Roman" panose="02020603050405020304" pitchFamily="18" charset="0"/>
                            </a:rPr>
                            <m:t>𝑝𝑜𝑡𝑒𝑛𝑐𝑖𝑎</m:t>
                          </m:r>
                          <m:r>
                            <a:rPr lang="es-MX" sz="1800" b="0" i="1" smtClean="0">
                              <a:latin typeface="Cambria Math" panose="02040503050406030204" pitchFamily="18" charset="0"/>
                              <a:cs typeface="Times New Roman" panose="02020603050405020304" pitchFamily="18" charset="0"/>
                            </a:rPr>
                            <m:t> </m:t>
                          </m:r>
                          <m:r>
                            <a:rPr lang="es-MX" sz="1800" b="0" i="1" smtClean="0">
                              <a:latin typeface="Cambria Math" panose="02040503050406030204" pitchFamily="18" charset="0"/>
                              <a:cs typeface="Times New Roman" panose="02020603050405020304" pitchFamily="18" charset="0"/>
                            </a:rPr>
                            <m:t>𝑑𝑒</m:t>
                          </m:r>
                          <m:r>
                            <a:rPr lang="es-MX" sz="1800" b="0" i="1" smtClean="0">
                              <a:latin typeface="Cambria Math" panose="02040503050406030204" pitchFamily="18" charset="0"/>
                              <a:cs typeface="Times New Roman" panose="02020603050405020304" pitchFamily="18" charset="0"/>
                            </a:rPr>
                            <m:t> </m:t>
                          </m:r>
                          <m:r>
                            <a:rPr lang="es-MX" sz="1800" b="0" i="1" smtClean="0">
                              <a:latin typeface="Cambria Math" panose="02040503050406030204" pitchFamily="18" charset="0"/>
                              <a:cs typeface="Times New Roman" panose="02020603050405020304" pitchFamily="18" charset="0"/>
                            </a:rPr>
                            <m:t>𝑐𝑜h𝑒𝑡𝑒</m:t>
                          </m:r>
                        </m:num>
                        <m:den>
                          <m:r>
                            <a:rPr lang="es-MX" sz="1800" b="0" i="1" smtClean="0">
                              <a:latin typeface="Cambria Math" panose="02040503050406030204" pitchFamily="18" charset="0"/>
                              <a:cs typeface="Times New Roman" panose="02020603050405020304" pitchFamily="18" charset="0"/>
                            </a:rPr>
                            <m:t>𝑝𝑜𝑡𝑒𝑛𝑐𝑖𝑎</m:t>
                          </m:r>
                          <m:r>
                            <a:rPr lang="es-MX" sz="1800" b="0" i="1" smtClean="0">
                              <a:latin typeface="Cambria Math" panose="02040503050406030204" pitchFamily="18" charset="0"/>
                              <a:cs typeface="Times New Roman" panose="02020603050405020304" pitchFamily="18" charset="0"/>
                            </a:rPr>
                            <m:t> </m:t>
                          </m:r>
                          <m:r>
                            <a:rPr lang="es-MX" sz="1800" b="0" i="1" smtClean="0">
                              <a:latin typeface="Cambria Math" panose="02040503050406030204" pitchFamily="18" charset="0"/>
                              <a:cs typeface="Times New Roman" panose="02020603050405020304" pitchFamily="18" charset="0"/>
                            </a:rPr>
                            <m:t>𝑑𝑒</m:t>
                          </m:r>
                          <m:r>
                            <a:rPr lang="es-MX" sz="1800" b="0" i="1" smtClean="0">
                              <a:latin typeface="Cambria Math" panose="02040503050406030204" pitchFamily="18" charset="0"/>
                              <a:cs typeface="Times New Roman" panose="02020603050405020304" pitchFamily="18" charset="0"/>
                            </a:rPr>
                            <m:t> </m:t>
                          </m:r>
                          <m:r>
                            <a:rPr lang="es-MX" sz="1800" b="0" i="1" smtClean="0">
                              <a:latin typeface="Cambria Math" panose="02040503050406030204" pitchFamily="18" charset="0"/>
                              <a:cs typeface="Times New Roman" panose="02020603050405020304" pitchFamily="18" charset="0"/>
                            </a:rPr>
                            <m:t>𝑣𝑒h𝑖𝑐𝑢𝑙𝑜</m:t>
                          </m:r>
                          <m:r>
                            <a:rPr lang="es-MX" sz="1800" b="0" i="1" smtClean="0">
                              <a:latin typeface="Cambria Math" panose="02040503050406030204" pitchFamily="18" charset="0"/>
                              <a:cs typeface="Times New Roman" panose="02020603050405020304" pitchFamily="18" charset="0"/>
                            </a:rPr>
                            <m:t>+</m:t>
                          </m:r>
                          <m:r>
                            <a:rPr lang="es-MX" sz="1800" b="0" i="1" smtClean="0">
                              <a:latin typeface="Cambria Math" panose="02040503050406030204" pitchFamily="18" charset="0"/>
                              <a:cs typeface="Times New Roman" panose="02020603050405020304" pitchFamily="18" charset="0"/>
                            </a:rPr>
                            <m:t>𝑝𝑜𝑡𝑒𝑛𝑐𝑖𝑎</m:t>
                          </m:r>
                          <m:r>
                            <a:rPr lang="es-MX" sz="1800" b="0" i="1" smtClean="0">
                              <a:latin typeface="Cambria Math" panose="02040503050406030204" pitchFamily="18" charset="0"/>
                              <a:cs typeface="Times New Roman" panose="02020603050405020304" pitchFamily="18" charset="0"/>
                            </a:rPr>
                            <m:t> </m:t>
                          </m:r>
                          <m:r>
                            <a:rPr lang="es-MX" sz="1800" b="0" i="1" smtClean="0">
                              <a:latin typeface="Cambria Math" panose="02040503050406030204" pitchFamily="18" charset="0"/>
                              <a:cs typeface="Times New Roman" panose="02020603050405020304" pitchFamily="18" charset="0"/>
                            </a:rPr>
                            <m:t>𝑐𝑖𝑛𝑒𝑡𝑖𝑐𝑎</m:t>
                          </m:r>
                          <m:r>
                            <a:rPr lang="es-MX" sz="1800" b="0" i="1" smtClean="0">
                              <a:latin typeface="Cambria Math" panose="02040503050406030204" pitchFamily="18" charset="0"/>
                              <a:cs typeface="Times New Roman" panose="02020603050405020304" pitchFamily="18" charset="0"/>
                            </a:rPr>
                            <m:t> </m:t>
                          </m:r>
                          <m:r>
                            <a:rPr lang="es-MX" sz="1800" b="0" i="1" smtClean="0">
                              <a:latin typeface="Cambria Math" panose="02040503050406030204" pitchFamily="18" charset="0"/>
                              <a:cs typeface="Times New Roman" panose="02020603050405020304" pitchFamily="18" charset="0"/>
                            </a:rPr>
                            <m:t>𝑟𝑒𝑠𝑖𝑑𝑢𝑎𝑙</m:t>
                          </m:r>
                        </m:den>
                      </m:f>
                    </m:oMath>
                  </m:oMathPara>
                </a14:m>
                <a:endParaRPr lang="es-MX" sz="1800" b="0" dirty="0">
                  <a:latin typeface="Times New Roman" panose="02020603050405020304" pitchFamily="18" charset="0"/>
                  <a:cs typeface="Times New Roman" panose="02020603050405020304" pitchFamily="18" charset="0"/>
                </a:endParaRPr>
              </a:p>
              <a:p>
                <a:pPr marL="0" indent="0">
                  <a:lnSpc>
                    <a:spcPct val="120000"/>
                  </a:lnSpc>
                  <a:buNone/>
                </a:pPr>
                <a14:m>
                  <m:oMathPara xmlns:m="http://schemas.openxmlformats.org/officeDocument/2006/math">
                    <m:oMathParaPr>
                      <m:jc m:val="centerGroup"/>
                    </m:oMathParaPr>
                    <m:oMath xmlns:m="http://schemas.openxmlformats.org/officeDocument/2006/math">
                      <m:r>
                        <a:rPr lang="es-MX" sz="1800" b="0" i="1" smtClean="0">
                          <a:latin typeface="Cambria Math" panose="02040503050406030204" pitchFamily="18" charset="0"/>
                          <a:cs typeface="Times New Roman" panose="02020603050405020304" pitchFamily="18" charset="0"/>
                        </a:rPr>
                        <m:t>=</m:t>
                      </m:r>
                      <m:f>
                        <m:fPr>
                          <m:ctrlPr>
                            <a:rPr lang="es-MX" sz="1800" b="0" i="1" smtClean="0">
                              <a:latin typeface="Cambria Math" panose="02040503050406030204" pitchFamily="18" charset="0"/>
                              <a:cs typeface="Times New Roman" panose="02020603050405020304" pitchFamily="18" charset="0"/>
                            </a:rPr>
                          </m:ctrlPr>
                        </m:fPr>
                        <m:num>
                          <m:r>
                            <a:rPr lang="es-MX" sz="1800" b="0" i="1" smtClean="0">
                              <a:latin typeface="Cambria Math" panose="02040503050406030204" pitchFamily="18" charset="0"/>
                              <a:cs typeface="Times New Roman" panose="02020603050405020304" pitchFamily="18" charset="0"/>
                            </a:rPr>
                            <m:t>2</m:t>
                          </m:r>
                          <m:r>
                            <a:rPr lang="es-MX" sz="1800" b="0" i="1" smtClean="0">
                              <a:latin typeface="Cambria Math" panose="02040503050406030204" pitchFamily="18" charset="0"/>
                              <a:cs typeface="Times New Roman" panose="02020603050405020304" pitchFamily="18" charset="0"/>
                            </a:rPr>
                            <m:t>𝑢</m:t>
                          </m:r>
                          <m:r>
                            <a:rPr lang="es-MX" sz="1800" b="0" i="1" smtClean="0">
                              <a:latin typeface="Cambria Math" panose="02040503050406030204" pitchFamily="18" charset="0"/>
                              <a:cs typeface="Times New Roman" panose="02020603050405020304" pitchFamily="18" charset="0"/>
                            </a:rPr>
                            <m:t>/</m:t>
                          </m:r>
                          <m:r>
                            <a:rPr lang="es-MX" sz="1800" b="0" i="1" smtClean="0">
                              <a:latin typeface="Cambria Math" panose="02040503050406030204" pitchFamily="18" charset="0"/>
                              <a:cs typeface="Times New Roman" panose="02020603050405020304" pitchFamily="18" charset="0"/>
                            </a:rPr>
                            <m:t>𝑐</m:t>
                          </m:r>
                        </m:num>
                        <m:den>
                          <m:r>
                            <a:rPr lang="es-MX" sz="1800" b="0" i="1" smtClean="0">
                              <a:latin typeface="Cambria Math" panose="02040503050406030204" pitchFamily="18" charset="0"/>
                              <a:cs typeface="Times New Roman" panose="02020603050405020304" pitchFamily="18" charset="0"/>
                            </a:rPr>
                            <m:t>1+(</m:t>
                          </m:r>
                          <m:r>
                            <a:rPr lang="es-MX" sz="1800" b="0" i="1" smtClean="0">
                              <a:latin typeface="Cambria Math" panose="02040503050406030204" pitchFamily="18" charset="0"/>
                              <a:cs typeface="Times New Roman" panose="02020603050405020304" pitchFamily="18" charset="0"/>
                            </a:rPr>
                            <m:t>𝑢</m:t>
                          </m:r>
                          <m:r>
                            <a:rPr lang="es-MX" sz="1800" b="0" i="1" smtClean="0">
                              <a:latin typeface="Cambria Math" panose="02040503050406030204" pitchFamily="18" charset="0"/>
                              <a:cs typeface="Times New Roman" panose="02020603050405020304" pitchFamily="18" charset="0"/>
                            </a:rPr>
                            <m:t>/</m:t>
                          </m:r>
                          <m:r>
                            <a:rPr lang="es-MX" sz="1800" b="0" i="1" smtClean="0">
                              <a:latin typeface="Cambria Math" panose="02040503050406030204" pitchFamily="18" charset="0"/>
                              <a:cs typeface="Times New Roman" panose="02020603050405020304" pitchFamily="18" charset="0"/>
                            </a:rPr>
                            <m:t>𝑐</m:t>
                          </m:r>
                          <m:r>
                            <a:rPr lang="es-MX" sz="1800" b="0" i="1" smtClean="0">
                              <a:latin typeface="Cambria Math" panose="02040503050406030204" pitchFamily="18" charset="0"/>
                              <a:cs typeface="Times New Roman" panose="02020603050405020304" pitchFamily="18" charset="0"/>
                            </a:rPr>
                            <m:t>)^2</m:t>
                          </m:r>
                        </m:den>
                      </m:f>
                    </m:oMath>
                  </m:oMathPara>
                </a14:m>
                <a:endParaRPr lang="es-MX" sz="1800" dirty="0">
                  <a:latin typeface="Times New Roman" panose="02020603050405020304" pitchFamily="18" charset="0"/>
                  <a:cs typeface="Times New Roman" panose="02020603050405020304" pitchFamily="18" charset="0"/>
                </a:endParaRPr>
              </a:p>
              <a:p>
                <a:pPr marL="0" indent="0">
                  <a:lnSpc>
                    <a:spcPct val="120000"/>
                  </a:lnSpc>
                  <a:buNone/>
                </a:pPr>
                <a14:m>
                  <m:oMathPara xmlns:m="http://schemas.openxmlformats.org/officeDocument/2006/math">
                    <m:oMathParaPr>
                      <m:jc m:val="left"/>
                    </m:oMathParaPr>
                    <m:oMath xmlns:m="http://schemas.openxmlformats.org/officeDocument/2006/math">
                      <m:r>
                        <a:rPr lang="es-MX" sz="1800" b="0" i="1" smtClean="0">
                          <a:latin typeface="Cambria Math" panose="02040503050406030204" pitchFamily="18" charset="0"/>
                          <a:cs typeface="Times New Roman" panose="02020603050405020304" pitchFamily="18" charset="0"/>
                        </a:rPr>
                        <m:t>𝑢</m:t>
                      </m:r>
                      <m:r>
                        <a:rPr lang="es-MX" sz="1800" b="0" i="1" smtClean="0">
                          <a:latin typeface="Cambria Math" panose="02040503050406030204" pitchFamily="18" charset="0"/>
                          <a:cs typeface="Times New Roman" panose="02020603050405020304" pitchFamily="18" charset="0"/>
                        </a:rPr>
                        <m:t>:</m:t>
                      </m:r>
                      <m:r>
                        <a:rPr lang="es-MX" sz="1800" b="0" i="1" smtClean="0">
                          <a:latin typeface="Cambria Math" panose="02040503050406030204" pitchFamily="18" charset="0"/>
                          <a:cs typeface="Times New Roman" panose="02020603050405020304" pitchFamily="18" charset="0"/>
                        </a:rPr>
                        <m:t>𝑣𝑒𝑙𝑜𝑐𝑖𝑑𝑎𝑑</m:t>
                      </m:r>
                      <m:r>
                        <a:rPr lang="es-MX" sz="1800" b="0" i="1" smtClean="0">
                          <a:latin typeface="Cambria Math" panose="02040503050406030204" pitchFamily="18" charset="0"/>
                          <a:cs typeface="Times New Roman" panose="02020603050405020304" pitchFamily="18" charset="0"/>
                        </a:rPr>
                        <m:t> </m:t>
                      </m:r>
                      <m:r>
                        <a:rPr lang="es-MX" sz="1800" b="0" i="1" smtClean="0">
                          <a:latin typeface="Cambria Math" panose="02040503050406030204" pitchFamily="18" charset="0"/>
                          <a:cs typeface="Times New Roman" panose="02020603050405020304" pitchFamily="18" charset="0"/>
                        </a:rPr>
                        <m:t>𝑎𝑏𝑠𝑜𝑙𝑢𝑡𝑎</m:t>
                      </m:r>
                      <m:r>
                        <a:rPr lang="es-MX" sz="1800" b="0" i="1" smtClean="0">
                          <a:latin typeface="Cambria Math" panose="02040503050406030204" pitchFamily="18" charset="0"/>
                          <a:cs typeface="Times New Roman" panose="02020603050405020304" pitchFamily="18" charset="0"/>
                        </a:rPr>
                        <m:t> </m:t>
                      </m:r>
                      <m:r>
                        <a:rPr lang="es-MX" sz="1800" b="0" i="1" smtClean="0">
                          <a:latin typeface="Cambria Math" panose="02040503050406030204" pitchFamily="18" charset="0"/>
                          <a:cs typeface="Times New Roman" panose="02020603050405020304" pitchFamily="18" charset="0"/>
                        </a:rPr>
                        <m:t>𝑑𝑒</m:t>
                      </m:r>
                      <m:r>
                        <a:rPr lang="es-MX" sz="1800" b="0" i="1" smtClean="0">
                          <a:latin typeface="Cambria Math" panose="02040503050406030204" pitchFamily="18" charset="0"/>
                          <a:cs typeface="Times New Roman" panose="02020603050405020304" pitchFamily="18" charset="0"/>
                        </a:rPr>
                        <m:t> </m:t>
                      </m:r>
                      <m:r>
                        <a:rPr lang="es-MX" sz="1800" b="0" i="1" smtClean="0">
                          <a:latin typeface="Cambria Math" panose="02040503050406030204" pitchFamily="18" charset="0"/>
                          <a:cs typeface="Times New Roman" panose="02020603050405020304" pitchFamily="18" charset="0"/>
                        </a:rPr>
                        <m:t>𝑐𝑜h𝑒𝑡𝑒</m:t>
                      </m:r>
                    </m:oMath>
                  </m:oMathPara>
                </a14:m>
                <a:endParaRPr lang="es-MX" sz="1800" dirty="0">
                  <a:latin typeface="Times New Roman" panose="02020603050405020304" pitchFamily="18" charset="0"/>
                  <a:cs typeface="Times New Roman" panose="02020603050405020304" pitchFamily="18" charset="0"/>
                </a:endParaRPr>
              </a:p>
              <a:p>
                <a:pPr marL="0" indent="0">
                  <a:lnSpc>
                    <a:spcPct val="120000"/>
                  </a:lnSpc>
                  <a:buNone/>
                </a:pPr>
                <a14:m>
                  <m:oMathPara xmlns:m="http://schemas.openxmlformats.org/officeDocument/2006/math">
                    <m:oMathParaPr>
                      <m:jc m:val="left"/>
                    </m:oMathParaPr>
                    <m:oMath xmlns:m="http://schemas.openxmlformats.org/officeDocument/2006/math">
                      <m:r>
                        <a:rPr lang="es-MX" sz="1800" b="0" i="1" smtClean="0">
                          <a:latin typeface="Cambria Math" panose="02040503050406030204" pitchFamily="18" charset="0"/>
                          <a:cs typeface="Times New Roman" panose="02020603050405020304" pitchFamily="18" charset="0"/>
                        </a:rPr>
                        <m:t>𝑐</m:t>
                      </m:r>
                      <m:r>
                        <a:rPr lang="es-MX" sz="1800" b="0" i="1" smtClean="0">
                          <a:latin typeface="Cambria Math" panose="02040503050406030204" pitchFamily="18" charset="0"/>
                          <a:cs typeface="Times New Roman" panose="02020603050405020304" pitchFamily="18" charset="0"/>
                        </a:rPr>
                        <m:t>:</m:t>
                      </m:r>
                      <m:r>
                        <a:rPr lang="es-MX" sz="1800" b="0" i="1" smtClean="0">
                          <a:latin typeface="Cambria Math" panose="02040503050406030204" pitchFamily="18" charset="0"/>
                          <a:cs typeface="Times New Roman" panose="02020603050405020304" pitchFamily="18" charset="0"/>
                        </a:rPr>
                        <m:t>𝑣𝑒𝑙𝑜𝑐𝑖𝑑𝑎𝑑</m:t>
                      </m:r>
                      <m:r>
                        <a:rPr lang="es-MX" sz="1800" b="0" i="1" smtClean="0">
                          <a:latin typeface="Cambria Math" panose="02040503050406030204" pitchFamily="18" charset="0"/>
                          <a:cs typeface="Times New Roman" panose="02020603050405020304" pitchFamily="18" charset="0"/>
                        </a:rPr>
                        <m:t> </m:t>
                      </m:r>
                      <m:r>
                        <a:rPr lang="es-MX" sz="1800" b="0" i="1" smtClean="0">
                          <a:latin typeface="Cambria Math" panose="02040503050406030204" pitchFamily="18" charset="0"/>
                          <a:cs typeface="Times New Roman" panose="02020603050405020304" pitchFamily="18" charset="0"/>
                        </a:rPr>
                        <m:t>𝑒𝑓𝑒𝑐𝑡𝑖𝑣𝑎</m:t>
                      </m:r>
                      <m:r>
                        <a:rPr lang="es-MX" sz="1800" b="0" i="1" smtClean="0">
                          <a:latin typeface="Cambria Math" panose="02040503050406030204" pitchFamily="18" charset="0"/>
                          <a:cs typeface="Times New Roman" panose="02020603050405020304" pitchFamily="18" charset="0"/>
                        </a:rPr>
                        <m:t> </m:t>
                      </m:r>
                      <m:r>
                        <a:rPr lang="es-MX" sz="1800" b="0" i="1" smtClean="0">
                          <a:latin typeface="Cambria Math" panose="02040503050406030204" pitchFamily="18" charset="0"/>
                          <a:cs typeface="Times New Roman" panose="02020603050405020304" pitchFamily="18" charset="0"/>
                        </a:rPr>
                        <m:t>𝑑𝑒</m:t>
                      </m:r>
                      <m:r>
                        <a:rPr lang="es-MX" sz="1800" b="0" i="1" smtClean="0">
                          <a:latin typeface="Cambria Math" panose="02040503050406030204" pitchFamily="18" charset="0"/>
                          <a:cs typeface="Times New Roman" panose="02020603050405020304" pitchFamily="18" charset="0"/>
                        </a:rPr>
                        <m:t> </m:t>
                      </m:r>
                      <m:r>
                        <a:rPr lang="es-MX" sz="1800" b="0" i="1" smtClean="0">
                          <a:latin typeface="Cambria Math" panose="02040503050406030204" pitchFamily="18" charset="0"/>
                          <a:cs typeface="Times New Roman" panose="02020603050405020304" pitchFamily="18" charset="0"/>
                        </a:rPr>
                        <m:t>𝑔𝑎𝑠𝑒𝑠</m:t>
                      </m:r>
                    </m:oMath>
                  </m:oMathPara>
                </a14:m>
                <a:endParaRPr lang="es-MX" sz="1800" dirty="0">
                  <a:latin typeface="Times New Roman" panose="02020603050405020304" pitchFamily="18" charset="0"/>
                  <a:cs typeface="Times New Roman" panose="02020603050405020304" pitchFamily="18" charset="0"/>
                </a:endParaRPr>
              </a:p>
              <a:p>
                <a:pPr marL="0" indent="0">
                  <a:buNone/>
                </a:pPr>
                <a:endParaRPr lang="es-MX" sz="1800" dirty="0">
                  <a:latin typeface="Times New Roman" panose="02020603050405020304" pitchFamily="18" charset="0"/>
                  <a:cs typeface="Times New Roman" panose="02020603050405020304" pitchFamily="18" charset="0"/>
                </a:endParaRPr>
              </a:p>
            </p:txBody>
          </p:sp>
        </mc:Choice>
        <mc:Fallback>
          <p:sp>
            <p:nvSpPr>
              <p:cNvPr id="4" name="Marcador de contenido 3">
                <a:extLst>
                  <a:ext uri="{FF2B5EF4-FFF2-40B4-BE49-F238E27FC236}">
                    <a16:creationId xmlns:a16="http://schemas.microsoft.com/office/drawing/2014/main" id="{E19B05D6-E926-16DE-FD81-C0A20F518F61}"/>
                  </a:ext>
                </a:extLst>
              </p:cNvPr>
              <p:cNvSpPr>
                <a:spLocks noGrp="1" noRot="1" noChangeAspect="1" noMove="1" noResize="1" noEditPoints="1" noAdjustHandles="1" noChangeArrowheads="1" noChangeShapeType="1" noTextEdit="1"/>
              </p:cNvSpPr>
              <p:nvPr>
                <p:ph sz="half" idx="2"/>
              </p:nvPr>
            </p:nvSpPr>
            <p:spPr>
              <a:xfrm>
                <a:off x="6172200" y="1690688"/>
                <a:ext cx="5181600" cy="4486275"/>
              </a:xfrm>
              <a:blipFill>
                <a:blip r:embed="rId4"/>
                <a:stretch>
                  <a:fillRect l="-1529" t="-815" r="-1176"/>
                </a:stretch>
              </a:blipFill>
            </p:spPr>
            <p:txBody>
              <a:bodyPr/>
              <a:lstStyle/>
              <a:p>
                <a:r>
                  <a:rPr lang="es-MX">
                    <a:noFill/>
                  </a:rPr>
                  <a:t> </a:t>
                </a:r>
              </a:p>
            </p:txBody>
          </p:sp>
        </mc:Fallback>
      </mc:AlternateContent>
    </p:spTree>
    <p:extLst>
      <p:ext uri="{BB962C8B-B14F-4D97-AF65-F5344CB8AC3E}">
        <p14:creationId xmlns:p14="http://schemas.microsoft.com/office/powerpoint/2010/main" val="13392713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374489-8331-1CFD-B27B-DF0CF689C590}"/>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8ECDA3B6-5D21-455F-E26A-C1D0E028FFB1}"/>
              </a:ext>
            </a:extLst>
          </p:cNvPr>
          <p:cNvSpPr>
            <a:spLocks noGrp="1"/>
          </p:cNvSpPr>
          <p:nvPr>
            <p:ph type="title"/>
          </p:nvPr>
        </p:nvSpPr>
        <p:spPr/>
        <p:txBody>
          <a:bodyPr>
            <a:normAutofit/>
          </a:bodyPr>
          <a:lstStyle/>
          <a:p>
            <a:r>
              <a:rPr lang="es-MX" sz="3400" dirty="0">
                <a:latin typeface="Times New Roman" panose="02020603050405020304" pitchFamily="18" charset="0"/>
                <a:cs typeface="Times New Roman" panose="02020603050405020304" pitchFamily="18" charset="0"/>
              </a:rPr>
              <a:t>Estado del arte</a:t>
            </a:r>
          </a:p>
        </p:txBody>
      </p:sp>
      <p:pic>
        <p:nvPicPr>
          <p:cNvPr id="12" name="Imagen 11">
            <a:extLst>
              <a:ext uri="{FF2B5EF4-FFF2-40B4-BE49-F238E27FC236}">
                <a16:creationId xmlns:a16="http://schemas.microsoft.com/office/drawing/2014/main" id="{23D2F379-93E7-C9CE-5619-30DB95B49FB2}"/>
              </a:ext>
            </a:extLst>
          </p:cNvPr>
          <p:cNvPicPr>
            <a:picLocks noChangeAspect="1"/>
          </p:cNvPicPr>
          <p:nvPr/>
        </p:nvPicPr>
        <p:blipFill>
          <a:blip r:embed="rId3"/>
          <a:stretch>
            <a:fillRect/>
          </a:stretch>
        </p:blipFill>
        <p:spPr>
          <a:xfrm>
            <a:off x="3565071" y="1447118"/>
            <a:ext cx="6036129" cy="4565790"/>
          </a:xfrm>
          <a:prstGeom prst="rect">
            <a:avLst/>
          </a:prstGeom>
        </p:spPr>
      </p:pic>
      <p:sp>
        <p:nvSpPr>
          <p:cNvPr id="13" name="CuadroTexto 12">
            <a:extLst>
              <a:ext uri="{FF2B5EF4-FFF2-40B4-BE49-F238E27FC236}">
                <a16:creationId xmlns:a16="http://schemas.microsoft.com/office/drawing/2014/main" id="{F0821036-0DB9-2DFB-FC0B-B1828674F195}"/>
              </a:ext>
            </a:extLst>
          </p:cNvPr>
          <p:cNvSpPr txBox="1"/>
          <p:nvPr/>
        </p:nvSpPr>
        <p:spPr>
          <a:xfrm>
            <a:off x="1420586" y="2383971"/>
            <a:ext cx="1649186" cy="646331"/>
          </a:xfrm>
          <a:prstGeom prst="rect">
            <a:avLst/>
          </a:prstGeom>
          <a:noFill/>
        </p:spPr>
        <p:txBody>
          <a:bodyPr wrap="square" rtlCol="0">
            <a:spAutoFit/>
          </a:bodyPr>
          <a:lstStyle/>
          <a:p>
            <a:r>
              <a:rPr lang="es-MX" dirty="0"/>
              <a:t>Distribución de energías</a:t>
            </a:r>
          </a:p>
        </p:txBody>
      </p:sp>
      <p:sp>
        <p:nvSpPr>
          <p:cNvPr id="14" name="CuadroTexto 13">
            <a:extLst>
              <a:ext uri="{FF2B5EF4-FFF2-40B4-BE49-F238E27FC236}">
                <a16:creationId xmlns:a16="http://schemas.microsoft.com/office/drawing/2014/main" id="{6F4A7D8F-58F3-B39F-60ED-ACEE03328BD1}"/>
              </a:ext>
            </a:extLst>
          </p:cNvPr>
          <p:cNvSpPr txBox="1"/>
          <p:nvPr/>
        </p:nvSpPr>
        <p:spPr>
          <a:xfrm>
            <a:off x="3565071" y="6012908"/>
            <a:ext cx="3104248" cy="369332"/>
          </a:xfrm>
          <a:prstGeom prst="rect">
            <a:avLst/>
          </a:prstGeom>
          <a:noFill/>
        </p:spPr>
        <p:txBody>
          <a:bodyPr wrap="none" rtlCol="0">
            <a:spAutoFit/>
          </a:bodyPr>
          <a:lstStyle/>
          <a:p>
            <a:r>
              <a:rPr lang="es-MX" dirty="0"/>
              <a:t>(Sutton &amp; </a:t>
            </a:r>
            <a:r>
              <a:rPr lang="es-MX" dirty="0" err="1"/>
              <a:t>Biblarz</a:t>
            </a:r>
            <a:r>
              <a:rPr lang="es-MX" dirty="0"/>
              <a:t>, 2017, p. 37)</a:t>
            </a:r>
          </a:p>
        </p:txBody>
      </p:sp>
    </p:spTree>
    <p:extLst>
      <p:ext uri="{BB962C8B-B14F-4D97-AF65-F5344CB8AC3E}">
        <p14:creationId xmlns:p14="http://schemas.microsoft.com/office/powerpoint/2010/main" val="40647558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916980-537E-4F36-DE1F-8C339DEFA61A}"/>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44448DF7-245D-58B1-5FD8-77845915E9DC}"/>
              </a:ext>
            </a:extLst>
          </p:cNvPr>
          <p:cNvSpPr>
            <a:spLocks noGrp="1"/>
          </p:cNvSpPr>
          <p:nvPr>
            <p:ph type="title"/>
          </p:nvPr>
        </p:nvSpPr>
        <p:spPr/>
        <p:txBody>
          <a:bodyPr>
            <a:normAutofit/>
          </a:bodyPr>
          <a:lstStyle/>
          <a:p>
            <a:r>
              <a:rPr lang="es-MX" sz="3400" dirty="0">
                <a:latin typeface="Times New Roman" panose="02020603050405020304" pitchFamily="18" charset="0"/>
                <a:cs typeface="Times New Roman" panose="02020603050405020304" pitchFamily="18" charset="0"/>
              </a:rPr>
              <a:t>Estado del arte</a:t>
            </a:r>
          </a:p>
        </p:txBody>
      </p:sp>
      <mc:AlternateContent xmlns:mc="http://schemas.openxmlformats.org/markup-compatibility/2006">
        <mc:Choice xmlns:a14="http://schemas.microsoft.com/office/drawing/2010/main" Requires="a14">
          <p:sp>
            <p:nvSpPr>
              <p:cNvPr id="3" name="Marcador de contenido 2">
                <a:extLst>
                  <a:ext uri="{FF2B5EF4-FFF2-40B4-BE49-F238E27FC236}">
                    <a16:creationId xmlns:a16="http://schemas.microsoft.com/office/drawing/2014/main" id="{22FCC1EE-000B-93B4-D8C4-8B112FC5E6F0}"/>
                  </a:ext>
                </a:extLst>
              </p:cNvPr>
              <p:cNvSpPr>
                <a:spLocks noGrp="1"/>
              </p:cNvSpPr>
              <p:nvPr>
                <p:ph sz="half" idx="1"/>
              </p:nvPr>
            </p:nvSpPr>
            <p:spPr>
              <a:xfrm>
                <a:off x="838200" y="1690688"/>
                <a:ext cx="5181600" cy="4486275"/>
              </a:xfrm>
            </p:spPr>
            <p:txBody>
              <a:bodyPr>
                <a:noAutofit/>
              </a:bodyPr>
              <a:lstStyle/>
              <a:p>
                <a:pPr marL="0" indent="0">
                  <a:buNone/>
                </a:pPr>
                <a:r>
                  <a:rPr lang="es-MX" sz="2400" dirty="0">
                    <a:latin typeface="Times New Roman" panose="02020603050405020304" pitchFamily="18" charset="0"/>
                    <a:cs typeface="Times New Roman" panose="02020603050405020304" pitchFamily="18" charset="0"/>
                  </a:rPr>
                  <a:t>La configuración de grano determina los siguientes </a:t>
                </a:r>
                <a:r>
                  <a:rPr lang="es-MX" sz="2400" dirty="0" err="1">
                    <a:latin typeface="Times New Roman" panose="02020603050405020304" pitchFamily="18" charset="0"/>
                    <a:cs typeface="Times New Roman" panose="02020603050405020304" pitchFamily="18" charset="0"/>
                  </a:rPr>
                  <a:t>parametros</a:t>
                </a:r>
                <a:r>
                  <a:rPr lang="es-MX" sz="2400" dirty="0">
                    <a:latin typeface="Times New Roman" panose="02020603050405020304" pitchFamily="18" charset="0"/>
                    <a:cs typeface="Times New Roman" panose="02020603050405020304" pitchFamily="18" charset="0"/>
                  </a:rPr>
                  <a:t>: </a:t>
                </a:r>
              </a:p>
              <a:p>
                <a:r>
                  <a:rPr lang="es-MX" sz="2400" dirty="0">
                    <a:latin typeface="Times New Roman" panose="02020603050405020304" pitchFamily="18" charset="0"/>
                    <a:cs typeface="Times New Roman" panose="02020603050405020304" pitchFamily="18" charset="0"/>
                  </a:rPr>
                  <a:t>Tiempo de combustión</a:t>
                </a:r>
              </a:p>
              <a:p>
                <a:r>
                  <a:rPr lang="es-MX" sz="2400" dirty="0">
                    <a:latin typeface="Times New Roman" panose="02020603050405020304" pitchFamily="18" charset="0"/>
                    <a:cs typeface="Times New Roman" panose="02020603050405020304" pitchFamily="18" charset="0"/>
                  </a:rPr>
                  <a:t>Curva de empuje </a:t>
                </a:r>
              </a:p>
              <a:p>
                <a:r>
                  <a:rPr lang="es-MX" sz="2400" dirty="0">
                    <a:latin typeface="Times New Roman" panose="02020603050405020304" pitchFamily="18" charset="0"/>
                    <a:cs typeface="Times New Roman" panose="02020603050405020304" pitchFamily="18" charset="0"/>
                  </a:rPr>
                  <a:t>Presión de cámara de combustión (MEOP)</a:t>
                </a:r>
              </a:p>
              <a:p>
                <a:r>
                  <a:rPr lang="es-MX" sz="2400" dirty="0">
                    <a:latin typeface="Times New Roman" panose="02020603050405020304" pitchFamily="18" charset="0"/>
                    <a:cs typeface="Times New Roman" panose="02020603050405020304" pitchFamily="18" charset="0"/>
                  </a:rPr>
                  <a:t>Modo de ignición</a:t>
                </a:r>
              </a:p>
              <a:p>
                <a:pPr marL="0" indent="0">
                  <a:buNone/>
                </a:pPr>
                <a:r>
                  <a:rPr lang="es-MX" sz="2400" dirty="0">
                    <a:latin typeface="Times New Roman" panose="02020603050405020304" pitchFamily="18" charset="0"/>
                    <a:cs typeface="Times New Roman" panose="02020603050405020304" pitchFamily="18" charset="0"/>
                  </a:rPr>
                  <a:t>El perfil de empuje puede ser neutral, progresivo o regresivo, dependiendo del área expuesta a la combustión y la forma de grano.</a:t>
                </a:r>
              </a:p>
              <a:p>
                <a:pPr marL="0" indent="0">
                  <a:buNone/>
                </a:pPr>
                <a14:m>
                  <m:oMath xmlns:m="http://schemas.openxmlformats.org/officeDocument/2006/math">
                    <m:sSub>
                      <m:sSubPr>
                        <m:ctrlPr>
                          <a:rPr lang="es-MX" sz="2400" b="0" i="1" smtClean="0">
                            <a:latin typeface="Cambria Math" panose="02040503050406030204" pitchFamily="18" charset="0"/>
                            <a:cs typeface="Times New Roman" panose="02020603050405020304" pitchFamily="18" charset="0"/>
                          </a:rPr>
                        </m:ctrlPr>
                      </m:sSubPr>
                      <m:e>
                        <m:r>
                          <a:rPr lang="es-MX" sz="2400" b="0" i="1" smtClean="0">
                            <a:latin typeface="Cambria Math" panose="02040503050406030204" pitchFamily="18" charset="0"/>
                            <a:cs typeface="Times New Roman" panose="02020603050405020304" pitchFamily="18" charset="0"/>
                          </a:rPr>
                          <m:t>𝐴</m:t>
                        </m:r>
                      </m:e>
                      <m:sub>
                        <m:r>
                          <a:rPr lang="es-MX" sz="2400" b="0" i="1" smtClean="0">
                            <a:latin typeface="Cambria Math" panose="02040503050406030204" pitchFamily="18" charset="0"/>
                            <a:cs typeface="Times New Roman" panose="02020603050405020304" pitchFamily="18" charset="0"/>
                          </a:rPr>
                          <m:t>𝑏</m:t>
                        </m:r>
                      </m:sub>
                    </m:sSub>
                  </m:oMath>
                </a14:m>
                <a:r>
                  <a:rPr lang="es-MX" sz="2400" dirty="0">
                    <a:latin typeface="Times New Roman" panose="02020603050405020304" pitchFamily="18" charset="0"/>
                    <a:cs typeface="Times New Roman" panose="02020603050405020304" pitchFamily="18" charset="0"/>
                  </a:rPr>
                  <a:t>: superficie de combustión</a:t>
                </a:r>
              </a:p>
            </p:txBody>
          </p:sp>
        </mc:Choice>
        <mc:Fallback>
          <p:sp>
            <p:nvSpPr>
              <p:cNvPr id="3" name="Marcador de contenido 2">
                <a:extLst>
                  <a:ext uri="{FF2B5EF4-FFF2-40B4-BE49-F238E27FC236}">
                    <a16:creationId xmlns:a16="http://schemas.microsoft.com/office/drawing/2014/main" id="{22FCC1EE-000B-93B4-D8C4-8B112FC5E6F0}"/>
                  </a:ext>
                </a:extLst>
              </p:cNvPr>
              <p:cNvSpPr>
                <a:spLocks noGrp="1" noRot="1" noChangeAspect="1" noMove="1" noResize="1" noEditPoints="1" noAdjustHandles="1" noChangeArrowheads="1" noChangeShapeType="1" noTextEdit="1"/>
              </p:cNvSpPr>
              <p:nvPr>
                <p:ph sz="half" idx="1"/>
              </p:nvPr>
            </p:nvSpPr>
            <p:spPr>
              <a:xfrm>
                <a:off x="838200" y="1690688"/>
                <a:ext cx="5181600" cy="4486275"/>
              </a:xfrm>
              <a:blipFill>
                <a:blip r:embed="rId3"/>
                <a:stretch>
                  <a:fillRect l="-1882" t="-1902" r="-2824" b="-10190"/>
                </a:stretch>
              </a:blipFill>
            </p:spPr>
            <p:txBody>
              <a:bodyPr/>
              <a:lstStyle/>
              <a:p>
                <a:r>
                  <a:rPr lang="es-MX">
                    <a:noFill/>
                  </a:rPr>
                  <a:t> </a:t>
                </a:r>
              </a:p>
            </p:txBody>
          </p:sp>
        </mc:Fallback>
      </mc:AlternateContent>
      <p:pic>
        <p:nvPicPr>
          <p:cNvPr id="5" name="Imagen 4">
            <a:extLst>
              <a:ext uri="{FF2B5EF4-FFF2-40B4-BE49-F238E27FC236}">
                <a16:creationId xmlns:a16="http://schemas.microsoft.com/office/drawing/2014/main" id="{3154A138-58CC-81B6-506F-D38524745AD8}"/>
              </a:ext>
            </a:extLst>
          </p:cNvPr>
          <p:cNvPicPr>
            <a:picLocks noChangeAspect="1"/>
          </p:cNvPicPr>
          <p:nvPr/>
        </p:nvPicPr>
        <p:blipFill>
          <a:blip r:embed="rId4"/>
          <a:stretch>
            <a:fillRect/>
          </a:stretch>
        </p:blipFill>
        <p:spPr>
          <a:xfrm>
            <a:off x="6248401" y="927127"/>
            <a:ext cx="5181599" cy="3667719"/>
          </a:xfrm>
          <a:prstGeom prst="rect">
            <a:avLst/>
          </a:prstGeom>
        </p:spPr>
      </p:pic>
      <p:grpSp>
        <p:nvGrpSpPr>
          <p:cNvPr id="8" name="Grupo 7">
            <a:extLst>
              <a:ext uri="{FF2B5EF4-FFF2-40B4-BE49-F238E27FC236}">
                <a16:creationId xmlns:a16="http://schemas.microsoft.com/office/drawing/2014/main" id="{C20DA293-F6A0-7252-FF38-05022AFA986A}"/>
              </a:ext>
            </a:extLst>
          </p:cNvPr>
          <p:cNvGrpSpPr/>
          <p:nvPr/>
        </p:nvGrpSpPr>
        <p:grpSpPr>
          <a:xfrm>
            <a:off x="6248401" y="4838146"/>
            <a:ext cx="1080000" cy="1080000"/>
            <a:chOff x="6477002" y="4762473"/>
            <a:chExt cx="1080000" cy="1080000"/>
          </a:xfrm>
        </p:grpSpPr>
        <p:sp>
          <p:nvSpPr>
            <p:cNvPr id="6" name="Elipse 5">
              <a:extLst>
                <a:ext uri="{FF2B5EF4-FFF2-40B4-BE49-F238E27FC236}">
                  <a16:creationId xmlns:a16="http://schemas.microsoft.com/office/drawing/2014/main" id="{F36C48D9-E20B-4E74-7BB8-68534A2217D7}"/>
                </a:ext>
              </a:extLst>
            </p:cNvPr>
            <p:cNvSpPr/>
            <p:nvPr/>
          </p:nvSpPr>
          <p:spPr>
            <a:xfrm>
              <a:off x="6477002" y="4762473"/>
              <a:ext cx="1080000" cy="1080000"/>
            </a:xfrm>
            <a:prstGeom prst="ellipse">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7" name="Elipse 6">
              <a:extLst>
                <a:ext uri="{FF2B5EF4-FFF2-40B4-BE49-F238E27FC236}">
                  <a16:creationId xmlns:a16="http://schemas.microsoft.com/office/drawing/2014/main" id="{F78D14EC-7BE1-CCC8-AF03-B9A7D44E6E42}"/>
                </a:ext>
              </a:extLst>
            </p:cNvPr>
            <p:cNvSpPr/>
            <p:nvPr/>
          </p:nvSpPr>
          <p:spPr>
            <a:xfrm>
              <a:off x="6711002" y="4996473"/>
              <a:ext cx="612000" cy="612000"/>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MX"/>
            </a:p>
          </p:txBody>
        </p:sp>
      </p:grpSp>
      <p:grpSp>
        <p:nvGrpSpPr>
          <p:cNvPr id="16" name="Grupo 15">
            <a:extLst>
              <a:ext uri="{FF2B5EF4-FFF2-40B4-BE49-F238E27FC236}">
                <a16:creationId xmlns:a16="http://schemas.microsoft.com/office/drawing/2014/main" id="{D66C3BD7-8A9B-3D45-8BB7-2E1E3AE64D47}"/>
              </a:ext>
            </a:extLst>
          </p:cNvPr>
          <p:cNvGrpSpPr/>
          <p:nvPr/>
        </p:nvGrpSpPr>
        <p:grpSpPr>
          <a:xfrm>
            <a:off x="7635893" y="4838146"/>
            <a:ext cx="1080000" cy="1080000"/>
            <a:chOff x="8014204" y="4850873"/>
            <a:chExt cx="1080000" cy="1080000"/>
          </a:xfrm>
        </p:grpSpPr>
        <p:grpSp>
          <p:nvGrpSpPr>
            <p:cNvPr id="9" name="Grupo 8">
              <a:extLst>
                <a:ext uri="{FF2B5EF4-FFF2-40B4-BE49-F238E27FC236}">
                  <a16:creationId xmlns:a16="http://schemas.microsoft.com/office/drawing/2014/main" id="{FB0680F6-606C-DACE-C857-C0E097108A5B}"/>
                </a:ext>
              </a:extLst>
            </p:cNvPr>
            <p:cNvGrpSpPr/>
            <p:nvPr/>
          </p:nvGrpSpPr>
          <p:grpSpPr>
            <a:xfrm>
              <a:off x="8014204" y="4850873"/>
              <a:ext cx="1080000" cy="1080000"/>
              <a:chOff x="6477002" y="4762473"/>
              <a:chExt cx="1080000" cy="1080000"/>
            </a:xfrm>
          </p:grpSpPr>
          <p:sp>
            <p:nvSpPr>
              <p:cNvPr id="10" name="Elipse 9">
                <a:extLst>
                  <a:ext uri="{FF2B5EF4-FFF2-40B4-BE49-F238E27FC236}">
                    <a16:creationId xmlns:a16="http://schemas.microsoft.com/office/drawing/2014/main" id="{295B2FE9-4906-65BA-41C5-42E3FA2B9FDA}"/>
                  </a:ext>
                </a:extLst>
              </p:cNvPr>
              <p:cNvSpPr/>
              <p:nvPr/>
            </p:nvSpPr>
            <p:spPr>
              <a:xfrm>
                <a:off x="6477002" y="4762473"/>
                <a:ext cx="1080000" cy="1080000"/>
              </a:xfrm>
              <a:prstGeom prst="ellipse">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 name="Elipse 10">
                <a:extLst>
                  <a:ext uri="{FF2B5EF4-FFF2-40B4-BE49-F238E27FC236}">
                    <a16:creationId xmlns:a16="http://schemas.microsoft.com/office/drawing/2014/main" id="{8B43B637-5983-1EE3-620E-83FE18829586}"/>
                  </a:ext>
                </a:extLst>
              </p:cNvPr>
              <p:cNvSpPr/>
              <p:nvPr/>
            </p:nvSpPr>
            <p:spPr>
              <a:xfrm>
                <a:off x="6634802" y="4920273"/>
                <a:ext cx="756000" cy="756000"/>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MX"/>
              </a:p>
            </p:txBody>
          </p:sp>
        </p:grpSp>
        <p:sp>
          <p:nvSpPr>
            <p:cNvPr id="14" name="Elipse 13">
              <a:extLst>
                <a:ext uri="{FF2B5EF4-FFF2-40B4-BE49-F238E27FC236}">
                  <a16:creationId xmlns:a16="http://schemas.microsoft.com/office/drawing/2014/main" id="{4FAD522E-6176-96CF-3142-2F5D03892BBE}"/>
                </a:ext>
              </a:extLst>
            </p:cNvPr>
            <p:cNvSpPr/>
            <p:nvPr/>
          </p:nvSpPr>
          <p:spPr>
            <a:xfrm>
              <a:off x="8280004" y="5108146"/>
              <a:ext cx="540000" cy="540000"/>
            </a:xfrm>
            <a:prstGeom prst="ellipse">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MX"/>
            </a:p>
          </p:txBody>
        </p:sp>
      </p:grpSp>
      <p:sp>
        <p:nvSpPr>
          <p:cNvPr id="15" name="Elipse 14">
            <a:extLst>
              <a:ext uri="{FF2B5EF4-FFF2-40B4-BE49-F238E27FC236}">
                <a16:creationId xmlns:a16="http://schemas.microsoft.com/office/drawing/2014/main" id="{12AE98A3-9730-A385-CBEC-390D09989E8F}"/>
              </a:ext>
            </a:extLst>
          </p:cNvPr>
          <p:cNvSpPr/>
          <p:nvPr/>
        </p:nvSpPr>
        <p:spPr>
          <a:xfrm>
            <a:off x="8992946" y="4825419"/>
            <a:ext cx="1080000" cy="1080000"/>
          </a:xfrm>
          <a:prstGeom prst="ellipse">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7" name="Elipse 16">
            <a:extLst>
              <a:ext uri="{FF2B5EF4-FFF2-40B4-BE49-F238E27FC236}">
                <a16:creationId xmlns:a16="http://schemas.microsoft.com/office/drawing/2014/main" id="{CBFD50D6-894B-F004-DD30-A0F9B51F5780}"/>
              </a:ext>
            </a:extLst>
          </p:cNvPr>
          <p:cNvSpPr/>
          <p:nvPr/>
        </p:nvSpPr>
        <p:spPr>
          <a:xfrm>
            <a:off x="10350000" y="4850873"/>
            <a:ext cx="1080000" cy="1080000"/>
          </a:xfrm>
          <a:prstGeom prst="ellipse">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MX"/>
          </a:p>
        </p:txBody>
      </p:sp>
      <p:grpSp>
        <p:nvGrpSpPr>
          <p:cNvPr id="23" name="Grupo 22">
            <a:extLst>
              <a:ext uri="{FF2B5EF4-FFF2-40B4-BE49-F238E27FC236}">
                <a16:creationId xmlns:a16="http://schemas.microsoft.com/office/drawing/2014/main" id="{612454BF-824F-1FC3-4A01-AF5398ACEA96}"/>
              </a:ext>
            </a:extLst>
          </p:cNvPr>
          <p:cNvGrpSpPr/>
          <p:nvPr/>
        </p:nvGrpSpPr>
        <p:grpSpPr>
          <a:xfrm>
            <a:off x="9192430" y="5041874"/>
            <a:ext cx="679362" cy="664143"/>
            <a:chOff x="8507128" y="5828732"/>
            <a:chExt cx="679362" cy="664143"/>
          </a:xfrm>
        </p:grpSpPr>
        <p:sp>
          <p:nvSpPr>
            <p:cNvPr id="18" name="Rectángulo 17">
              <a:extLst>
                <a:ext uri="{FF2B5EF4-FFF2-40B4-BE49-F238E27FC236}">
                  <a16:creationId xmlns:a16="http://schemas.microsoft.com/office/drawing/2014/main" id="{9693F3AF-6A29-C251-9F91-87718945BA0E}"/>
                </a:ext>
              </a:extLst>
            </p:cNvPr>
            <p:cNvSpPr/>
            <p:nvPr/>
          </p:nvSpPr>
          <p:spPr>
            <a:xfrm>
              <a:off x="8507128" y="6091330"/>
              <a:ext cx="664143" cy="140232"/>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0" name="Rectángulo 19">
              <a:extLst>
                <a:ext uri="{FF2B5EF4-FFF2-40B4-BE49-F238E27FC236}">
                  <a16:creationId xmlns:a16="http://schemas.microsoft.com/office/drawing/2014/main" id="{E564E907-B303-A4E9-DBF3-305E17B230FE}"/>
                </a:ext>
              </a:extLst>
            </p:cNvPr>
            <p:cNvSpPr/>
            <p:nvPr/>
          </p:nvSpPr>
          <p:spPr>
            <a:xfrm rot="5400000">
              <a:off x="8507127" y="6090688"/>
              <a:ext cx="664143" cy="140232"/>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1" name="Rectángulo 20">
              <a:extLst>
                <a:ext uri="{FF2B5EF4-FFF2-40B4-BE49-F238E27FC236}">
                  <a16:creationId xmlns:a16="http://schemas.microsoft.com/office/drawing/2014/main" id="{EDA15384-A510-1544-C9CE-D2DCAC39911A}"/>
                </a:ext>
              </a:extLst>
            </p:cNvPr>
            <p:cNvSpPr/>
            <p:nvPr/>
          </p:nvSpPr>
          <p:spPr>
            <a:xfrm rot="2700000">
              <a:off x="8522348" y="6090688"/>
              <a:ext cx="664143" cy="140232"/>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2" name="Rectángulo 21">
              <a:extLst>
                <a:ext uri="{FF2B5EF4-FFF2-40B4-BE49-F238E27FC236}">
                  <a16:creationId xmlns:a16="http://schemas.microsoft.com/office/drawing/2014/main" id="{2AF5DDF6-281B-417B-1299-032A02A21904}"/>
                </a:ext>
              </a:extLst>
            </p:cNvPr>
            <p:cNvSpPr/>
            <p:nvPr/>
          </p:nvSpPr>
          <p:spPr>
            <a:xfrm rot="18900000">
              <a:off x="8522347" y="6090688"/>
              <a:ext cx="664143" cy="140232"/>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MX"/>
            </a:p>
          </p:txBody>
        </p:sp>
      </p:grpSp>
      <p:sp>
        <p:nvSpPr>
          <p:cNvPr id="24" name="CuadroTexto 23">
            <a:extLst>
              <a:ext uri="{FF2B5EF4-FFF2-40B4-BE49-F238E27FC236}">
                <a16:creationId xmlns:a16="http://schemas.microsoft.com/office/drawing/2014/main" id="{C44CD5A1-5962-3D7B-5621-0D9EAD6F17BD}"/>
              </a:ext>
            </a:extLst>
          </p:cNvPr>
          <p:cNvSpPr txBox="1"/>
          <p:nvPr/>
        </p:nvSpPr>
        <p:spPr>
          <a:xfrm>
            <a:off x="6248401" y="5881991"/>
            <a:ext cx="1080000" cy="646331"/>
          </a:xfrm>
          <a:prstGeom prst="rect">
            <a:avLst/>
          </a:prstGeom>
          <a:noFill/>
        </p:spPr>
        <p:txBody>
          <a:bodyPr wrap="square" rtlCol="0">
            <a:spAutoFit/>
          </a:bodyPr>
          <a:lstStyle/>
          <a:p>
            <a:pPr algn="ctr"/>
            <a:r>
              <a:rPr lang="es-MX" dirty="0">
                <a:latin typeface="Times New Roman" panose="02020603050405020304" pitchFamily="18" charset="0"/>
                <a:cs typeface="Times New Roman" panose="02020603050405020304" pitchFamily="18" charset="0"/>
              </a:rPr>
              <a:t>Bates o tubular</a:t>
            </a:r>
          </a:p>
        </p:txBody>
      </p:sp>
      <p:sp>
        <p:nvSpPr>
          <p:cNvPr id="25" name="CuadroTexto 24">
            <a:extLst>
              <a:ext uri="{FF2B5EF4-FFF2-40B4-BE49-F238E27FC236}">
                <a16:creationId xmlns:a16="http://schemas.microsoft.com/office/drawing/2014/main" id="{455A544C-557B-8616-8C90-2C15053742F2}"/>
              </a:ext>
            </a:extLst>
          </p:cNvPr>
          <p:cNvSpPr txBox="1"/>
          <p:nvPr/>
        </p:nvSpPr>
        <p:spPr>
          <a:xfrm>
            <a:off x="7695984" y="5905419"/>
            <a:ext cx="1080000" cy="646331"/>
          </a:xfrm>
          <a:prstGeom prst="rect">
            <a:avLst/>
          </a:prstGeom>
          <a:noFill/>
        </p:spPr>
        <p:txBody>
          <a:bodyPr wrap="square" rtlCol="0">
            <a:spAutoFit/>
          </a:bodyPr>
          <a:lstStyle/>
          <a:p>
            <a:pPr algn="ctr"/>
            <a:r>
              <a:rPr lang="es-MX" dirty="0">
                <a:latin typeface="Times New Roman" panose="02020603050405020304" pitchFamily="18" charset="0"/>
                <a:cs typeface="Times New Roman" panose="02020603050405020304" pitchFamily="18" charset="0"/>
              </a:rPr>
              <a:t>Barra y tubo</a:t>
            </a:r>
          </a:p>
        </p:txBody>
      </p:sp>
      <p:sp>
        <p:nvSpPr>
          <p:cNvPr id="26" name="CuadroTexto 25">
            <a:extLst>
              <a:ext uri="{FF2B5EF4-FFF2-40B4-BE49-F238E27FC236}">
                <a16:creationId xmlns:a16="http://schemas.microsoft.com/office/drawing/2014/main" id="{BA155C18-CE85-FA64-3421-BD20A62031AE}"/>
              </a:ext>
            </a:extLst>
          </p:cNvPr>
          <p:cNvSpPr txBox="1"/>
          <p:nvPr/>
        </p:nvSpPr>
        <p:spPr>
          <a:xfrm>
            <a:off x="9022992" y="5873252"/>
            <a:ext cx="1080000" cy="369332"/>
          </a:xfrm>
          <a:prstGeom prst="rect">
            <a:avLst/>
          </a:prstGeom>
          <a:noFill/>
        </p:spPr>
        <p:txBody>
          <a:bodyPr wrap="square" rtlCol="0">
            <a:spAutoFit/>
          </a:bodyPr>
          <a:lstStyle/>
          <a:p>
            <a:pPr algn="ctr"/>
            <a:r>
              <a:rPr lang="es-MX" dirty="0">
                <a:latin typeface="Times New Roman" panose="02020603050405020304" pitchFamily="18" charset="0"/>
                <a:cs typeface="Times New Roman" panose="02020603050405020304" pitchFamily="18" charset="0"/>
              </a:rPr>
              <a:t>Estrella</a:t>
            </a:r>
          </a:p>
        </p:txBody>
      </p:sp>
      <p:sp>
        <p:nvSpPr>
          <p:cNvPr id="27" name="CuadroTexto 26">
            <a:extLst>
              <a:ext uri="{FF2B5EF4-FFF2-40B4-BE49-F238E27FC236}">
                <a16:creationId xmlns:a16="http://schemas.microsoft.com/office/drawing/2014/main" id="{76EE765D-7086-62AF-86FE-3039F821CEFC}"/>
              </a:ext>
            </a:extLst>
          </p:cNvPr>
          <p:cNvSpPr txBox="1"/>
          <p:nvPr/>
        </p:nvSpPr>
        <p:spPr>
          <a:xfrm>
            <a:off x="10350000" y="5930873"/>
            <a:ext cx="1080000" cy="646331"/>
          </a:xfrm>
          <a:prstGeom prst="rect">
            <a:avLst/>
          </a:prstGeom>
          <a:noFill/>
        </p:spPr>
        <p:txBody>
          <a:bodyPr wrap="square" rtlCol="0">
            <a:spAutoFit/>
          </a:bodyPr>
          <a:lstStyle/>
          <a:p>
            <a:pPr algn="ctr"/>
            <a:r>
              <a:rPr lang="es-MX" i="1" dirty="0">
                <a:latin typeface="Times New Roman" panose="02020603050405020304" pitchFamily="18" charset="0"/>
                <a:cs typeface="Times New Roman" panose="02020603050405020304" pitchFamily="18" charset="0"/>
              </a:rPr>
              <a:t>End </a:t>
            </a:r>
            <a:r>
              <a:rPr lang="es-MX" i="1" dirty="0" err="1">
                <a:latin typeface="Times New Roman" panose="02020603050405020304" pitchFamily="18" charset="0"/>
                <a:cs typeface="Times New Roman" panose="02020603050405020304" pitchFamily="18" charset="0"/>
              </a:rPr>
              <a:t>burning</a:t>
            </a:r>
            <a:endParaRPr lang="es-MX"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099050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37CF23-0FAC-907A-6008-F8DFBCF7DD3B}"/>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E895940F-7496-C6DB-CF42-F5FB3B59DB42}"/>
              </a:ext>
            </a:extLst>
          </p:cNvPr>
          <p:cNvSpPr>
            <a:spLocks noGrp="1"/>
          </p:cNvSpPr>
          <p:nvPr>
            <p:ph type="title"/>
          </p:nvPr>
        </p:nvSpPr>
        <p:spPr/>
        <p:txBody>
          <a:bodyPr>
            <a:normAutofit/>
          </a:bodyPr>
          <a:lstStyle/>
          <a:p>
            <a:r>
              <a:rPr lang="es-MX" sz="3400" dirty="0">
                <a:latin typeface="Times New Roman" panose="02020603050405020304" pitchFamily="18" charset="0"/>
                <a:cs typeface="Times New Roman" panose="02020603050405020304" pitchFamily="18" charset="0"/>
              </a:rPr>
              <a:t>Estado del arte</a:t>
            </a:r>
          </a:p>
        </p:txBody>
      </p:sp>
      <mc:AlternateContent xmlns:mc="http://schemas.openxmlformats.org/markup-compatibility/2006">
        <mc:Choice xmlns:a14="http://schemas.microsoft.com/office/drawing/2010/main" Requires="a14">
          <p:sp>
            <p:nvSpPr>
              <p:cNvPr id="3" name="Marcador de contenido 2">
                <a:extLst>
                  <a:ext uri="{FF2B5EF4-FFF2-40B4-BE49-F238E27FC236}">
                    <a16:creationId xmlns:a16="http://schemas.microsoft.com/office/drawing/2014/main" id="{79A613D5-7D0F-EC06-12D0-9065AA7C307B}"/>
                  </a:ext>
                </a:extLst>
              </p:cNvPr>
              <p:cNvSpPr>
                <a:spLocks noGrp="1"/>
              </p:cNvSpPr>
              <p:nvPr>
                <p:ph sz="half" idx="1"/>
              </p:nvPr>
            </p:nvSpPr>
            <p:spPr>
              <a:xfrm>
                <a:off x="838199" y="1690688"/>
                <a:ext cx="5426999" cy="4486275"/>
              </a:xfrm>
            </p:spPr>
            <p:txBody>
              <a:bodyPr>
                <a:noAutofit/>
              </a:bodyPr>
              <a:lstStyle/>
              <a:p>
                <a:pPr marL="0" indent="0">
                  <a:buNone/>
                </a:pPr>
                <a:r>
                  <a:rPr lang="es-MX" sz="2400" dirty="0">
                    <a:latin typeface="Times New Roman" panose="02020603050405020304" pitchFamily="18" charset="0"/>
                    <a:cs typeface="Times New Roman" panose="02020603050405020304" pitchFamily="18" charset="0"/>
                  </a:rPr>
                  <a:t>Tomando de ejemplo el tipo de grano Bates, de la Fig. #, antes de analizar los perfiles de empuje, se enunciaran parámetros que hay que tomar en cuenta.</a:t>
                </a:r>
              </a:p>
              <a:p>
                <a:pPr marL="0" indent="0">
                  <a:buNone/>
                </a:pPr>
                <a:r>
                  <a:rPr lang="es-MX" sz="2400" dirty="0">
                    <a:latin typeface="Times New Roman" panose="02020603050405020304" pitchFamily="18" charset="0"/>
                    <a:cs typeface="Times New Roman" panose="02020603050405020304" pitchFamily="18" charset="0"/>
                  </a:rPr>
                  <a:t>Densidad del grano, usado en cálculos de performance:</a:t>
                </a:r>
              </a:p>
              <a:p>
                <a:pPr marL="0" indent="0">
                  <a:buNone/>
                </a:pPr>
                <a14:m>
                  <m:oMathPara xmlns:m="http://schemas.openxmlformats.org/officeDocument/2006/math">
                    <m:oMathParaPr>
                      <m:jc m:val="centerGroup"/>
                    </m:oMathParaPr>
                    <m:oMath xmlns:m="http://schemas.openxmlformats.org/officeDocument/2006/math">
                      <m:sSub>
                        <m:sSubPr>
                          <m:ctrlPr>
                            <a:rPr lang="es-MX" sz="2400" b="0" i="1" smtClean="0">
                              <a:latin typeface="Cambria Math" panose="02040503050406030204" pitchFamily="18" charset="0"/>
                              <a:cs typeface="Times New Roman" panose="02020603050405020304" pitchFamily="18" charset="0"/>
                            </a:rPr>
                          </m:ctrlPr>
                        </m:sSubPr>
                        <m:e>
                          <m:r>
                            <a:rPr lang="es-MX" sz="2400" b="0" i="1" smtClean="0">
                              <a:latin typeface="Cambria Math" panose="02040503050406030204" pitchFamily="18" charset="0"/>
                              <a:cs typeface="Times New Roman" panose="02020603050405020304" pitchFamily="18" charset="0"/>
                            </a:rPr>
                            <m:t>𝜌</m:t>
                          </m:r>
                        </m:e>
                        <m:sub>
                          <m:r>
                            <a:rPr lang="es-MX" sz="2400" b="0" i="1" smtClean="0">
                              <a:latin typeface="Cambria Math" panose="02040503050406030204" pitchFamily="18" charset="0"/>
                              <a:cs typeface="Times New Roman" panose="02020603050405020304" pitchFamily="18" charset="0"/>
                            </a:rPr>
                            <m:t>𝑃</m:t>
                          </m:r>
                        </m:sub>
                      </m:sSub>
                      <m:r>
                        <a:rPr lang="es-MX" sz="2400" b="0" i="1" smtClean="0">
                          <a:latin typeface="Cambria Math" panose="02040503050406030204" pitchFamily="18" charset="0"/>
                          <a:cs typeface="Times New Roman" panose="02020603050405020304" pitchFamily="18" charset="0"/>
                        </a:rPr>
                        <m:t>=</m:t>
                      </m:r>
                      <m:f>
                        <m:fPr>
                          <m:ctrlPr>
                            <a:rPr lang="es-MX" sz="2400" b="0" i="1" smtClean="0">
                              <a:latin typeface="Cambria Math" panose="02040503050406030204" pitchFamily="18" charset="0"/>
                              <a:cs typeface="Times New Roman" panose="02020603050405020304" pitchFamily="18" charset="0"/>
                            </a:rPr>
                          </m:ctrlPr>
                        </m:fPr>
                        <m:num>
                          <m:r>
                            <a:rPr lang="es-MX" sz="2400" b="0" i="1" smtClean="0">
                              <a:latin typeface="Cambria Math" panose="02040503050406030204" pitchFamily="18" charset="0"/>
                              <a:cs typeface="Times New Roman" panose="02020603050405020304" pitchFamily="18" charset="0"/>
                            </a:rPr>
                            <m:t>1</m:t>
                          </m:r>
                        </m:num>
                        <m:den>
                          <m:f>
                            <m:fPr>
                              <m:ctrlPr>
                                <a:rPr lang="es-MX" sz="2400" b="0" i="1" smtClean="0">
                                  <a:latin typeface="Cambria Math" panose="02040503050406030204" pitchFamily="18" charset="0"/>
                                  <a:cs typeface="Times New Roman" panose="02020603050405020304" pitchFamily="18" charset="0"/>
                                </a:rPr>
                              </m:ctrlPr>
                            </m:fPr>
                            <m:num>
                              <m:sSub>
                                <m:sSubPr>
                                  <m:ctrlPr>
                                    <a:rPr lang="es-MX" sz="2400" b="0" i="1" smtClean="0">
                                      <a:latin typeface="Cambria Math" panose="02040503050406030204" pitchFamily="18" charset="0"/>
                                      <a:cs typeface="Times New Roman" panose="02020603050405020304" pitchFamily="18" charset="0"/>
                                    </a:rPr>
                                  </m:ctrlPr>
                                </m:sSubPr>
                                <m:e>
                                  <m:r>
                                    <a:rPr lang="es-MX" sz="2400" b="0" i="1" smtClean="0">
                                      <a:latin typeface="Cambria Math" panose="02040503050406030204" pitchFamily="18" charset="0"/>
                                      <a:cs typeface="Times New Roman" panose="02020603050405020304" pitchFamily="18" charset="0"/>
                                    </a:rPr>
                                    <m:t>𝑓</m:t>
                                  </m:r>
                                </m:e>
                                <m:sub>
                                  <m:r>
                                    <a:rPr lang="es-MX" sz="2400" b="0" i="1" smtClean="0">
                                      <a:latin typeface="Cambria Math" panose="02040503050406030204" pitchFamily="18" charset="0"/>
                                      <a:cs typeface="Times New Roman" panose="02020603050405020304" pitchFamily="18" charset="0"/>
                                    </a:rPr>
                                    <m:t>𝑜𝑥</m:t>
                                  </m:r>
                                </m:sub>
                              </m:sSub>
                            </m:num>
                            <m:den>
                              <m:sSub>
                                <m:sSubPr>
                                  <m:ctrlPr>
                                    <a:rPr lang="es-MX" sz="2400" b="0" i="1" smtClean="0">
                                      <a:latin typeface="Cambria Math" panose="02040503050406030204" pitchFamily="18" charset="0"/>
                                      <a:cs typeface="Times New Roman" panose="02020603050405020304" pitchFamily="18" charset="0"/>
                                    </a:rPr>
                                  </m:ctrlPr>
                                </m:sSubPr>
                                <m:e>
                                  <m:r>
                                    <a:rPr lang="es-MX" sz="2400" b="0" i="1" smtClean="0">
                                      <a:latin typeface="Cambria Math" panose="02040503050406030204" pitchFamily="18" charset="0"/>
                                      <a:cs typeface="Times New Roman" panose="02020603050405020304" pitchFamily="18" charset="0"/>
                                    </a:rPr>
                                    <m:t>𝜌</m:t>
                                  </m:r>
                                </m:e>
                                <m:sub>
                                  <m:r>
                                    <a:rPr lang="es-MX" sz="2400" b="0" i="1" smtClean="0">
                                      <a:latin typeface="Cambria Math" panose="02040503050406030204" pitchFamily="18" charset="0"/>
                                      <a:cs typeface="Times New Roman" panose="02020603050405020304" pitchFamily="18" charset="0"/>
                                    </a:rPr>
                                    <m:t>𝑜𝑥</m:t>
                                  </m:r>
                                </m:sub>
                              </m:sSub>
                            </m:den>
                          </m:f>
                          <m:r>
                            <a:rPr lang="es-MX" sz="2400" b="0" i="1" smtClean="0">
                              <a:latin typeface="Cambria Math" panose="02040503050406030204" pitchFamily="18" charset="0"/>
                              <a:cs typeface="Times New Roman" panose="02020603050405020304" pitchFamily="18" charset="0"/>
                            </a:rPr>
                            <m:t>+</m:t>
                          </m:r>
                          <m:f>
                            <m:fPr>
                              <m:ctrlPr>
                                <a:rPr lang="es-MX" sz="2400" b="0" i="1" smtClean="0">
                                  <a:latin typeface="Cambria Math" panose="02040503050406030204" pitchFamily="18" charset="0"/>
                                  <a:cs typeface="Times New Roman" panose="02020603050405020304" pitchFamily="18" charset="0"/>
                                </a:rPr>
                              </m:ctrlPr>
                            </m:fPr>
                            <m:num>
                              <m:sSub>
                                <m:sSubPr>
                                  <m:ctrlPr>
                                    <a:rPr lang="es-MX" sz="2400" b="0" i="1" smtClean="0">
                                      <a:latin typeface="Cambria Math" panose="02040503050406030204" pitchFamily="18" charset="0"/>
                                      <a:cs typeface="Times New Roman" panose="02020603050405020304" pitchFamily="18" charset="0"/>
                                    </a:rPr>
                                  </m:ctrlPr>
                                </m:sSubPr>
                                <m:e>
                                  <m:r>
                                    <a:rPr lang="es-MX" sz="2400" b="0" i="1" smtClean="0">
                                      <a:latin typeface="Cambria Math" panose="02040503050406030204" pitchFamily="18" charset="0"/>
                                      <a:cs typeface="Times New Roman" panose="02020603050405020304" pitchFamily="18" charset="0"/>
                                    </a:rPr>
                                    <m:t>𝑓</m:t>
                                  </m:r>
                                </m:e>
                                <m:sub>
                                  <m:r>
                                    <a:rPr lang="es-MX" sz="2400" b="0" i="1" smtClean="0">
                                      <a:latin typeface="Cambria Math" panose="02040503050406030204" pitchFamily="18" charset="0"/>
                                      <a:cs typeface="Times New Roman" panose="02020603050405020304" pitchFamily="18" charset="0"/>
                                    </a:rPr>
                                    <m:t>𝑓𝑢𝑒𝑙</m:t>
                                  </m:r>
                                </m:sub>
                              </m:sSub>
                            </m:num>
                            <m:den>
                              <m:sSub>
                                <m:sSubPr>
                                  <m:ctrlPr>
                                    <a:rPr lang="es-MX" sz="2400" b="0" i="1" smtClean="0">
                                      <a:latin typeface="Cambria Math" panose="02040503050406030204" pitchFamily="18" charset="0"/>
                                      <a:cs typeface="Times New Roman" panose="02020603050405020304" pitchFamily="18" charset="0"/>
                                    </a:rPr>
                                  </m:ctrlPr>
                                </m:sSubPr>
                                <m:e>
                                  <m:r>
                                    <a:rPr lang="es-MX" sz="2400" b="0" i="1" smtClean="0">
                                      <a:latin typeface="Cambria Math" panose="02040503050406030204" pitchFamily="18" charset="0"/>
                                      <a:cs typeface="Times New Roman" panose="02020603050405020304" pitchFamily="18" charset="0"/>
                                    </a:rPr>
                                    <m:t>𝜌</m:t>
                                  </m:r>
                                </m:e>
                                <m:sub>
                                  <m:r>
                                    <a:rPr lang="es-MX" sz="2400" b="0" i="1" smtClean="0">
                                      <a:latin typeface="Cambria Math" panose="02040503050406030204" pitchFamily="18" charset="0"/>
                                      <a:cs typeface="Times New Roman" panose="02020603050405020304" pitchFamily="18" charset="0"/>
                                    </a:rPr>
                                    <m:t>𝑓𝑢𝑒𝑙</m:t>
                                  </m:r>
                                </m:sub>
                              </m:sSub>
                            </m:den>
                          </m:f>
                        </m:den>
                      </m:f>
                    </m:oMath>
                  </m:oMathPara>
                </a14:m>
                <a:endParaRPr lang="es-MX" sz="2400" dirty="0">
                  <a:latin typeface="Times New Roman" panose="02020603050405020304" pitchFamily="18" charset="0"/>
                  <a:cs typeface="Times New Roman" panose="02020603050405020304" pitchFamily="18" charset="0"/>
                </a:endParaRPr>
              </a:p>
              <a:p>
                <a:pPr marL="0" indent="0">
                  <a:buNone/>
                </a:pPr>
                <a14:m>
                  <m:oMath xmlns:m="http://schemas.openxmlformats.org/officeDocument/2006/math">
                    <m:sSub>
                      <m:sSubPr>
                        <m:ctrlPr>
                          <a:rPr lang="es-MX" sz="2400" b="0" i="1" smtClean="0">
                            <a:latin typeface="Cambria Math" panose="02040503050406030204" pitchFamily="18" charset="0"/>
                            <a:cs typeface="Times New Roman" panose="02020603050405020304" pitchFamily="18" charset="0"/>
                          </a:rPr>
                        </m:ctrlPr>
                      </m:sSubPr>
                      <m:e>
                        <m:r>
                          <a:rPr lang="es-MX" sz="2400" b="0" i="1" smtClean="0">
                            <a:latin typeface="Cambria Math" panose="02040503050406030204" pitchFamily="18" charset="0"/>
                            <a:cs typeface="Times New Roman" panose="02020603050405020304" pitchFamily="18" charset="0"/>
                          </a:rPr>
                          <m:t>𝑝</m:t>
                        </m:r>
                      </m:e>
                      <m:sub>
                        <m:r>
                          <a:rPr lang="es-MX" sz="2400" b="0" i="1" smtClean="0">
                            <a:latin typeface="Cambria Math" panose="02040503050406030204" pitchFamily="18" charset="0"/>
                            <a:cs typeface="Times New Roman" panose="02020603050405020304" pitchFamily="18" charset="0"/>
                          </a:rPr>
                          <m:t>𝑃</m:t>
                        </m:r>
                      </m:sub>
                    </m:sSub>
                  </m:oMath>
                </a14:m>
                <a:r>
                  <a:rPr lang="es-MX" sz="2400" dirty="0">
                    <a:latin typeface="Times New Roman" panose="02020603050405020304" pitchFamily="18" charset="0"/>
                    <a:cs typeface="Times New Roman" panose="02020603050405020304" pitchFamily="18" charset="0"/>
                  </a:rPr>
                  <a:t>: densidad de grano debido a propelente</a:t>
                </a:r>
              </a:p>
              <a:p>
                <a:pPr marL="0" indent="0">
                  <a:buNone/>
                </a:pPr>
                <a:endParaRPr lang="es-MX" sz="2400" dirty="0">
                  <a:latin typeface="Times New Roman" panose="02020603050405020304" pitchFamily="18" charset="0"/>
                  <a:cs typeface="Times New Roman" panose="02020603050405020304" pitchFamily="18" charset="0"/>
                </a:endParaRPr>
              </a:p>
            </p:txBody>
          </p:sp>
        </mc:Choice>
        <mc:Fallback>
          <p:sp>
            <p:nvSpPr>
              <p:cNvPr id="3" name="Marcador de contenido 2">
                <a:extLst>
                  <a:ext uri="{FF2B5EF4-FFF2-40B4-BE49-F238E27FC236}">
                    <a16:creationId xmlns:a16="http://schemas.microsoft.com/office/drawing/2014/main" id="{79A613D5-7D0F-EC06-12D0-9065AA7C307B}"/>
                  </a:ext>
                </a:extLst>
              </p:cNvPr>
              <p:cNvSpPr>
                <a:spLocks noGrp="1" noRot="1" noChangeAspect="1" noMove="1" noResize="1" noEditPoints="1" noAdjustHandles="1" noChangeArrowheads="1" noChangeShapeType="1" noTextEdit="1"/>
              </p:cNvSpPr>
              <p:nvPr>
                <p:ph sz="half" idx="1"/>
              </p:nvPr>
            </p:nvSpPr>
            <p:spPr>
              <a:xfrm>
                <a:off x="838199" y="1690688"/>
                <a:ext cx="5426999" cy="4486275"/>
              </a:xfrm>
              <a:blipFill>
                <a:blip r:embed="rId3"/>
                <a:stretch>
                  <a:fillRect l="-1684" t="-1902" r="-337"/>
                </a:stretch>
              </a:blipFill>
            </p:spPr>
            <p:txBody>
              <a:bodyPr/>
              <a:lstStyle/>
              <a:p>
                <a:r>
                  <a:rPr lang="es-MX">
                    <a:noFill/>
                  </a:rPr>
                  <a:t> </a:t>
                </a:r>
              </a:p>
            </p:txBody>
          </p:sp>
        </mc:Fallback>
      </mc:AlternateContent>
      <p:grpSp>
        <p:nvGrpSpPr>
          <p:cNvPr id="33" name="Grupo 32">
            <a:extLst>
              <a:ext uri="{FF2B5EF4-FFF2-40B4-BE49-F238E27FC236}">
                <a16:creationId xmlns:a16="http://schemas.microsoft.com/office/drawing/2014/main" id="{729909A0-43AF-DCAD-8F35-1ECDFE9C2433}"/>
              </a:ext>
            </a:extLst>
          </p:cNvPr>
          <p:cNvGrpSpPr/>
          <p:nvPr/>
        </p:nvGrpSpPr>
        <p:grpSpPr>
          <a:xfrm>
            <a:off x="5938207" y="1002934"/>
            <a:ext cx="3262671" cy="1800000"/>
            <a:chOff x="7786800" y="1027906"/>
            <a:chExt cx="3262671" cy="1800000"/>
          </a:xfrm>
        </p:grpSpPr>
        <p:grpSp>
          <p:nvGrpSpPr>
            <p:cNvPr id="6" name="Grupo 5">
              <a:extLst>
                <a:ext uri="{FF2B5EF4-FFF2-40B4-BE49-F238E27FC236}">
                  <a16:creationId xmlns:a16="http://schemas.microsoft.com/office/drawing/2014/main" id="{C322A4B0-8410-32BE-3649-6DDB27EFFA0B}"/>
                </a:ext>
              </a:extLst>
            </p:cNvPr>
            <p:cNvGrpSpPr/>
            <p:nvPr/>
          </p:nvGrpSpPr>
          <p:grpSpPr>
            <a:xfrm>
              <a:off x="7786800" y="1027906"/>
              <a:ext cx="1800000" cy="1800000"/>
              <a:chOff x="7310800" y="1053962"/>
              <a:chExt cx="1800000" cy="1800000"/>
            </a:xfrm>
          </p:grpSpPr>
          <p:sp>
            <p:nvSpPr>
              <p:cNvPr id="4" name="Elipse 3">
                <a:extLst>
                  <a:ext uri="{FF2B5EF4-FFF2-40B4-BE49-F238E27FC236}">
                    <a16:creationId xmlns:a16="http://schemas.microsoft.com/office/drawing/2014/main" id="{406CC21C-47A8-E918-EEEA-F86BB7F900F6}"/>
                  </a:ext>
                </a:extLst>
              </p:cNvPr>
              <p:cNvSpPr/>
              <p:nvPr/>
            </p:nvSpPr>
            <p:spPr>
              <a:xfrm>
                <a:off x="7310800" y="1053962"/>
                <a:ext cx="1800000" cy="1800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 name="Elipse 4">
                <a:extLst>
                  <a:ext uri="{FF2B5EF4-FFF2-40B4-BE49-F238E27FC236}">
                    <a16:creationId xmlns:a16="http://schemas.microsoft.com/office/drawing/2014/main" id="{45A5DD1C-D040-6AA2-54D6-0DDF876E6DD1}"/>
                  </a:ext>
                </a:extLst>
              </p:cNvPr>
              <p:cNvSpPr/>
              <p:nvPr/>
            </p:nvSpPr>
            <p:spPr>
              <a:xfrm>
                <a:off x="7670800" y="1413962"/>
                <a:ext cx="1080000" cy="1080000"/>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MX" dirty="0"/>
              </a:p>
            </p:txBody>
          </p:sp>
        </p:grpSp>
        <p:cxnSp>
          <p:nvCxnSpPr>
            <p:cNvPr id="8" name="Conector recto 7">
              <a:extLst>
                <a:ext uri="{FF2B5EF4-FFF2-40B4-BE49-F238E27FC236}">
                  <a16:creationId xmlns:a16="http://schemas.microsoft.com/office/drawing/2014/main" id="{DBC34E55-DF1A-B3D3-AB7E-C0A405CFD042}"/>
                </a:ext>
              </a:extLst>
            </p:cNvPr>
            <p:cNvCxnSpPr>
              <a:cxnSpLocks/>
              <a:stCxn id="4" idx="0"/>
            </p:cNvCxnSpPr>
            <p:nvPr/>
          </p:nvCxnSpPr>
          <p:spPr>
            <a:xfrm>
              <a:off x="8686800" y="1027906"/>
              <a:ext cx="2247499" cy="0"/>
            </a:xfrm>
            <a:prstGeom prst="line">
              <a:avLst/>
            </a:prstGeom>
            <a:ln w="28575">
              <a:solidFill>
                <a:schemeClr val="tx1"/>
              </a:solidFill>
              <a:prstDash val="dash"/>
            </a:ln>
          </p:spPr>
          <p:style>
            <a:lnRef idx="2">
              <a:schemeClr val="accent1"/>
            </a:lnRef>
            <a:fillRef idx="0">
              <a:schemeClr val="accent1"/>
            </a:fillRef>
            <a:effectRef idx="1">
              <a:schemeClr val="accent1"/>
            </a:effectRef>
            <a:fontRef idx="minor">
              <a:schemeClr val="tx1"/>
            </a:fontRef>
          </p:style>
        </p:cxnSp>
        <p:cxnSp>
          <p:nvCxnSpPr>
            <p:cNvPr id="9" name="Conector recto 8">
              <a:extLst>
                <a:ext uri="{FF2B5EF4-FFF2-40B4-BE49-F238E27FC236}">
                  <a16:creationId xmlns:a16="http://schemas.microsoft.com/office/drawing/2014/main" id="{1D3971AF-F728-520C-7A40-13249ABEE709}"/>
                </a:ext>
              </a:extLst>
            </p:cNvPr>
            <p:cNvCxnSpPr>
              <a:cxnSpLocks/>
              <a:stCxn id="4" idx="4"/>
            </p:cNvCxnSpPr>
            <p:nvPr/>
          </p:nvCxnSpPr>
          <p:spPr>
            <a:xfrm flipV="1">
              <a:off x="8686800" y="2818583"/>
              <a:ext cx="2362671" cy="9323"/>
            </a:xfrm>
            <a:prstGeom prst="line">
              <a:avLst/>
            </a:prstGeom>
            <a:ln w="28575">
              <a:solidFill>
                <a:schemeClr val="tx1"/>
              </a:solidFill>
              <a:prstDash val="dash"/>
            </a:ln>
          </p:spPr>
          <p:style>
            <a:lnRef idx="2">
              <a:schemeClr val="accent1"/>
            </a:lnRef>
            <a:fillRef idx="0">
              <a:schemeClr val="accent1"/>
            </a:fillRef>
            <a:effectRef idx="1">
              <a:schemeClr val="accent1"/>
            </a:effectRef>
            <a:fontRef idx="minor">
              <a:schemeClr val="tx1"/>
            </a:fontRef>
          </p:style>
        </p:cxnSp>
        <p:cxnSp>
          <p:nvCxnSpPr>
            <p:cNvPr id="14" name="Conector recto 13">
              <a:extLst>
                <a:ext uri="{FF2B5EF4-FFF2-40B4-BE49-F238E27FC236}">
                  <a16:creationId xmlns:a16="http://schemas.microsoft.com/office/drawing/2014/main" id="{C2C340D0-7A17-7E3F-227D-AA53C49A33CA}"/>
                </a:ext>
              </a:extLst>
            </p:cNvPr>
            <p:cNvCxnSpPr>
              <a:cxnSpLocks/>
              <a:stCxn id="5" idx="4"/>
            </p:cNvCxnSpPr>
            <p:nvPr/>
          </p:nvCxnSpPr>
          <p:spPr>
            <a:xfrm>
              <a:off x="8686800" y="2467906"/>
              <a:ext cx="1608667" cy="0"/>
            </a:xfrm>
            <a:prstGeom prst="line">
              <a:avLst/>
            </a:prstGeom>
            <a:ln w="28575">
              <a:solidFill>
                <a:schemeClr val="tx1"/>
              </a:solidFill>
              <a:prstDash val="dash"/>
            </a:ln>
          </p:spPr>
          <p:style>
            <a:lnRef idx="2">
              <a:schemeClr val="accent1"/>
            </a:lnRef>
            <a:fillRef idx="0">
              <a:schemeClr val="accent1"/>
            </a:fillRef>
            <a:effectRef idx="1">
              <a:schemeClr val="accent1"/>
            </a:effectRef>
            <a:fontRef idx="minor">
              <a:schemeClr val="tx1"/>
            </a:fontRef>
          </p:style>
        </p:cxnSp>
        <p:cxnSp>
          <p:nvCxnSpPr>
            <p:cNvPr id="17" name="Conector recto 16">
              <a:extLst>
                <a:ext uri="{FF2B5EF4-FFF2-40B4-BE49-F238E27FC236}">
                  <a16:creationId xmlns:a16="http://schemas.microsoft.com/office/drawing/2014/main" id="{9C6A866E-8E9D-E197-7C1F-4066849E880F}"/>
                </a:ext>
              </a:extLst>
            </p:cNvPr>
            <p:cNvCxnSpPr>
              <a:cxnSpLocks/>
              <a:stCxn id="5" idx="0"/>
            </p:cNvCxnSpPr>
            <p:nvPr/>
          </p:nvCxnSpPr>
          <p:spPr>
            <a:xfrm flipV="1">
              <a:off x="8686800" y="1387905"/>
              <a:ext cx="1608667" cy="1"/>
            </a:xfrm>
            <a:prstGeom prst="line">
              <a:avLst/>
            </a:prstGeom>
            <a:ln w="28575">
              <a:solidFill>
                <a:schemeClr val="tx1"/>
              </a:solidFill>
              <a:prstDash val="dash"/>
            </a:ln>
          </p:spPr>
          <p:style>
            <a:lnRef idx="2">
              <a:schemeClr val="accent1"/>
            </a:lnRef>
            <a:fillRef idx="0">
              <a:schemeClr val="accent1"/>
            </a:fillRef>
            <a:effectRef idx="1">
              <a:schemeClr val="accent1"/>
            </a:effectRef>
            <a:fontRef idx="minor">
              <a:schemeClr val="tx1"/>
            </a:fontRef>
          </p:style>
        </p:cxnSp>
        <p:cxnSp>
          <p:nvCxnSpPr>
            <p:cNvPr id="20" name="Conector recto 19">
              <a:extLst>
                <a:ext uri="{FF2B5EF4-FFF2-40B4-BE49-F238E27FC236}">
                  <a16:creationId xmlns:a16="http://schemas.microsoft.com/office/drawing/2014/main" id="{4B0F83E2-5093-6ACB-233C-1421186CF403}"/>
                </a:ext>
              </a:extLst>
            </p:cNvPr>
            <p:cNvCxnSpPr>
              <a:cxnSpLocks/>
            </p:cNvCxnSpPr>
            <p:nvPr/>
          </p:nvCxnSpPr>
          <p:spPr>
            <a:xfrm>
              <a:off x="10058400" y="1387904"/>
              <a:ext cx="68400" cy="1080002"/>
            </a:xfrm>
            <a:prstGeom prst="line">
              <a:avLst/>
            </a:prstGeom>
            <a:ln w="28575">
              <a:solidFill>
                <a:schemeClr val="tx1"/>
              </a:solidFill>
              <a:prstDash val="dash"/>
            </a:ln>
          </p:spPr>
          <p:style>
            <a:lnRef idx="2">
              <a:schemeClr val="accent1"/>
            </a:lnRef>
            <a:fillRef idx="0">
              <a:schemeClr val="accent1"/>
            </a:fillRef>
            <a:effectRef idx="1">
              <a:schemeClr val="accent1"/>
            </a:effectRef>
            <a:fontRef idx="minor">
              <a:schemeClr val="tx1"/>
            </a:fontRef>
          </p:style>
        </p:cxnSp>
        <p:cxnSp>
          <p:nvCxnSpPr>
            <p:cNvPr id="25" name="Conector recto 24">
              <a:extLst>
                <a:ext uri="{FF2B5EF4-FFF2-40B4-BE49-F238E27FC236}">
                  <a16:creationId xmlns:a16="http://schemas.microsoft.com/office/drawing/2014/main" id="{88FFA493-5365-E1A4-1907-6EA3CBD9508C}"/>
                </a:ext>
              </a:extLst>
            </p:cNvPr>
            <p:cNvCxnSpPr>
              <a:cxnSpLocks/>
            </p:cNvCxnSpPr>
            <p:nvPr/>
          </p:nvCxnSpPr>
          <p:spPr>
            <a:xfrm>
              <a:off x="10760537" y="1027906"/>
              <a:ext cx="75737" cy="1799998"/>
            </a:xfrm>
            <a:prstGeom prst="line">
              <a:avLst/>
            </a:prstGeom>
            <a:ln w="28575">
              <a:solidFill>
                <a:schemeClr val="tx1"/>
              </a:solidFill>
              <a:prstDash val="dash"/>
            </a:ln>
          </p:spPr>
          <p:style>
            <a:lnRef idx="2">
              <a:schemeClr val="accent1"/>
            </a:lnRef>
            <a:fillRef idx="0">
              <a:schemeClr val="accent1"/>
            </a:fillRef>
            <a:effectRef idx="1">
              <a:schemeClr val="accent1"/>
            </a:effectRef>
            <a:fontRef idx="minor">
              <a:schemeClr val="tx1"/>
            </a:fontRef>
          </p:style>
        </p:cxnSp>
      </p:grpSp>
      <mc:AlternateContent xmlns:mc="http://schemas.openxmlformats.org/markup-compatibility/2006">
        <mc:Choice xmlns:a14="http://schemas.microsoft.com/office/drawing/2010/main" Requires="a14">
          <p:sp>
            <p:nvSpPr>
              <p:cNvPr id="28" name="CuadroTexto 27">
                <a:extLst>
                  <a:ext uri="{FF2B5EF4-FFF2-40B4-BE49-F238E27FC236}">
                    <a16:creationId xmlns:a16="http://schemas.microsoft.com/office/drawing/2014/main" id="{114BFBBF-29B3-AAFC-A3E9-C0D72A4C4D73}"/>
                  </a:ext>
                </a:extLst>
              </p:cNvPr>
              <p:cNvSpPr txBox="1"/>
              <p:nvPr/>
            </p:nvSpPr>
            <p:spPr>
              <a:xfrm>
                <a:off x="7992941" y="1733028"/>
                <a:ext cx="502131" cy="369326"/>
              </a:xfrm>
              <a:prstGeom prst="rect">
                <a:avLst/>
              </a:prstGeom>
              <a:solidFill>
                <a:schemeClr val="bg1"/>
              </a:solidFill>
              <a:ln>
                <a:solidFill>
                  <a:schemeClr val="tx1"/>
                </a:solidFill>
              </a:ln>
            </p:spPr>
            <p:txBody>
              <a:bodyPr wrap="square" rtlCol="0">
                <a:spAutoFit/>
              </a:bodyPr>
              <a:lstStyle/>
              <a:p>
                <a14:m>
                  <m:oMathPara xmlns:m="http://schemas.openxmlformats.org/officeDocument/2006/math">
                    <m:oMathParaPr>
                      <m:jc m:val="centerGroup"/>
                    </m:oMathParaPr>
                    <m:oMath xmlns:m="http://schemas.openxmlformats.org/officeDocument/2006/math">
                      <m:sSub>
                        <m:sSubPr>
                          <m:ctrlPr>
                            <a:rPr lang="es-MX" b="0" i="1" smtClean="0">
                              <a:latin typeface="Cambria Math" panose="02040503050406030204" pitchFamily="18" charset="0"/>
                            </a:rPr>
                          </m:ctrlPr>
                        </m:sSubPr>
                        <m:e>
                          <m:r>
                            <a:rPr lang="es-MX" b="0" i="1" smtClean="0">
                              <a:latin typeface="Cambria Math" panose="02040503050406030204" pitchFamily="18" charset="0"/>
                            </a:rPr>
                            <m:t>𝑑</m:t>
                          </m:r>
                        </m:e>
                        <m:sub>
                          <m:r>
                            <a:rPr lang="es-MX" b="0" i="1" smtClean="0">
                              <a:latin typeface="Cambria Math" panose="02040503050406030204" pitchFamily="18" charset="0"/>
                            </a:rPr>
                            <m:t>𝑖𝑛</m:t>
                          </m:r>
                        </m:sub>
                      </m:sSub>
                    </m:oMath>
                  </m:oMathPara>
                </a14:m>
                <a:endParaRPr lang="es-MX" dirty="0"/>
              </a:p>
            </p:txBody>
          </p:sp>
        </mc:Choice>
        <mc:Fallback>
          <p:sp>
            <p:nvSpPr>
              <p:cNvPr id="28" name="CuadroTexto 27">
                <a:extLst>
                  <a:ext uri="{FF2B5EF4-FFF2-40B4-BE49-F238E27FC236}">
                    <a16:creationId xmlns:a16="http://schemas.microsoft.com/office/drawing/2014/main" id="{114BFBBF-29B3-AAFC-A3E9-C0D72A4C4D73}"/>
                  </a:ext>
                </a:extLst>
              </p:cNvPr>
              <p:cNvSpPr txBox="1">
                <a:spLocks noRot="1" noChangeAspect="1" noMove="1" noResize="1" noEditPoints="1" noAdjustHandles="1" noChangeArrowheads="1" noChangeShapeType="1" noTextEdit="1"/>
              </p:cNvSpPr>
              <p:nvPr/>
            </p:nvSpPr>
            <p:spPr>
              <a:xfrm>
                <a:off x="7992941" y="1733028"/>
                <a:ext cx="502131" cy="369326"/>
              </a:xfrm>
              <a:prstGeom prst="rect">
                <a:avLst/>
              </a:prstGeom>
              <a:blipFill>
                <a:blip r:embed="rId4"/>
                <a:stretch>
                  <a:fillRect/>
                </a:stretch>
              </a:blipFill>
              <a:ln>
                <a:solidFill>
                  <a:schemeClr val="tx1"/>
                </a:solidFill>
              </a:ln>
            </p:spPr>
            <p:txBody>
              <a:bodyPr/>
              <a:lstStyle/>
              <a:p>
                <a:r>
                  <a:rPr lang="es-MX">
                    <a:noFill/>
                  </a:rPr>
                  <a:t> </a:t>
                </a:r>
              </a:p>
            </p:txBody>
          </p:sp>
        </mc:Fallback>
      </mc:AlternateContent>
      <mc:AlternateContent xmlns:mc="http://schemas.openxmlformats.org/markup-compatibility/2006">
        <mc:Choice xmlns:a14="http://schemas.microsoft.com/office/drawing/2010/main" Requires="a14">
          <p:sp>
            <p:nvSpPr>
              <p:cNvPr id="29" name="CuadroTexto 28">
                <a:extLst>
                  <a:ext uri="{FF2B5EF4-FFF2-40B4-BE49-F238E27FC236}">
                    <a16:creationId xmlns:a16="http://schemas.microsoft.com/office/drawing/2014/main" id="{54CD28E3-2FB2-FAC5-695F-97F8FFFBA523}"/>
                  </a:ext>
                </a:extLst>
              </p:cNvPr>
              <p:cNvSpPr txBox="1"/>
              <p:nvPr/>
            </p:nvSpPr>
            <p:spPr>
              <a:xfrm>
                <a:off x="8660961" y="1718267"/>
                <a:ext cx="502131" cy="369332"/>
              </a:xfrm>
              <a:prstGeom prst="rect">
                <a:avLst/>
              </a:prstGeom>
              <a:solidFill>
                <a:schemeClr val="bg1"/>
              </a:solidFill>
              <a:ln>
                <a:solidFill>
                  <a:schemeClr val="tx1"/>
                </a:solidFill>
              </a:ln>
            </p:spPr>
            <p:txBody>
              <a:bodyPr wrap="square" rtlCol="0">
                <a:spAutoFit/>
              </a:bodyPr>
              <a:lstStyle/>
              <a:p>
                <a14:m>
                  <m:oMathPara xmlns:m="http://schemas.openxmlformats.org/officeDocument/2006/math">
                    <m:oMathParaPr>
                      <m:jc m:val="centerGroup"/>
                    </m:oMathParaPr>
                    <m:oMath xmlns:m="http://schemas.openxmlformats.org/officeDocument/2006/math">
                      <m:sSub>
                        <m:sSubPr>
                          <m:ctrlPr>
                            <a:rPr lang="es-MX" b="0" i="1" smtClean="0">
                              <a:latin typeface="Cambria Math" panose="02040503050406030204" pitchFamily="18" charset="0"/>
                            </a:rPr>
                          </m:ctrlPr>
                        </m:sSubPr>
                        <m:e>
                          <m:r>
                            <a:rPr lang="es-MX" b="0" i="1" smtClean="0">
                              <a:latin typeface="Cambria Math" panose="02040503050406030204" pitchFamily="18" charset="0"/>
                            </a:rPr>
                            <m:t>𝐷</m:t>
                          </m:r>
                        </m:e>
                        <m:sub>
                          <m:r>
                            <a:rPr lang="es-MX" b="0" i="1" smtClean="0">
                              <a:latin typeface="Cambria Math" panose="02040503050406030204" pitchFamily="18" charset="0"/>
                            </a:rPr>
                            <m:t>𝑜𝑢𝑡</m:t>
                          </m:r>
                        </m:sub>
                      </m:sSub>
                    </m:oMath>
                  </m:oMathPara>
                </a14:m>
                <a:endParaRPr lang="es-MX" dirty="0"/>
              </a:p>
            </p:txBody>
          </p:sp>
        </mc:Choice>
        <mc:Fallback>
          <p:sp>
            <p:nvSpPr>
              <p:cNvPr id="29" name="CuadroTexto 28">
                <a:extLst>
                  <a:ext uri="{FF2B5EF4-FFF2-40B4-BE49-F238E27FC236}">
                    <a16:creationId xmlns:a16="http://schemas.microsoft.com/office/drawing/2014/main" id="{54CD28E3-2FB2-FAC5-695F-97F8FFFBA523}"/>
                  </a:ext>
                </a:extLst>
              </p:cNvPr>
              <p:cNvSpPr txBox="1">
                <a:spLocks noRot="1" noChangeAspect="1" noMove="1" noResize="1" noEditPoints="1" noAdjustHandles="1" noChangeArrowheads="1" noChangeShapeType="1" noTextEdit="1"/>
              </p:cNvSpPr>
              <p:nvPr/>
            </p:nvSpPr>
            <p:spPr>
              <a:xfrm>
                <a:off x="8660961" y="1718267"/>
                <a:ext cx="502131" cy="369332"/>
              </a:xfrm>
              <a:prstGeom prst="rect">
                <a:avLst/>
              </a:prstGeom>
              <a:blipFill>
                <a:blip r:embed="rId5"/>
                <a:stretch>
                  <a:fillRect r="-13095"/>
                </a:stretch>
              </a:blipFill>
              <a:ln>
                <a:solidFill>
                  <a:schemeClr val="tx1"/>
                </a:solidFill>
              </a:ln>
            </p:spPr>
            <p:txBody>
              <a:bodyPr/>
              <a:lstStyle/>
              <a:p>
                <a:r>
                  <a:rPr lang="es-MX">
                    <a:noFill/>
                  </a:rPr>
                  <a:t> </a:t>
                </a:r>
              </a:p>
            </p:txBody>
          </p:sp>
        </mc:Fallback>
      </mc:AlternateContent>
      <p:sp>
        <p:nvSpPr>
          <p:cNvPr id="34" name="Rectángulo 33">
            <a:extLst>
              <a:ext uri="{FF2B5EF4-FFF2-40B4-BE49-F238E27FC236}">
                <a16:creationId xmlns:a16="http://schemas.microsoft.com/office/drawing/2014/main" id="{F1C69102-67B9-D084-840B-0059C5A33502}"/>
              </a:ext>
            </a:extLst>
          </p:cNvPr>
          <p:cNvSpPr/>
          <p:nvPr/>
        </p:nvSpPr>
        <p:spPr>
          <a:xfrm>
            <a:off x="9414075" y="1002928"/>
            <a:ext cx="1939725" cy="1800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35" name="Conector recto 34">
            <a:extLst>
              <a:ext uri="{FF2B5EF4-FFF2-40B4-BE49-F238E27FC236}">
                <a16:creationId xmlns:a16="http://schemas.microsoft.com/office/drawing/2014/main" id="{A66DBDFD-7922-25A0-2802-9BAB5211EA81}"/>
              </a:ext>
            </a:extLst>
          </p:cNvPr>
          <p:cNvCxnSpPr>
            <a:cxnSpLocks/>
          </p:cNvCxnSpPr>
          <p:nvPr/>
        </p:nvCxnSpPr>
        <p:spPr>
          <a:xfrm>
            <a:off x="9414075" y="2802928"/>
            <a:ext cx="0" cy="431339"/>
          </a:xfrm>
          <a:prstGeom prst="line">
            <a:avLst/>
          </a:prstGeom>
          <a:ln w="28575">
            <a:solidFill>
              <a:schemeClr val="tx1"/>
            </a:solidFill>
            <a:prstDash val="dash"/>
          </a:ln>
        </p:spPr>
        <p:style>
          <a:lnRef idx="2">
            <a:schemeClr val="accent1"/>
          </a:lnRef>
          <a:fillRef idx="0">
            <a:schemeClr val="accent1"/>
          </a:fillRef>
          <a:effectRef idx="1">
            <a:schemeClr val="accent1"/>
          </a:effectRef>
          <a:fontRef idx="minor">
            <a:schemeClr val="tx1"/>
          </a:fontRef>
        </p:style>
      </p:cxnSp>
      <p:cxnSp>
        <p:nvCxnSpPr>
          <p:cNvPr id="38" name="Conector recto 37">
            <a:extLst>
              <a:ext uri="{FF2B5EF4-FFF2-40B4-BE49-F238E27FC236}">
                <a16:creationId xmlns:a16="http://schemas.microsoft.com/office/drawing/2014/main" id="{E7EF7746-C4A0-B3AA-DB22-665BF5B5750B}"/>
              </a:ext>
            </a:extLst>
          </p:cNvPr>
          <p:cNvCxnSpPr>
            <a:cxnSpLocks/>
          </p:cNvCxnSpPr>
          <p:nvPr/>
        </p:nvCxnSpPr>
        <p:spPr>
          <a:xfrm>
            <a:off x="11386808" y="2802928"/>
            <a:ext cx="0" cy="431339"/>
          </a:xfrm>
          <a:prstGeom prst="line">
            <a:avLst/>
          </a:prstGeom>
          <a:ln w="28575">
            <a:solidFill>
              <a:schemeClr val="tx1"/>
            </a:solidFill>
            <a:prstDash val="dash"/>
          </a:ln>
        </p:spPr>
        <p:style>
          <a:lnRef idx="2">
            <a:schemeClr val="accent1"/>
          </a:lnRef>
          <a:fillRef idx="0">
            <a:schemeClr val="accent1"/>
          </a:fillRef>
          <a:effectRef idx="1">
            <a:schemeClr val="accent1"/>
          </a:effectRef>
          <a:fontRef idx="minor">
            <a:schemeClr val="tx1"/>
          </a:fontRef>
        </p:style>
      </p:cxnSp>
      <p:cxnSp>
        <p:nvCxnSpPr>
          <p:cNvPr id="39" name="Conector recto 38">
            <a:extLst>
              <a:ext uri="{FF2B5EF4-FFF2-40B4-BE49-F238E27FC236}">
                <a16:creationId xmlns:a16="http://schemas.microsoft.com/office/drawing/2014/main" id="{5CEC78D8-8B50-E361-9AE7-0C36E5DB32D5}"/>
              </a:ext>
            </a:extLst>
          </p:cNvPr>
          <p:cNvCxnSpPr>
            <a:cxnSpLocks/>
          </p:cNvCxnSpPr>
          <p:nvPr/>
        </p:nvCxnSpPr>
        <p:spPr>
          <a:xfrm flipH="1">
            <a:off x="9414075" y="3234267"/>
            <a:ext cx="1939725" cy="0"/>
          </a:xfrm>
          <a:prstGeom prst="line">
            <a:avLst/>
          </a:prstGeom>
          <a:ln w="28575">
            <a:solidFill>
              <a:schemeClr val="tx1"/>
            </a:solidFill>
            <a:prstDash val="dash"/>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mc:Choice xmlns:a14="http://schemas.microsoft.com/office/drawing/2010/main" Requires="a14">
          <p:sp>
            <p:nvSpPr>
              <p:cNvPr id="43" name="CuadroTexto 42">
                <a:extLst>
                  <a:ext uri="{FF2B5EF4-FFF2-40B4-BE49-F238E27FC236}">
                    <a16:creationId xmlns:a16="http://schemas.microsoft.com/office/drawing/2014/main" id="{F8FC5420-2043-F36A-81C7-06A76704E7F1}"/>
                  </a:ext>
                </a:extLst>
              </p:cNvPr>
              <p:cNvSpPr txBox="1"/>
              <p:nvPr/>
            </p:nvSpPr>
            <p:spPr>
              <a:xfrm>
                <a:off x="10005871" y="3010130"/>
                <a:ext cx="700228" cy="391902"/>
              </a:xfrm>
              <a:prstGeom prst="rect">
                <a:avLst/>
              </a:prstGeom>
              <a:solidFill>
                <a:schemeClr val="bg1"/>
              </a:solidFill>
              <a:ln>
                <a:solidFill>
                  <a:schemeClr val="tx1"/>
                </a:solidFill>
              </a:ln>
            </p:spPr>
            <p:txBody>
              <a:bodyPr wrap="square" rtlCol="0">
                <a:spAutoFit/>
              </a:bodyPr>
              <a:lstStyle/>
              <a:p>
                <a14:m>
                  <m:oMathPara xmlns:m="http://schemas.openxmlformats.org/officeDocument/2006/math">
                    <m:oMathParaPr>
                      <m:jc m:val="centerGroup"/>
                    </m:oMathParaPr>
                    <m:oMath xmlns:m="http://schemas.openxmlformats.org/officeDocument/2006/math">
                      <m:sSub>
                        <m:sSubPr>
                          <m:ctrlPr>
                            <a:rPr lang="es-MX" b="0" i="1" smtClean="0">
                              <a:latin typeface="Cambria Math" panose="02040503050406030204" pitchFamily="18" charset="0"/>
                            </a:rPr>
                          </m:ctrlPr>
                        </m:sSubPr>
                        <m:e>
                          <m:r>
                            <a:rPr lang="es-MX" b="0" i="1" smtClean="0">
                              <a:latin typeface="Cambria Math" panose="02040503050406030204" pitchFamily="18" charset="0"/>
                            </a:rPr>
                            <m:t>𝐿</m:t>
                          </m:r>
                        </m:e>
                        <m:sub>
                          <m:r>
                            <a:rPr lang="es-MX" b="0" i="1" smtClean="0">
                              <a:latin typeface="Cambria Math" panose="02040503050406030204" pitchFamily="18" charset="0"/>
                            </a:rPr>
                            <m:t>𝑔𝑟𝑎𝑖𝑛</m:t>
                          </m:r>
                        </m:sub>
                      </m:sSub>
                    </m:oMath>
                  </m:oMathPara>
                </a14:m>
                <a:endParaRPr lang="es-MX" dirty="0"/>
              </a:p>
            </p:txBody>
          </p:sp>
        </mc:Choice>
        <mc:Fallback>
          <p:sp>
            <p:nvSpPr>
              <p:cNvPr id="43" name="CuadroTexto 42">
                <a:extLst>
                  <a:ext uri="{FF2B5EF4-FFF2-40B4-BE49-F238E27FC236}">
                    <a16:creationId xmlns:a16="http://schemas.microsoft.com/office/drawing/2014/main" id="{F8FC5420-2043-F36A-81C7-06A76704E7F1}"/>
                  </a:ext>
                </a:extLst>
              </p:cNvPr>
              <p:cNvSpPr txBox="1">
                <a:spLocks noRot="1" noChangeAspect="1" noMove="1" noResize="1" noEditPoints="1" noAdjustHandles="1" noChangeArrowheads="1" noChangeShapeType="1" noTextEdit="1"/>
              </p:cNvSpPr>
              <p:nvPr/>
            </p:nvSpPr>
            <p:spPr>
              <a:xfrm>
                <a:off x="10005871" y="3010130"/>
                <a:ext cx="700228" cy="391902"/>
              </a:xfrm>
              <a:prstGeom prst="rect">
                <a:avLst/>
              </a:prstGeom>
              <a:blipFill>
                <a:blip r:embed="rId6"/>
                <a:stretch>
                  <a:fillRect r="-7692" b="-9091"/>
                </a:stretch>
              </a:blipFill>
              <a:ln>
                <a:solidFill>
                  <a:schemeClr val="tx1"/>
                </a:solidFill>
              </a:ln>
            </p:spPr>
            <p:txBody>
              <a:bodyPr/>
              <a:lstStyle/>
              <a:p>
                <a:r>
                  <a:rPr lang="es-MX">
                    <a:noFill/>
                  </a:rPr>
                  <a:t> </a:t>
                </a:r>
              </a:p>
            </p:txBody>
          </p:sp>
        </mc:Fallback>
      </mc:AlternateContent>
      <mc:AlternateContent xmlns:mc="http://schemas.openxmlformats.org/markup-compatibility/2006">
        <mc:Choice xmlns:a14="http://schemas.microsoft.com/office/drawing/2010/main" Requires="a14">
          <p:sp>
            <p:nvSpPr>
              <p:cNvPr id="44" name="CuadroTexto 43">
                <a:extLst>
                  <a:ext uri="{FF2B5EF4-FFF2-40B4-BE49-F238E27FC236}">
                    <a16:creationId xmlns:a16="http://schemas.microsoft.com/office/drawing/2014/main" id="{CC727B9C-2147-12F8-D394-76D6C2AD971A}"/>
                  </a:ext>
                </a:extLst>
              </p:cNvPr>
              <p:cNvSpPr txBox="1"/>
              <p:nvPr/>
            </p:nvSpPr>
            <p:spPr>
              <a:xfrm>
                <a:off x="6298207" y="3623733"/>
                <a:ext cx="5055592" cy="2803011"/>
              </a:xfrm>
              <a:prstGeom prst="rect">
                <a:avLst/>
              </a:prstGeom>
              <a:noFill/>
            </p:spPr>
            <p:txBody>
              <a:bodyPr wrap="square" rtlCol="0">
                <a:spAutoFit/>
              </a:bodyPr>
              <a:lstStyle/>
              <a:p>
                <a:r>
                  <a:rPr lang="es-MX" sz="2400" dirty="0">
                    <a:latin typeface="Times New Roman" panose="02020603050405020304" pitchFamily="18" charset="0"/>
                    <a:cs typeface="Times New Roman" panose="02020603050405020304" pitchFamily="18" charset="0"/>
                  </a:rPr>
                  <a:t>La densidad actual es calculada pesando el grano y calculando el volumen de grano, que para este ejemplo:</a:t>
                </a:r>
              </a:p>
              <a:p>
                <a14:m>
                  <m:oMathPara xmlns:m="http://schemas.openxmlformats.org/officeDocument/2006/math">
                    <m:oMathParaPr>
                      <m:jc m:val="centerGroup"/>
                    </m:oMathParaPr>
                    <m:oMath xmlns:m="http://schemas.openxmlformats.org/officeDocument/2006/math">
                      <m:sSub>
                        <m:sSubPr>
                          <m:ctrlPr>
                            <a:rPr lang="es-MX" sz="2400" b="0" i="1" smtClean="0">
                              <a:latin typeface="Cambria Math" panose="02040503050406030204" pitchFamily="18" charset="0"/>
                              <a:cs typeface="Times New Roman" panose="02020603050405020304" pitchFamily="18" charset="0"/>
                            </a:rPr>
                          </m:ctrlPr>
                        </m:sSubPr>
                        <m:e>
                          <m:r>
                            <a:rPr lang="es-MX" sz="2400" b="0" i="1" smtClean="0">
                              <a:latin typeface="Cambria Math" panose="02040503050406030204" pitchFamily="18" charset="0"/>
                              <a:cs typeface="Times New Roman" panose="02020603050405020304" pitchFamily="18" charset="0"/>
                            </a:rPr>
                            <m:t>𝑉</m:t>
                          </m:r>
                        </m:e>
                        <m:sub>
                          <m:r>
                            <a:rPr lang="es-MX" sz="2400" b="0" i="1" smtClean="0">
                              <a:latin typeface="Cambria Math" panose="02040503050406030204" pitchFamily="18" charset="0"/>
                              <a:cs typeface="Times New Roman" panose="02020603050405020304" pitchFamily="18" charset="0"/>
                            </a:rPr>
                            <m:t>𝑔𝑟𝑎𝑖𝑛</m:t>
                          </m:r>
                        </m:sub>
                      </m:sSub>
                      <m:r>
                        <a:rPr lang="es-MX" sz="2400" b="0" i="1" smtClean="0">
                          <a:latin typeface="Cambria Math" panose="02040503050406030204" pitchFamily="18" charset="0"/>
                          <a:cs typeface="Times New Roman" panose="02020603050405020304" pitchFamily="18" charset="0"/>
                        </a:rPr>
                        <m:t>=</m:t>
                      </m:r>
                      <m:f>
                        <m:fPr>
                          <m:ctrlPr>
                            <a:rPr lang="es-MX" sz="2400" b="0" i="1" smtClean="0">
                              <a:latin typeface="Cambria Math" panose="02040503050406030204" pitchFamily="18" charset="0"/>
                              <a:cs typeface="Times New Roman" panose="02020603050405020304" pitchFamily="18" charset="0"/>
                            </a:rPr>
                          </m:ctrlPr>
                        </m:fPr>
                        <m:num>
                          <m:r>
                            <a:rPr lang="es-MX" sz="2400" b="0" i="1" smtClean="0">
                              <a:latin typeface="Cambria Math" panose="02040503050406030204" pitchFamily="18" charset="0"/>
                              <a:cs typeface="Times New Roman" panose="02020603050405020304" pitchFamily="18" charset="0"/>
                            </a:rPr>
                            <m:t>𝜋</m:t>
                          </m:r>
                        </m:num>
                        <m:den>
                          <m:r>
                            <a:rPr lang="es-MX" sz="2400" b="0" i="1" smtClean="0">
                              <a:latin typeface="Cambria Math" panose="02040503050406030204" pitchFamily="18" charset="0"/>
                              <a:cs typeface="Times New Roman" panose="02020603050405020304" pitchFamily="18" charset="0"/>
                            </a:rPr>
                            <m:t>4</m:t>
                          </m:r>
                        </m:den>
                      </m:f>
                      <m:d>
                        <m:dPr>
                          <m:ctrlPr>
                            <a:rPr lang="es-MX" sz="2400" b="0" i="1" smtClean="0">
                              <a:latin typeface="Cambria Math" panose="02040503050406030204" pitchFamily="18" charset="0"/>
                              <a:cs typeface="Times New Roman" panose="02020603050405020304" pitchFamily="18" charset="0"/>
                            </a:rPr>
                          </m:ctrlPr>
                        </m:dPr>
                        <m:e>
                          <m:sSup>
                            <m:sSupPr>
                              <m:ctrlPr>
                                <a:rPr lang="es-MX" sz="2400" b="0" i="1" smtClean="0">
                                  <a:latin typeface="Cambria Math" panose="02040503050406030204" pitchFamily="18" charset="0"/>
                                  <a:cs typeface="Times New Roman" panose="02020603050405020304" pitchFamily="18" charset="0"/>
                                </a:rPr>
                              </m:ctrlPr>
                            </m:sSupPr>
                            <m:e>
                              <m:r>
                                <a:rPr lang="es-MX" sz="2400" b="0" i="1" smtClean="0">
                                  <a:latin typeface="Cambria Math" panose="02040503050406030204" pitchFamily="18" charset="0"/>
                                  <a:cs typeface="Times New Roman" panose="02020603050405020304" pitchFamily="18" charset="0"/>
                                </a:rPr>
                                <m:t>𝐷</m:t>
                              </m:r>
                            </m:e>
                            <m:sup>
                              <m:r>
                                <a:rPr lang="es-MX" sz="2400" b="0" i="1" smtClean="0">
                                  <a:latin typeface="Cambria Math" panose="02040503050406030204" pitchFamily="18" charset="0"/>
                                  <a:cs typeface="Times New Roman" panose="02020603050405020304" pitchFamily="18" charset="0"/>
                                </a:rPr>
                                <m:t>4</m:t>
                              </m:r>
                            </m:sup>
                          </m:sSup>
                          <m:r>
                            <a:rPr lang="es-MX" sz="2400" b="0" i="1" smtClean="0">
                              <a:latin typeface="Cambria Math" panose="02040503050406030204" pitchFamily="18" charset="0"/>
                              <a:cs typeface="Times New Roman" panose="02020603050405020304" pitchFamily="18" charset="0"/>
                            </a:rPr>
                            <m:t>−</m:t>
                          </m:r>
                          <m:sSup>
                            <m:sSupPr>
                              <m:ctrlPr>
                                <a:rPr lang="es-MX" sz="2400" b="0" i="1" smtClean="0">
                                  <a:latin typeface="Cambria Math" panose="02040503050406030204" pitchFamily="18" charset="0"/>
                                  <a:cs typeface="Times New Roman" panose="02020603050405020304" pitchFamily="18" charset="0"/>
                                </a:rPr>
                              </m:ctrlPr>
                            </m:sSupPr>
                            <m:e>
                              <m:r>
                                <a:rPr lang="es-MX" sz="2400" b="0" i="1" smtClean="0">
                                  <a:latin typeface="Cambria Math" panose="02040503050406030204" pitchFamily="18" charset="0"/>
                                  <a:cs typeface="Times New Roman" panose="02020603050405020304" pitchFamily="18" charset="0"/>
                                </a:rPr>
                                <m:t>𝑑</m:t>
                              </m:r>
                            </m:e>
                            <m:sup>
                              <m:r>
                                <a:rPr lang="es-MX" sz="2400" b="0" i="1" smtClean="0">
                                  <a:latin typeface="Cambria Math" panose="02040503050406030204" pitchFamily="18" charset="0"/>
                                  <a:cs typeface="Times New Roman" panose="02020603050405020304" pitchFamily="18" charset="0"/>
                                </a:rPr>
                                <m:t>2</m:t>
                              </m:r>
                            </m:sup>
                          </m:sSup>
                        </m:e>
                      </m:d>
                      <m:r>
                        <a:rPr lang="es-MX" sz="2400" b="0" i="1" smtClean="0">
                          <a:latin typeface="Cambria Math" panose="02040503050406030204" pitchFamily="18" charset="0"/>
                          <a:cs typeface="Times New Roman" panose="02020603050405020304" pitchFamily="18" charset="0"/>
                        </a:rPr>
                        <m:t>𝐿</m:t>
                      </m:r>
                    </m:oMath>
                  </m:oMathPara>
                </a14:m>
                <a:endParaRPr lang="es-MX" sz="2400" dirty="0">
                  <a:latin typeface="Times New Roman" panose="02020603050405020304" pitchFamily="18" charset="0"/>
                  <a:cs typeface="Times New Roman" panose="02020603050405020304" pitchFamily="18" charset="0"/>
                </a:endParaRPr>
              </a:p>
              <a:p>
                <a:r>
                  <a:rPr lang="es-MX" sz="2400" dirty="0">
                    <a:latin typeface="Times New Roman" panose="02020603050405020304" pitchFamily="18" charset="0"/>
                    <a:cs typeface="Times New Roman" panose="02020603050405020304" pitchFamily="18" charset="0"/>
                  </a:rPr>
                  <a:t>Por lo que: </a:t>
                </a:r>
                <a14:m>
                  <m:oMath xmlns:m="http://schemas.openxmlformats.org/officeDocument/2006/math">
                    <m:sSub>
                      <m:sSubPr>
                        <m:ctrlPr>
                          <a:rPr lang="es-MX" sz="2400" b="0" i="1" smtClean="0">
                            <a:latin typeface="Cambria Math" panose="02040503050406030204" pitchFamily="18" charset="0"/>
                            <a:cs typeface="Times New Roman" panose="02020603050405020304" pitchFamily="18" charset="0"/>
                          </a:rPr>
                        </m:ctrlPr>
                      </m:sSubPr>
                      <m:e>
                        <m:r>
                          <a:rPr lang="es-MX" sz="2400" b="0" i="1" smtClean="0">
                            <a:latin typeface="Cambria Math" panose="02040503050406030204" pitchFamily="18" charset="0"/>
                            <a:cs typeface="Times New Roman" panose="02020603050405020304" pitchFamily="18" charset="0"/>
                          </a:rPr>
                          <m:t>𝜌</m:t>
                        </m:r>
                      </m:e>
                      <m:sub>
                        <m:r>
                          <a:rPr lang="es-MX" sz="2400" b="0" i="1" smtClean="0">
                            <a:latin typeface="Cambria Math" panose="02040503050406030204" pitchFamily="18" charset="0"/>
                            <a:cs typeface="Times New Roman" panose="02020603050405020304" pitchFamily="18" charset="0"/>
                          </a:rPr>
                          <m:t>𝑟𝑒𝑎𝑙</m:t>
                        </m:r>
                      </m:sub>
                    </m:sSub>
                    <m:r>
                      <a:rPr lang="es-MX" sz="2400" b="0" i="1" smtClean="0">
                        <a:latin typeface="Cambria Math" panose="02040503050406030204" pitchFamily="18" charset="0"/>
                        <a:cs typeface="Times New Roman" panose="02020603050405020304" pitchFamily="18" charset="0"/>
                      </a:rPr>
                      <m:t>=</m:t>
                    </m:r>
                    <m:f>
                      <m:fPr>
                        <m:ctrlPr>
                          <a:rPr lang="es-MX" sz="2400" b="0" i="1" smtClean="0">
                            <a:latin typeface="Cambria Math" panose="02040503050406030204" pitchFamily="18" charset="0"/>
                            <a:cs typeface="Times New Roman" panose="02020603050405020304" pitchFamily="18" charset="0"/>
                          </a:rPr>
                        </m:ctrlPr>
                      </m:fPr>
                      <m:num>
                        <m:sSub>
                          <m:sSubPr>
                            <m:ctrlPr>
                              <a:rPr lang="es-MX" sz="2400" b="0" i="1" smtClean="0">
                                <a:latin typeface="Cambria Math" panose="02040503050406030204" pitchFamily="18" charset="0"/>
                                <a:cs typeface="Times New Roman" panose="02020603050405020304" pitchFamily="18" charset="0"/>
                              </a:rPr>
                            </m:ctrlPr>
                          </m:sSubPr>
                          <m:e>
                            <m:r>
                              <a:rPr lang="es-MX" sz="2400" b="0" i="1" smtClean="0">
                                <a:latin typeface="Cambria Math" panose="02040503050406030204" pitchFamily="18" charset="0"/>
                                <a:cs typeface="Times New Roman" panose="02020603050405020304" pitchFamily="18" charset="0"/>
                              </a:rPr>
                              <m:t>𝑚</m:t>
                            </m:r>
                          </m:e>
                          <m:sub>
                            <m:r>
                              <a:rPr lang="es-MX" sz="2400" b="0" i="1" smtClean="0">
                                <a:latin typeface="Cambria Math" panose="02040503050406030204" pitchFamily="18" charset="0"/>
                                <a:cs typeface="Times New Roman" panose="02020603050405020304" pitchFamily="18" charset="0"/>
                              </a:rPr>
                              <m:t>𝑔𝑟𝑎𝑖𝑛</m:t>
                            </m:r>
                          </m:sub>
                        </m:sSub>
                      </m:num>
                      <m:den>
                        <m:sSub>
                          <m:sSubPr>
                            <m:ctrlPr>
                              <a:rPr lang="es-MX" sz="2400" b="0" i="1" smtClean="0">
                                <a:latin typeface="Cambria Math" panose="02040503050406030204" pitchFamily="18" charset="0"/>
                                <a:cs typeface="Times New Roman" panose="02020603050405020304" pitchFamily="18" charset="0"/>
                              </a:rPr>
                            </m:ctrlPr>
                          </m:sSubPr>
                          <m:e>
                            <m:r>
                              <a:rPr lang="es-MX" sz="2400" b="0" i="1" smtClean="0">
                                <a:latin typeface="Cambria Math" panose="02040503050406030204" pitchFamily="18" charset="0"/>
                                <a:cs typeface="Times New Roman" panose="02020603050405020304" pitchFamily="18" charset="0"/>
                              </a:rPr>
                              <m:t>𝑉</m:t>
                            </m:r>
                          </m:e>
                          <m:sub>
                            <m:r>
                              <a:rPr lang="es-MX" sz="2400" b="0" i="1" smtClean="0">
                                <a:latin typeface="Cambria Math" panose="02040503050406030204" pitchFamily="18" charset="0"/>
                                <a:cs typeface="Times New Roman" panose="02020603050405020304" pitchFamily="18" charset="0"/>
                              </a:rPr>
                              <m:t>𝑔𝑟𝑎𝑖𝑛</m:t>
                            </m:r>
                          </m:sub>
                        </m:sSub>
                      </m:den>
                    </m:f>
                  </m:oMath>
                </a14:m>
                <a:endParaRPr lang="es-MX" sz="2400" dirty="0">
                  <a:latin typeface="Times New Roman" panose="02020603050405020304" pitchFamily="18" charset="0"/>
                  <a:cs typeface="Times New Roman" panose="02020603050405020304" pitchFamily="18" charset="0"/>
                </a:endParaRPr>
              </a:p>
            </p:txBody>
          </p:sp>
        </mc:Choice>
        <mc:Fallback>
          <p:sp>
            <p:nvSpPr>
              <p:cNvPr id="44" name="CuadroTexto 43">
                <a:extLst>
                  <a:ext uri="{FF2B5EF4-FFF2-40B4-BE49-F238E27FC236}">
                    <a16:creationId xmlns:a16="http://schemas.microsoft.com/office/drawing/2014/main" id="{CC727B9C-2147-12F8-D394-76D6C2AD971A}"/>
                  </a:ext>
                </a:extLst>
              </p:cNvPr>
              <p:cNvSpPr txBox="1">
                <a:spLocks noRot="1" noChangeAspect="1" noMove="1" noResize="1" noEditPoints="1" noAdjustHandles="1" noChangeArrowheads="1" noChangeShapeType="1" noTextEdit="1"/>
              </p:cNvSpPr>
              <p:nvPr/>
            </p:nvSpPr>
            <p:spPr>
              <a:xfrm>
                <a:off x="6298207" y="3623733"/>
                <a:ext cx="5055592" cy="2803011"/>
              </a:xfrm>
              <a:prstGeom prst="rect">
                <a:avLst/>
              </a:prstGeom>
              <a:blipFill>
                <a:blip r:embed="rId7"/>
                <a:stretch>
                  <a:fillRect l="-1809" t="-1739"/>
                </a:stretch>
              </a:blipFill>
            </p:spPr>
            <p:txBody>
              <a:bodyPr/>
              <a:lstStyle/>
              <a:p>
                <a:r>
                  <a:rPr lang="es-MX">
                    <a:noFill/>
                  </a:rPr>
                  <a:t> </a:t>
                </a:r>
              </a:p>
            </p:txBody>
          </p:sp>
        </mc:Fallback>
      </mc:AlternateContent>
    </p:spTree>
    <p:extLst>
      <p:ext uri="{BB962C8B-B14F-4D97-AF65-F5344CB8AC3E}">
        <p14:creationId xmlns:p14="http://schemas.microsoft.com/office/powerpoint/2010/main" val="18519547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36AFA5-78C1-B396-92A0-1491ABD70AE0}"/>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847D2639-CA01-9D90-EAEE-6FA119CC485F}"/>
              </a:ext>
            </a:extLst>
          </p:cNvPr>
          <p:cNvSpPr>
            <a:spLocks noGrp="1"/>
          </p:cNvSpPr>
          <p:nvPr>
            <p:ph type="title"/>
          </p:nvPr>
        </p:nvSpPr>
        <p:spPr/>
        <p:txBody>
          <a:bodyPr>
            <a:normAutofit/>
          </a:bodyPr>
          <a:lstStyle/>
          <a:p>
            <a:r>
              <a:rPr lang="es-MX" sz="3400" dirty="0">
                <a:latin typeface="Times New Roman" panose="02020603050405020304" pitchFamily="18" charset="0"/>
                <a:cs typeface="Times New Roman" panose="02020603050405020304" pitchFamily="18" charset="0"/>
              </a:rPr>
              <a:t>Estado del arte</a:t>
            </a:r>
          </a:p>
        </p:txBody>
      </p:sp>
      <mc:AlternateContent xmlns:mc="http://schemas.openxmlformats.org/markup-compatibility/2006">
        <mc:Choice xmlns:a14="http://schemas.microsoft.com/office/drawing/2010/main" Requires="a14">
          <p:sp>
            <p:nvSpPr>
              <p:cNvPr id="3" name="Marcador de contenido 2">
                <a:extLst>
                  <a:ext uri="{FF2B5EF4-FFF2-40B4-BE49-F238E27FC236}">
                    <a16:creationId xmlns:a16="http://schemas.microsoft.com/office/drawing/2014/main" id="{4729AEC0-EA8F-DE0E-608A-99BC36065ABE}"/>
                  </a:ext>
                </a:extLst>
              </p:cNvPr>
              <p:cNvSpPr>
                <a:spLocks noGrp="1"/>
              </p:cNvSpPr>
              <p:nvPr>
                <p:ph sz="half" idx="1"/>
              </p:nvPr>
            </p:nvSpPr>
            <p:spPr>
              <a:xfrm>
                <a:off x="838200" y="1690688"/>
                <a:ext cx="5181600" cy="4486275"/>
              </a:xfrm>
            </p:spPr>
            <p:txBody>
              <a:bodyPr>
                <a:noAutofit/>
              </a:bodyPr>
              <a:lstStyle/>
              <a:p>
                <a:pPr marL="0" indent="0">
                  <a:buNone/>
                </a:pPr>
                <a:r>
                  <a:rPr lang="es-MX" sz="2400" dirty="0">
                    <a:latin typeface="Times New Roman" panose="02020603050405020304" pitchFamily="18" charset="0"/>
                    <a:cs typeface="Times New Roman" panose="02020603050405020304" pitchFamily="18" charset="0"/>
                  </a:rPr>
                  <a:t>La fracción volumétrica de carga es la relación de volumen de grano a volumen de cámara disponible:</a:t>
                </a:r>
              </a:p>
              <a:p>
                <a:pPr marL="0" indent="0">
                  <a:buNone/>
                </a:pPr>
                <a14:m>
                  <m:oMathPara xmlns:m="http://schemas.openxmlformats.org/officeDocument/2006/math">
                    <m:oMathParaPr>
                      <m:jc m:val="centerGroup"/>
                    </m:oMathParaPr>
                    <m:oMath xmlns:m="http://schemas.openxmlformats.org/officeDocument/2006/math">
                      <m:sSub>
                        <m:sSubPr>
                          <m:ctrlPr>
                            <a:rPr lang="es-MX" sz="2400" b="0" i="1" smtClean="0">
                              <a:latin typeface="Cambria Math" panose="02040503050406030204" pitchFamily="18" charset="0"/>
                              <a:cs typeface="Times New Roman" panose="02020603050405020304" pitchFamily="18" charset="0"/>
                            </a:rPr>
                          </m:ctrlPr>
                        </m:sSubPr>
                        <m:e>
                          <m:r>
                            <a:rPr lang="es-MX" sz="2400" b="0" i="1" smtClean="0">
                              <a:latin typeface="Cambria Math" panose="02040503050406030204" pitchFamily="18" charset="0"/>
                              <a:cs typeface="Times New Roman" panose="02020603050405020304" pitchFamily="18" charset="0"/>
                            </a:rPr>
                            <m:t>𝑉</m:t>
                          </m:r>
                        </m:e>
                        <m:sub>
                          <m:r>
                            <a:rPr lang="es-MX" sz="2400" b="0" i="1" smtClean="0">
                              <a:latin typeface="Cambria Math" panose="02040503050406030204" pitchFamily="18" charset="0"/>
                              <a:cs typeface="Times New Roman" panose="02020603050405020304" pitchFamily="18" charset="0"/>
                            </a:rPr>
                            <m:t>𝐿</m:t>
                          </m:r>
                        </m:sub>
                      </m:sSub>
                      <m:r>
                        <a:rPr lang="es-MX" sz="2400" b="0" i="1" smtClean="0">
                          <a:latin typeface="Cambria Math" panose="02040503050406030204" pitchFamily="18" charset="0"/>
                          <a:cs typeface="Times New Roman" panose="02020603050405020304" pitchFamily="18" charset="0"/>
                        </a:rPr>
                        <m:t>=</m:t>
                      </m:r>
                      <m:f>
                        <m:fPr>
                          <m:ctrlPr>
                            <a:rPr lang="es-MX" sz="2400" b="0" i="1" smtClean="0">
                              <a:latin typeface="Cambria Math" panose="02040503050406030204" pitchFamily="18" charset="0"/>
                              <a:cs typeface="Times New Roman" panose="02020603050405020304" pitchFamily="18" charset="0"/>
                            </a:rPr>
                          </m:ctrlPr>
                        </m:fPr>
                        <m:num>
                          <m:sSub>
                            <m:sSubPr>
                              <m:ctrlPr>
                                <a:rPr lang="es-MX" sz="2400" b="0" i="1" smtClean="0">
                                  <a:latin typeface="Cambria Math" panose="02040503050406030204" pitchFamily="18" charset="0"/>
                                  <a:cs typeface="Times New Roman" panose="02020603050405020304" pitchFamily="18" charset="0"/>
                                </a:rPr>
                              </m:ctrlPr>
                            </m:sSubPr>
                            <m:e>
                              <m:r>
                                <a:rPr lang="es-MX" sz="2400" b="0" i="1" smtClean="0">
                                  <a:latin typeface="Cambria Math" panose="02040503050406030204" pitchFamily="18" charset="0"/>
                                  <a:cs typeface="Times New Roman" panose="02020603050405020304" pitchFamily="18" charset="0"/>
                                </a:rPr>
                                <m:t>𝑉</m:t>
                              </m:r>
                            </m:e>
                            <m:sub>
                              <m:r>
                                <a:rPr lang="es-MX" sz="2400" b="0" i="1" smtClean="0">
                                  <a:latin typeface="Cambria Math" panose="02040503050406030204" pitchFamily="18" charset="0"/>
                                  <a:cs typeface="Times New Roman" panose="02020603050405020304" pitchFamily="18" charset="0"/>
                                </a:rPr>
                                <m:t>𝑔𝑟𝑎𝑖𝑛</m:t>
                              </m:r>
                            </m:sub>
                          </m:sSub>
                        </m:num>
                        <m:den>
                          <m:sSub>
                            <m:sSubPr>
                              <m:ctrlPr>
                                <a:rPr lang="es-MX" sz="2400" b="0" i="1" smtClean="0">
                                  <a:latin typeface="Cambria Math" panose="02040503050406030204" pitchFamily="18" charset="0"/>
                                  <a:cs typeface="Times New Roman" panose="02020603050405020304" pitchFamily="18" charset="0"/>
                                </a:rPr>
                              </m:ctrlPr>
                            </m:sSubPr>
                            <m:e>
                              <m:r>
                                <a:rPr lang="es-MX" sz="2400" b="0" i="1" smtClean="0">
                                  <a:latin typeface="Cambria Math" panose="02040503050406030204" pitchFamily="18" charset="0"/>
                                  <a:cs typeface="Times New Roman" panose="02020603050405020304" pitchFamily="18" charset="0"/>
                                </a:rPr>
                                <m:t>𝑉</m:t>
                              </m:r>
                            </m:e>
                            <m:sub>
                              <m:r>
                                <a:rPr lang="es-MX" sz="2400" b="0" i="1" smtClean="0">
                                  <a:latin typeface="Cambria Math" panose="02040503050406030204" pitchFamily="18" charset="0"/>
                                  <a:cs typeface="Times New Roman" panose="02020603050405020304" pitchFamily="18" charset="0"/>
                                </a:rPr>
                                <m:t>𝑐h𝑎𝑚𝑏𝑒𝑟</m:t>
                              </m:r>
                            </m:sub>
                          </m:sSub>
                        </m:den>
                      </m:f>
                      <m:r>
                        <a:rPr lang="es-MX" sz="2400" b="0" i="1" smtClean="0">
                          <a:latin typeface="Cambria Math" panose="02040503050406030204" pitchFamily="18" charset="0"/>
                          <a:cs typeface="Times New Roman" panose="02020603050405020304" pitchFamily="18" charset="0"/>
                        </a:rPr>
                        <m:t>=</m:t>
                      </m:r>
                      <m:f>
                        <m:fPr>
                          <m:ctrlPr>
                            <a:rPr lang="es-MX" sz="2400" b="0" i="1" smtClean="0">
                              <a:latin typeface="Cambria Math" panose="02040503050406030204" pitchFamily="18" charset="0"/>
                              <a:cs typeface="Times New Roman" panose="02020603050405020304" pitchFamily="18" charset="0"/>
                            </a:rPr>
                          </m:ctrlPr>
                        </m:fPr>
                        <m:num>
                          <m:sSub>
                            <m:sSubPr>
                              <m:ctrlPr>
                                <a:rPr lang="es-MX" sz="2400" b="0" i="1" smtClean="0">
                                  <a:latin typeface="Cambria Math" panose="02040503050406030204" pitchFamily="18" charset="0"/>
                                  <a:cs typeface="Times New Roman" panose="02020603050405020304" pitchFamily="18" charset="0"/>
                                </a:rPr>
                              </m:ctrlPr>
                            </m:sSubPr>
                            <m:e>
                              <m:r>
                                <a:rPr lang="es-MX" sz="2400" b="0" i="1" smtClean="0">
                                  <a:latin typeface="Cambria Math" panose="02040503050406030204" pitchFamily="18" charset="0"/>
                                  <a:cs typeface="Times New Roman" panose="02020603050405020304" pitchFamily="18" charset="0"/>
                                </a:rPr>
                                <m:t>𝐼</m:t>
                              </m:r>
                            </m:e>
                            <m:sub>
                              <m:r>
                                <a:rPr lang="es-MX" sz="2400" b="0" i="1" smtClean="0">
                                  <a:latin typeface="Cambria Math" panose="02040503050406030204" pitchFamily="18" charset="0"/>
                                  <a:cs typeface="Times New Roman" panose="02020603050405020304" pitchFamily="18" charset="0"/>
                                </a:rPr>
                                <m:t>𝑡</m:t>
                              </m:r>
                            </m:sub>
                          </m:sSub>
                        </m:num>
                        <m:den>
                          <m:sSub>
                            <m:sSubPr>
                              <m:ctrlPr>
                                <a:rPr lang="es-MX" sz="2400" b="0" i="1" smtClean="0">
                                  <a:latin typeface="Cambria Math" panose="02040503050406030204" pitchFamily="18" charset="0"/>
                                  <a:cs typeface="Times New Roman" panose="02020603050405020304" pitchFamily="18" charset="0"/>
                                </a:rPr>
                              </m:ctrlPr>
                            </m:sSubPr>
                            <m:e>
                              <m:r>
                                <a:rPr lang="es-MX" sz="2400" b="0" i="1" smtClean="0">
                                  <a:latin typeface="Cambria Math" panose="02040503050406030204" pitchFamily="18" charset="0"/>
                                  <a:cs typeface="Times New Roman" panose="02020603050405020304" pitchFamily="18" charset="0"/>
                                </a:rPr>
                                <m:t>𝐼</m:t>
                              </m:r>
                            </m:e>
                            <m:sub>
                              <m:r>
                                <a:rPr lang="es-MX" sz="2400" b="0" i="1" smtClean="0">
                                  <a:latin typeface="Cambria Math" panose="02040503050406030204" pitchFamily="18" charset="0"/>
                                  <a:cs typeface="Times New Roman" panose="02020603050405020304" pitchFamily="18" charset="0"/>
                                </a:rPr>
                                <m:t>𝑠𝑝</m:t>
                              </m:r>
                            </m:sub>
                          </m:sSub>
                          <m:sSub>
                            <m:sSubPr>
                              <m:ctrlPr>
                                <a:rPr lang="es-MX" sz="2400" b="0" i="1" smtClean="0">
                                  <a:latin typeface="Cambria Math" panose="02040503050406030204" pitchFamily="18" charset="0"/>
                                  <a:cs typeface="Times New Roman" panose="02020603050405020304" pitchFamily="18" charset="0"/>
                                </a:rPr>
                              </m:ctrlPr>
                            </m:sSubPr>
                            <m:e>
                              <m:r>
                                <a:rPr lang="es-MX" sz="2400" b="0" i="1" smtClean="0">
                                  <a:latin typeface="Cambria Math" panose="02040503050406030204" pitchFamily="18" charset="0"/>
                                  <a:cs typeface="Times New Roman" panose="02020603050405020304" pitchFamily="18" charset="0"/>
                                </a:rPr>
                                <m:t>𝜌</m:t>
                              </m:r>
                            </m:e>
                            <m:sub>
                              <m:r>
                                <a:rPr lang="es-MX" sz="2400" b="0" i="1" smtClean="0">
                                  <a:latin typeface="Cambria Math" panose="02040503050406030204" pitchFamily="18" charset="0"/>
                                  <a:cs typeface="Times New Roman" panose="02020603050405020304" pitchFamily="18" charset="0"/>
                                </a:rPr>
                                <m:t>𝑃</m:t>
                              </m:r>
                            </m:sub>
                          </m:sSub>
                          <m:sSub>
                            <m:sSubPr>
                              <m:ctrlPr>
                                <a:rPr lang="es-MX" sz="2400" b="0" i="1" smtClean="0">
                                  <a:latin typeface="Cambria Math" panose="02040503050406030204" pitchFamily="18" charset="0"/>
                                  <a:cs typeface="Times New Roman" panose="02020603050405020304" pitchFamily="18" charset="0"/>
                                </a:rPr>
                              </m:ctrlPr>
                            </m:sSubPr>
                            <m:e>
                              <m:r>
                                <a:rPr lang="es-MX" sz="2400" b="0" i="1" smtClean="0">
                                  <a:latin typeface="Cambria Math" panose="02040503050406030204" pitchFamily="18" charset="0"/>
                                  <a:cs typeface="Times New Roman" panose="02020603050405020304" pitchFamily="18" charset="0"/>
                                </a:rPr>
                                <m:t>𝑉</m:t>
                              </m:r>
                            </m:e>
                            <m:sub>
                              <m:r>
                                <a:rPr lang="es-MX" sz="2400" b="0" i="1" smtClean="0">
                                  <a:latin typeface="Cambria Math" panose="02040503050406030204" pitchFamily="18" charset="0"/>
                                  <a:cs typeface="Times New Roman" panose="02020603050405020304" pitchFamily="18" charset="0"/>
                                </a:rPr>
                                <m:t>𝑐h𝑎𝑚𝑏𝑒𝑟</m:t>
                              </m:r>
                            </m:sub>
                          </m:sSub>
                        </m:den>
                      </m:f>
                    </m:oMath>
                  </m:oMathPara>
                </a14:m>
                <a:endParaRPr lang="es-MX" sz="2400" dirty="0">
                  <a:latin typeface="Times New Roman" panose="02020603050405020304" pitchFamily="18" charset="0"/>
                  <a:cs typeface="Times New Roman" panose="02020603050405020304" pitchFamily="18" charset="0"/>
                </a:endParaRPr>
              </a:p>
              <a:p>
                <a:pPr marL="0" indent="0">
                  <a:buNone/>
                </a:pPr>
                <a:r>
                  <a:rPr lang="es-MX" sz="2400" dirty="0">
                    <a:latin typeface="Times New Roman" panose="02020603050405020304" pitchFamily="18" charset="0"/>
                    <a:cs typeface="Times New Roman" panose="02020603050405020304" pitchFamily="18" charset="0"/>
                  </a:rPr>
                  <a:t>La fracción de tejido es el grosor del grano en relación al radio exterior de este:</a:t>
                </a:r>
              </a:p>
              <a:p>
                <a:pPr marL="0" indent="0">
                  <a:buNone/>
                </a:pPr>
                <a14:m>
                  <m:oMathPara xmlns:m="http://schemas.openxmlformats.org/officeDocument/2006/math">
                    <m:oMathParaPr>
                      <m:jc m:val="centerGroup"/>
                    </m:oMathParaPr>
                    <m:oMath xmlns:m="http://schemas.openxmlformats.org/officeDocument/2006/math">
                      <m:sSub>
                        <m:sSubPr>
                          <m:ctrlPr>
                            <a:rPr lang="es-MX" sz="2400" b="0" i="1" smtClean="0">
                              <a:latin typeface="Cambria Math" panose="02040503050406030204" pitchFamily="18" charset="0"/>
                              <a:cs typeface="Times New Roman" panose="02020603050405020304" pitchFamily="18" charset="0"/>
                            </a:rPr>
                          </m:ctrlPr>
                        </m:sSubPr>
                        <m:e>
                          <m:r>
                            <a:rPr lang="es-MX" sz="2400" b="0" i="1" smtClean="0">
                              <a:latin typeface="Cambria Math" panose="02040503050406030204" pitchFamily="18" charset="0"/>
                              <a:cs typeface="Times New Roman" panose="02020603050405020304" pitchFamily="18" charset="0"/>
                            </a:rPr>
                            <m:t>𝑤</m:t>
                          </m:r>
                        </m:e>
                        <m:sub>
                          <m:r>
                            <a:rPr lang="es-MX" sz="2400" b="0" i="1" smtClean="0">
                              <a:latin typeface="Cambria Math" panose="02040503050406030204" pitchFamily="18" charset="0"/>
                              <a:cs typeface="Times New Roman" panose="02020603050405020304" pitchFamily="18" charset="0"/>
                            </a:rPr>
                            <m:t>𝑓</m:t>
                          </m:r>
                        </m:sub>
                      </m:sSub>
                      <m:r>
                        <a:rPr lang="es-MX" sz="2400" b="0" i="1" smtClean="0">
                          <a:latin typeface="Cambria Math" panose="02040503050406030204" pitchFamily="18" charset="0"/>
                          <a:cs typeface="Times New Roman" panose="02020603050405020304" pitchFamily="18" charset="0"/>
                        </a:rPr>
                        <m:t>=</m:t>
                      </m:r>
                      <m:f>
                        <m:fPr>
                          <m:ctrlPr>
                            <a:rPr lang="es-MX" sz="2400" b="0" i="1" smtClean="0">
                              <a:latin typeface="Cambria Math" panose="02040503050406030204" pitchFamily="18" charset="0"/>
                              <a:cs typeface="Times New Roman" panose="02020603050405020304" pitchFamily="18" charset="0"/>
                            </a:rPr>
                          </m:ctrlPr>
                        </m:fPr>
                        <m:num>
                          <m:r>
                            <a:rPr lang="es-MX" sz="2400" b="0" i="1" smtClean="0">
                              <a:latin typeface="Cambria Math" panose="02040503050406030204" pitchFamily="18" charset="0"/>
                              <a:cs typeface="Times New Roman" panose="02020603050405020304" pitchFamily="18" charset="0"/>
                            </a:rPr>
                            <m:t>𝐷</m:t>
                          </m:r>
                          <m:r>
                            <a:rPr lang="es-MX" sz="2400" b="0" i="1" smtClean="0">
                              <a:latin typeface="Cambria Math" panose="02040503050406030204" pitchFamily="18" charset="0"/>
                              <a:cs typeface="Times New Roman" panose="02020603050405020304" pitchFamily="18" charset="0"/>
                            </a:rPr>
                            <m:t>−</m:t>
                          </m:r>
                          <m:r>
                            <a:rPr lang="es-MX" sz="2400" b="0" i="1" smtClean="0">
                              <a:latin typeface="Cambria Math" panose="02040503050406030204" pitchFamily="18" charset="0"/>
                              <a:cs typeface="Times New Roman" panose="02020603050405020304" pitchFamily="18" charset="0"/>
                            </a:rPr>
                            <m:t>𝑑</m:t>
                          </m:r>
                        </m:num>
                        <m:den>
                          <m:r>
                            <a:rPr lang="es-MX" sz="2400" b="0" i="1" smtClean="0">
                              <a:latin typeface="Cambria Math" panose="02040503050406030204" pitchFamily="18" charset="0"/>
                              <a:cs typeface="Times New Roman" panose="02020603050405020304" pitchFamily="18" charset="0"/>
                            </a:rPr>
                            <m:t>𝐷</m:t>
                          </m:r>
                        </m:den>
                      </m:f>
                      <m:r>
                        <a:rPr lang="es-MX" sz="2400" b="0" i="1" smtClean="0">
                          <a:latin typeface="Cambria Math" panose="02040503050406030204" pitchFamily="18" charset="0"/>
                          <a:cs typeface="Times New Roman" panose="02020603050405020304" pitchFamily="18" charset="0"/>
                        </a:rPr>
                        <m:t>=</m:t>
                      </m:r>
                      <m:f>
                        <m:fPr>
                          <m:ctrlPr>
                            <a:rPr lang="es-MX" sz="2400" b="0" i="1" smtClean="0">
                              <a:latin typeface="Cambria Math" panose="02040503050406030204" pitchFamily="18" charset="0"/>
                              <a:cs typeface="Times New Roman" panose="02020603050405020304" pitchFamily="18" charset="0"/>
                            </a:rPr>
                          </m:ctrlPr>
                        </m:fPr>
                        <m:num>
                          <m:r>
                            <a:rPr lang="es-MX" sz="2400" b="0" i="1" smtClean="0">
                              <a:latin typeface="Cambria Math" panose="02040503050406030204" pitchFamily="18" charset="0"/>
                              <a:cs typeface="Times New Roman" panose="02020603050405020304" pitchFamily="18" charset="0"/>
                            </a:rPr>
                            <m:t>2</m:t>
                          </m:r>
                          <m:r>
                            <a:rPr lang="es-MX" sz="2400" b="0" i="1" smtClean="0">
                              <a:latin typeface="Cambria Math" panose="02040503050406030204" pitchFamily="18" charset="0"/>
                              <a:cs typeface="Times New Roman" panose="02020603050405020304" pitchFamily="18" charset="0"/>
                            </a:rPr>
                            <m:t>𝑟</m:t>
                          </m:r>
                          <m:sSub>
                            <m:sSubPr>
                              <m:ctrlPr>
                                <a:rPr lang="es-MX" sz="2400" b="0" i="1" smtClean="0">
                                  <a:latin typeface="Cambria Math" panose="02040503050406030204" pitchFamily="18" charset="0"/>
                                  <a:cs typeface="Times New Roman" panose="02020603050405020304" pitchFamily="18" charset="0"/>
                                </a:rPr>
                              </m:ctrlPr>
                            </m:sSubPr>
                            <m:e>
                              <m:r>
                                <a:rPr lang="es-MX" sz="2400" b="0" i="1" smtClean="0">
                                  <a:latin typeface="Cambria Math" panose="02040503050406030204" pitchFamily="18" charset="0"/>
                                  <a:cs typeface="Times New Roman" panose="02020603050405020304" pitchFamily="18" charset="0"/>
                                </a:rPr>
                                <m:t>𝑡</m:t>
                              </m:r>
                            </m:e>
                            <m:sub>
                              <m:r>
                                <a:rPr lang="es-MX" sz="2400" b="0" i="1" smtClean="0">
                                  <a:latin typeface="Cambria Math" panose="02040503050406030204" pitchFamily="18" charset="0"/>
                                  <a:cs typeface="Times New Roman" panose="02020603050405020304" pitchFamily="18" charset="0"/>
                                </a:rPr>
                                <m:t>𝑏</m:t>
                              </m:r>
                            </m:sub>
                          </m:sSub>
                        </m:num>
                        <m:den>
                          <m:r>
                            <a:rPr lang="es-MX" sz="2400" b="0" i="1" smtClean="0">
                              <a:latin typeface="Cambria Math" panose="02040503050406030204" pitchFamily="18" charset="0"/>
                              <a:cs typeface="Times New Roman" panose="02020603050405020304" pitchFamily="18" charset="0"/>
                            </a:rPr>
                            <m:t>𝐷</m:t>
                          </m:r>
                        </m:den>
                      </m:f>
                    </m:oMath>
                  </m:oMathPara>
                </a14:m>
                <a:endParaRPr lang="es-MX" sz="2400" dirty="0">
                  <a:latin typeface="Times New Roman" panose="02020603050405020304" pitchFamily="18" charset="0"/>
                  <a:cs typeface="Times New Roman" panose="02020603050405020304" pitchFamily="18" charset="0"/>
                </a:endParaRPr>
              </a:p>
              <a:p>
                <a:pPr marL="0" indent="0">
                  <a:buNone/>
                </a:pPr>
                <a:r>
                  <a:rPr lang="es-MX" sz="2400" dirty="0">
                    <a:latin typeface="Times New Roman" panose="02020603050405020304" pitchFamily="18" charset="0"/>
                    <a:cs typeface="Times New Roman" panose="02020603050405020304" pitchFamily="18" charset="0"/>
                  </a:rPr>
                  <a:t>r: tasa de quemado (mm/s)</a:t>
                </a:r>
              </a:p>
              <a:p>
                <a:pPr marL="0" indent="0">
                  <a:buNone/>
                </a:pPr>
                <a14:m>
                  <m:oMath xmlns:m="http://schemas.openxmlformats.org/officeDocument/2006/math">
                    <m:sSub>
                      <m:sSubPr>
                        <m:ctrlPr>
                          <a:rPr lang="es-MX" sz="2400" b="0" i="1" smtClean="0">
                            <a:latin typeface="Cambria Math" panose="02040503050406030204" pitchFamily="18" charset="0"/>
                            <a:cs typeface="Times New Roman" panose="02020603050405020304" pitchFamily="18" charset="0"/>
                          </a:rPr>
                        </m:ctrlPr>
                      </m:sSubPr>
                      <m:e>
                        <m:r>
                          <a:rPr lang="es-MX" sz="2400" b="0" i="1" smtClean="0">
                            <a:latin typeface="Cambria Math" panose="02040503050406030204" pitchFamily="18" charset="0"/>
                            <a:cs typeface="Times New Roman" panose="02020603050405020304" pitchFamily="18" charset="0"/>
                          </a:rPr>
                          <m:t>𝑡</m:t>
                        </m:r>
                      </m:e>
                      <m:sub>
                        <m:r>
                          <a:rPr lang="es-MX" sz="2400" b="0" i="1" smtClean="0">
                            <a:latin typeface="Cambria Math" panose="02040503050406030204" pitchFamily="18" charset="0"/>
                            <a:cs typeface="Times New Roman" panose="02020603050405020304" pitchFamily="18" charset="0"/>
                          </a:rPr>
                          <m:t>𝑏</m:t>
                        </m:r>
                      </m:sub>
                    </m:sSub>
                  </m:oMath>
                </a14:m>
                <a:r>
                  <a:rPr lang="es-MX" sz="2400" dirty="0">
                    <a:latin typeface="Times New Roman" panose="02020603050405020304" pitchFamily="18" charset="0"/>
                    <a:cs typeface="Times New Roman" panose="02020603050405020304" pitchFamily="18" charset="0"/>
                  </a:rPr>
                  <a:t>: tiempo de combustión (s)</a:t>
                </a:r>
              </a:p>
            </p:txBody>
          </p:sp>
        </mc:Choice>
        <mc:Fallback>
          <p:sp>
            <p:nvSpPr>
              <p:cNvPr id="3" name="Marcador de contenido 2">
                <a:extLst>
                  <a:ext uri="{FF2B5EF4-FFF2-40B4-BE49-F238E27FC236}">
                    <a16:creationId xmlns:a16="http://schemas.microsoft.com/office/drawing/2014/main" id="{4729AEC0-EA8F-DE0E-608A-99BC36065ABE}"/>
                  </a:ext>
                </a:extLst>
              </p:cNvPr>
              <p:cNvSpPr>
                <a:spLocks noGrp="1" noRot="1" noChangeAspect="1" noMove="1" noResize="1" noEditPoints="1" noAdjustHandles="1" noChangeArrowheads="1" noChangeShapeType="1" noTextEdit="1"/>
              </p:cNvSpPr>
              <p:nvPr>
                <p:ph sz="half" idx="1"/>
              </p:nvPr>
            </p:nvSpPr>
            <p:spPr>
              <a:xfrm>
                <a:off x="838200" y="1690688"/>
                <a:ext cx="5181600" cy="4486275"/>
              </a:xfrm>
              <a:blipFill>
                <a:blip r:embed="rId3"/>
                <a:stretch>
                  <a:fillRect l="-1882" t="-1902" r="-706" b="-2310"/>
                </a:stretch>
              </a:blipFill>
            </p:spPr>
            <p:txBody>
              <a:bodyPr/>
              <a:lstStyle/>
              <a:p>
                <a:r>
                  <a:rPr lang="es-MX">
                    <a:noFill/>
                  </a:rPr>
                  <a:t> </a:t>
                </a:r>
              </a:p>
            </p:txBody>
          </p:sp>
        </mc:Fallback>
      </mc:AlternateContent>
      <p:grpSp>
        <p:nvGrpSpPr>
          <p:cNvPr id="33" name="Grupo 32">
            <a:extLst>
              <a:ext uri="{FF2B5EF4-FFF2-40B4-BE49-F238E27FC236}">
                <a16:creationId xmlns:a16="http://schemas.microsoft.com/office/drawing/2014/main" id="{48A6B34F-2C3F-D991-200D-C98CC7F65B74}"/>
              </a:ext>
            </a:extLst>
          </p:cNvPr>
          <p:cNvGrpSpPr/>
          <p:nvPr/>
        </p:nvGrpSpPr>
        <p:grpSpPr>
          <a:xfrm>
            <a:off x="5938207" y="1002934"/>
            <a:ext cx="3262671" cy="1800000"/>
            <a:chOff x="7786800" y="1027906"/>
            <a:chExt cx="3262671" cy="1800000"/>
          </a:xfrm>
        </p:grpSpPr>
        <p:grpSp>
          <p:nvGrpSpPr>
            <p:cNvPr id="6" name="Grupo 5">
              <a:extLst>
                <a:ext uri="{FF2B5EF4-FFF2-40B4-BE49-F238E27FC236}">
                  <a16:creationId xmlns:a16="http://schemas.microsoft.com/office/drawing/2014/main" id="{CAE1C86C-0495-CDE8-6EEE-0C2450ADDD06}"/>
                </a:ext>
              </a:extLst>
            </p:cNvPr>
            <p:cNvGrpSpPr/>
            <p:nvPr/>
          </p:nvGrpSpPr>
          <p:grpSpPr>
            <a:xfrm>
              <a:off x="7786800" y="1027906"/>
              <a:ext cx="1800000" cy="1800000"/>
              <a:chOff x="7310800" y="1053962"/>
              <a:chExt cx="1800000" cy="1800000"/>
            </a:xfrm>
          </p:grpSpPr>
          <p:sp>
            <p:nvSpPr>
              <p:cNvPr id="4" name="Elipse 3">
                <a:extLst>
                  <a:ext uri="{FF2B5EF4-FFF2-40B4-BE49-F238E27FC236}">
                    <a16:creationId xmlns:a16="http://schemas.microsoft.com/office/drawing/2014/main" id="{619E826A-24D4-94FE-AAEE-1A6091242565}"/>
                  </a:ext>
                </a:extLst>
              </p:cNvPr>
              <p:cNvSpPr/>
              <p:nvPr/>
            </p:nvSpPr>
            <p:spPr>
              <a:xfrm>
                <a:off x="7310800" y="1053962"/>
                <a:ext cx="1800000" cy="1800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 name="Elipse 4">
                <a:extLst>
                  <a:ext uri="{FF2B5EF4-FFF2-40B4-BE49-F238E27FC236}">
                    <a16:creationId xmlns:a16="http://schemas.microsoft.com/office/drawing/2014/main" id="{33088DFD-AEE8-BAD1-B753-53A9612C4BD6}"/>
                  </a:ext>
                </a:extLst>
              </p:cNvPr>
              <p:cNvSpPr/>
              <p:nvPr/>
            </p:nvSpPr>
            <p:spPr>
              <a:xfrm>
                <a:off x="7670800" y="1413962"/>
                <a:ext cx="1080000" cy="1080000"/>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MX" dirty="0"/>
              </a:p>
            </p:txBody>
          </p:sp>
        </p:grpSp>
        <p:cxnSp>
          <p:nvCxnSpPr>
            <p:cNvPr id="8" name="Conector recto 7">
              <a:extLst>
                <a:ext uri="{FF2B5EF4-FFF2-40B4-BE49-F238E27FC236}">
                  <a16:creationId xmlns:a16="http://schemas.microsoft.com/office/drawing/2014/main" id="{296E30CB-B5EA-E569-5C77-857F0B1E1BFF}"/>
                </a:ext>
              </a:extLst>
            </p:cNvPr>
            <p:cNvCxnSpPr>
              <a:cxnSpLocks/>
              <a:stCxn id="4" idx="0"/>
            </p:cNvCxnSpPr>
            <p:nvPr/>
          </p:nvCxnSpPr>
          <p:spPr>
            <a:xfrm>
              <a:off x="8686800" y="1027906"/>
              <a:ext cx="2247499" cy="0"/>
            </a:xfrm>
            <a:prstGeom prst="line">
              <a:avLst/>
            </a:prstGeom>
            <a:ln w="28575">
              <a:solidFill>
                <a:schemeClr val="tx1"/>
              </a:solidFill>
              <a:prstDash val="dash"/>
            </a:ln>
          </p:spPr>
          <p:style>
            <a:lnRef idx="2">
              <a:schemeClr val="accent1"/>
            </a:lnRef>
            <a:fillRef idx="0">
              <a:schemeClr val="accent1"/>
            </a:fillRef>
            <a:effectRef idx="1">
              <a:schemeClr val="accent1"/>
            </a:effectRef>
            <a:fontRef idx="minor">
              <a:schemeClr val="tx1"/>
            </a:fontRef>
          </p:style>
        </p:cxnSp>
        <p:cxnSp>
          <p:nvCxnSpPr>
            <p:cNvPr id="9" name="Conector recto 8">
              <a:extLst>
                <a:ext uri="{FF2B5EF4-FFF2-40B4-BE49-F238E27FC236}">
                  <a16:creationId xmlns:a16="http://schemas.microsoft.com/office/drawing/2014/main" id="{57F25721-136D-2222-4D07-F6C3714240AD}"/>
                </a:ext>
              </a:extLst>
            </p:cNvPr>
            <p:cNvCxnSpPr>
              <a:cxnSpLocks/>
              <a:stCxn id="4" idx="4"/>
            </p:cNvCxnSpPr>
            <p:nvPr/>
          </p:nvCxnSpPr>
          <p:spPr>
            <a:xfrm flipV="1">
              <a:off x="8686800" y="2818583"/>
              <a:ext cx="2362671" cy="9323"/>
            </a:xfrm>
            <a:prstGeom prst="line">
              <a:avLst/>
            </a:prstGeom>
            <a:ln w="28575">
              <a:solidFill>
                <a:schemeClr val="tx1"/>
              </a:solidFill>
              <a:prstDash val="dash"/>
            </a:ln>
          </p:spPr>
          <p:style>
            <a:lnRef idx="2">
              <a:schemeClr val="accent1"/>
            </a:lnRef>
            <a:fillRef idx="0">
              <a:schemeClr val="accent1"/>
            </a:fillRef>
            <a:effectRef idx="1">
              <a:schemeClr val="accent1"/>
            </a:effectRef>
            <a:fontRef idx="minor">
              <a:schemeClr val="tx1"/>
            </a:fontRef>
          </p:style>
        </p:cxnSp>
        <p:cxnSp>
          <p:nvCxnSpPr>
            <p:cNvPr id="14" name="Conector recto 13">
              <a:extLst>
                <a:ext uri="{FF2B5EF4-FFF2-40B4-BE49-F238E27FC236}">
                  <a16:creationId xmlns:a16="http://schemas.microsoft.com/office/drawing/2014/main" id="{8535C2CA-14F9-A2FF-CC2B-B3C44A143273}"/>
                </a:ext>
              </a:extLst>
            </p:cNvPr>
            <p:cNvCxnSpPr>
              <a:cxnSpLocks/>
              <a:stCxn id="5" idx="4"/>
            </p:cNvCxnSpPr>
            <p:nvPr/>
          </p:nvCxnSpPr>
          <p:spPr>
            <a:xfrm>
              <a:off x="8686800" y="2467906"/>
              <a:ext cx="1608667" cy="0"/>
            </a:xfrm>
            <a:prstGeom prst="line">
              <a:avLst/>
            </a:prstGeom>
            <a:ln w="28575">
              <a:solidFill>
                <a:schemeClr val="tx1"/>
              </a:solidFill>
              <a:prstDash val="dash"/>
            </a:ln>
          </p:spPr>
          <p:style>
            <a:lnRef idx="2">
              <a:schemeClr val="accent1"/>
            </a:lnRef>
            <a:fillRef idx="0">
              <a:schemeClr val="accent1"/>
            </a:fillRef>
            <a:effectRef idx="1">
              <a:schemeClr val="accent1"/>
            </a:effectRef>
            <a:fontRef idx="minor">
              <a:schemeClr val="tx1"/>
            </a:fontRef>
          </p:style>
        </p:cxnSp>
        <p:cxnSp>
          <p:nvCxnSpPr>
            <p:cNvPr id="17" name="Conector recto 16">
              <a:extLst>
                <a:ext uri="{FF2B5EF4-FFF2-40B4-BE49-F238E27FC236}">
                  <a16:creationId xmlns:a16="http://schemas.microsoft.com/office/drawing/2014/main" id="{378EA80B-D2A2-AE2B-15BD-01469C9F79FC}"/>
                </a:ext>
              </a:extLst>
            </p:cNvPr>
            <p:cNvCxnSpPr>
              <a:cxnSpLocks/>
              <a:stCxn id="5" idx="0"/>
            </p:cNvCxnSpPr>
            <p:nvPr/>
          </p:nvCxnSpPr>
          <p:spPr>
            <a:xfrm flipV="1">
              <a:off x="8686800" y="1387905"/>
              <a:ext cx="1608667" cy="1"/>
            </a:xfrm>
            <a:prstGeom prst="line">
              <a:avLst/>
            </a:prstGeom>
            <a:ln w="28575">
              <a:solidFill>
                <a:schemeClr val="tx1"/>
              </a:solidFill>
              <a:prstDash val="dash"/>
            </a:ln>
          </p:spPr>
          <p:style>
            <a:lnRef idx="2">
              <a:schemeClr val="accent1"/>
            </a:lnRef>
            <a:fillRef idx="0">
              <a:schemeClr val="accent1"/>
            </a:fillRef>
            <a:effectRef idx="1">
              <a:schemeClr val="accent1"/>
            </a:effectRef>
            <a:fontRef idx="minor">
              <a:schemeClr val="tx1"/>
            </a:fontRef>
          </p:style>
        </p:cxnSp>
        <p:cxnSp>
          <p:nvCxnSpPr>
            <p:cNvPr id="20" name="Conector recto 19">
              <a:extLst>
                <a:ext uri="{FF2B5EF4-FFF2-40B4-BE49-F238E27FC236}">
                  <a16:creationId xmlns:a16="http://schemas.microsoft.com/office/drawing/2014/main" id="{C4E1B510-2FF6-CBF0-CAAF-BF790468063F}"/>
                </a:ext>
              </a:extLst>
            </p:cNvPr>
            <p:cNvCxnSpPr>
              <a:cxnSpLocks/>
            </p:cNvCxnSpPr>
            <p:nvPr/>
          </p:nvCxnSpPr>
          <p:spPr>
            <a:xfrm>
              <a:off x="10058400" y="1387904"/>
              <a:ext cx="68400" cy="1080002"/>
            </a:xfrm>
            <a:prstGeom prst="line">
              <a:avLst/>
            </a:prstGeom>
            <a:ln w="28575">
              <a:solidFill>
                <a:schemeClr val="tx1"/>
              </a:solidFill>
              <a:prstDash val="dash"/>
            </a:ln>
          </p:spPr>
          <p:style>
            <a:lnRef idx="2">
              <a:schemeClr val="accent1"/>
            </a:lnRef>
            <a:fillRef idx="0">
              <a:schemeClr val="accent1"/>
            </a:fillRef>
            <a:effectRef idx="1">
              <a:schemeClr val="accent1"/>
            </a:effectRef>
            <a:fontRef idx="minor">
              <a:schemeClr val="tx1"/>
            </a:fontRef>
          </p:style>
        </p:cxnSp>
        <p:cxnSp>
          <p:nvCxnSpPr>
            <p:cNvPr id="25" name="Conector recto 24">
              <a:extLst>
                <a:ext uri="{FF2B5EF4-FFF2-40B4-BE49-F238E27FC236}">
                  <a16:creationId xmlns:a16="http://schemas.microsoft.com/office/drawing/2014/main" id="{78861B87-697F-57C3-F3C4-F52CD7294C41}"/>
                </a:ext>
              </a:extLst>
            </p:cNvPr>
            <p:cNvCxnSpPr>
              <a:cxnSpLocks/>
            </p:cNvCxnSpPr>
            <p:nvPr/>
          </p:nvCxnSpPr>
          <p:spPr>
            <a:xfrm>
              <a:off x="10760537" y="1027906"/>
              <a:ext cx="75737" cy="1799998"/>
            </a:xfrm>
            <a:prstGeom prst="line">
              <a:avLst/>
            </a:prstGeom>
            <a:ln w="28575">
              <a:solidFill>
                <a:schemeClr val="tx1"/>
              </a:solidFill>
              <a:prstDash val="dash"/>
            </a:ln>
          </p:spPr>
          <p:style>
            <a:lnRef idx="2">
              <a:schemeClr val="accent1"/>
            </a:lnRef>
            <a:fillRef idx="0">
              <a:schemeClr val="accent1"/>
            </a:fillRef>
            <a:effectRef idx="1">
              <a:schemeClr val="accent1"/>
            </a:effectRef>
            <a:fontRef idx="minor">
              <a:schemeClr val="tx1"/>
            </a:fontRef>
          </p:style>
        </p:cxnSp>
      </p:grpSp>
      <mc:AlternateContent xmlns:mc="http://schemas.openxmlformats.org/markup-compatibility/2006">
        <mc:Choice xmlns:a14="http://schemas.microsoft.com/office/drawing/2010/main" Requires="a14">
          <p:sp>
            <p:nvSpPr>
              <p:cNvPr id="28" name="CuadroTexto 27">
                <a:extLst>
                  <a:ext uri="{FF2B5EF4-FFF2-40B4-BE49-F238E27FC236}">
                    <a16:creationId xmlns:a16="http://schemas.microsoft.com/office/drawing/2014/main" id="{E53635F7-A349-E5DB-1283-028431B4881A}"/>
                  </a:ext>
                </a:extLst>
              </p:cNvPr>
              <p:cNvSpPr txBox="1"/>
              <p:nvPr/>
            </p:nvSpPr>
            <p:spPr>
              <a:xfrm>
                <a:off x="7992941" y="1733028"/>
                <a:ext cx="502131" cy="369326"/>
              </a:xfrm>
              <a:prstGeom prst="rect">
                <a:avLst/>
              </a:prstGeom>
              <a:solidFill>
                <a:schemeClr val="bg1"/>
              </a:solidFill>
              <a:ln>
                <a:solidFill>
                  <a:schemeClr val="tx1"/>
                </a:solidFill>
              </a:ln>
            </p:spPr>
            <p:txBody>
              <a:bodyPr wrap="square" rtlCol="0">
                <a:spAutoFit/>
              </a:bodyPr>
              <a:lstStyle/>
              <a:p>
                <a14:m>
                  <m:oMathPara xmlns:m="http://schemas.openxmlformats.org/officeDocument/2006/math">
                    <m:oMathParaPr>
                      <m:jc m:val="centerGroup"/>
                    </m:oMathParaPr>
                    <m:oMath xmlns:m="http://schemas.openxmlformats.org/officeDocument/2006/math">
                      <m:sSub>
                        <m:sSubPr>
                          <m:ctrlPr>
                            <a:rPr lang="es-MX" b="0" i="1" smtClean="0">
                              <a:latin typeface="Cambria Math" panose="02040503050406030204" pitchFamily="18" charset="0"/>
                            </a:rPr>
                          </m:ctrlPr>
                        </m:sSubPr>
                        <m:e>
                          <m:r>
                            <a:rPr lang="es-MX" b="0" i="1" smtClean="0">
                              <a:latin typeface="Cambria Math" panose="02040503050406030204" pitchFamily="18" charset="0"/>
                            </a:rPr>
                            <m:t>𝑑</m:t>
                          </m:r>
                        </m:e>
                        <m:sub>
                          <m:r>
                            <a:rPr lang="es-MX" b="0" i="1" smtClean="0">
                              <a:latin typeface="Cambria Math" panose="02040503050406030204" pitchFamily="18" charset="0"/>
                            </a:rPr>
                            <m:t>𝑖𝑛</m:t>
                          </m:r>
                        </m:sub>
                      </m:sSub>
                    </m:oMath>
                  </m:oMathPara>
                </a14:m>
                <a:endParaRPr lang="es-MX" dirty="0"/>
              </a:p>
            </p:txBody>
          </p:sp>
        </mc:Choice>
        <mc:Fallback>
          <p:sp>
            <p:nvSpPr>
              <p:cNvPr id="28" name="CuadroTexto 27">
                <a:extLst>
                  <a:ext uri="{FF2B5EF4-FFF2-40B4-BE49-F238E27FC236}">
                    <a16:creationId xmlns:a16="http://schemas.microsoft.com/office/drawing/2014/main" id="{E53635F7-A349-E5DB-1283-028431B4881A}"/>
                  </a:ext>
                </a:extLst>
              </p:cNvPr>
              <p:cNvSpPr txBox="1">
                <a:spLocks noRot="1" noChangeAspect="1" noMove="1" noResize="1" noEditPoints="1" noAdjustHandles="1" noChangeArrowheads="1" noChangeShapeType="1" noTextEdit="1"/>
              </p:cNvSpPr>
              <p:nvPr/>
            </p:nvSpPr>
            <p:spPr>
              <a:xfrm>
                <a:off x="7992941" y="1733028"/>
                <a:ext cx="502131" cy="369326"/>
              </a:xfrm>
              <a:prstGeom prst="rect">
                <a:avLst/>
              </a:prstGeom>
              <a:blipFill>
                <a:blip r:embed="rId4"/>
                <a:stretch>
                  <a:fillRect/>
                </a:stretch>
              </a:blipFill>
              <a:ln>
                <a:solidFill>
                  <a:schemeClr val="tx1"/>
                </a:solidFill>
              </a:ln>
            </p:spPr>
            <p:txBody>
              <a:bodyPr/>
              <a:lstStyle/>
              <a:p>
                <a:r>
                  <a:rPr lang="es-MX">
                    <a:noFill/>
                  </a:rPr>
                  <a:t> </a:t>
                </a:r>
              </a:p>
            </p:txBody>
          </p:sp>
        </mc:Fallback>
      </mc:AlternateContent>
      <mc:AlternateContent xmlns:mc="http://schemas.openxmlformats.org/markup-compatibility/2006">
        <mc:Choice xmlns:a14="http://schemas.microsoft.com/office/drawing/2010/main" Requires="a14">
          <p:sp>
            <p:nvSpPr>
              <p:cNvPr id="29" name="CuadroTexto 28">
                <a:extLst>
                  <a:ext uri="{FF2B5EF4-FFF2-40B4-BE49-F238E27FC236}">
                    <a16:creationId xmlns:a16="http://schemas.microsoft.com/office/drawing/2014/main" id="{43C872DB-553E-2FBC-6987-5E915F0F5712}"/>
                  </a:ext>
                </a:extLst>
              </p:cNvPr>
              <p:cNvSpPr txBox="1"/>
              <p:nvPr/>
            </p:nvSpPr>
            <p:spPr>
              <a:xfrm>
                <a:off x="8660961" y="1718267"/>
                <a:ext cx="502131" cy="369332"/>
              </a:xfrm>
              <a:prstGeom prst="rect">
                <a:avLst/>
              </a:prstGeom>
              <a:solidFill>
                <a:schemeClr val="bg1"/>
              </a:solidFill>
              <a:ln>
                <a:solidFill>
                  <a:schemeClr val="tx1"/>
                </a:solidFill>
              </a:ln>
            </p:spPr>
            <p:txBody>
              <a:bodyPr wrap="square" rtlCol="0">
                <a:spAutoFit/>
              </a:bodyPr>
              <a:lstStyle/>
              <a:p>
                <a14:m>
                  <m:oMathPara xmlns:m="http://schemas.openxmlformats.org/officeDocument/2006/math">
                    <m:oMathParaPr>
                      <m:jc m:val="centerGroup"/>
                    </m:oMathParaPr>
                    <m:oMath xmlns:m="http://schemas.openxmlformats.org/officeDocument/2006/math">
                      <m:sSub>
                        <m:sSubPr>
                          <m:ctrlPr>
                            <a:rPr lang="es-MX" b="0" i="1" smtClean="0">
                              <a:latin typeface="Cambria Math" panose="02040503050406030204" pitchFamily="18" charset="0"/>
                            </a:rPr>
                          </m:ctrlPr>
                        </m:sSubPr>
                        <m:e>
                          <m:r>
                            <a:rPr lang="es-MX" b="0" i="1" smtClean="0">
                              <a:latin typeface="Cambria Math" panose="02040503050406030204" pitchFamily="18" charset="0"/>
                            </a:rPr>
                            <m:t>𝐷</m:t>
                          </m:r>
                        </m:e>
                        <m:sub>
                          <m:r>
                            <a:rPr lang="es-MX" b="0" i="1" smtClean="0">
                              <a:latin typeface="Cambria Math" panose="02040503050406030204" pitchFamily="18" charset="0"/>
                            </a:rPr>
                            <m:t>𝑜𝑢𝑡</m:t>
                          </m:r>
                        </m:sub>
                      </m:sSub>
                    </m:oMath>
                  </m:oMathPara>
                </a14:m>
                <a:endParaRPr lang="es-MX" dirty="0"/>
              </a:p>
            </p:txBody>
          </p:sp>
        </mc:Choice>
        <mc:Fallback>
          <p:sp>
            <p:nvSpPr>
              <p:cNvPr id="29" name="CuadroTexto 28">
                <a:extLst>
                  <a:ext uri="{FF2B5EF4-FFF2-40B4-BE49-F238E27FC236}">
                    <a16:creationId xmlns:a16="http://schemas.microsoft.com/office/drawing/2014/main" id="{43C872DB-553E-2FBC-6987-5E915F0F5712}"/>
                  </a:ext>
                </a:extLst>
              </p:cNvPr>
              <p:cNvSpPr txBox="1">
                <a:spLocks noRot="1" noChangeAspect="1" noMove="1" noResize="1" noEditPoints="1" noAdjustHandles="1" noChangeArrowheads="1" noChangeShapeType="1" noTextEdit="1"/>
              </p:cNvSpPr>
              <p:nvPr/>
            </p:nvSpPr>
            <p:spPr>
              <a:xfrm>
                <a:off x="8660961" y="1718267"/>
                <a:ext cx="502131" cy="369332"/>
              </a:xfrm>
              <a:prstGeom prst="rect">
                <a:avLst/>
              </a:prstGeom>
              <a:blipFill>
                <a:blip r:embed="rId5"/>
                <a:stretch>
                  <a:fillRect r="-13095"/>
                </a:stretch>
              </a:blipFill>
              <a:ln>
                <a:solidFill>
                  <a:schemeClr val="tx1"/>
                </a:solidFill>
              </a:ln>
            </p:spPr>
            <p:txBody>
              <a:bodyPr/>
              <a:lstStyle/>
              <a:p>
                <a:r>
                  <a:rPr lang="es-MX">
                    <a:noFill/>
                  </a:rPr>
                  <a:t> </a:t>
                </a:r>
              </a:p>
            </p:txBody>
          </p:sp>
        </mc:Fallback>
      </mc:AlternateContent>
      <p:sp>
        <p:nvSpPr>
          <p:cNvPr id="34" name="Rectángulo 33">
            <a:extLst>
              <a:ext uri="{FF2B5EF4-FFF2-40B4-BE49-F238E27FC236}">
                <a16:creationId xmlns:a16="http://schemas.microsoft.com/office/drawing/2014/main" id="{BD1D1DC0-6D4E-86A2-DF3E-52D95462AA36}"/>
              </a:ext>
            </a:extLst>
          </p:cNvPr>
          <p:cNvSpPr/>
          <p:nvPr/>
        </p:nvSpPr>
        <p:spPr>
          <a:xfrm>
            <a:off x="9414075" y="1002928"/>
            <a:ext cx="1939725" cy="1800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35" name="Conector recto 34">
            <a:extLst>
              <a:ext uri="{FF2B5EF4-FFF2-40B4-BE49-F238E27FC236}">
                <a16:creationId xmlns:a16="http://schemas.microsoft.com/office/drawing/2014/main" id="{AACD2680-7136-4104-7901-70530F891E36}"/>
              </a:ext>
            </a:extLst>
          </p:cNvPr>
          <p:cNvCxnSpPr>
            <a:cxnSpLocks/>
          </p:cNvCxnSpPr>
          <p:nvPr/>
        </p:nvCxnSpPr>
        <p:spPr>
          <a:xfrm>
            <a:off x="9414075" y="2802928"/>
            <a:ext cx="0" cy="431339"/>
          </a:xfrm>
          <a:prstGeom prst="line">
            <a:avLst/>
          </a:prstGeom>
          <a:ln w="28575">
            <a:solidFill>
              <a:schemeClr val="tx1"/>
            </a:solidFill>
            <a:prstDash val="dash"/>
          </a:ln>
        </p:spPr>
        <p:style>
          <a:lnRef idx="2">
            <a:schemeClr val="accent1"/>
          </a:lnRef>
          <a:fillRef idx="0">
            <a:schemeClr val="accent1"/>
          </a:fillRef>
          <a:effectRef idx="1">
            <a:schemeClr val="accent1"/>
          </a:effectRef>
          <a:fontRef idx="minor">
            <a:schemeClr val="tx1"/>
          </a:fontRef>
        </p:style>
      </p:cxnSp>
      <p:cxnSp>
        <p:nvCxnSpPr>
          <p:cNvPr id="38" name="Conector recto 37">
            <a:extLst>
              <a:ext uri="{FF2B5EF4-FFF2-40B4-BE49-F238E27FC236}">
                <a16:creationId xmlns:a16="http://schemas.microsoft.com/office/drawing/2014/main" id="{F554DE12-06EF-0677-439B-C5EAB4671027}"/>
              </a:ext>
            </a:extLst>
          </p:cNvPr>
          <p:cNvCxnSpPr>
            <a:cxnSpLocks/>
          </p:cNvCxnSpPr>
          <p:nvPr/>
        </p:nvCxnSpPr>
        <p:spPr>
          <a:xfrm>
            <a:off x="11386808" y="2802928"/>
            <a:ext cx="0" cy="431339"/>
          </a:xfrm>
          <a:prstGeom prst="line">
            <a:avLst/>
          </a:prstGeom>
          <a:ln w="28575">
            <a:solidFill>
              <a:schemeClr val="tx1"/>
            </a:solidFill>
            <a:prstDash val="dash"/>
          </a:ln>
        </p:spPr>
        <p:style>
          <a:lnRef idx="2">
            <a:schemeClr val="accent1"/>
          </a:lnRef>
          <a:fillRef idx="0">
            <a:schemeClr val="accent1"/>
          </a:fillRef>
          <a:effectRef idx="1">
            <a:schemeClr val="accent1"/>
          </a:effectRef>
          <a:fontRef idx="minor">
            <a:schemeClr val="tx1"/>
          </a:fontRef>
        </p:style>
      </p:cxnSp>
      <p:cxnSp>
        <p:nvCxnSpPr>
          <p:cNvPr id="39" name="Conector recto 38">
            <a:extLst>
              <a:ext uri="{FF2B5EF4-FFF2-40B4-BE49-F238E27FC236}">
                <a16:creationId xmlns:a16="http://schemas.microsoft.com/office/drawing/2014/main" id="{A0F5EC36-DCCD-EC90-1DF2-60930C5C61B7}"/>
              </a:ext>
            </a:extLst>
          </p:cNvPr>
          <p:cNvCxnSpPr>
            <a:cxnSpLocks/>
          </p:cNvCxnSpPr>
          <p:nvPr/>
        </p:nvCxnSpPr>
        <p:spPr>
          <a:xfrm flipH="1">
            <a:off x="9414075" y="3234267"/>
            <a:ext cx="1939725" cy="0"/>
          </a:xfrm>
          <a:prstGeom prst="line">
            <a:avLst/>
          </a:prstGeom>
          <a:ln w="28575">
            <a:solidFill>
              <a:schemeClr val="tx1"/>
            </a:solidFill>
            <a:prstDash val="dash"/>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mc:Choice xmlns:a14="http://schemas.microsoft.com/office/drawing/2010/main" Requires="a14">
          <p:sp>
            <p:nvSpPr>
              <p:cNvPr id="43" name="CuadroTexto 42">
                <a:extLst>
                  <a:ext uri="{FF2B5EF4-FFF2-40B4-BE49-F238E27FC236}">
                    <a16:creationId xmlns:a16="http://schemas.microsoft.com/office/drawing/2014/main" id="{ACFA556C-C2BA-157B-3729-D990E2A3C95E}"/>
                  </a:ext>
                </a:extLst>
              </p:cNvPr>
              <p:cNvSpPr txBox="1"/>
              <p:nvPr/>
            </p:nvSpPr>
            <p:spPr>
              <a:xfrm>
                <a:off x="10005871" y="3010130"/>
                <a:ext cx="700228" cy="391902"/>
              </a:xfrm>
              <a:prstGeom prst="rect">
                <a:avLst/>
              </a:prstGeom>
              <a:solidFill>
                <a:schemeClr val="bg1"/>
              </a:solidFill>
              <a:ln>
                <a:solidFill>
                  <a:schemeClr val="tx1"/>
                </a:solidFill>
              </a:ln>
            </p:spPr>
            <p:txBody>
              <a:bodyPr wrap="square" rtlCol="0">
                <a:spAutoFit/>
              </a:bodyPr>
              <a:lstStyle/>
              <a:p>
                <a14:m>
                  <m:oMathPara xmlns:m="http://schemas.openxmlformats.org/officeDocument/2006/math">
                    <m:oMathParaPr>
                      <m:jc m:val="centerGroup"/>
                    </m:oMathParaPr>
                    <m:oMath xmlns:m="http://schemas.openxmlformats.org/officeDocument/2006/math">
                      <m:sSub>
                        <m:sSubPr>
                          <m:ctrlPr>
                            <a:rPr lang="es-MX" b="0" i="1" smtClean="0">
                              <a:latin typeface="Cambria Math" panose="02040503050406030204" pitchFamily="18" charset="0"/>
                            </a:rPr>
                          </m:ctrlPr>
                        </m:sSubPr>
                        <m:e>
                          <m:r>
                            <a:rPr lang="es-MX" b="0" i="1" smtClean="0">
                              <a:latin typeface="Cambria Math" panose="02040503050406030204" pitchFamily="18" charset="0"/>
                            </a:rPr>
                            <m:t>𝐿</m:t>
                          </m:r>
                        </m:e>
                        <m:sub>
                          <m:r>
                            <a:rPr lang="es-MX" b="0" i="1" smtClean="0">
                              <a:latin typeface="Cambria Math" panose="02040503050406030204" pitchFamily="18" charset="0"/>
                            </a:rPr>
                            <m:t>𝑔𝑟𝑎𝑖𝑛</m:t>
                          </m:r>
                        </m:sub>
                      </m:sSub>
                    </m:oMath>
                  </m:oMathPara>
                </a14:m>
                <a:endParaRPr lang="es-MX" dirty="0"/>
              </a:p>
            </p:txBody>
          </p:sp>
        </mc:Choice>
        <mc:Fallback>
          <p:sp>
            <p:nvSpPr>
              <p:cNvPr id="43" name="CuadroTexto 42">
                <a:extLst>
                  <a:ext uri="{FF2B5EF4-FFF2-40B4-BE49-F238E27FC236}">
                    <a16:creationId xmlns:a16="http://schemas.microsoft.com/office/drawing/2014/main" id="{ACFA556C-C2BA-157B-3729-D990E2A3C95E}"/>
                  </a:ext>
                </a:extLst>
              </p:cNvPr>
              <p:cNvSpPr txBox="1">
                <a:spLocks noRot="1" noChangeAspect="1" noMove="1" noResize="1" noEditPoints="1" noAdjustHandles="1" noChangeArrowheads="1" noChangeShapeType="1" noTextEdit="1"/>
              </p:cNvSpPr>
              <p:nvPr/>
            </p:nvSpPr>
            <p:spPr>
              <a:xfrm>
                <a:off x="10005871" y="3010130"/>
                <a:ext cx="700228" cy="391902"/>
              </a:xfrm>
              <a:prstGeom prst="rect">
                <a:avLst/>
              </a:prstGeom>
              <a:blipFill>
                <a:blip r:embed="rId6"/>
                <a:stretch>
                  <a:fillRect r="-7692" b="-9091"/>
                </a:stretch>
              </a:blipFill>
              <a:ln>
                <a:solidFill>
                  <a:schemeClr val="tx1"/>
                </a:solidFill>
              </a:ln>
            </p:spPr>
            <p:txBody>
              <a:bodyPr/>
              <a:lstStyle/>
              <a:p>
                <a:r>
                  <a:rPr lang="es-MX">
                    <a:noFill/>
                  </a:rPr>
                  <a:t> </a:t>
                </a:r>
              </a:p>
            </p:txBody>
          </p:sp>
        </mc:Fallback>
      </mc:AlternateContent>
      <mc:AlternateContent xmlns:mc="http://schemas.openxmlformats.org/markup-compatibility/2006">
        <mc:Choice xmlns:a14="http://schemas.microsoft.com/office/drawing/2010/main" Requires="a14">
          <p:sp>
            <p:nvSpPr>
              <p:cNvPr id="44" name="CuadroTexto 43">
                <a:extLst>
                  <a:ext uri="{FF2B5EF4-FFF2-40B4-BE49-F238E27FC236}">
                    <a16:creationId xmlns:a16="http://schemas.microsoft.com/office/drawing/2014/main" id="{16988A87-F30C-FF89-FFA3-416CE2094286}"/>
                  </a:ext>
                </a:extLst>
              </p:cNvPr>
              <p:cNvSpPr txBox="1"/>
              <p:nvPr/>
            </p:nvSpPr>
            <p:spPr>
              <a:xfrm>
                <a:off x="6298207" y="3380997"/>
                <a:ext cx="5055592" cy="3111878"/>
              </a:xfrm>
              <a:prstGeom prst="rect">
                <a:avLst/>
              </a:prstGeom>
              <a:noFill/>
            </p:spPr>
            <p:txBody>
              <a:bodyPr wrap="square" rtlCol="0">
                <a:spAutoFit/>
              </a:bodyPr>
              <a:lstStyle/>
              <a:p>
                <a:r>
                  <a:rPr lang="es-MX" sz="2400" dirty="0">
                    <a:latin typeface="Times New Roman" panose="02020603050405020304" pitchFamily="18" charset="0"/>
                    <a:cs typeface="Times New Roman" panose="02020603050405020304" pitchFamily="18" charset="0"/>
                  </a:rPr>
                  <a:t>Relación de área por el diámetro interno de grano a área de garganta de tobera:</a:t>
                </a:r>
              </a:p>
              <a:p>
                <a14:m>
                  <m:oMathPara xmlns:m="http://schemas.openxmlformats.org/officeDocument/2006/math">
                    <m:oMathParaPr>
                      <m:jc m:val="centerGroup"/>
                    </m:oMathParaPr>
                    <m:oMath xmlns:m="http://schemas.openxmlformats.org/officeDocument/2006/math">
                      <m:f>
                        <m:fPr>
                          <m:ctrlPr>
                            <a:rPr lang="es-MX" sz="2400" b="0" i="1" smtClean="0">
                              <a:latin typeface="Cambria Math" panose="02040503050406030204" pitchFamily="18" charset="0"/>
                              <a:cs typeface="Times New Roman" panose="02020603050405020304" pitchFamily="18" charset="0"/>
                            </a:rPr>
                          </m:ctrlPr>
                        </m:fPr>
                        <m:num>
                          <m:sSub>
                            <m:sSubPr>
                              <m:ctrlPr>
                                <a:rPr lang="es-MX" sz="2400" b="0" i="1" smtClean="0">
                                  <a:latin typeface="Cambria Math" panose="02040503050406030204" pitchFamily="18" charset="0"/>
                                  <a:cs typeface="Times New Roman" panose="02020603050405020304" pitchFamily="18" charset="0"/>
                                </a:rPr>
                              </m:ctrlPr>
                            </m:sSubPr>
                            <m:e>
                              <m:r>
                                <a:rPr lang="es-MX" sz="2400" b="0" i="1" smtClean="0">
                                  <a:latin typeface="Cambria Math" panose="02040503050406030204" pitchFamily="18" charset="0"/>
                                  <a:cs typeface="Times New Roman" panose="02020603050405020304" pitchFamily="18" charset="0"/>
                                </a:rPr>
                                <m:t>𝐴</m:t>
                              </m:r>
                            </m:e>
                            <m:sub>
                              <m:r>
                                <a:rPr lang="es-MX" sz="2400" b="0" i="1" smtClean="0">
                                  <a:latin typeface="Cambria Math" panose="02040503050406030204" pitchFamily="18" charset="0"/>
                                  <a:cs typeface="Times New Roman" panose="02020603050405020304" pitchFamily="18" charset="0"/>
                                </a:rPr>
                                <m:t>𝑝𝑜𝑟𝑡</m:t>
                              </m:r>
                            </m:sub>
                          </m:sSub>
                        </m:num>
                        <m:den>
                          <m:sSub>
                            <m:sSubPr>
                              <m:ctrlPr>
                                <a:rPr lang="es-MX" sz="2400" b="0" i="1" smtClean="0">
                                  <a:latin typeface="Cambria Math" panose="02040503050406030204" pitchFamily="18" charset="0"/>
                                  <a:cs typeface="Times New Roman" panose="02020603050405020304" pitchFamily="18" charset="0"/>
                                </a:rPr>
                              </m:ctrlPr>
                            </m:sSubPr>
                            <m:e>
                              <m:r>
                                <a:rPr lang="es-MX" sz="2400" b="0" i="1" smtClean="0">
                                  <a:latin typeface="Cambria Math" panose="02040503050406030204" pitchFamily="18" charset="0"/>
                                  <a:cs typeface="Times New Roman" panose="02020603050405020304" pitchFamily="18" charset="0"/>
                                </a:rPr>
                                <m:t>𝐴</m:t>
                              </m:r>
                            </m:e>
                            <m:sub>
                              <m:r>
                                <a:rPr lang="es-MX" sz="2400" b="0" i="1" smtClean="0">
                                  <a:latin typeface="Cambria Math" panose="02040503050406030204" pitchFamily="18" charset="0"/>
                                  <a:cs typeface="Times New Roman" panose="02020603050405020304" pitchFamily="18" charset="0"/>
                                </a:rPr>
                                <m:t>𝑡h</m:t>
                              </m:r>
                            </m:sub>
                          </m:sSub>
                        </m:den>
                      </m:f>
                      <m:r>
                        <a:rPr lang="es-MX" sz="2400" b="0" i="1" smtClean="0">
                          <a:latin typeface="Cambria Math" panose="02040503050406030204" pitchFamily="18" charset="0"/>
                          <a:cs typeface="Times New Roman" panose="02020603050405020304" pitchFamily="18" charset="0"/>
                        </a:rPr>
                        <m:t>=</m:t>
                      </m:r>
                      <m:f>
                        <m:fPr>
                          <m:ctrlPr>
                            <a:rPr lang="es-MX" sz="2400" b="0" i="1" smtClean="0">
                              <a:latin typeface="Cambria Math" panose="02040503050406030204" pitchFamily="18" charset="0"/>
                              <a:cs typeface="Times New Roman" panose="02020603050405020304" pitchFamily="18" charset="0"/>
                            </a:rPr>
                          </m:ctrlPr>
                        </m:fPr>
                        <m:num>
                          <m:r>
                            <a:rPr lang="es-MX" sz="2400" b="0" i="1" smtClean="0">
                              <a:latin typeface="Cambria Math" panose="02040503050406030204" pitchFamily="18" charset="0"/>
                              <a:cs typeface="Times New Roman" panose="02020603050405020304" pitchFamily="18" charset="0"/>
                            </a:rPr>
                            <m:t>𝜋</m:t>
                          </m:r>
                          <m:sSup>
                            <m:sSupPr>
                              <m:ctrlPr>
                                <a:rPr lang="es-MX" sz="2400" b="0" i="1" smtClean="0">
                                  <a:latin typeface="Cambria Math" panose="02040503050406030204" pitchFamily="18" charset="0"/>
                                  <a:cs typeface="Times New Roman" panose="02020603050405020304" pitchFamily="18" charset="0"/>
                                </a:rPr>
                              </m:ctrlPr>
                            </m:sSupPr>
                            <m:e>
                              <m:r>
                                <a:rPr lang="es-MX" sz="2400" b="0" i="1" smtClean="0">
                                  <a:latin typeface="Cambria Math" panose="02040503050406030204" pitchFamily="18" charset="0"/>
                                  <a:cs typeface="Times New Roman" panose="02020603050405020304" pitchFamily="18" charset="0"/>
                                </a:rPr>
                                <m:t>𝐷</m:t>
                              </m:r>
                            </m:e>
                            <m:sup>
                              <m:r>
                                <a:rPr lang="es-MX" sz="2400" b="0" i="1" smtClean="0">
                                  <a:latin typeface="Cambria Math" panose="02040503050406030204" pitchFamily="18" charset="0"/>
                                  <a:cs typeface="Times New Roman" panose="02020603050405020304" pitchFamily="18" charset="0"/>
                                </a:rPr>
                                <m:t>2</m:t>
                              </m:r>
                            </m:sup>
                          </m:sSup>
                          <m:r>
                            <a:rPr lang="es-MX" sz="2400" b="0" i="1" smtClean="0">
                              <a:latin typeface="Cambria Math" panose="02040503050406030204" pitchFamily="18" charset="0"/>
                              <a:cs typeface="Times New Roman" panose="02020603050405020304" pitchFamily="18" charset="0"/>
                            </a:rPr>
                            <m:t>(1−</m:t>
                          </m:r>
                          <m:sSub>
                            <m:sSubPr>
                              <m:ctrlPr>
                                <a:rPr lang="es-MX" sz="2400" b="0" i="1" smtClean="0">
                                  <a:latin typeface="Cambria Math" panose="02040503050406030204" pitchFamily="18" charset="0"/>
                                  <a:cs typeface="Times New Roman" panose="02020603050405020304" pitchFamily="18" charset="0"/>
                                </a:rPr>
                              </m:ctrlPr>
                            </m:sSubPr>
                            <m:e>
                              <m:r>
                                <a:rPr lang="es-MX" sz="2400" b="0" i="1" smtClean="0">
                                  <a:latin typeface="Cambria Math" panose="02040503050406030204" pitchFamily="18" charset="0"/>
                                  <a:cs typeface="Times New Roman" panose="02020603050405020304" pitchFamily="18" charset="0"/>
                                </a:rPr>
                                <m:t>𝑉</m:t>
                              </m:r>
                            </m:e>
                            <m:sub>
                              <m:r>
                                <a:rPr lang="es-MX" sz="2400" b="0" i="1" smtClean="0">
                                  <a:latin typeface="Cambria Math" panose="02040503050406030204" pitchFamily="18" charset="0"/>
                                  <a:cs typeface="Times New Roman" panose="02020603050405020304" pitchFamily="18" charset="0"/>
                                </a:rPr>
                                <m:t>𝐿</m:t>
                              </m:r>
                            </m:sub>
                          </m:sSub>
                          <m:r>
                            <a:rPr lang="es-MX" sz="2400" b="0" i="1" smtClean="0">
                              <a:latin typeface="Cambria Math" panose="02040503050406030204" pitchFamily="18" charset="0"/>
                              <a:cs typeface="Times New Roman" panose="02020603050405020304" pitchFamily="18" charset="0"/>
                            </a:rPr>
                            <m:t>)</m:t>
                          </m:r>
                        </m:num>
                        <m:den>
                          <m:r>
                            <a:rPr lang="es-MX" sz="2400" b="0" i="1" smtClean="0">
                              <a:latin typeface="Cambria Math" panose="02040503050406030204" pitchFamily="18" charset="0"/>
                              <a:cs typeface="Times New Roman" panose="02020603050405020304" pitchFamily="18" charset="0"/>
                            </a:rPr>
                            <m:t>4</m:t>
                          </m:r>
                          <m:sSub>
                            <m:sSubPr>
                              <m:ctrlPr>
                                <a:rPr lang="es-MX" sz="2400" b="0" i="1" smtClean="0">
                                  <a:latin typeface="Cambria Math" panose="02040503050406030204" pitchFamily="18" charset="0"/>
                                  <a:cs typeface="Times New Roman" panose="02020603050405020304" pitchFamily="18" charset="0"/>
                                </a:rPr>
                              </m:ctrlPr>
                            </m:sSubPr>
                            <m:e>
                              <m:r>
                                <a:rPr lang="es-MX" sz="2400" b="0" i="1" smtClean="0">
                                  <a:latin typeface="Cambria Math" panose="02040503050406030204" pitchFamily="18" charset="0"/>
                                  <a:cs typeface="Times New Roman" panose="02020603050405020304" pitchFamily="18" charset="0"/>
                                </a:rPr>
                                <m:t>𝐴</m:t>
                              </m:r>
                            </m:e>
                            <m:sub>
                              <m:r>
                                <a:rPr lang="es-MX" sz="2400" b="0" i="1" smtClean="0">
                                  <a:latin typeface="Cambria Math" panose="02040503050406030204" pitchFamily="18" charset="0"/>
                                  <a:cs typeface="Times New Roman" panose="02020603050405020304" pitchFamily="18" charset="0"/>
                                </a:rPr>
                                <m:t>𝑡h</m:t>
                              </m:r>
                            </m:sub>
                          </m:sSub>
                        </m:den>
                      </m:f>
                    </m:oMath>
                  </m:oMathPara>
                </a14:m>
                <a:endParaRPr lang="es-MX" sz="2400" dirty="0">
                  <a:latin typeface="Times New Roman" panose="02020603050405020304" pitchFamily="18" charset="0"/>
                  <a:cs typeface="Times New Roman" panose="02020603050405020304" pitchFamily="18" charset="0"/>
                </a:endParaRPr>
              </a:p>
              <a:p>
                <a:r>
                  <a:rPr lang="es-MX" sz="2400" dirty="0">
                    <a:latin typeface="Times New Roman" panose="02020603050405020304" pitchFamily="18" charset="0"/>
                    <a:cs typeface="Times New Roman" panose="02020603050405020304" pitchFamily="18" charset="0"/>
                  </a:rPr>
                  <a:t>La tasa de quemado (r) expresa rapidez de combustión del propelente, se abordará más adelante.</a:t>
                </a:r>
              </a:p>
            </p:txBody>
          </p:sp>
        </mc:Choice>
        <mc:Fallback>
          <p:sp>
            <p:nvSpPr>
              <p:cNvPr id="44" name="CuadroTexto 43">
                <a:extLst>
                  <a:ext uri="{FF2B5EF4-FFF2-40B4-BE49-F238E27FC236}">
                    <a16:creationId xmlns:a16="http://schemas.microsoft.com/office/drawing/2014/main" id="{16988A87-F30C-FF89-FFA3-416CE2094286}"/>
                  </a:ext>
                </a:extLst>
              </p:cNvPr>
              <p:cNvSpPr txBox="1">
                <a:spLocks noRot="1" noChangeAspect="1" noMove="1" noResize="1" noEditPoints="1" noAdjustHandles="1" noChangeArrowheads="1" noChangeShapeType="1" noTextEdit="1"/>
              </p:cNvSpPr>
              <p:nvPr/>
            </p:nvSpPr>
            <p:spPr>
              <a:xfrm>
                <a:off x="6298207" y="3380997"/>
                <a:ext cx="5055592" cy="3111878"/>
              </a:xfrm>
              <a:prstGeom prst="rect">
                <a:avLst/>
              </a:prstGeom>
              <a:blipFill>
                <a:blip r:embed="rId7"/>
                <a:stretch>
                  <a:fillRect l="-1809" t="-1569" r="-1689" b="-3725"/>
                </a:stretch>
              </a:blipFill>
            </p:spPr>
            <p:txBody>
              <a:bodyPr/>
              <a:lstStyle/>
              <a:p>
                <a:r>
                  <a:rPr lang="es-MX">
                    <a:noFill/>
                  </a:rPr>
                  <a:t> </a:t>
                </a:r>
              </a:p>
            </p:txBody>
          </p:sp>
        </mc:Fallback>
      </mc:AlternateContent>
    </p:spTree>
    <p:extLst>
      <p:ext uri="{BB962C8B-B14F-4D97-AF65-F5344CB8AC3E}">
        <p14:creationId xmlns:p14="http://schemas.microsoft.com/office/powerpoint/2010/main" val="17802719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E1A028-1138-C444-7482-74B232A83DC6}"/>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B1554601-AC38-C717-7D39-E7B3415308F2}"/>
              </a:ext>
            </a:extLst>
          </p:cNvPr>
          <p:cNvSpPr>
            <a:spLocks noGrp="1"/>
          </p:cNvSpPr>
          <p:nvPr>
            <p:ph type="title"/>
          </p:nvPr>
        </p:nvSpPr>
        <p:spPr/>
        <p:txBody>
          <a:bodyPr>
            <a:normAutofit/>
          </a:bodyPr>
          <a:lstStyle/>
          <a:p>
            <a:r>
              <a:rPr lang="es-MX" sz="3400" dirty="0">
                <a:latin typeface="Times New Roman" panose="02020603050405020304" pitchFamily="18" charset="0"/>
                <a:cs typeface="Times New Roman" panose="02020603050405020304" pitchFamily="18" charset="0"/>
              </a:rPr>
              <a:t>Estado del arte</a:t>
            </a:r>
          </a:p>
        </p:txBody>
      </p:sp>
      <mc:AlternateContent xmlns:mc="http://schemas.openxmlformats.org/markup-compatibility/2006">
        <mc:Choice xmlns:a14="http://schemas.microsoft.com/office/drawing/2010/main" Requires="a14">
          <p:sp>
            <p:nvSpPr>
              <p:cNvPr id="3" name="Marcador de contenido 2">
                <a:extLst>
                  <a:ext uri="{FF2B5EF4-FFF2-40B4-BE49-F238E27FC236}">
                    <a16:creationId xmlns:a16="http://schemas.microsoft.com/office/drawing/2014/main" id="{32DBFBD8-0BE6-7BF5-E76B-6672EF6CD383}"/>
                  </a:ext>
                </a:extLst>
              </p:cNvPr>
              <p:cNvSpPr>
                <a:spLocks noGrp="1"/>
              </p:cNvSpPr>
              <p:nvPr>
                <p:ph sz="half" idx="1"/>
              </p:nvPr>
            </p:nvSpPr>
            <p:spPr>
              <a:xfrm>
                <a:off x="838200" y="1690688"/>
                <a:ext cx="5033613" cy="4486275"/>
              </a:xfrm>
            </p:spPr>
            <p:txBody>
              <a:bodyPr>
                <a:noAutofit/>
              </a:bodyPr>
              <a:lstStyle/>
              <a:p>
                <a:pPr marL="0" indent="0">
                  <a:buNone/>
                </a:pPr>
                <a:r>
                  <a:rPr lang="es-MX" sz="2400" dirty="0">
                    <a:latin typeface="Times New Roman" panose="02020603050405020304" pitchFamily="18" charset="0"/>
                    <a:cs typeface="Times New Roman" panose="02020603050405020304" pitchFamily="18" charset="0"/>
                  </a:rPr>
                  <a:t>Algunas recomendaciones (</a:t>
                </a:r>
                <a:r>
                  <a:rPr lang="es-MX" sz="2400" i="1" dirty="0">
                    <a:latin typeface="Times New Roman" panose="02020603050405020304" pitchFamily="18" charset="0"/>
                    <a:cs typeface="Times New Roman" panose="02020603050405020304" pitchFamily="18" charset="0"/>
                  </a:rPr>
                  <a:t>rule </a:t>
                </a:r>
                <a:r>
                  <a:rPr lang="es-MX" sz="2400" i="1" dirty="0" err="1">
                    <a:latin typeface="Times New Roman" panose="02020603050405020304" pitchFamily="18" charset="0"/>
                    <a:cs typeface="Times New Roman" panose="02020603050405020304" pitchFamily="18" charset="0"/>
                  </a:rPr>
                  <a:t>of</a:t>
                </a:r>
                <a:r>
                  <a:rPr lang="es-MX" sz="2400" i="1" dirty="0">
                    <a:latin typeface="Times New Roman" panose="02020603050405020304" pitchFamily="18" charset="0"/>
                    <a:cs typeface="Times New Roman" panose="02020603050405020304" pitchFamily="18" charset="0"/>
                  </a:rPr>
                  <a:t> </a:t>
                </a:r>
                <a:r>
                  <a:rPr lang="es-MX" sz="2400" i="1" dirty="0" err="1">
                    <a:latin typeface="Times New Roman" panose="02020603050405020304" pitchFamily="18" charset="0"/>
                    <a:cs typeface="Times New Roman" panose="02020603050405020304" pitchFamily="18" charset="0"/>
                  </a:rPr>
                  <a:t>thum</a:t>
                </a:r>
                <a:r>
                  <a:rPr lang="es-MX" sz="2400" i="1" dirty="0">
                    <a:latin typeface="Times New Roman" panose="02020603050405020304" pitchFamily="18" charset="0"/>
                    <a:cs typeface="Times New Roman" panose="02020603050405020304" pitchFamily="18" charset="0"/>
                  </a:rPr>
                  <a:t>)</a:t>
                </a:r>
                <a:r>
                  <a:rPr lang="es-MX" sz="2400" dirty="0">
                    <a:latin typeface="Times New Roman" panose="02020603050405020304" pitchFamily="18" charset="0"/>
                    <a:cs typeface="Times New Roman" panose="02020603050405020304" pitchFamily="18" charset="0"/>
                  </a:rPr>
                  <a:t> en el diseño de grano:</a:t>
                </a:r>
              </a:p>
              <a:p>
                <a:pPr marL="0" indent="0">
                  <a:buNone/>
                </a:pPr>
                <a:r>
                  <a:rPr lang="es-MX" sz="2400" dirty="0">
                    <a:latin typeface="Times New Roman" panose="02020603050405020304" pitchFamily="18" charset="0"/>
                    <a:cs typeface="Times New Roman" panose="02020603050405020304" pitchFamily="18" charset="0"/>
                  </a:rPr>
                  <a:t>Mantener la relación del largo y el diámetro externo por cartucho menor a 4 si se desconoce las propiedades mecánicas del propelente.</a:t>
                </a:r>
              </a:p>
              <a:p>
                <a:pPr marL="0" indent="0">
                  <a:buNone/>
                </a:pPr>
                <a14:m>
                  <m:oMathPara xmlns:m="http://schemas.openxmlformats.org/officeDocument/2006/math">
                    <m:oMathParaPr>
                      <m:jc m:val="centerGroup"/>
                    </m:oMathParaPr>
                    <m:oMath xmlns:m="http://schemas.openxmlformats.org/officeDocument/2006/math">
                      <m:f>
                        <m:fPr>
                          <m:ctrlPr>
                            <a:rPr lang="es-MX" sz="2400" b="0" i="1" smtClean="0">
                              <a:latin typeface="Cambria Math" panose="02040503050406030204" pitchFamily="18" charset="0"/>
                              <a:cs typeface="Times New Roman" panose="02020603050405020304" pitchFamily="18" charset="0"/>
                            </a:rPr>
                          </m:ctrlPr>
                        </m:fPr>
                        <m:num>
                          <m:sSub>
                            <m:sSubPr>
                              <m:ctrlPr>
                                <a:rPr lang="es-MX" sz="2400" b="0" i="1" smtClean="0">
                                  <a:latin typeface="Cambria Math" panose="02040503050406030204" pitchFamily="18" charset="0"/>
                                  <a:cs typeface="Times New Roman" panose="02020603050405020304" pitchFamily="18" charset="0"/>
                                </a:rPr>
                              </m:ctrlPr>
                            </m:sSubPr>
                            <m:e>
                              <m:r>
                                <a:rPr lang="es-MX" sz="2400" b="0" i="1" smtClean="0">
                                  <a:latin typeface="Cambria Math" panose="02040503050406030204" pitchFamily="18" charset="0"/>
                                  <a:cs typeface="Times New Roman" panose="02020603050405020304" pitchFamily="18" charset="0"/>
                                </a:rPr>
                                <m:t>𝐿</m:t>
                              </m:r>
                            </m:e>
                            <m:sub>
                              <m:r>
                                <a:rPr lang="es-MX" sz="2400" b="0" i="1" smtClean="0">
                                  <a:latin typeface="Cambria Math" panose="02040503050406030204" pitchFamily="18" charset="0"/>
                                  <a:cs typeface="Times New Roman" panose="02020603050405020304" pitchFamily="18" charset="0"/>
                                </a:rPr>
                                <m:t>0</m:t>
                              </m:r>
                            </m:sub>
                          </m:sSub>
                        </m:num>
                        <m:den>
                          <m:r>
                            <a:rPr lang="es-MX" sz="2400" b="0" i="1" smtClean="0">
                              <a:latin typeface="Cambria Math" panose="02040503050406030204" pitchFamily="18" charset="0"/>
                              <a:cs typeface="Times New Roman" panose="02020603050405020304" pitchFamily="18" charset="0"/>
                            </a:rPr>
                            <m:t>𝐷</m:t>
                          </m:r>
                        </m:den>
                      </m:f>
                      <m:r>
                        <a:rPr lang="es-MX" sz="2400" b="0" i="1" smtClean="0">
                          <a:latin typeface="Cambria Math" panose="02040503050406030204" pitchFamily="18" charset="0"/>
                          <a:cs typeface="Times New Roman" panose="02020603050405020304" pitchFamily="18" charset="0"/>
                        </a:rPr>
                        <m:t>&lt;4</m:t>
                      </m:r>
                    </m:oMath>
                  </m:oMathPara>
                </a14:m>
                <a:endParaRPr lang="es-MX" sz="2400" dirty="0">
                  <a:latin typeface="Times New Roman" panose="02020603050405020304" pitchFamily="18" charset="0"/>
                  <a:cs typeface="Times New Roman" panose="02020603050405020304" pitchFamily="18" charset="0"/>
                </a:endParaRPr>
              </a:p>
              <a:p>
                <a:pPr marL="0" indent="0">
                  <a:buNone/>
                </a:pPr>
                <a:r>
                  <a:rPr lang="es-MX" sz="2400" dirty="0">
                    <a:latin typeface="Times New Roman" panose="02020603050405020304" pitchFamily="18" charset="0"/>
                    <a:cs typeface="Times New Roman" panose="02020603050405020304" pitchFamily="18" charset="0"/>
                  </a:rPr>
                  <a:t>El grano al estar a una presión interna y al estar bajo sujeción a la carcasa puede sufrir estreses que lo lleven a fragmentarse, en caso de que sea un material frágil.</a:t>
                </a:r>
              </a:p>
            </p:txBody>
          </p:sp>
        </mc:Choice>
        <mc:Fallback>
          <p:sp>
            <p:nvSpPr>
              <p:cNvPr id="3" name="Marcador de contenido 2">
                <a:extLst>
                  <a:ext uri="{FF2B5EF4-FFF2-40B4-BE49-F238E27FC236}">
                    <a16:creationId xmlns:a16="http://schemas.microsoft.com/office/drawing/2014/main" id="{32DBFBD8-0BE6-7BF5-E76B-6672EF6CD383}"/>
                  </a:ext>
                </a:extLst>
              </p:cNvPr>
              <p:cNvSpPr>
                <a:spLocks noGrp="1" noRot="1" noChangeAspect="1" noMove="1" noResize="1" noEditPoints="1" noAdjustHandles="1" noChangeArrowheads="1" noChangeShapeType="1" noTextEdit="1"/>
              </p:cNvSpPr>
              <p:nvPr>
                <p:ph sz="half" idx="1"/>
              </p:nvPr>
            </p:nvSpPr>
            <p:spPr>
              <a:xfrm>
                <a:off x="838200" y="1690688"/>
                <a:ext cx="5033613" cy="4486275"/>
              </a:xfrm>
              <a:blipFill>
                <a:blip r:embed="rId3"/>
                <a:stretch>
                  <a:fillRect l="-1939" t="-1902" r="-3273" b="-5299"/>
                </a:stretch>
              </a:blipFill>
            </p:spPr>
            <p:txBody>
              <a:bodyPr/>
              <a:lstStyle/>
              <a:p>
                <a:r>
                  <a:rPr lang="es-MX">
                    <a:noFill/>
                  </a:rPr>
                  <a:t> </a:t>
                </a:r>
              </a:p>
            </p:txBody>
          </p:sp>
        </mc:Fallback>
      </mc:AlternateContent>
      <p:grpSp>
        <p:nvGrpSpPr>
          <p:cNvPr id="48" name="Grupo 47">
            <a:extLst>
              <a:ext uri="{FF2B5EF4-FFF2-40B4-BE49-F238E27FC236}">
                <a16:creationId xmlns:a16="http://schemas.microsoft.com/office/drawing/2014/main" id="{A6E9F6B6-0E0E-009F-1588-108C84CDB06A}"/>
              </a:ext>
            </a:extLst>
          </p:cNvPr>
          <p:cNvGrpSpPr/>
          <p:nvPr/>
        </p:nvGrpSpPr>
        <p:grpSpPr>
          <a:xfrm>
            <a:off x="6548458" y="1170325"/>
            <a:ext cx="1800000" cy="1800000"/>
            <a:chOff x="6548458" y="1170325"/>
            <a:chExt cx="1800000" cy="1800000"/>
          </a:xfrm>
        </p:grpSpPr>
        <p:grpSp>
          <p:nvGrpSpPr>
            <p:cNvPr id="11" name="Grupo 10">
              <a:extLst>
                <a:ext uri="{FF2B5EF4-FFF2-40B4-BE49-F238E27FC236}">
                  <a16:creationId xmlns:a16="http://schemas.microsoft.com/office/drawing/2014/main" id="{9CC24A00-877F-8DD3-84F3-31634A959DE5}"/>
                </a:ext>
              </a:extLst>
            </p:cNvPr>
            <p:cNvGrpSpPr/>
            <p:nvPr/>
          </p:nvGrpSpPr>
          <p:grpSpPr>
            <a:xfrm>
              <a:off x="6548458" y="1170325"/>
              <a:ext cx="1800000" cy="1800000"/>
              <a:chOff x="6459558" y="3127046"/>
              <a:chExt cx="1800000" cy="1800000"/>
            </a:xfrm>
          </p:grpSpPr>
          <p:sp>
            <p:nvSpPr>
              <p:cNvPr id="7" name="Elipse 6">
                <a:extLst>
                  <a:ext uri="{FF2B5EF4-FFF2-40B4-BE49-F238E27FC236}">
                    <a16:creationId xmlns:a16="http://schemas.microsoft.com/office/drawing/2014/main" id="{683A4578-7D06-3414-BD0B-5C3118487E9D}"/>
                  </a:ext>
                </a:extLst>
              </p:cNvPr>
              <p:cNvSpPr/>
              <p:nvPr/>
            </p:nvSpPr>
            <p:spPr>
              <a:xfrm>
                <a:off x="6459558" y="3127046"/>
                <a:ext cx="1800000" cy="1800000"/>
              </a:xfrm>
              <a:prstGeom prst="ellipse">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Elipse 9">
                <a:extLst>
                  <a:ext uri="{FF2B5EF4-FFF2-40B4-BE49-F238E27FC236}">
                    <a16:creationId xmlns:a16="http://schemas.microsoft.com/office/drawing/2014/main" id="{9AC5537B-21E3-D703-8884-6D3A88A5DDD4}"/>
                  </a:ext>
                </a:extLst>
              </p:cNvPr>
              <p:cNvSpPr/>
              <p:nvPr/>
            </p:nvSpPr>
            <p:spPr>
              <a:xfrm>
                <a:off x="6819558" y="3487046"/>
                <a:ext cx="1080000" cy="1080000"/>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MX" dirty="0"/>
              </a:p>
            </p:txBody>
          </p:sp>
        </p:grpSp>
        <p:cxnSp>
          <p:nvCxnSpPr>
            <p:cNvPr id="13" name="Conector recto de flecha 12">
              <a:extLst>
                <a:ext uri="{FF2B5EF4-FFF2-40B4-BE49-F238E27FC236}">
                  <a16:creationId xmlns:a16="http://schemas.microsoft.com/office/drawing/2014/main" id="{C8318ADC-763C-743D-3DE6-FA95BE3096D1}"/>
                </a:ext>
              </a:extLst>
            </p:cNvPr>
            <p:cNvCxnSpPr>
              <a:endCxn id="10" idx="0"/>
            </p:cNvCxnSpPr>
            <p:nvPr/>
          </p:nvCxnSpPr>
          <p:spPr>
            <a:xfrm flipV="1">
              <a:off x="7448458" y="1530325"/>
              <a:ext cx="0" cy="38737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5" name="Conector recto de flecha 14">
              <a:extLst>
                <a:ext uri="{FF2B5EF4-FFF2-40B4-BE49-F238E27FC236}">
                  <a16:creationId xmlns:a16="http://schemas.microsoft.com/office/drawing/2014/main" id="{BDF186F1-5FA0-6A35-8735-B4DF89C27C8A}"/>
                </a:ext>
              </a:extLst>
            </p:cNvPr>
            <p:cNvCxnSpPr>
              <a:cxnSpLocks/>
            </p:cNvCxnSpPr>
            <p:nvPr/>
          </p:nvCxnSpPr>
          <p:spPr>
            <a:xfrm flipH="1" flipV="1">
              <a:off x="7035800" y="1690688"/>
              <a:ext cx="292100" cy="22701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9" name="Conector recto de flecha 18">
              <a:extLst>
                <a:ext uri="{FF2B5EF4-FFF2-40B4-BE49-F238E27FC236}">
                  <a16:creationId xmlns:a16="http://schemas.microsoft.com/office/drawing/2014/main" id="{2322A9E0-1674-6C04-0D36-385C2F322DC3}"/>
                </a:ext>
              </a:extLst>
            </p:cNvPr>
            <p:cNvCxnSpPr>
              <a:cxnSpLocks/>
              <a:endCxn id="10" idx="2"/>
            </p:cNvCxnSpPr>
            <p:nvPr/>
          </p:nvCxnSpPr>
          <p:spPr>
            <a:xfrm flipH="1">
              <a:off x="6908458" y="2050688"/>
              <a:ext cx="419442" cy="1963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3" name="Conector recto de flecha 22">
              <a:extLst>
                <a:ext uri="{FF2B5EF4-FFF2-40B4-BE49-F238E27FC236}">
                  <a16:creationId xmlns:a16="http://schemas.microsoft.com/office/drawing/2014/main" id="{396F2035-2172-AF96-B6D9-053965EEB092}"/>
                </a:ext>
              </a:extLst>
            </p:cNvPr>
            <p:cNvCxnSpPr>
              <a:cxnSpLocks/>
              <a:endCxn id="10" idx="3"/>
            </p:cNvCxnSpPr>
            <p:nvPr/>
          </p:nvCxnSpPr>
          <p:spPr>
            <a:xfrm flipH="1">
              <a:off x="7066620" y="2203313"/>
              <a:ext cx="261280" cy="24885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7" name="Conector recto de flecha 26">
              <a:extLst>
                <a:ext uri="{FF2B5EF4-FFF2-40B4-BE49-F238E27FC236}">
                  <a16:creationId xmlns:a16="http://schemas.microsoft.com/office/drawing/2014/main" id="{D2FA65A6-12BF-F19B-F2D1-AC3E3044C4B5}"/>
                </a:ext>
              </a:extLst>
            </p:cNvPr>
            <p:cNvCxnSpPr>
              <a:cxnSpLocks/>
              <a:endCxn id="10" idx="4"/>
            </p:cNvCxnSpPr>
            <p:nvPr/>
          </p:nvCxnSpPr>
          <p:spPr>
            <a:xfrm>
              <a:off x="7448458" y="2203313"/>
              <a:ext cx="0" cy="40701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2" name="Conector recto de flecha 31">
              <a:extLst>
                <a:ext uri="{FF2B5EF4-FFF2-40B4-BE49-F238E27FC236}">
                  <a16:creationId xmlns:a16="http://schemas.microsoft.com/office/drawing/2014/main" id="{133649C1-BB8F-6B2B-D5C4-3B7D97EB40C4}"/>
                </a:ext>
              </a:extLst>
            </p:cNvPr>
            <p:cNvCxnSpPr>
              <a:cxnSpLocks/>
              <a:endCxn id="10" idx="5"/>
            </p:cNvCxnSpPr>
            <p:nvPr/>
          </p:nvCxnSpPr>
          <p:spPr>
            <a:xfrm>
              <a:off x="7569017" y="2203313"/>
              <a:ext cx="261279" cy="24885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0" name="Conector recto de flecha 39">
              <a:extLst>
                <a:ext uri="{FF2B5EF4-FFF2-40B4-BE49-F238E27FC236}">
                  <a16:creationId xmlns:a16="http://schemas.microsoft.com/office/drawing/2014/main" id="{C1E921D8-840D-B937-4486-1A0A5E56BD44}"/>
                </a:ext>
              </a:extLst>
            </p:cNvPr>
            <p:cNvCxnSpPr>
              <a:cxnSpLocks/>
              <a:endCxn id="10" idx="6"/>
            </p:cNvCxnSpPr>
            <p:nvPr/>
          </p:nvCxnSpPr>
          <p:spPr>
            <a:xfrm>
              <a:off x="7687900" y="2070325"/>
              <a:ext cx="300558"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5" name="Conector recto de flecha 44">
              <a:extLst>
                <a:ext uri="{FF2B5EF4-FFF2-40B4-BE49-F238E27FC236}">
                  <a16:creationId xmlns:a16="http://schemas.microsoft.com/office/drawing/2014/main" id="{17C7A299-8885-D54C-0DAB-67B31ED4118F}"/>
                </a:ext>
              </a:extLst>
            </p:cNvPr>
            <p:cNvCxnSpPr>
              <a:cxnSpLocks/>
              <a:endCxn id="10" idx="7"/>
            </p:cNvCxnSpPr>
            <p:nvPr/>
          </p:nvCxnSpPr>
          <p:spPr>
            <a:xfrm flipV="1">
              <a:off x="7569017" y="1688487"/>
              <a:ext cx="261279" cy="25752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grpSp>
        <p:nvGrpSpPr>
          <p:cNvPr id="49" name="Grupo 48">
            <a:extLst>
              <a:ext uri="{FF2B5EF4-FFF2-40B4-BE49-F238E27FC236}">
                <a16:creationId xmlns:a16="http://schemas.microsoft.com/office/drawing/2014/main" id="{57D7CF8D-DCD2-4613-BF7C-52C07C597045}"/>
              </a:ext>
            </a:extLst>
          </p:cNvPr>
          <p:cNvGrpSpPr/>
          <p:nvPr/>
        </p:nvGrpSpPr>
        <p:grpSpPr>
          <a:xfrm>
            <a:off x="8888458" y="1170325"/>
            <a:ext cx="1800000" cy="1800000"/>
            <a:chOff x="6548458" y="1170325"/>
            <a:chExt cx="1800000" cy="1800000"/>
          </a:xfrm>
        </p:grpSpPr>
        <p:grpSp>
          <p:nvGrpSpPr>
            <p:cNvPr id="50" name="Grupo 49">
              <a:extLst>
                <a:ext uri="{FF2B5EF4-FFF2-40B4-BE49-F238E27FC236}">
                  <a16:creationId xmlns:a16="http://schemas.microsoft.com/office/drawing/2014/main" id="{76FF5E40-DFC9-679E-2CCF-FC55CD7D751C}"/>
                </a:ext>
              </a:extLst>
            </p:cNvPr>
            <p:cNvGrpSpPr/>
            <p:nvPr/>
          </p:nvGrpSpPr>
          <p:grpSpPr>
            <a:xfrm>
              <a:off x="6548458" y="1170325"/>
              <a:ext cx="1800000" cy="1800000"/>
              <a:chOff x="6459558" y="3127046"/>
              <a:chExt cx="1800000" cy="1800000"/>
            </a:xfrm>
          </p:grpSpPr>
          <p:sp>
            <p:nvSpPr>
              <p:cNvPr id="59" name="Elipse 58">
                <a:extLst>
                  <a:ext uri="{FF2B5EF4-FFF2-40B4-BE49-F238E27FC236}">
                    <a16:creationId xmlns:a16="http://schemas.microsoft.com/office/drawing/2014/main" id="{03D95388-09F4-662D-9CAF-09C8CD8C5B58}"/>
                  </a:ext>
                </a:extLst>
              </p:cNvPr>
              <p:cNvSpPr/>
              <p:nvPr/>
            </p:nvSpPr>
            <p:spPr>
              <a:xfrm>
                <a:off x="6459558" y="3127046"/>
                <a:ext cx="1800000" cy="1800000"/>
              </a:xfrm>
              <a:prstGeom prst="ellipse">
                <a:avLst/>
              </a:prstGeom>
              <a:solidFill>
                <a:schemeClr val="accent2">
                  <a:lumMod val="20000"/>
                  <a:lumOff val="80000"/>
                </a:schemeClr>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0" name="Elipse 59">
                <a:extLst>
                  <a:ext uri="{FF2B5EF4-FFF2-40B4-BE49-F238E27FC236}">
                    <a16:creationId xmlns:a16="http://schemas.microsoft.com/office/drawing/2014/main" id="{DBB89719-3B13-6C15-BF86-D37DC770D5D2}"/>
                  </a:ext>
                </a:extLst>
              </p:cNvPr>
              <p:cNvSpPr/>
              <p:nvPr/>
            </p:nvSpPr>
            <p:spPr>
              <a:xfrm>
                <a:off x="6819558" y="3487046"/>
                <a:ext cx="1080000" cy="1080000"/>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MX" dirty="0"/>
              </a:p>
            </p:txBody>
          </p:sp>
        </p:grpSp>
        <p:cxnSp>
          <p:nvCxnSpPr>
            <p:cNvPr id="51" name="Conector recto de flecha 50">
              <a:extLst>
                <a:ext uri="{FF2B5EF4-FFF2-40B4-BE49-F238E27FC236}">
                  <a16:creationId xmlns:a16="http://schemas.microsoft.com/office/drawing/2014/main" id="{C41CD6E7-1ADC-B33F-1385-631F88ADF285}"/>
                </a:ext>
              </a:extLst>
            </p:cNvPr>
            <p:cNvCxnSpPr>
              <a:endCxn id="60" idx="0"/>
            </p:cNvCxnSpPr>
            <p:nvPr/>
          </p:nvCxnSpPr>
          <p:spPr>
            <a:xfrm flipV="1">
              <a:off x="7448458" y="1530325"/>
              <a:ext cx="0" cy="38737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2" name="Conector recto de flecha 51">
              <a:extLst>
                <a:ext uri="{FF2B5EF4-FFF2-40B4-BE49-F238E27FC236}">
                  <a16:creationId xmlns:a16="http://schemas.microsoft.com/office/drawing/2014/main" id="{47254287-6AF5-2A49-27D4-BA9D4362C793}"/>
                </a:ext>
              </a:extLst>
            </p:cNvPr>
            <p:cNvCxnSpPr>
              <a:cxnSpLocks/>
            </p:cNvCxnSpPr>
            <p:nvPr/>
          </p:nvCxnSpPr>
          <p:spPr>
            <a:xfrm flipH="1" flipV="1">
              <a:off x="7035800" y="1690688"/>
              <a:ext cx="292100" cy="22701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3" name="Conector recto de flecha 52">
              <a:extLst>
                <a:ext uri="{FF2B5EF4-FFF2-40B4-BE49-F238E27FC236}">
                  <a16:creationId xmlns:a16="http://schemas.microsoft.com/office/drawing/2014/main" id="{ED52F063-804C-304E-4004-B1A35D450E98}"/>
                </a:ext>
              </a:extLst>
            </p:cNvPr>
            <p:cNvCxnSpPr>
              <a:cxnSpLocks/>
              <a:endCxn id="60" idx="2"/>
            </p:cNvCxnSpPr>
            <p:nvPr/>
          </p:nvCxnSpPr>
          <p:spPr>
            <a:xfrm flipH="1">
              <a:off x="6908458" y="2050688"/>
              <a:ext cx="419442" cy="1963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4" name="Conector recto de flecha 53">
              <a:extLst>
                <a:ext uri="{FF2B5EF4-FFF2-40B4-BE49-F238E27FC236}">
                  <a16:creationId xmlns:a16="http://schemas.microsoft.com/office/drawing/2014/main" id="{281AF653-3C47-2D75-BBA3-0DE0EEE6BFE7}"/>
                </a:ext>
              </a:extLst>
            </p:cNvPr>
            <p:cNvCxnSpPr>
              <a:cxnSpLocks/>
              <a:endCxn id="60" idx="3"/>
            </p:cNvCxnSpPr>
            <p:nvPr/>
          </p:nvCxnSpPr>
          <p:spPr>
            <a:xfrm flipH="1">
              <a:off x="7066620" y="2203313"/>
              <a:ext cx="261280" cy="24885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5" name="Conector recto de flecha 54">
              <a:extLst>
                <a:ext uri="{FF2B5EF4-FFF2-40B4-BE49-F238E27FC236}">
                  <a16:creationId xmlns:a16="http://schemas.microsoft.com/office/drawing/2014/main" id="{1F7D575C-B1BC-15F6-611C-907C542D4A53}"/>
                </a:ext>
              </a:extLst>
            </p:cNvPr>
            <p:cNvCxnSpPr>
              <a:cxnSpLocks/>
              <a:endCxn id="60" idx="4"/>
            </p:cNvCxnSpPr>
            <p:nvPr/>
          </p:nvCxnSpPr>
          <p:spPr>
            <a:xfrm>
              <a:off x="7448458" y="2203313"/>
              <a:ext cx="0" cy="40701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6" name="Conector recto de flecha 55">
              <a:extLst>
                <a:ext uri="{FF2B5EF4-FFF2-40B4-BE49-F238E27FC236}">
                  <a16:creationId xmlns:a16="http://schemas.microsoft.com/office/drawing/2014/main" id="{A5E1FB5E-4FDC-2AE0-894D-22C9E512B801}"/>
                </a:ext>
              </a:extLst>
            </p:cNvPr>
            <p:cNvCxnSpPr>
              <a:cxnSpLocks/>
              <a:endCxn id="60" idx="5"/>
            </p:cNvCxnSpPr>
            <p:nvPr/>
          </p:nvCxnSpPr>
          <p:spPr>
            <a:xfrm>
              <a:off x="7569017" y="2203313"/>
              <a:ext cx="261279" cy="24885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7" name="Conector recto de flecha 56">
              <a:extLst>
                <a:ext uri="{FF2B5EF4-FFF2-40B4-BE49-F238E27FC236}">
                  <a16:creationId xmlns:a16="http://schemas.microsoft.com/office/drawing/2014/main" id="{98681D02-91E8-56AA-333C-205AEF6E173B}"/>
                </a:ext>
              </a:extLst>
            </p:cNvPr>
            <p:cNvCxnSpPr>
              <a:cxnSpLocks/>
              <a:endCxn id="60" idx="6"/>
            </p:cNvCxnSpPr>
            <p:nvPr/>
          </p:nvCxnSpPr>
          <p:spPr>
            <a:xfrm>
              <a:off x="7687900" y="2070325"/>
              <a:ext cx="300558"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8" name="Conector recto de flecha 57">
              <a:extLst>
                <a:ext uri="{FF2B5EF4-FFF2-40B4-BE49-F238E27FC236}">
                  <a16:creationId xmlns:a16="http://schemas.microsoft.com/office/drawing/2014/main" id="{6698F533-9AC4-7E78-9A7E-F50427C0772E}"/>
                </a:ext>
              </a:extLst>
            </p:cNvPr>
            <p:cNvCxnSpPr>
              <a:cxnSpLocks/>
              <a:endCxn id="60" idx="7"/>
            </p:cNvCxnSpPr>
            <p:nvPr/>
          </p:nvCxnSpPr>
          <p:spPr>
            <a:xfrm flipV="1">
              <a:off x="7569017" y="1688487"/>
              <a:ext cx="261279" cy="25752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mc:AlternateContent xmlns:mc="http://schemas.openxmlformats.org/markup-compatibility/2006">
        <mc:Choice xmlns:p14="http://schemas.microsoft.com/office/powerpoint/2010/main" Requires="p14">
          <p:contentPart p14:bwMode="auto" r:id="rId4">
            <p14:nvContentPartPr>
              <p14:cNvPr id="61" name="Entrada de lápiz 60">
                <a:extLst>
                  <a:ext uri="{FF2B5EF4-FFF2-40B4-BE49-F238E27FC236}">
                    <a16:creationId xmlns:a16="http://schemas.microsoft.com/office/drawing/2014/main" id="{5F606C9B-B813-AB27-A76A-B626235E29ED}"/>
                  </a:ext>
                </a:extLst>
              </p14:cNvPr>
              <p14:cNvContentPartPr/>
              <p14:nvPr/>
            </p14:nvContentPartPr>
            <p14:xfrm>
              <a:off x="9358260" y="2565120"/>
              <a:ext cx="163800" cy="266040"/>
            </p14:xfrm>
          </p:contentPart>
        </mc:Choice>
        <mc:Fallback>
          <p:pic>
            <p:nvPicPr>
              <p:cNvPr id="61" name="Entrada de lápiz 60">
                <a:extLst>
                  <a:ext uri="{FF2B5EF4-FFF2-40B4-BE49-F238E27FC236}">
                    <a16:creationId xmlns:a16="http://schemas.microsoft.com/office/drawing/2014/main" id="{5F606C9B-B813-AB27-A76A-B626235E29ED}"/>
                  </a:ext>
                </a:extLst>
              </p:cNvPr>
              <p:cNvPicPr/>
              <p:nvPr/>
            </p:nvPicPr>
            <p:blipFill>
              <a:blip r:embed="rId5"/>
              <a:stretch>
                <a:fillRect/>
              </a:stretch>
            </p:blipFill>
            <p:spPr>
              <a:xfrm>
                <a:off x="9349260" y="2556120"/>
                <a:ext cx="181440" cy="28368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62" name="Entrada de lápiz 61">
                <a:extLst>
                  <a:ext uri="{FF2B5EF4-FFF2-40B4-BE49-F238E27FC236}">
                    <a16:creationId xmlns:a16="http://schemas.microsoft.com/office/drawing/2014/main" id="{C8FBE21F-90F0-424D-96D2-4D4C55B2EFEA}"/>
                  </a:ext>
                </a:extLst>
              </p14:cNvPr>
              <p14:cNvContentPartPr/>
              <p14:nvPr/>
            </p14:nvContentPartPr>
            <p14:xfrm>
              <a:off x="8887380" y="1972560"/>
              <a:ext cx="358560" cy="135360"/>
            </p14:xfrm>
          </p:contentPart>
        </mc:Choice>
        <mc:Fallback>
          <p:pic>
            <p:nvPicPr>
              <p:cNvPr id="62" name="Entrada de lápiz 61">
                <a:extLst>
                  <a:ext uri="{FF2B5EF4-FFF2-40B4-BE49-F238E27FC236}">
                    <a16:creationId xmlns:a16="http://schemas.microsoft.com/office/drawing/2014/main" id="{C8FBE21F-90F0-424D-96D2-4D4C55B2EFEA}"/>
                  </a:ext>
                </a:extLst>
              </p:cNvPr>
              <p:cNvPicPr/>
              <p:nvPr/>
            </p:nvPicPr>
            <p:blipFill>
              <a:blip r:embed="rId7"/>
              <a:stretch>
                <a:fillRect/>
              </a:stretch>
            </p:blipFill>
            <p:spPr>
              <a:xfrm>
                <a:off x="8878740" y="1963560"/>
                <a:ext cx="376200" cy="15300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63" name="Entrada de lápiz 62">
                <a:extLst>
                  <a:ext uri="{FF2B5EF4-FFF2-40B4-BE49-F238E27FC236}">
                    <a16:creationId xmlns:a16="http://schemas.microsoft.com/office/drawing/2014/main" id="{46BE6239-16E2-2CE5-0C52-5A9D36C31885}"/>
                  </a:ext>
                </a:extLst>
              </p14:cNvPr>
              <p14:cNvContentPartPr/>
              <p14:nvPr/>
            </p14:nvContentPartPr>
            <p14:xfrm>
              <a:off x="9178980" y="1463160"/>
              <a:ext cx="244800" cy="187920"/>
            </p14:xfrm>
          </p:contentPart>
        </mc:Choice>
        <mc:Fallback>
          <p:pic>
            <p:nvPicPr>
              <p:cNvPr id="63" name="Entrada de lápiz 62">
                <a:extLst>
                  <a:ext uri="{FF2B5EF4-FFF2-40B4-BE49-F238E27FC236}">
                    <a16:creationId xmlns:a16="http://schemas.microsoft.com/office/drawing/2014/main" id="{46BE6239-16E2-2CE5-0C52-5A9D36C31885}"/>
                  </a:ext>
                </a:extLst>
              </p:cNvPr>
              <p:cNvPicPr/>
              <p:nvPr/>
            </p:nvPicPr>
            <p:blipFill>
              <a:blip r:embed="rId9"/>
              <a:stretch>
                <a:fillRect/>
              </a:stretch>
            </p:blipFill>
            <p:spPr>
              <a:xfrm>
                <a:off x="9169980" y="1454160"/>
                <a:ext cx="262440" cy="20556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64" name="Entrada de lápiz 63">
                <a:extLst>
                  <a:ext uri="{FF2B5EF4-FFF2-40B4-BE49-F238E27FC236}">
                    <a16:creationId xmlns:a16="http://schemas.microsoft.com/office/drawing/2014/main" id="{B8671239-130D-2A68-7100-ED048E868722}"/>
                  </a:ext>
                </a:extLst>
              </p14:cNvPr>
              <p14:cNvContentPartPr/>
              <p14:nvPr/>
            </p14:nvContentPartPr>
            <p14:xfrm>
              <a:off x="9719700" y="1220880"/>
              <a:ext cx="149040" cy="303480"/>
            </p14:xfrm>
          </p:contentPart>
        </mc:Choice>
        <mc:Fallback>
          <p:pic>
            <p:nvPicPr>
              <p:cNvPr id="64" name="Entrada de lápiz 63">
                <a:extLst>
                  <a:ext uri="{FF2B5EF4-FFF2-40B4-BE49-F238E27FC236}">
                    <a16:creationId xmlns:a16="http://schemas.microsoft.com/office/drawing/2014/main" id="{B8671239-130D-2A68-7100-ED048E868722}"/>
                  </a:ext>
                </a:extLst>
              </p:cNvPr>
              <p:cNvPicPr/>
              <p:nvPr/>
            </p:nvPicPr>
            <p:blipFill>
              <a:blip r:embed="rId11"/>
              <a:stretch>
                <a:fillRect/>
              </a:stretch>
            </p:blipFill>
            <p:spPr>
              <a:xfrm>
                <a:off x="9711060" y="1212240"/>
                <a:ext cx="166680" cy="32112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65" name="Entrada de lápiz 64">
                <a:extLst>
                  <a:ext uri="{FF2B5EF4-FFF2-40B4-BE49-F238E27FC236}">
                    <a16:creationId xmlns:a16="http://schemas.microsoft.com/office/drawing/2014/main" id="{EF3E710C-B0FF-769C-F352-740748E7AC2E}"/>
                  </a:ext>
                </a:extLst>
              </p14:cNvPr>
              <p14:cNvContentPartPr/>
              <p14:nvPr/>
            </p14:nvContentPartPr>
            <p14:xfrm>
              <a:off x="10147020" y="1509240"/>
              <a:ext cx="316800" cy="154800"/>
            </p14:xfrm>
          </p:contentPart>
        </mc:Choice>
        <mc:Fallback>
          <p:pic>
            <p:nvPicPr>
              <p:cNvPr id="65" name="Entrada de lápiz 64">
                <a:extLst>
                  <a:ext uri="{FF2B5EF4-FFF2-40B4-BE49-F238E27FC236}">
                    <a16:creationId xmlns:a16="http://schemas.microsoft.com/office/drawing/2014/main" id="{EF3E710C-B0FF-769C-F352-740748E7AC2E}"/>
                  </a:ext>
                </a:extLst>
              </p:cNvPr>
              <p:cNvPicPr/>
              <p:nvPr/>
            </p:nvPicPr>
            <p:blipFill>
              <a:blip r:embed="rId13"/>
              <a:stretch>
                <a:fillRect/>
              </a:stretch>
            </p:blipFill>
            <p:spPr>
              <a:xfrm>
                <a:off x="10138020" y="1500240"/>
                <a:ext cx="334440" cy="17244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68" name="Entrada de lápiz 67">
                <a:extLst>
                  <a:ext uri="{FF2B5EF4-FFF2-40B4-BE49-F238E27FC236}">
                    <a16:creationId xmlns:a16="http://schemas.microsoft.com/office/drawing/2014/main" id="{47249D8F-3481-1E1F-D6FD-EC295AF6678E}"/>
                  </a:ext>
                </a:extLst>
              </p14:cNvPr>
              <p14:cNvContentPartPr/>
              <p14:nvPr/>
            </p14:nvContentPartPr>
            <p14:xfrm>
              <a:off x="10337820" y="1952760"/>
              <a:ext cx="335160" cy="74160"/>
            </p14:xfrm>
          </p:contentPart>
        </mc:Choice>
        <mc:Fallback>
          <p:pic>
            <p:nvPicPr>
              <p:cNvPr id="68" name="Entrada de lápiz 67">
                <a:extLst>
                  <a:ext uri="{FF2B5EF4-FFF2-40B4-BE49-F238E27FC236}">
                    <a16:creationId xmlns:a16="http://schemas.microsoft.com/office/drawing/2014/main" id="{47249D8F-3481-1E1F-D6FD-EC295AF6678E}"/>
                  </a:ext>
                </a:extLst>
              </p:cNvPr>
              <p:cNvPicPr/>
              <p:nvPr/>
            </p:nvPicPr>
            <p:blipFill>
              <a:blip r:embed="rId15"/>
              <a:stretch>
                <a:fillRect/>
              </a:stretch>
            </p:blipFill>
            <p:spPr>
              <a:xfrm>
                <a:off x="10328820" y="1943760"/>
                <a:ext cx="352800" cy="9180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69" name="Entrada de lápiz 68">
                <a:extLst>
                  <a:ext uri="{FF2B5EF4-FFF2-40B4-BE49-F238E27FC236}">
                    <a16:creationId xmlns:a16="http://schemas.microsoft.com/office/drawing/2014/main" id="{EC6F2039-C493-4496-ACB0-D68C2C274874}"/>
                  </a:ext>
                </a:extLst>
              </p14:cNvPr>
              <p14:cNvContentPartPr/>
              <p14:nvPr/>
            </p14:nvContentPartPr>
            <p14:xfrm>
              <a:off x="10350420" y="2235000"/>
              <a:ext cx="248760" cy="242640"/>
            </p14:xfrm>
          </p:contentPart>
        </mc:Choice>
        <mc:Fallback>
          <p:pic>
            <p:nvPicPr>
              <p:cNvPr id="69" name="Entrada de lápiz 68">
                <a:extLst>
                  <a:ext uri="{FF2B5EF4-FFF2-40B4-BE49-F238E27FC236}">
                    <a16:creationId xmlns:a16="http://schemas.microsoft.com/office/drawing/2014/main" id="{EC6F2039-C493-4496-ACB0-D68C2C274874}"/>
                  </a:ext>
                </a:extLst>
              </p:cNvPr>
              <p:cNvPicPr/>
              <p:nvPr/>
            </p:nvPicPr>
            <p:blipFill>
              <a:blip r:embed="rId17"/>
              <a:stretch>
                <a:fillRect/>
              </a:stretch>
            </p:blipFill>
            <p:spPr>
              <a:xfrm>
                <a:off x="10341420" y="2226360"/>
                <a:ext cx="266400" cy="26028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70" name="Entrada de lápiz 69">
                <a:extLst>
                  <a:ext uri="{FF2B5EF4-FFF2-40B4-BE49-F238E27FC236}">
                    <a16:creationId xmlns:a16="http://schemas.microsoft.com/office/drawing/2014/main" id="{4D57B29B-5AEF-0C95-6B00-CB58F5AB5F02}"/>
                  </a:ext>
                </a:extLst>
              </p14:cNvPr>
              <p14:cNvContentPartPr/>
              <p14:nvPr/>
            </p14:nvContentPartPr>
            <p14:xfrm>
              <a:off x="10303620" y="2260200"/>
              <a:ext cx="47160" cy="360"/>
            </p14:xfrm>
          </p:contentPart>
        </mc:Choice>
        <mc:Fallback>
          <p:pic>
            <p:nvPicPr>
              <p:cNvPr id="70" name="Entrada de lápiz 69">
                <a:extLst>
                  <a:ext uri="{FF2B5EF4-FFF2-40B4-BE49-F238E27FC236}">
                    <a16:creationId xmlns:a16="http://schemas.microsoft.com/office/drawing/2014/main" id="{4D57B29B-5AEF-0C95-6B00-CB58F5AB5F02}"/>
                  </a:ext>
                </a:extLst>
              </p:cNvPr>
              <p:cNvPicPr/>
              <p:nvPr/>
            </p:nvPicPr>
            <p:blipFill>
              <a:blip r:embed="rId19"/>
              <a:stretch>
                <a:fillRect/>
              </a:stretch>
            </p:blipFill>
            <p:spPr>
              <a:xfrm>
                <a:off x="10294620" y="2251560"/>
                <a:ext cx="64800" cy="18000"/>
              </a:xfrm>
              <a:prstGeom prst="rect">
                <a:avLst/>
              </a:prstGeom>
            </p:spPr>
          </p:pic>
        </mc:Fallback>
      </mc:AlternateContent>
      <p:grpSp>
        <p:nvGrpSpPr>
          <p:cNvPr id="74" name="Grupo 73">
            <a:extLst>
              <a:ext uri="{FF2B5EF4-FFF2-40B4-BE49-F238E27FC236}">
                <a16:creationId xmlns:a16="http://schemas.microsoft.com/office/drawing/2014/main" id="{A78D307C-30B2-D673-F2E4-F0AFCA22E19D}"/>
              </a:ext>
            </a:extLst>
          </p:cNvPr>
          <p:cNvGrpSpPr/>
          <p:nvPr/>
        </p:nvGrpSpPr>
        <p:grpSpPr>
          <a:xfrm>
            <a:off x="10045500" y="2552520"/>
            <a:ext cx="170280" cy="304200"/>
            <a:chOff x="10045500" y="2552520"/>
            <a:chExt cx="170280" cy="304200"/>
          </a:xfrm>
        </p:grpSpPr>
        <mc:AlternateContent xmlns:mc="http://schemas.openxmlformats.org/markup-compatibility/2006">
          <mc:Choice xmlns:p14="http://schemas.microsoft.com/office/powerpoint/2010/main" Requires="p14">
            <p:contentPart p14:bwMode="auto" r:id="rId20">
              <p14:nvContentPartPr>
                <p14:cNvPr id="71" name="Entrada de lápiz 70">
                  <a:extLst>
                    <a:ext uri="{FF2B5EF4-FFF2-40B4-BE49-F238E27FC236}">
                      <a16:creationId xmlns:a16="http://schemas.microsoft.com/office/drawing/2014/main" id="{373C35D5-1983-AA44-264F-29D2A91B330E}"/>
                    </a:ext>
                  </a:extLst>
                </p14:cNvPr>
                <p14:cNvContentPartPr/>
                <p14:nvPr/>
              </p14:nvContentPartPr>
              <p14:xfrm>
                <a:off x="10045500" y="2552520"/>
                <a:ext cx="150840" cy="286200"/>
              </p14:xfrm>
            </p:contentPart>
          </mc:Choice>
          <mc:Fallback>
            <p:pic>
              <p:nvPicPr>
                <p:cNvPr id="71" name="Entrada de lápiz 70">
                  <a:extLst>
                    <a:ext uri="{FF2B5EF4-FFF2-40B4-BE49-F238E27FC236}">
                      <a16:creationId xmlns:a16="http://schemas.microsoft.com/office/drawing/2014/main" id="{373C35D5-1983-AA44-264F-29D2A91B330E}"/>
                    </a:ext>
                  </a:extLst>
                </p:cNvPr>
                <p:cNvPicPr/>
                <p:nvPr/>
              </p:nvPicPr>
              <p:blipFill>
                <a:blip r:embed="rId21"/>
                <a:stretch>
                  <a:fillRect/>
                </a:stretch>
              </p:blipFill>
              <p:spPr>
                <a:xfrm>
                  <a:off x="10036860" y="2543520"/>
                  <a:ext cx="168480" cy="30384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73" name="Entrada de lápiz 72">
                  <a:extLst>
                    <a:ext uri="{FF2B5EF4-FFF2-40B4-BE49-F238E27FC236}">
                      <a16:creationId xmlns:a16="http://schemas.microsoft.com/office/drawing/2014/main" id="{30F477BA-A462-D9EE-981B-49EE431F66A0}"/>
                    </a:ext>
                  </a:extLst>
                </p14:cNvPr>
                <p14:cNvContentPartPr/>
                <p14:nvPr/>
              </p14:nvContentPartPr>
              <p14:xfrm>
                <a:off x="10197780" y="2832240"/>
                <a:ext cx="18000" cy="24480"/>
              </p14:xfrm>
            </p:contentPart>
          </mc:Choice>
          <mc:Fallback>
            <p:pic>
              <p:nvPicPr>
                <p:cNvPr id="73" name="Entrada de lápiz 72">
                  <a:extLst>
                    <a:ext uri="{FF2B5EF4-FFF2-40B4-BE49-F238E27FC236}">
                      <a16:creationId xmlns:a16="http://schemas.microsoft.com/office/drawing/2014/main" id="{30F477BA-A462-D9EE-981B-49EE431F66A0}"/>
                    </a:ext>
                  </a:extLst>
                </p:cNvPr>
                <p:cNvPicPr/>
                <p:nvPr/>
              </p:nvPicPr>
              <p:blipFill>
                <a:blip r:embed="rId23"/>
                <a:stretch>
                  <a:fillRect/>
                </a:stretch>
              </p:blipFill>
              <p:spPr>
                <a:xfrm>
                  <a:off x="10189140" y="2823240"/>
                  <a:ext cx="35640" cy="4212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24">
            <p14:nvContentPartPr>
              <p14:cNvPr id="75" name="Entrada de lápiz 74">
                <a:extLst>
                  <a:ext uri="{FF2B5EF4-FFF2-40B4-BE49-F238E27FC236}">
                    <a16:creationId xmlns:a16="http://schemas.microsoft.com/office/drawing/2014/main" id="{A6468CA9-DFE5-6F02-6F52-950ED601FBFB}"/>
                  </a:ext>
                </a:extLst>
              </p14:cNvPr>
              <p14:cNvContentPartPr/>
              <p14:nvPr/>
            </p14:nvContentPartPr>
            <p14:xfrm>
              <a:off x="9063780" y="2336520"/>
              <a:ext cx="245880" cy="242640"/>
            </p14:xfrm>
          </p:contentPart>
        </mc:Choice>
        <mc:Fallback>
          <p:pic>
            <p:nvPicPr>
              <p:cNvPr id="75" name="Entrada de lápiz 74">
                <a:extLst>
                  <a:ext uri="{FF2B5EF4-FFF2-40B4-BE49-F238E27FC236}">
                    <a16:creationId xmlns:a16="http://schemas.microsoft.com/office/drawing/2014/main" id="{A6468CA9-DFE5-6F02-6F52-950ED601FBFB}"/>
                  </a:ext>
                </a:extLst>
              </p:cNvPr>
              <p:cNvPicPr/>
              <p:nvPr/>
            </p:nvPicPr>
            <p:blipFill>
              <a:blip r:embed="rId25"/>
              <a:stretch>
                <a:fillRect/>
              </a:stretch>
            </p:blipFill>
            <p:spPr>
              <a:xfrm>
                <a:off x="9054780" y="2327520"/>
                <a:ext cx="263520" cy="260280"/>
              </a:xfrm>
              <a:prstGeom prst="rect">
                <a:avLst/>
              </a:prstGeom>
            </p:spPr>
          </p:pic>
        </mc:Fallback>
      </mc:AlternateContent>
      <p:sp>
        <p:nvSpPr>
          <p:cNvPr id="76" name="CuadroTexto 75">
            <a:extLst>
              <a:ext uri="{FF2B5EF4-FFF2-40B4-BE49-F238E27FC236}">
                <a16:creationId xmlns:a16="http://schemas.microsoft.com/office/drawing/2014/main" id="{3001B39D-289F-3799-FE00-65CFAB18A7B8}"/>
              </a:ext>
            </a:extLst>
          </p:cNvPr>
          <p:cNvSpPr txBox="1"/>
          <p:nvPr/>
        </p:nvSpPr>
        <p:spPr>
          <a:xfrm>
            <a:off x="6907019" y="3160199"/>
            <a:ext cx="4050722" cy="1200329"/>
          </a:xfrm>
          <a:prstGeom prst="rect">
            <a:avLst/>
          </a:prstGeom>
          <a:noFill/>
        </p:spPr>
        <p:txBody>
          <a:bodyPr wrap="square" rtlCol="0">
            <a:spAutoFit/>
          </a:bodyPr>
          <a:lstStyle/>
          <a:p>
            <a:r>
              <a:rPr lang="es-MX" dirty="0"/>
              <a:t>Estas fragmentaciones pueden ocasionar que el motor tenga un aumento de presión provocando la falla de la carcasa.</a:t>
            </a:r>
          </a:p>
        </p:txBody>
      </p:sp>
      <p:sp>
        <p:nvSpPr>
          <p:cNvPr id="77" name="CuadroTexto 76">
            <a:extLst>
              <a:ext uri="{FF2B5EF4-FFF2-40B4-BE49-F238E27FC236}">
                <a16:creationId xmlns:a16="http://schemas.microsoft.com/office/drawing/2014/main" id="{A3949245-3422-5AAC-63E1-71FC5FE116AB}"/>
              </a:ext>
            </a:extLst>
          </p:cNvPr>
          <p:cNvSpPr txBox="1"/>
          <p:nvPr/>
        </p:nvSpPr>
        <p:spPr>
          <a:xfrm>
            <a:off x="6426200" y="4521200"/>
            <a:ext cx="5033613" cy="1569660"/>
          </a:xfrm>
          <a:prstGeom prst="rect">
            <a:avLst/>
          </a:prstGeom>
          <a:noFill/>
        </p:spPr>
        <p:txBody>
          <a:bodyPr wrap="square" rtlCol="0">
            <a:spAutoFit/>
          </a:bodyPr>
          <a:lstStyle/>
          <a:p>
            <a:r>
              <a:rPr lang="es-MX" sz="2400" dirty="0">
                <a:latin typeface="Times New Roman" panose="02020603050405020304" pitchFamily="18" charset="0"/>
                <a:cs typeface="Times New Roman" panose="02020603050405020304" pitchFamily="18" charset="0"/>
              </a:rPr>
              <a:t>Al fragmentarse en pedazos más chicos, provoca que las aperturas brinden más superficie de combustión, cambiando el perfil de empuje.</a:t>
            </a:r>
          </a:p>
        </p:txBody>
      </p:sp>
    </p:spTree>
    <p:extLst>
      <p:ext uri="{BB962C8B-B14F-4D97-AF65-F5344CB8AC3E}">
        <p14:creationId xmlns:p14="http://schemas.microsoft.com/office/powerpoint/2010/main" val="31649273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F6E3A8-A20F-41FE-CE2F-E41CB9C719DD}"/>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C408B789-2790-FA25-6D7A-A13BCD2B733B}"/>
              </a:ext>
            </a:extLst>
          </p:cNvPr>
          <p:cNvSpPr>
            <a:spLocks noGrp="1"/>
          </p:cNvSpPr>
          <p:nvPr>
            <p:ph type="title"/>
          </p:nvPr>
        </p:nvSpPr>
        <p:spPr/>
        <p:txBody>
          <a:bodyPr>
            <a:normAutofit/>
          </a:bodyPr>
          <a:lstStyle/>
          <a:p>
            <a:r>
              <a:rPr lang="es-MX" sz="3400" dirty="0">
                <a:latin typeface="Times New Roman" panose="02020603050405020304" pitchFamily="18" charset="0"/>
                <a:cs typeface="Times New Roman" panose="02020603050405020304" pitchFamily="18" charset="0"/>
              </a:rPr>
              <a:t>Estado del arte</a:t>
            </a:r>
          </a:p>
        </p:txBody>
      </p:sp>
      <mc:AlternateContent xmlns:mc="http://schemas.openxmlformats.org/markup-compatibility/2006">
        <mc:Choice xmlns:a14="http://schemas.microsoft.com/office/drawing/2010/main" Requires="a14">
          <p:sp>
            <p:nvSpPr>
              <p:cNvPr id="3" name="Marcador de contenido 2">
                <a:extLst>
                  <a:ext uri="{FF2B5EF4-FFF2-40B4-BE49-F238E27FC236}">
                    <a16:creationId xmlns:a16="http://schemas.microsoft.com/office/drawing/2014/main" id="{B77C90E1-E28C-17D2-D8CA-835C4E9D7B32}"/>
                  </a:ext>
                </a:extLst>
              </p:cNvPr>
              <p:cNvSpPr>
                <a:spLocks noGrp="1"/>
              </p:cNvSpPr>
              <p:nvPr>
                <p:ph sz="half" idx="1"/>
              </p:nvPr>
            </p:nvSpPr>
            <p:spPr>
              <a:xfrm>
                <a:off x="838200" y="1690688"/>
                <a:ext cx="5033613" cy="4486275"/>
              </a:xfrm>
            </p:spPr>
            <p:txBody>
              <a:bodyPr>
                <a:noAutofit/>
              </a:bodyPr>
              <a:lstStyle/>
              <a:p>
                <a:pPr marL="0" indent="0">
                  <a:buNone/>
                </a:pPr>
                <a:r>
                  <a:rPr lang="es-MX" sz="2400" dirty="0">
                    <a:latin typeface="Times New Roman" panose="02020603050405020304" pitchFamily="18" charset="0"/>
                    <a:cs typeface="Times New Roman" panose="02020603050405020304" pitchFamily="18" charset="0"/>
                  </a:rPr>
                  <a:t>Algunas recomendaciones (</a:t>
                </a:r>
                <a:r>
                  <a:rPr lang="es-MX" sz="2400" i="1" dirty="0">
                    <a:latin typeface="Times New Roman" panose="02020603050405020304" pitchFamily="18" charset="0"/>
                    <a:cs typeface="Times New Roman" panose="02020603050405020304" pitchFamily="18" charset="0"/>
                  </a:rPr>
                  <a:t>rule </a:t>
                </a:r>
                <a:r>
                  <a:rPr lang="es-MX" sz="2400" i="1" dirty="0" err="1">
                    <a:latin typeface="Times New Roman" panose="02020603050405020304" pitchFamily="18" charset="0"/>
                    <a:cs typeface="Times New Roman" panose="02020603050405020304" pitchFamily="18" charset="0"/>
                  </a:rPr>
                  <a:t>of</a:t>
                </a:r>
                <a:r>
                  <a:rPr lang="es-MX" sz="2400" i="1" dirty="0">
                    <a:latin typeface="Times New Roman" panose="02020603050405020304" pitchFamily="18" charset="0"/>
                    <a:cs typeface="Times New Roman" panose="02020603050405020304" pitchFamily="18" charset="0"/>
                  </a:rPr>
                  <a:t> </a:t>
                </a:r>
                <a:r>
                  <a:rPr lang="es-MX" sz="2400" i="1" dirty="0" err="1">
                    <a:latin typeface="Times New Roman" panose="02020603050405020304" pitchFamily="18" charset="0"/>
                    <a:cs typeface="Times New Roman" panose="02020603050405020304" pitchFamily="18" charset="0"/>
                  </a:rPr>
                  <a:t>thum</a:t>
                </a:r>
                <a:r>
                  <a:rPr lang="es-MX" sz="2400" i="1" dirty="0">
                    <a:latin typeface="Times New Roman" panose="02020603050405020304" pitchFamily="18" charset="0"/>
                    <a:cs typeface="Times New Roman" panose="02020603050405020304" pitchFamily="18" charset="0"/>
                  </a:rPr>
                  <a:t>)</a:t>
                </a:r>
                <a:r>
                  <a:rPr lang="es-MX" sz="2400" dirty="0">
                    <a:latin typeface="Times New Roman" panose="02020603050405020304" pitchFamily="18" charset="0"/>
                    <a:cs typeface="Times New Roman" panose="02020603050405020304" pitchFamily="18" charset="0"/>
                  </a:rPr>
                  <a:t> en el diseño de grano:</a:t>
                </a:r>
              </a:p>
              <a:p>
                <a:pPr marL="0" indent="0">
                  <a:buNone/>
                </a:pPr>
                <a:r>
                  <a:rPr lang="es-MX" sz="2400" dirty="0">
                    <a:latin typeface="Times New Roman" panose="02020603050405020304" pitchFamily="18" charset="0"/>
                    <a:cs typeface="Times New Roman" panose="02020603050405020304" pitchFamily="18" charset="0"/>
                  </a:rPr>
                  <a:t>La relación del área por el diámetro interno de grano en el puerto de entrada a tobera y el área de garganta debe ser mayor o igual a 1.</a:t>
                </a:r>
              </a:p>
              <a:p>
                <a:pPr marL="0" indent="0">
                  <a:buNone/>
                </a:pPr>
                <a14:m>
                  <m:oMathPara xmlns:m="http://schemas.openxmlformats.org/officeDocument/2006/math">
                    <m:oMathParaPr>
                      <m:jc m:val="centerGroup"/>
                    </m:oMathParaPr>
                    <m:oMath xmlns:m="http://schemas.openxmlformats.org/officeDocument/2006/math">
                      <m:f>
                        <m:fPr>
                          <m:ctrlPr>
                            <a:rPr lang="es-MX" sz="2400" b="0" i="1" smtClean="0">
                              <a:latin typeface="Cambria Math" panose="02040503050406030204" pitchFamily="18" charset="0"/>
                              <a:cs typeface="Times New Roman" panose="02020603050405020304" pitchFamily="18" charset="0"/>
                            </a:rPr>
                          </m:ctrlPr>
                        </m:fPr>
                        <m:num>
                          <m:sSub>
                            <m:sSubPr>
                              <m:ctrlPr>
                                <a:rPr lang="es-MX" sz="2400" b="0" i="1" smtClean="0">
                                  <a:latin typeface="Cambria Math" panose="02040503050406030204" pitchFamily="18" charset="0"/>
                                  <a:cs typeface="Times New Roman" panose="02020603050405020304" pitchFamily="18" charset="0"/>
                                </a:rPr>
                              </m:ctrlPr>
                            </m:sSubPr>
                            <m:e>
                              <m:r>
                                <a:rPr lang="es-MX" sz="2400" b="0" i="1" smtClean="0">
                                  <a:latin typeface="Cambria Math" panose="02040503050406030204" pitchFamily="18" charset="0"/>
                                  <a:cs typeface="Times New Roman" panose="02020603050405020304" pitchFamily="18" charset="0"/>
                                </a:rPr>
                                <m:t>𝐴</m:t>
                              </m:r>
                            </m:e>
                            <m:sub>
                              <m:r>
                                <a:rPr lang="es-MX" sz="2400" b="0" i="1" smtClean="0">
                                  <a:latin typeface="Cambria Math" panose="02040503050406030204" pitchFamily="18" charset="0"/>
                                  <a:cs typeface="Times New Roman" panose="02020603050405020304" pitchFamily="18" charset="0"/>
                                </a:rPr>
                                <m:t>𝑝𝑜𝑟𝑡</m:t>
                              </m:r>
                            </m:sub>
                          </m:sSub>
                        </m:num>
                        <m:den>
                          <m:sSub>
                            <m:sSubPr>
                              <m:ctrlPr>
                                <a:rPr lang="es-MX" sz="2400" b="0" i="1" smtClean="0">
                                  <a:latin typeface="Cambria Math" panose="02040503050406030204" pitchFamily="18" charset="0"/>
                                  <a:cs typeface="Times New Roman" panose="02020603050405020304" pitchFamily="18" charset="0"/>
                                </a:rPr>
                              </m:ctrlPr>
                            </m:sSubPr>
                            <m:e>
                              <m:r>
                                <a:rPr lang="es-MX" sz="2400" b="0" i="1" smtClean="0">
                                  <a:latin typeface="Cambria Math" panose="02040503050406030204" pitchFamily="18" charset="0"/>
                                  <a:cs typeface="Times New Roman" panose="02020603050405020304" pitchFamily="18" charset="0"/>
                                </a:rPr>
                                <m:t>𝐴</m:t>
                              </m:r>
                            </m:e>
                            <m:sub>
                              <m:r>
                                <a:rPr lang="es-MX" sz="2400" b="0" i="1" smtClean="0">
                                  <a:latin typeface="Cambria Math" panose="02040503050406030204" pitchFamily="18" charset="0"/>
                                  <a:cs typeface="Times New Roman" panose="02020603050405020304" pitchFamily="18" charset="0"/>
                                </a:rPr>
                                <m:t>𝑡h</m:t>
                              </m:r>
                            </m:sub>
                          </m:sSub>
                        </m:den>
                      </m:f>
                      <m:r>
                        <a:rPr lang="es-MX" sz="2400" b="0" i="1" smtClean="0">
                          <a:latin typeface="Cambria Math" panose="02040503050406030204" pitchFamily="18" charset="0"/>
                          <a:cs typeface="Times New Roman" panose="02020603050405020304" pitchFamily="18" charset="0"/>
                        </a:rPr>
                        <m:t>≥1</m:t>
                      </m:r>
                    </m:oMath>
                  </m:oMathPara>
                </a14:m>
                <a:endParaRPr lang="es-MX" sz="2400" dirty="0">
                  <a:latin typeface="Times New Roman" panose="02020603050405020304" pitchFamily="18" charset="0"/>
                  <a:cs typeface="Times New Roman" panose="02020603050405020304" pitchFamily="18" charset="0"/>
                </a:endParaRPr>
              </a:p>
              <a:p>
                <a:pPr marL="0" indent="0">
                  <a:buNone/>
                </a:pPr>
                <a:r>
                  <a:rPr lang="es-MX" sz="2400" dirty="0">
                    <a:latin typeface="Times New Roman" panose="02020603050405020304" pitchFamily="18" charset="0"/>
                    <a:cs typeface="Times New Roman" panose="02020603050405020304" pitchFamily="18" charset="0"/>
                  </a:rPr>
                  <a:t>En propelentes donde se desconoce su comportamiento, se recomienda usar una relación de 2 a 3 o 6 si se quiere mantener un factor conservador.</a:t>
                </a:r>
              </a:p>
            </p:txBody>
          </p:sp>
        </mc:Choice>
        <mc:Fallback>
          <p:sp>
            <p:nvSpPr>
              <p:cNvPr id="3" name="Marcador de contenido 2">
                <a:extLst>
                  <a:ext uri="{FF2B5EF4-FFF2-40B4-BE49-F238E27FC236}">
                    <a16:creationId xmlns:a16="http://schemas.microsoft.com/office/drawing/2014/main" id="{B77C90E1-E28C-17D2-D8CA-835C4E9D7B32}"/>
                  </a:ext>
                </a:extLst>
              </p:cNvPr>
              <p:cNvSpPr>
                <a:spLocks noGrp="1" noRot="1" noChangeAspect="1" noMove="1" noResize="1" noEditPoints="1" noAdjustHandles="1" noChangeArrowheads="1" noChangeShapeType="1" noTextEdit="1"/>
              </p:cNvSpPr>
              <p:nvPr>
                <p:ph sz="half" idx="1"/>
              </p:nvPr>
            </p:nvSpPr>
            <p:spPr>
              <a:xfrm>
                <a:off x="838200" y="1690688"/>
                <a:ext cx="5033613" cy="4486275"/>
              </a:xfrm>
              <a:blipFill>
                <a:blip r:embed="rId3"/>
                <a:stretch>
                  <a:fillRect l="-1939" t="-1902" r="-3273"/>
                </a:stretch>
              </a:blipFill>
            </p:spPr>
            <p:txBody>
              <a:bodyPr/>
              <a:lstStyle/>
              <a:p>
                <a:r>
                  <a:rPr lang="es-MX">
                    <a:noFill/>
                  </a:rPr>
                  <a:t> </a:t>
                </a:r>
              </a:p>
            </p:txBody>
          </p:sp>
        </mc:Fallback>
      </mc:AlternateContent>
      <p:sp>
        <p:nvSpPr>
          <p:cNvPr id="76" name="CuadroTexto 75">
            <a:extLst>
              <a:ext uri="{FF2B5EF4-FFF2-40B4-BE49-F238E27FC236}">
                <a16:creationId xmlns:a16="http://schemas.microsoft.com/office/drawing/2014/main" id="{85341AD9-73AC-76AD-7FEF-A724F2954B92}"/>
              </a:ext>
            </a:extLst>
          </p:cNvPr>
          <p:cNvSpPr txBox="1"/>
          <p:nvPr/>
        </p:nvSpPr>
        <p:spPr>
          <a:xfrm>
            <a:off x="6862019" y="4800272"/>
            <a:ext cx="4050722" cy="923330"/>
          </a:xfrm>
          <a:prstGeom prst="rect">
            <a:avLst/>
          </a:prstGeom>
          <a:noFill/>
        </p:spPr>
        <p:txBody>
          <a:bodyPr wrap="square" rtlCol="0">
            <a:spAutoFit/>
          </a:bodyPr>
          <a:lstStyle/>
          <a:p>
            <a:r>
              <a:rPr lang="es-MX" dirty="0"/>
              <a:t>La obstrucción de flujo en la entrada a tobera y la garganta puede llevar a la detonación del motor.</a:t>
            </a:r>
          </a:p>
        </p:txBody>
      </p:sp>
      <p:pic>
        <p:nvPicPr>
          <p:cNvPr id="5" name="Imagen 4">
            <a:extLst>
              <a:ext uri="{FF2B5EF4-FFF2-40B4-BE49-F238E27FC236}">
                <a16:creationId xmlns:a16="http://schemas.microsoft.com/office/drawing/2014/main" id="{EC66955D-A453-81B3-6BF3-7070C457D9DE}"/>
              </a:ext>
            </a:extLst>
          </p:cNvPr>
          <p:cNvPicPr>
            <a:picLocks noChangeAspect="1"/>
          </p:cNvPicPr>
          <p:nvPr/>
        </p:nvPicPr>
        <p:blipFill>
          <a:blip r:embed="rId4"/>
          <a:srcRect l="73454" t="36605" r="6024" b="36604"/>
          <a:stretch/>
        </p:blipFill>
        <p:spPr>
          <a:xfrm>
            <a:off x="7164513" y="1802555"/>
            <a:ext cx="3445733" cy="2768889"/>
          </a:xfrm>
          <a:prstGeom prst="rect">
            <a:avLst/>
          </a:prstGeom>
        </p:spPr>
      </p:pic>
      <p:cxnSp>
        <p:nvCxnSpPr>
          <p:cNvPr id="8" name="Conector recto de flecha 7">
            <a:extLst>
              <a:ext uri="{FF2B5EF4-FFF2-40B4-BE49-F238E27FC236}">
                <a16:creationId xmlns:a16="http://schemas.microsoft.com/office/drawing/2014/main" id="{FFE5B972-5CDF-8667-BE3C-0A1717D33741}"/>
              </a:ext>
            </a:extLst>
          </p:cNvPr>
          <p:cNvCxnSpPr>
            <a:cxnSpLocks/>
            <a:stCxn id="16" idx="2"/>
          </p:cNvCxnSpPr>
          <p:nvPr/>
        </p:nvCxnSpPr>
        <p:spPr>
          <a:xfrm>
            <a:off x="6862019" y="2057728"/>
            <a:ext cx="1182830" cy="1129271"/>
          </a:xfrm>
          <a:prstGeom prst="straightConnector1">
            <a:avLst/>
          </a:prstGeom>
          <a:ln w="57150">
            <a:tailEnd type="triangle"/>
          </a:ln>
        </p:spPr>
        <p:style>
          <a:lnRef idx="2">
            <a:schemeClr val="accent1"/>
          </a:lnRef>
          <a:fillRef idx="0">
            <a:schemeClr val="accent1"/>
          </a:fillRef>
          <a:effectRef idx="1">
            <a:schemeClr val="accent1"/>
          </a:effectRef>
          <a:fontRef idx="minor">
            <a:schemeClr val="tx1"/>
          </a:fontRef>
        </p:style>
      </p:cxnSp>
      <p:sp>
        <p:nvSpPr>
          <p:cNvPr id="16" name="CuadroTexto 15">
            <a:extLst>
              <a:ext uri="{FF2B5EF4-FFF2-40B4-BE49-F238E27FC236}">
                <a16:creationId xmlns:a16="http://schemas.microsoft.com/office/drawing/2014/main" id="{827B3C96-474D-1A78-A316-5C4556A1CFEE}"/>
              </a:ext>
            </a:extLst>
          </p:cNvPr>
          <p:cNvSpPr txBox="1"/>
          <p:nvPr/>
        </p:nvSpPr>
        <p:spPr>
          <a:xfrm>
            <a:off x="5776160" y="1134398"/>
            <a:ext cx="2171717" cy="923330"/>
          </a:xfrm>
          <a:prstGeom prst="rect">
            <a:avLst/>
          </a:prstGeom>
          <a:solidFill>
            <a:schemeClr val="bg1"/>
          </a:solidFill>
          <a:ln>
            <a:solidFill>
              <a:schemeClr val="tx1"/>
            </a:solidFill>
          </a:ln>
        </p:spPr>
        <p:txBody>
          <a:bodyPr wrap="square" rtlCol="0">
            <a:spAutoFit/>
          </a:bodyPr>
          <a:lstStyle/>
          <a:p>
            <a:r>
              <a:rPr lang="es-MX" dirty="0"/>
              <a:t>Área transversal  interna del grano cercano a la tobera</a:t>
            </a:r>
          </a:p>
        </p:txBody>
      </p:sp>
      <p:cxnSp>
        <p:nvCxnSpPr>
          <p:cNvPr id="21" name="Conector recto 20">
            <a:extLst>
              <a:ext uri="{FF2B5EF4-FFF2-40B4-BE49-F238E27FC236}">
                <a16:creationId xmlns:a16="http://schemas.microsoft.com/office/drawing/2014/main" id="{A2A92B1B-C007-A2D7-0899-602898882524}"/>
              </a:ext>
            </a:extLst>
          </p:cNvPr>
          <p:cNvCxnSpPr>
            <a:cxnSpLocks/>
          </p:cNvCxnSpPr>
          <p:nvPr/>
        </p:nvCxnSpPr>
        <p:spPr>
          <a:xfrm>
            <a:off x="8044849" y="2760133"/>
            <a:ext cx="3308951" cy="0"/>
          </a:xfrm>
          <a:prstGeom prst="line">
            <a:avLst/>
          </a:prstGeom>
          <a:ln w="38100">
            <a:prstDash val="dash"/>
          </a:ln>
        </p:spPr>
        <p:style>
          <a:lnRef idx="2">
            <a:schemeClr val="accent1"/>
          </a:lnRef>
          <a:fillRef idx="0">
            <a:schemeClr val="accent1"/>
          </a:fillRef>
          <a:effectRef idx="1">
            <a:schemeClr val="accent1"/>
          </a:effectRef>
          <a:fontRef idx="minor">
            <a:schemeClr val="tx1"/>
          </a:fontRef>
        </p:style>
      </p:cxnSp>
      <p:cxnSp>
        <p:nvCxnSpPr>
          <p:cNvPr id="25" name="Conector recto 24">
            <a:extLst>
              <a:ext uri="{FF2B5EF4-FFF2-40B4-BE49-F238E27FC236}">
                <a16:creationId xmlns:a16="http://schemas.microsoft.com/office/drawing/2014/main" id="{1123AA89-3ACE-A3FD-9840-7A5542544E54}"/>
              </a:ext>
            </a:extLst>
          </p:cNvPr>
          <p:cNvCxnSpPr>
            <a:cxnSpLocks/>
          </p:cNvCxnSpPr>
          <p:nvPr/>
        </p:nvCxnSpPr>
        <p:spPr>
          <a:xfrm>
            <a:off x="8044849" y="3572933"/>
            <a:ext cx="3308951" cy="0"/>
          </a:xfrm>
          <a:prstGeom prst="line">
            <a:avLst/>
          </a:prstGeom>
          <a:ln w="38100">
            <a:prstDash val="dash"/>
          </a:ln>
        </p:spPr>
        <p:style>
          <a:lnRef idx="2">
            <a:schemeClr val="accent1"/>
          </a:lnRef>
          <a:fillRef idx="0">
            <a:schemeClr val="accent1"/>
          </a:fillRef>
          <a:effectRef idx="1">
            <a:schemeClr val="accent1"/>
          </a:effectRef>
          <a:fontRef idx="minor">
            <a:schemeClr val="tx1"/>
          </a:fontRef>
        </p:style>
      </p:cxnSp>
      <p:cxnSp>
        <p:nvCxnSpPr>
          <p:cNvPr id="26" name="Conector recto 25">
            <a:extLst>
              <a:ext uri="{FF2B5EF4-FFF2-40B4-BE49-F238E27FC236}">
                <a16:creationId xmlns:a16="http://schemas.microsoft.com/office/drawing/2014/main" id="{45686287-9191-252C-4861-8E6A7EC50275}"/>
              </a:ext>
            </a:extLst>
          </p:cNvPr>
          <p:cNvCxnSpPr>
            <a:cxnSpLocks/>
          </p:cNvCxnSpPr>
          <p:nvPr/>
        </p:nvCxnSpPr>
        <p:spPr>
          <a:xfrm>
            <a:off x="9110133" y="2929466"/>
            <a:ext cx="2438400" cy="0"/>
          </a:xfrm>
          <a:prstGeom prst="line">
            <a:avLst/>
          </a:prstGeom>
          <a:ln w="38100"/>
        </p:spPr>
        <p:style>
          <a:lnRef idx="2">
            <a:schemeClr val="accent1"/>
          </a:lnRef>
          <a:fillRef idx="0">
            <a:schemeClr val="accent1"/>
          </a:fillRef>
          <a:effectRef idx="1">
            <a:schemeClr val="accent1"/>
          </a:effectRef>
          <a:fontRef idx="minor">
            <a:schemeClr val="tx1"/>
          </a:fontRef>
        </p:style>
      </p:cxnSp>
      <p:cxnSp>
        <p:nvCxnSpPr>
          <p:cNvPr id="30" name="Conector recto 29">
            <a:extLst>
              <a:ext uri="{FF2B5EF4-FFF2-40B4-BE49-F238E27FC236}">
                <a16:creationId xmlns:a16="http://schemas.microsoft.com/office/drawing/2014/main" id="{ED94BEE9-F032-116F-6106-0861FA8D6690}"/>
              </a:ext>
            </a:extLst>
          </p:cNvPr>
          <p:cNvCxnSpPr>
            <a:cxnSpLocks/>
          </p:cNvCxnSpPr>
          <p:nvPr/>
        </p:nvCxnSpPr>
        <p:spPr>
          <a:xfrm>
            <a:off x="9110133" y="3369733"/>
            <a:ext cx="2438400" cy="0"/>
          </a:xfrm>
          <a:prstGeom prst="line">
            <a:avLst/>
          </a:prstGeom>
          <a:ln w="38100"/>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46818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1FAEB8-235F-BFE3-6CF1-1EE0D5D2F79B}"/>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8BD85E92-E51D-1409-8BDE-695196A2F71A}"/>
              </a:ext>
            </a:extLst>
          </p:cNvPr>
          <p:cNvSpPr>
            <a:spLocks noGrp="1"/>
          </p:cNvSpPr>
          <p:nvPr>
            <p:ph type="title"/>
          </p:nvPr>
        </p:nvSpPr>
        <p:spPr/>
        <p:txBody>
          <a:bodyPr>
            <a:normAutofit/>
          </a:bodyPr>
          <a:lstStyle/>
          <a:p>
            <a:r>
              <a:rPr lang="es-MX" sz="3400" dirty="0">
                <a:latin typeface="Times New Roman" panose="02020603050405020304" pitchFamily="18" charset="0"/>
                <a:cs typeface="Times New Roman" panose="02020603050405020304" pitchFamily="18" charset="0"/>
              </a:rPr>
              <a:t>Estado del arte</a:t>
            </a:r>
          </a:p>
        </p:txBody>
      </p:sp>
      <p:sp>
        <p:nvSpPr>
          <p:cNvPr id="3" name="Marcador de contenido 2">
            <a:extLst>
              <a:ext uri="{FF2B5EF4-FFF2-40B4-BE49-F238E27FC236}">
                <a16:creationId xmlns:a16="http://schemas.microsoft.com/office/drawing/2014/main" id="{5DADD9D4-34ED-A09A-78DE-7B724CB5A8D8}"/>
              </a:ext>
            </a:extLst>
          </p:cNvPr>
          <p:cNvSpPr>
            <a:spLocks noGrp="1"/>
          </p:cNvSpPr>
          <p:nvPr>
            <p:ph sz="half" idx="1"/>
          </p:nvPr>
        </p:nvSpPr>
        <p:spPr>
          <a:xfrm>
            <a:off x="838200" y="1544011"/>
            <a:ext cx="5181600" cy="1817482"/>
          </a:xfrm>
        </p:spPr>
        <p:txBody>
          <a:bodyPr>
            <a:noAutofit/>
          </a:bodyPr>
          <a:lstStyle/>
          <a:p>
            <a:pPr marL="0" indent="0">
              <a:buNone/>
            </a:pPr>
            <a:r>
              <a:rPr lang="es-MX" sz="2400" dirty="0">
                <a:latin typeface="Times New Roman" panose="02020603050405020304" pitchFamily="18" charset="0"/>
                <a:cs typeface="Times New Roman" panose="02020603050405020304" pitchFamily="18" charset="0"/>
              </a:rPr>
              <a:t>Retomando la geometría de la Fig. #, introduciremos las restricciones de combustión, las zonas marcadas en rojo, están inhibidas (no se da combustión):</a:t>
            </a:r>
          </a:p>
        </p:txBody>
      </p:sp>
      <mc:AlternateContent xmlns:mc="http://schemas.openxmlformats.org/markup-compatibility/2006">
        <mc:Choice xmlns:a14="http://schemas.microsoft.com/office/drawing/2010/main" Requires="a14">
          <p:sp>
            <p:nvSpPr>
              <p:cNvPr id="10" name="CuadroTexto 9">
                <a:extLst>
                  <a:ext uri="{FF2B5EF4-FFF2-40B4-BE49-F238E27FC236}">
                    <a16:creationId xmlns:a16="http://schemas.microsoft.com/office/drawing/2014/main" id="{9E84CA75-77BD-A5E6-8789-CA11B68A5F3B}"/>
                  </a:ext>
                </a:extLst>
              </p:cNvPr>
              <p:cNvSpPr txBox="1"/>
              <p:nvPr/>
            </p:nvSpPr>
            <p:spPr>
              <a:xfrm>
                <a:off x="838200" y="3361493"/>
                <a:ext cx="6096000" cy="2629822"/>
              </a:xfrm>
              <a:prstGeom prst="rect">
                <a:avLst/>
              </a:prstGeom>
              <a:noFill/>
            </p:spPr>
            <p:txBody>
              <a:bodyPr wrap="square">
                <a:spAutoFit/>
              </a:bodyPr>
              <a:lstStyle/>
              <a:p>
                <a:pPr marL="457200" indent="-457200">
                  <a:buFont typeface="+mj-lt"/>
                  <a:buAutoNum type="arabicPeriod"/>
                </a:pPr>
                <a:r>
                  <a:rPr lang="es-MX" sz="2400" dirty="0">
                    <a:latin typeface="Times New Roman" panose="02020603050405020304" pitchFamily="18" charset="0"/>
                    <a:cs typeface="Times New Roman" panose="02020603050405020304" pitchFamily="18" charset="0"/>
                  </a:rPr>
                  <a:t>Ninguna área es inhibida:</a:t>
                </a:r>
              </a:p>
              <a:p>
                <a:pPr marL="0" indent="0">
                  <a:buNone/>
                </a:pPr>
                <a14:m>
                  <m:oMathPara xmlns:m="http://schemas.openxmlformats.org/officeDocument/2006/math">
                    <m:oMathParaPr>
                      <m:jc m:val="centerGroup"/>
                    </m:oMathParaPr>
                    <m:oMath xmlns:m="http://schemas.openxmlformats.org/officeDocument/2006/math">
                      <m:sSub>
                        <m:sSubPr>
                          <m:ctrlPr>
                            <a:rPr lang="es-MX" b="0" i="1" smtClean="0">
                              <a:latin typeface="Cambria Math" panose="02040503050406030204" pitchFamily="18" charset="0"/>
                              <a:ea typeface="Cambria Math" panose="02040503050406030204" pitchFamily="18" charset="0"/>
                            </a:rPr>
                          </m:ctrlPr>
                        </m:sSubPr>
                        <m:e>
                          <m:r>
                            <a:rPr lang="es-MX" b="0" i="1">
                              <a:latin typeface="Cambria Math" panose="02040503050406030204" pitchFamily="18" charset="0"/>
                              <a:ea typeface="Cambria Math" panose="02040503050406030204" pitchFamily="18" charset="0"/>
                            </a:rPr>
                            <m:t>𝐴</m:t>
                          </m:r>
                        </m:e>
                        <m:sub>
                          <m:r>
                            <a:rPr lang="es-MX" b="0" i="1">
                              <a:latin typeface="Cambria Math" panose="02040503050406030204" pitchFamily="18" charset="0"/>
                              <a:ea typeface="Cambria Math" panose="02040503050406030204" pitchFamily="18" charset="0"/>
                            </a:rPr>
                            <m:t>𝑏𝑚𝑎𝑥</m:t>
                          </m:r>
                        </m:sub>
                      </m:sSub>
                      <m:r>
                        <a:rPr lang="es-MX" b="0" i="1">
                          <a:latin typeface="Cambria Math" panose="02040503050406030204" pitchFamily="18" charset="0"/>
                          <a:ea typeface="Cambria Math" panose="02040503050406030204" pitchFamily="18" charset="0"/>
                        </a:rPr>
                        <m:t>=</m:t>
                      </m:r>
                      <m:sSub>
                        <m:sSubPr>
                          <m:ctrlPr>
                            <a:rPr lang="es-MX" b="0" i="1">
                              <a:latin typeface="Cambria Math" panose="02040503050406030204" pitchFamily="18" charset="0"/>
                              <a:ea typeface="Cambria Math" panose="02040503050406030204" pitchFamily="18" charset="0"/>
                            </a:rPr>
                          </m:ctrlPr>
                        </m:sSubPr>
                        <m:e>
                          <m:r>
                            <a:rPr lang="es-MX" b="0" i="1">
                              <a:latin typeface="Cambria Math" panose="02040503050406030204" pitchFamily="18" charset="0"/>
                              <a:ea typeface="Cambria Math" panose="02040503050406030204" pitchFamily="18" charset="0"/>
                            </a:rPr>
                            <m:t>𝐴</m:t>
                          </m:r>
                        </m:e>
                        <m:sub>
                          <m:r>
                            <a:rPr lang="es-MX" b="0" i="1">
                              <a:latin typeface="Cambria Math" panose="02040503050406030204" pitchFamily="18" charset="0"/>
                              <a:ea typeface="Cambria Math" panose="02040503050406030204" pitchFamily="18" charset="0"/>
                            </a:rPr>
                            <m:t>𝑏𝑖𝑛𝑖𝑡𝑖𝑎𝑙</m:t>
                          </m:r>
                        </m:sub>
                      </m:sSub>
                      <m:r>
                        <a:rPr lang="es-MX" b="0" i="1">
                          <a:latin typeface="Cambria Math" panose="02040503050406030204" pitchFamily="18" charset="0"/>
                          <a:ea typeface="Cambria Math" panose="02040503050406030204" pitchFamily="18" charset="0"/>
                        </a:rPr>
                        <m:t>=0.5</m:t>
                      </m:r>
                      <m:r>
                        <a:rPr lang="es-MX" b="0" i="1">
                          <a:latin typeface="Cambria Math" panose="02040503050406030204" pitchFamily="18" charset="0"/>
                          <a:ea typeface="Cambria Math" panose="02040503050406030204" pitchFamily="18" charset="0"/>
                        </a:rPr>
                        <m:t>𝜋</m:t>
                      </m:r>
                      <m:d>
                        <m:dPr>
                          <m:ctrlPr>
                            <a:rPr lang="es-MX" b="0" i="1">
                              <a:latin typeface="Cambria Math" panose="02040503050406030204" pitchFamily="18" charset="0"/>
                              <a:ea typeface="Cambria Math" panose="02040503050406030204" pitchFamily="18" charset="0"/>
                            </a:rPr>
                          </m:ctrlPr>
                        </m:dPr>
                        <m:e>
                          <m:sSup>
                            <m:sSupPr>
                              <m:ctrlPr>
                                <a:rPr lang="es-MX" b="0" i="1">
                                  <a:latin typeface="Cambria Math" panose="02040503050406030204" pitchFamily="18" charset="0"/>
                                  <a:ea typeface="Cambria Math" panose="02040503050406030204" pitchFamily="18" charset="0"/>
                                </a:rPr>
                              </m:ctrlPr>
                            </m:sSupPr>
                            <m:e>
                              <m:r>
                                <a:rPr lang="es-MX" b="0" i="1">
                                  <a:latin typeface="Cambria Math" panose="02040503050406030204" pitchFamily="18" charset="0"/>
                                  <a:ea typeface="Cambria Math" panose="02040503050406030204" pitchFamily="18" charset="0"/>
                                </a:rPr>
                                <m:t>𝐷</m:t>
                              </m:r>
                            </m:e>
                            <m:sup>
                              <m:r>
                                <a:rPr lang="es-MX" b="0" i="1">
                                  <a:latin typeface="Cambria Math" panose="02040503050406030204" pitchFamily="18" charset="0"/>
                                  <a:ea typeface="Cambria Math" panose="02040503050406030204" pitchFamily="18" charset="0"/>
                                </a:rPr>
                                <m:t>2</m:t>
                              </m:r>
                            </m:sup>
                          </m:sSup>
                          <m:r>
                            <a:rPr lang="es-MX" b="0" i="1">
                              <a:latin typeface="Cambria Math" panose="02040503050406030204" pitchFamily="18" charset="0"/>
                              <a:ea typeface="Cambria Math" panose="02040503050406030204" pitchFamily="18" charset="0"/>
                            </a:rPr>
                            <m:t>−</m:t>
                          </m:r>
                          <m:sSup>
                            <m:sSupPr>
                              <m:ctrlPr>
                                <a:rPr lang="es-MX" b="0" i="1">
                                  <a:latin typeface="Cambria Math" panose="02040503050406030204" pitchFamily="18" charset="0"/>
                                  <a:ea typeface="Cambria Math" panose="02040503050406030204" pitchFamily="18" charset="0"/>
                                </a:rPr>
                              </m:ctrlPr>
                            </m:sSupPr>
                            <m:e>
                              <m:r>
                                <a:rPr lang="es-MX" b="0" i="1">
                                  <a:latin typeface="Cambria Math" panose="02040503050406030204" pitchFamily="18" charset="0"/>
                                  <a:ea typeface="Cambria Math" panose="02040503050406030204" pitchFamily="18" charset="0"/>
                                </a:rPr>
                                <m:t>𝑑</m:t>
                              </m:r>
                            </m:e>
                            <m:sup>
                              <m:r>
                                <a:rPr lang="es-MX" b="0" i="1">
                                  <a:latin typeface="Cambria Math" panose="02040503050406030204" pitchFamily="18" charset="0"/>
                                  <a:ea typeface="Cambria Math" panose="02040503050406030204" pitchFamily="18" charset="0"/>
                                </a:rPr>
                                <m:t>2</m:t>
                              </m:r>
                            </m:sup>
                          </m:sSup>
                        </m:e>
                      </m:d>
                      <m:r>
                        <a:rPr lang="es-MX" b="0" i="1">
                          <a:latin typeface="Cambria Math" panose="02040503050406030204" pitchFamily="18" charset="0"/>
                          <a:ea typeface="Cambria Math" panose="02040503050406030204" pitchFamily="18" charset="0"/>
                        </a:rPr>
                        <m:t>+</m:t>
                      </m:r>
                      <m:r>
                        <a:rPr lang="es-MX" b="0" i="1">
                          <a:solidFill>
                            <a:schemeClr val="tx1"/>
                          </a:solidFill>
                          <a:effectLst/>
                          <a:latin typeface="Cambria Math" panose="02040503050406030204" pitchFamily="18" charset="0"/>
                          <a:ea typeface="Cambria Math" panose="02040503050406030204" pitchFamily="18" charset="0"/>
                        </a:rPr>
                        <m:t>𝜋</m:t>
                      </m:r>
                      <m:r>
                        <m:rPr>
                          <m:sty m:val="p"/>
                        </m:rPr>
                        <a:rPr lang="es-MX" b="0" i="0">
                          <a:solidFill>
                            <a:schemeClr val="tx1"/>
                          </a:solidFill>
                          <a:effectLst/>
                          <a:latin typeface="Cambria Math" panose="02040503050406030204" pitchFamily="18" charset="0"/>
                          <a:ea typeface="Cambria Math" panose="02040503050406030204" pitchFamily="18" charset="0"/>
                        </a:rPr>
                        <m:t>L</m:t>
                      </m:r>
                      <m:d>
                        <m:dPr>
                          <m:ctrlPr>
                            <a:rPr lang="es-MX" b="0" i="1">
                              <a:solidFill>
                                <a:schemeClr val="tx1"/>
                              </a:solidFill>
                              <a:effectLst/>
                              <a:latin typeface="Cambria Math" panose="02040503050406030204" pitchFamily="18" charset="0"/>
                              <a:ea typeface="Cambria Math" panose="02040503050406030204" pitchFamily="18" charset="0"/>
                            </a:rPr>
                          </m:ctrlPr>
                        </m:dPr>
                        <m:e>
                          <m:r>
                            <m:rPr>
                              <m:sty m:val="p"/>
                            </m:rPr>
                            <a:rPr lang="es-MX" b="0" i="0">
                              <a:solidFill>
                                <a:schemeClr val="tx1"/>
                              </a:solidFill>
                              <a:effectLst/>
                              <a:latin typeface="Cambria Math" panose="02040503050406030204" pitchFamily="18" charset="0"/>
                              <a:ea typeface="Cambria Math" panose="02040503050406030204" pitchFamily="18" charset="0"/>
                            </a:rPr>
                            <m:t>D</m:t>
                          </m:r>
                          <m:r>
                            <a:rPr lang="es-MX" b="0" i="0">
                              <a:solidFill>
                                <a:schemeClr val="tx1"/>
                              </a:solidFill>
                              <a:effectLst/>
                              <a:latin typeface="Cambria Math" panose="02040503050406030204" pitchFamily="18" charset="0"/>
                              <a:ea typeface="Cambria Math" panose="02040503050406030204" pitchFamily="18" charset="0"/>
                            </a:rPr>
                            <m:t>+</m:t>
                          </m:r>
                          <m:r>
                            <m:rPr>
                              <m:sty m:val="p"/>
                            </m:rPr>
                            <a:rPr lang="es-MX" b="0" i="0">
                              <a:solidFill>
                                <a:schemeClr val="tx1"/>
                              </a:solidFill>
                              <a:effectLst/>
                              <a:latin typeface="Cambria Math" panose="02040503050406030204" pitchFamily="18" charset="0"/>
                              <a:ea typeface="Cambria Math" panose="02040503050406030204" pitchFamily="18" charset="0"/>
                            </a:rPr>
                            <m:t>d</m:t>
                          </m:r>
                        </m:e>
                      </m:d>
                    </m:oMath>
                  </m:oMathPara>
                </a14:m>
                <a:endParaRPr lang="es-MX" b="0" dirty="0">
                  <a:solidFill>
                    <a:schemeClr val="tx1"/>
                  </a:solidFill>
                  <a:effectLst/>
                  <a:latin typeface="Cambria Math" panose="02040503050406030204" pitchFamily="18" charset="0"/>
                  <a:ea typeface="Cambria Math" panose="02040503050406030204" pitchFamily="18" charset="0"/>
                  <a:cs typeface="Times New Roman" panose="02020603050405020304" pitchFamily="18" charset="0"/>
                </a:endParaRPr>
              </a:p>
              <a:p>
                <a14:m>
                  <m:oMathPara xmlns:m="http://schemas.openxmlformats.org/officeDocument/2006/math">
                    <m:oMathParaPr>
                      <m:jc m:val="centerGroup"/>
                    </m:oMathParaPr>
                    <m:oMath xmlns:m="http://schemas.openxmlformats.org/officeDocument/2006/math">
                      <m:sSub>
                        <m:sSubPr>
                          <m:ctrlPr>
                            <a:rPr lang="es-MX" b="0" i="1" smtClean="0">
                              <a:latin typeface="Cambria Math" panose="02040503050406030204" pitchFamily="18" charset="0"/>
                              <a:ea typeface="Cambria Math" panose="02040503050406030204" pitchFamily="18" charset="0"/>
                            </a:rPr>
                          </m:ctrlPr>
                        </m:sSubPr>
                        <m:e>
                          <m:r>
                            <a:rPr lang="es-MX" b="0" i="1">
                              <a:latin typeface="Cambria Math" panose="02040503050406030204" pitchFamily="18" charset="0"/>
                              <a:ea typeface="Cambria Math" panose="02040503050406030204" pitchFamily="18" charset="0"/>
                            </a:rPr>
                            <m:t>𝐴</m:t>
                          </m:r>
                        </m:e>
                        <m:sub>
                          <m:r>
                            <a:rPr lang="es-MX" b="0" i="1">
                              <a:latin typeface="Cambria Math" panose="02040503050406030204" pitchFamily="18" charset="0"/>
                              <a:ea typeface="Cambria Math" panose="02040503050406030204" pitchFamily="18" charset="0"/>
                            </a:rPr>
                            <m:t>𝑏𝑓𝑖𝑛𝑎𝑙</m:t>
                          </m:r>
                        </m:sub>
                      </m:sSub>
                      <m:r>
                        <a:rPr lang="es-MX" b="0" i="1">
                          <a:latin typeface="Cambria Math" panose="02040503050406030204" pitchFamily="18" charset="0"/>
                          <a:ea typeface="Cambria Math" panose="02040503050406030204" pitchFamily="18" charset="0"/>
                        </a:rPr>
                        <m:t>=</m:t>
                      </m:r>
                      <m:r>
                        <a:rPr lang="es-MX" b="0" i="1">
                          <a:solidFill>
                            <a:schemeClr val="tx1"/>
                          </a:solidFill>
                          <a:effectLst/>
                          <a:latin typeface="Cambria Math" panose="02040503050406030204" pitchFamily="18" charset="0"/>
                          <a:ea typeface="Cambria Math" panose="02040503050406030204" pitchFamily="18" charset="0"/>
                        </a:rPr>
                        <m:t>𝜋</m:t>
                      </m:r>
                      <m:d>
                        <m:dPr>
                          <m:ctrlPr>
                            <a:rPr lang="es-MX" b="0" i="1">
                              <a:solidFill>
                                <a:schemeClr val="tx1"/>
                              </a:solidFill>
                              <a:effectLst/>
                              <a:latin typeface="Cambria Math" panose="02040503050406030204" pitchFamily="18" charset="0"/>
                              <a:ea typeface="Cambria Math" panose="02040503050406030204" pitchFamily="18" charset="0"/>
                            </a:rPr>
                          </m:ctrlPr>
                        </m:dPr>
                        <m:e>
                          <m:r>
                            <m:rPr>
                              <m:sty m:val="p"/>
                            </m:rPr>
                            <a:rPr lang="es-MX" b="0" i="0">
                              <a:solidFill>
                                <a:schemeClr val="tx1"/>
                              </a:solidFill>
                              <a:effectLst/>
                              <a:latin typeface="Cambria Math" panose="02040503050406030204" pitchFamily="18" charset="0"/>
                              <a:ea typeface="Cambria Math" panose="02040503050406030204" pitchFamily="18" charset="0"/>
                            </a:rPr>
                            <m:t>D</m:t>
                          </m:r>
                          <m:r>
                            <a:rPr lang="es-MX" b="0" i="0">
                              <a:solidFill>
                                <a:schemeClr val="tx1"/>
                              </a:solidFill>
                              <a:effectLst/>
                              <a:latin typeface="Cambria Math" panose="02040503050406030204" pitchFamily="18" charset="0"/>
                              <a:ea typeface="Cambria Math" panose="02040503050406030204" pitchFamily="18" charset="0"/>
                            </a:rPr>
                            <m:t>+</m:t>
                          </m:r>
                          <m:r>
                            <m:rPr>
                              <m:sty m:val="p"/>
                            </m:rPr>
                            <a:rPr lang="es-MX" b="0" i="0">
                              <a:solidFill>
                                <a:schemeClr val="tx1"/>
                              </a:solidFill>
                              <a:effectLst/>
                              <a:latin typeface="Cambria Math" panose="02040503050406030204" pitchFamily="18" charset="0"/>
                              <a:ea typeface="Cambria Math" panose="02040503050406030204" pitchFamily="18" charset="0"/>
                            </a:rPr>
                            <m:t>d</m:t>
                          </m:r>
                        </m:e>
                      </m:d>
                      <m:d>
                        <m:dPr>
                          <m:ctrlPr>
                            <a:rPr lang="es-MX" b="0" i="1">
                              <a:solidFill>
                                <a:schemeClr val="tx1"/>
                              </a:solidFill>
                              <a:effectLst/>
                              <a:latin typeface="Cambria Math" panose="02040503050406030204" pitchFamily="18" charset="0"/>
                              <a:ea typeface="Cambria Math" panose="02040503050406030204" pitchFamily="18" charset="0"/>
                            </a:rPr>
                          </m:ctrlPr>
                        </m:dPr>
                        <m:e>
                          <m:r>
                            <m:rPr>
                              <m:sty m:val="p"/>
                            </m:rPr>
                            <a:rPr lang="es-MX" b="0" i="0">
                              <a:solidFill>
                                <a:schemeClr val="tx1"/>
                              </a:solidFill>
                              <a:effectLst/>
                              <a:latin typeface="Cambria Math" panose="02040503050406030204" pitchFamily="18" charset="0"/>
                              <a:ea typeface="Cambria Math" panose="02040503050406030204" pitchFamily="18" charset="0"/>
                            </a:rPr>
                            <m:t>L</m:t>
                          </m:r>
                          <m:r>
                            <a:rPr lang="es-MX" b="0" i="0">
                              <a:solidFill>
                                <a:schemeClr val="tx1"/>
                              </a:solidFill>
                              <a:effectLst/>
                              <a:latin typeface="Cambria Math" panose="02040503050406030204" pitchFamily="18" charset="0"/>
                              <a:ea typeface="Cambria Math" panose="02040503050406030204" pitchFamily="18" charset="0"/>
                            </a:rPr>
                            <m:t>−</m:t>
                          </m:r>
                          <m:r>
                            <m:rPr>
                              <m:sty m:val="p"/>
                            </m:rPr>
                            <a:rPr lang="es-MX" b="0" i="0">
                              <a:solidFill>
                                <a:schemeClr val="tx1"/>
                              </a:solidFill>
                              <a:effectLst/>
                              <a:latin typeface="Cambria Math" panose="02040503050406030204" pitchFamily="18" charset="0"/>
                              <a:ea typeface="Cambria Math" panose="02040503050406030204" pitchFamily="18" charset="0"/>
                            </a:rPr>
                            <m:t>t</m:t>
                          </m:r>
                        </m:e>
                      </m:d>
                      <m:r>
                        <a:rPr lang="es-MX" b="0" i="0">
                          <a:solidFill>
                            <a:schemeClr val="tx1"/>
                          </a:solidFill>
                          <a:effectLst/>
                          <a:latin typeface="Cambria Math" panose="02040503050406030204" pitchFamily="18" charset="0"/>
                          <a:ea typeface="Cambria Math" panose="02040503050406030204" pitchFamily="18" charset="0"/>
                        </a:rPr>
                        <m:t>    </m:t>
                      </m:r>
                      <m:r>
                        <m:rPr>
                          <m:sty m:val="p"/>
                        </m:rPr>
                        <a:rPr lang="es-MX" b="0" i="0">
                          <a:solidFill>
                            <a:schemeClr val="tx1"/>
                          </a:solidFill>
                          <a:effectLst/>
                          <a:latin typeface="Cambria Math" panose="02040503050406030204" pitchFamily="18" charset="0"/>
                          <a:ea typeface="Cambria Math" panose="02040503050406030204" pitchFamily="18" charset="0"/>
                        </a:rPr>
                        <m:t>where</m:t>
                      </m:r>
                      <m:r>
                        <a:rPr lang="es-MX" b="0" i="0">
                          <a:solidFill>
                            <a:schemeClr val="tx1"/>
                          </a:solidFill>
                          <a:effectLst/>
                          <a:latin typeface="Cambria Math" panose="02040503050406030204" pitchFamily="18" charset="0"/>
                          <a:ea typeface="Cambria Math" panose="02040503050406030204" pitchFamily="18" charset="0"/>
                        </a:rPr>
                        <m:t> </m:t>
                      </m:r>
                      <m:r>
                        <m:rPr>
                          <m:sty m:val="p"/>
                        </m:rPr>
                        <a:rPr lang="es-MX" b="0" i="0">
                          <a:solidFill>
                            <a:schemeClr val="tx1"/>
                          </a:solidFill>
                          <a:effectLst/>
                          <a:latin typeface="Cambria Math" panose="02040503050406030204" pitchFamily="18" charset="0"/>
                          <a:ea typeface="Cambria Math" panose="02040503050406030204" pitchFamily="18" charset="0"/>
                        </a:rPr>
                        <m:t>t</m:t>
                      </m:r>
                      <m:r>
                        <a:rPr lang="es-MX" b="0" i="0">
                          <a:solidFill>
                            <a:schemeClr val="tx1"/>
                          </a:solidFill>
                          <a:effectLst/>
                          <a:latin typeface="Cambria Math" panose="02040503050406030204" pitchFamily="18" charset="0"/>
                          <a:ea typeface="Cambria Math" panose="02040503050406030204" pitchFamily="18" charset="0"/>
                        </a:rPr>
                        <m:t>=0.5(</m:t>
                      </m:r>
                      <m:r>
                        <m:rPr>
                          <m:sty m:val="p"/>
                        </m:rPr>
                        <a:rPr lang="es-MX" b="0" i="0">
                          <a:solidFill>
                            <a:schemeClr val="tx1"/>
                          </a:solidFill>
                          <a:effectLst/>
                          <a:latin typeface="Cambria Math" panose="02040503050406030204" pitchFamily="18" charset="0"/>
                          <a:ea typeface="Cambria Math" panose="02040503050406030204" pitchFamily="18" charset="0"/>
                        </a:rPr>
                        <m:t>D</m:t>
                      </m:r>
                      <m:r>
                        <a:rPr lang="es-MX" b="0" i="0">
                          <a:solidFill>
                            <a:schemeClr val="tx1"/>
                          </a:solidFill>
                          <a:effectLst/>
                          <a:latin typeface="Cambria Math" panose="02040503050406030204" pitchFamily="18" charset="0"/>
                          <a:ea typeface="Cambria Math" panose="02040503050406030204" pitchFamily="18" charset="0"/>
                        </a:rPr>
                        <m:t>−</m:t>
                      </m:r>
                      <m:r>
                        <m:rPr>
                          <m:sty m:val="p"/>
                        </m:rPr>
                        <a:rPr lang="es-MX" b="0" i="0">
                          <a:solidFill>
                            <a:schemeClr val="tx1"/>
                          </a:solidFill>
                          <a:effectLst/>
                          <a:latin typeface="Cambria Math" panose="02040503050406030204" pitchFamily="18" charset="0"/>
                          <a:ea typeface="Cambria Math" panose="02040503050406030204" pitchFamily="18" charset="0"/>
                        </a:rPr>
                        <m:t>d</m:t>
                      </m:r>
                      <m:r>
                        <a:rPr lang="es-MX" b="0" i="0">
                          <a:solidFill>
                            <a:schemeClr val="tx1"/>
                          </a:solidFill>
                          <a:effectLst/>
                          <a:latin typeface="Cambria Math" panose="02040503050406030204" pitchFamily="18" charset="0"/>
                          <a:ea typeface="Cambria Math" panose="02040503050406030204" pitchFamily="18" charset="0"/>
                        </a:rPr>
                        <m:t>)</m:t>
                      </m:r>
                    </m:oMath>
                  </m:oMathPara>
                </a14:m>
                <a:endParaRPr lang="es-MX" sz="2400" dirty="0">
                  <a:latin typeface="Times New Roman" panose="02020603050405020304" pitchFamily="18" charset="0"/>
                  <a:cs typeface="Times New Roman" panose="02020603050405020304" pitchFamily="18" charset="0"/>
                </a:endParaRPr>
              </a:p>
              <a:p>
                <a:pPr marL="457200" indent="-457200">
                  <a:buFont typeface="+mj-lt"/>
                  <a:buAutoNum type="arabicPeriod" startAt="2"/>
                </a:pPr>
                <a:r>
                  <a:rPr lang="es-MX" sz="2400" dirty="0">
                    <a:latin typeface="Times New Roman" panose="02020603050405020304" pitchFamily="18" charset="0"/>
                    <a:cs typeface="Times New Roman" panose="02020603050405020304" pitchFamily="18" charset="0"/>
                  </a:rPr>
                  <a:t>Solo el núcleo y las caras reaccionan:</a:t>
                </a:r>
              </a:p>
              <a:p>
                <a:pPr marL="0" indent="0">
                  <a:buNone/>
                </a:pPr>
                <a14:m>
                  <m:oMathPara xmlns:m="http://schemas.openxmlformats.org/officeDocument/2006/math">
                    <m:oMathParaPr>
                      <m:jc m:val="centerGroup"/>
                    </m:oMathParaPr>
                    <m:oMath xmlns:m="http://schemas.openxmlformats.org/officeDocument/2006/math">
                      <m:sSub>
                        <m:sSubPr>
                          <m:ctrlPr>
                            <a:rPr lang="es-MX" b="0" i="1" smtClean="0">
                              <a:latin typeface="Cambria Math" panose="02040503050406030204" pitchFamily="18" charset="0"/>
                              <a:ea typeface="Cambria Math" panose="02040503050406030204" pitchFamily="18" charset="0"/>
                            </a:rPr>
                          </m:ctrlPr>
                        </m:sSubPr>
                        <m:e>
                          <m:r>
                            <a:rPr lang="es-MX" b="0" i="1">
                              <a:latin typeface="Cambria Math" panose="02040503050406030204" pitchFamily="18" charset="0"/>
                              <a:ea typeface="Cambria Math" panose="02040503050406030204" pitchFamily="18" charset="0"/>
                            </a:rPr>
                            <m:t>𝐴</m:t>
                          </m:r>
                        </m:e>
                        <m:sub>
                          <m:r>
                            <a:rPr lang="es-MX" b="0" i="1">
                              <a:latin typeface="Cambria Math" panose="02040503050406030204" pitchFamily="18" charset="0"/>
                              <a:ea typeface="Cambria Math" panose="02040503050406030204" pitchFamily="18" charset="0"/>
                            </a:rPr>
                            <m:t>𝑏𝑚𝑎𝑥</m:t>
                          </m:r>
                        </m:sub>
                      </m:sSub>
                      <m:r>
                        <a:rPr lang="es-MX" b="0" i="1">
                          <a:latin typeface="Cambria Math" panose="02040503050406030204" pitchFamily="18" charset="0"/>
                          <a:ea typeface="Cambria Math" panose="02040503050406030204" pitchFamily="18" charset="0"/>
                        </a:rPr>
                        <m:t>=</m:t>
                      </m:r>
                      <m:sSub>
                        <m:sSubPr>
                          <m:ctrlPr>
                            <a:rPr lang="es-MX" b="0" i="1">
                              <a:latin typeface="Cambria Math" panose="02040503050406030204" pitchFamily="18" charset="0"/>
                              <a:ea typeface="Cambria Math" panose="02040503050406030204" pitchFamily="18" charset="0"/>
                            </a:rPr>
                          </m:ctrlPr>
                        </m:sSubPr>
                        <m:e>
                          <m:r>
                            <a:rPr lang="es-MX" b="0" i="1">
                              <a:latin typeface="Cambria Math" panose="02040503050406030204" pitchFamily="18" charset="0"/>
                              <a:ea typeface="Cambria Math" panose="02040503050406030204" pitchFamily="18" charset="0"/>
                            </a:rPr>
                            <m:t>𝐴</m:t>
                          </m:r>
                        </m:e>
                        <m:sub>
                          <m:r>
                            <a:rPr lang="es-MX" b="0" i="1">
                              <a:latin typeface="Cambria Math" panose="02040503050406030204" pitchFamily="18" charset="0"/>
                              <a:ea typeface="Cambria Math" panose="02040503050406030204" pitchFamily="18" charset="0"/>
                            </a:rPr>
                            <m:t>𝑏𝑖𝑛𝑖𝑡𝑖𝑎𝑙</m:t>
                          </m:r>
                        </m:sub>
                      </m:sSub>
                      <m:r>
                        <a:rPr lang="es-MX" b="0" i="1">
                          <a:latin typeface="Cambria Math" panose="02040503050406030204" pitchFamily="18" charset="0"/>
                          <a:ea typeface="Cambria Math" panose="02040503050406030204" pitchFamily="18" charset="0"/>
                        </a:rPr>
                        <m:t>=05</m:t>
                      </m:r>
                      <m:r>
                        <a:rPr lang="es-MX" b="0" i="1">
                          <a:solidFill>
                            <a:schemeClr val="tx1"/>
                          </a:solidFill>
                          <a:effectLst/>
                          <a:latin typeface="Cambria Math" panose="02040503050406030204" pitchFamily="18" charset="0"/>
                          <a:ea typeface="Cambria Math" panose="02040503050406030204" pitchFamily="18" charset="0"/>
                        </a:rPr>
                        <m:t>𝜋</m:t>
                      </m:r>
                      <m:d>
                        <m:dPr>
                          <m:ctrlPr>
                            <a:rPr lang="es-MX" b="0" i="1">
                              <a:solidFill>
                                <a:schemeClr val="tx1"/>
                              </a:solidFill>
                              <a:effectLst/>
                              <a:latin typeface="Cambria Math" panose="02040503050406030204" pitchFamily="18" charset="0"/>
                              <a:ea typeface="Cambria Math" panose="02040503050406030204" pitchFamily="18" charset="0"/>
                            </a:rPr>
                          </m:ctrlPr>
                        </m:dPr>
                        <m:e>
                          <m:sSup>
                            <m:sSupPr>
                              <m:ctrlPr>
                                <a:rPr lang="es-MX" b="0" i="1">
                                  <a:solidFill>
                                    <a:schemeClr val="tx1"/>
                                  </a:solidFill>
                                  <a:effectLst/>
                                  <a:latin typeface="Cambria Math" panose="02040503050406030204" pitchFamily="18" charset="0"/>
                                  <a:ea typeface="Cambria Math" panose="02040503050406030204" pitchFamily="18" charset="0"/>
                                </a:rPr>
                              </m:ctrlPr>
                            </m:sSupPr>
                            <m:e>
                              <m:r>
                                <a:rPr lang="es-MX" b="0" i="1">
                                  <a:solidFill>
                                    <a:schemeClr val="tx1"/>
                                  </a:solidFill>
                                  <a:effectLst/>
                                  <a:latin typeface="Cambria Math" panose="02040503050406030204" pitchFamily="18" charset="0"/>
                                  <a:ea typeface="Cambria Math" panose="02040503050406030204" pitchFamily="18" charset="0"/>
                                </a:rPr>
                                <m:t>𝐷</m:t>
                              </m:r>
                            </m:e>
                            <m:sup>
                              <m:r>
                                <a:rPr lang="es-MX" b="0" i="1">
                                  <a:solidFill>
                                    <a:schemeClr val="tx1"/>
                                  </a:solidFill>
                                  <a:effectLst/>
                                  <a:latin typeface="Cambria Math" panose="02040503050406030204" pitchFamily="18" charset="0"/>
                                  <a:ea typeface="Cambria Math" panose="02040503050406030204" pitchFamily="18" charset="0"/>
                                </a:rPr>
                                <m:t>2</m:t>
                              </m:r>
                            </m:sup>
                          </m:sSup>
                          <m:r>
                            <a:rPr lang="es-MX" b="0" i="1">
                              <a:solidFill>
                                <a:schemeClr val="tx1"/>
                              </a:solidFill>
                              <a:effectLst/>
                              <a:latin typeface="Cambria Math" panose="02040503050406030204" pitchFamily="18" charset="0"/>
                              <a:ea typeface="Cambria Math" panose="02040503050406030204" pitchFamily="18" charset="0"/>
                            </a:rPr>
                            <m:t>−</m:t>
                          </m:r>
                          <m:sSup>
                            <m:sSupPr>
                              <m:ctrlPr>
                                <a:rPr lang="es-MX" b="0" i="1">
                                  <a:solidFill>
                                    <a:schemeClr val="tx1"/>
                                  </a:solidFill>
                                  <a:effectLst/>
                                  <a:latin typeface="Cambria Math" panose="02040503050406030204" pitchFamily="18" charset="0"/>
                                  <a:ea typeface="Cambria Math" panose="02040503050406030204" pitchFamily="18" charset="0"/>
                                </a:rPr>
                              </m:ctrlPr>
                            </m:sSupPr>
                            <m:e>
                              <m:r>
                                <a:rPr lang="es-MX" b="0" i="1">
                                  <a:solidFill>
                                    <a:schemeClr val="tx1"/>
                                  </a:solidFill>
                                  <a:effectLst/>
                                  <a:latin typeface="Cambria Math" panose="02040503050406030204" pitchFamily="18" charset="0"/>
                                  <a:ea typeface="Cambria Math" panose="02040503050406030204" pitchFamily="18" charset="0"/>
                                </a:rPr>
                                <m:t>𝑑</m:t>
                              </m:r>
                            </m:e>
                            <m:sup>
                              <m:r>
                                <a:rPr lang="es-MX" b="0" i="1">
                                  <a:solidFill>
                                    <a:schemeClr val="tx1"/>
                                  </a:solidFill>
                                  <a:effectLst/>
                                  <a:latin typeface="Cambria Math" panose="02040503050406030204" pitchFamily="18" charset="0"/>
                                  <a:ea typeface="Cambria Math" panose="02040503050406030204" pitchFamily="18" charset="0"/>
                                </a:rPr>
                                <m:t>2</m:t>
                              </m:r>
                            </m:sup>
                          </m:sSup>
                        </m:e>
                      </m:d>
                      <m:r>
                        <a:rPr lang="es-MX" b="0" i="1">
                          <a:solidFill>
                            <a:schemeClr val="tx1"/>
                          </a:solidFill>
                          <a:effectLst/>
                          <a:latin typeface="Cambria Math" panose="02040503050406030204" pitchFamily="18" charset="0"/>
                          <a:ea typeface="Cambria Math" panose="02040503050406030204" pitchFamily="18" charset="0"/>
                        </a:rPr>
                        <m:t>+</m:t>
                      </m:r>
                      <m:r>
                        <a:rPr lang="es-MX" b="0" i="1">
                          <a:solidFill>
                            <a:schemeClr val="tx1"/>
                          </a:solidFill>
                          <a:effectLst/>
                          <a:latin typeface="Cambria Math" panose="02040503050406030204" pitchFamily="18" charset="0"/>
                          <a:ea typeface="Cambria Math" panose="02040503050406030204" pitchFamily="18" charset="0"/>
                        </a:rPr>
                        <m:t>𝜋</m:t>
                      </m:r>
                      <m:r>
                        <m:rPr>
                          <m:sty m:val="p"/>
                        </m:rPr>
                        <a:rPr lang="es-MX" b="0" i="0">
                          <a:solidFill>
                            <a:schemeClr val="tx1"/>
                          </a:solidFill>
                          <a:effectLst/>
                          <a:latin typeface="Cambria Math" panose="02040503050406030204" pitchFamily="18" charset="0"/>
                          <a:ea typeface="Cambria Math" panose="02040503050406030204" pitchFamily="18" charset="0"/>
                        </a:rPr>
                        <m:t>dL</m:t>
                      </m:r>
                    </m:oMath>
                  </m:oMathPara>
                </a14:m>
                <a:endParaRPr lang="es-MX" dirty="0">
                  <a:latin typeface="Cambria Math" panose="02040503050406030204" pitchFamily="18" charset="0"/>
                  <a:ea typeface="Cambria Math" panose="02040503050406030204" pitchFamily="18" charset="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s-MX" b="0" i="1" smtClean="0">
                              <a:latin typeface="Cambria Math" panose="02040503050406030204" pitchFamily="18" charset="0"/>
                              <a:ea typeface="Cambria Math" panose="02040503050406030204" pitchFamily="18" charset="0"/>
                            </a:rPr>
                          </m:ctrlPr>
                        </m:sSubPr>
                        <m:e>
                          <m:r>
                            <a:rPr lang="es-MX" b="0" i="1">
                              <a:latin typeface="Cambria Math" panose="02040503050406030204" pitchFamily="18" charset="0"/>
                              <a:ea typeface="Cambria Math" panose="02040503050406030204" pitchFamily="18" charset="0"/>
                            </a:rPr>
                            <m:t>𝐴</m:t>
                          </m:r>
                        </m:e>
                        <m:sub>
                          <m:r>
                            <a:rPr lang="es-MX" b="0" i="1">
                              <a:latin typeface="Cambria Math" panose="02040503050406030204" pitchFamily="18" charset="0"/>
                              <a:ea typeface="Cambria Math" panose="02040503050406030204" pitchFamily="18" charset="0"/>
                            </a:rPr>
                            <m:t>𝑏𝑓𝑖𝑛𝑎𝑙</m:t>
                          </m:r>
                        </m:sub>
                      </m:sSub>
                      <m:r>
                        <a:rPr lang="es-MX" b="0" i="1">
                          <a:latin typeface="Cambria Math" panose="02040503050406030204" pitchFamily="18" charset="0"/>
                          <a:ea typeface="Cambria Math" panose="02040503050406030204" pitchFamily="18" charset="0"/>
                        </a:rPr>
                        <m:t>=</m:t>
                      </m:r>
                      <m:r>
                        <a:rPr lang="es-MX" b="0" i="1">
                          <a:solidFill>
                            <a:schemeClr val="tx1"/>
                          </a:solidFill>
                          <a:effectLst/>
                          <a:latin typeface="Cambria Math" panose="02040503050406030204" pitchFamily="18" charset="0"/>
                          <a:ea typeface="Cambria Math" panose="02040503050406030204" pitchFamily="18" charset="0"/>
                        </a:rPr>
                        <m:t>𝜋</m:t>
                      </m:r>
                      <m:r>
                        <m:rPr>
                          <m:sty m:val="p"/>
                        </m:rPr>
                        <a:rPr lang="es-MX" b="0" i="0">
                          <a:solidFill>
                            <a:schemeClr val="tx1"/>
                          </a:solidFill>
                          <a:effectLst/>
                          <a:latin typeface="Cambria Math" panose="02040503050406030204" pitchFamily="18" charset="0"/>
                          <a:ea typeface="Cambria Math" panose="02040503050406030204" pitchFamily="18" charset="0"/>
                        </a:rPr>
                        <m:t>D</m:t>
                      </m:r>
                      <m:r>
                        <a:rPr lang="es-MX" b="0" i="0">
                          <a:solidFill>
                            <a:schemeClr val="tx1"/>
                          </a:solidFill>
                          <a:effectLst/>
                          <a:latin typeface="Cambria Math" panose="02040503050406030204" pitchFamily="18" charset="0"/>
                          <a:ea typeface="Cambria Math" panose="02040503050406030204" pitchFamily="18" charset="0"/>
                        </a:rPr>
                        <m:t>(</m:t>
                      </m:r>
                      <m:r>
                        <m:rPr>
                          <m:sty m:val="p"/>
                        </m:rPr>
                        <a:rPr lang="es-MX" b="0" i="0">
                          <a:solidFill>
                            <a:schemeClr val="tx1"/>
                          </a:solidFill>
                          <a:effectLst/>
                          <a:latin typeface="Cambria Math" panose="02040503050406030204" pitchFamily="18" charset="0"/>
                          <a:ea typeface="Cambria Math" panose="02040503050406030204" pitchFamily="18" charset="0"/>
                        </a:rPr>
                        <m:t>L</m:t>
                      </m:r>
                      <m:r>
                        <a:rPr lang="es-MX" b="0" i="0">
                          <a:solidFill>
                            <a:schemeClr val="tx1"/>
                          </a:solidFill>
                          <a:effectLst/>
                          <a:latin typeface="Cambria Math" panose="02040503050406030204" pitchFamily="18" charset="0"/>
                          <a:ea typeface="Cambria Math" panose="02040503050406030204" pitchFamily="18" charset="0"/>
                        </a:rPr>
                        <m:t>−2</m:t>
                      </m:r>
                      <m:r>
                        <m:rPr>
                          <m:sty m:val="p"/>
                        </m:rPr>
                        <a:rPr lang="es-MX" b="0" i="0">
                          <a:solidFill>
                            <a:schemeClr val="tx1"/>
                          </a:solidFill>
                          <a:effectLst/>
                          <a:latin typeface="Cambria Math" panose="02040503050406030204" pitchFamily="18" charset="0"/>
                          <a:ea typeface="Cambria Math" panose="02040503050406030204" pitchFamily="18" charset="0"/>
                        </a:rPr>
                        <m:t>t</m:t>
                      </m:r>
                      <m:r>
                        <a:rPr lang="es-MX" b="0" i="0">
                          <a:solidFill>
                            <a:schemeClr val="tx1"/>
                          </a:solidFill>
                          <a:effectLst/>
                          <a:latin typeface="Cambria Math" panose="02040503050406030204" pitchFamily="18" charset="0"/>
                          <a:ea typeface="Cambria Math" panose="02040503050406030204" pitchFamily="18" charset="0"/>
                        </a:rPr>
                        <m:t>)</m:t>
                      </m:r>
                    </m:oMath>
                  </m:oMathPara>
                </a14:m>
                <a:endParaRPr lang="es-MX" dirty="0">
                  <a:latin typeface="Cambria Math" panose="02040503050406030204" pitchFamily="18" charset="0"/>
                  <a:ea typeface="Cambria Math" panose="02040503050406030204" pitchFamily="18" charset="0"/>
                  <a:cs typeface="Times New Roman" panose="02020603050405020304" pitchFamily="18" charset="0"/>
                </a:endParaRPr>
              </a:p>
              <a:p>
                <a:pPr marL="457200" indent="-457200">
                  <a:buFont typeface="+mj-lt"/>
                  <a:buAutoNum type="arabicPeriod" startAt="3"/>
                </a:pPr>
                <a:r>
                  <a:rPr lang="es-MX" sz="2400" dirty="0">
                    <a:latin typeface="Times New Roman" panose="02020603050405020304" pitchFamily="18" charset="0"/>
                    <a:cs typeface="Times New Roman" panose="02020603050405020304" pitchFamily="18" charset="0"/>
                  </a:rPr>
                  <a:t>Superficie externa y núcleo reaccionan:</a:t>
                </a:r>
              </a:p>
              <a:p>
                <a:pPr marL="0" indent="0">
                  <a:buNone/>
                </a:pPr>
                <a14:m>
                  <m:oMathPara xmlns:m="http://schemas.openxmlformats.org/officeDocument/2006/math">
                    <m:oMathParaPr>
                      <m:jc m:val="centerGroup"/>
                    </m:oMathParaPr>
                    <m:oMath xmlns:m="http://schemas.openxmlformats.org/officeDocument/2006/math">
                      <m:sSub>
                        <m:sSubPr>
                          <m:ctrlPr>
                            <a:rPr lang="es-MX" b="0" i="1" smtClean="0">
                              <a:latin typeface="Cambria Math" panose="02040503050406030204" pitchFamily="18" charset="0"/>
                            </a:rPr>
                          </m:ctrlPr>
                        </m:sSubPr>
                        <m:e>
                          <m:r>
                            <a:rPr lang="es-MX" b="0" i="1">
                              <a:latin typeface="Cambria Math" panose="02040503050406030204" pitchFamily="18" charset="0"/>
                            </a:rPr>
                            <m:t>𝐴</m:t>
                          </m:r>
                        </m:e>
                        <m:sub>
                          <m:r>
                            <a:rPr lang="es-MX" b="0" i="1">
                              <a:latin typeface="Cambria Math" panose="02040503050406030204" pitchFamily="18" charset="0"/>
                            </a:rPr>
                            <m:t>𝑏𝑐𝑜𝑛𝑠𝑡𝑎𝑛𝑡</m:t>
                          </m:r>
                        </m:sub>
                      </m:sSub>
                      <m:r>
                        <a:rPr lang="es-MX" b="0" i="1">
                          <a:latin typeface="Cambria Math" panose="02040503050406030204" pitchFamily="18" charset="0"/>
                        </a:rPr>
                        <m:t>=</m:t>
                      </m:r>
                      <m:r>
                        <a:rPr lang="es-MX" b="0" i="1">
                          <a:solidFill>
                            <a:schemeClr val="tx1"/>
                          </a:solidFill>
                          <a:effectLst/>
                          <a:latin typeface="Cambria Math" panose="02040503050406030204" pitchFamily="18" charset="0"/>
                        </a:rPr>
                        <m:t>𝜋</m:t>
                      </m:r>
                      <m:r>
                        <m:rPr>
                          <m:sty m:val="p"/>
                        </m:rPr>
                        <a:rPr lang="es-MX" b="0" i="0">
                          <a:solidFill>
                            <a:schemeClr val="tx1"/>
                          </a:solidFill>
                          <a:effectLst/>
                          <a:latin typeface="Cambria Math" panose="02040503050406030204" pitchFamily="18" charset="0"/>
                        </a:rPr>
                        <m:t>L</m:t>
                      </m:r>
                      <m:r>
                        <a:rPr lang="es-MX" b="0" i="0">
                          <a:solidFill>
                            <a:schemeClr val="tx1"/>
                          </a:solidFill>
                          <a:effectLst/>
                          <a:latin typeface="Cambria Math" panose="02040503050406030204" pitchFamily="18" charset="0"/>
                        </a:rPr>
                        <m:t>(</m:t>
                      </m:r>
                      <m:r>
                        <m:rPr>
                          <m:sty m:val="p"/>
                        </m:rPr>
                        <a:rPr lang="es-MX" b="0" i="0">
                          <a:solidFill>
                            <a:schemeClr val="tx1"/>
                          </a:solidFill>
                          <a:effectLst/>
                          <a:latin typeface="Cambria Math" panose="02040503050406030204" pitchFamily="18" charset="0"/>
                        </a:rPr>
                        <m:t>D</m:t>
                      </m:r>
                      <m:r>
                        <a:rPr lang="es-MX" b="0" i="0">
                          <a:solidFill>
                            <a:schemeClr val="tx1"/>
                          </a:solidFill>
                          <a:effectLst/>
                          <a:latin typeface="Cambria Math" panose="02040503050406030204" pitchFamily="18" charset="0"/>
                        </a:rPr>
                        <m:t>+</m:t>
                      </m:r>
                      <m:r>
                        <m:rPr>
                          <m:sty m:val="p"/>
                        </m:rPr>
                        <a:rPr lang="es-MX" b="0" i="0">
                          <a:solidFill>
                            <a:schemeClr val="tx1"/>
                          </a:solidFill>
                          <a:effectLst/>
                          <a:latin typeface="Cambria Math" panose="02040503050406030204" pitchFamily="18" charset="0"/>
                        </a:rPr>
                        <m:t>d</m:t>
                      </m:r>
                      <m:r>
                        <a:rPr lang="es-MX" b="0" i="0">
                          <a:solidFill>
                            <a:schemeClr val="tx1"/>
                          </a:solidFill>
                          <a:effectLst/>
                          <a:latin typeface="Cambria Math" panose="02040503050406030204" pitchFamily="18" charset="0"/>
                        </a:rPr>
                        <m:t>)</m:t>
                      </m:r>
                    </m:oMath>
                  </m:oMathPara>
                </a14:m>
                <a:endParaRPr lang="es-MX" dirty="0">
                  <a:latin typeface="Times New Roman" panose="02020603050405020304" pitchFamily="18" charset="0"/>
                  <a:cs typeface="Times New Roman" panose="02020603050405020304" pitchFamily="18" charset="0"/>
                </a:endParaRPr>
              </a:p>
            </p:txBody>
          </p:sp>
        </mc:Choice>
        <mc:Fallback>
          <p:sp>
            <p:nvSpPr>
              <p:cNvPr id="10" name="CuadroTexto 9">
                <a:extLst>
                  <a:ext uri="{FF2B5EF4-FFF2-40B4-BE49-F238E27FC236}">
                    <a16:creationId xmlns:a16="http://schemas.microsoft.com/office/drawing/2014/main" id="{9E84CA75-77BD-A5E6-8789-CA11B68A5F3B}"/>
                  </a:ext>
                </a:extLst>
              </p:cNvPr>
              <p:cNvSpPr txBox="1">
                <a:spLocks noRot="1" noChangeAspect="1" noMove="1" noResize="1" noEditPoints="1" noAdjustHandles="1" noChangeArrowheads="1" noChangeShapeType="1" noTextEdit="1"/>
              </p:cNvSpPr>
              <p:nvPr/>
            </p:nvSpPr>
            <p:spPr>
              <a:xfrm>
                <a:off x="838200" y="3361493"/>
                <a:ext cx="6096000" cy="2629822"/>
              </a:xfrm>
              <a:prstGeom prst="rect">
                <a:avLst/>
              </a:prstGeom>
              <a:blipFill>
                <a:blip r:embed="rId3"/>
                <a:stretch>
                  <a:fillRect l="-1400" t="-1852" b="-1157"/>
                </a:stretch>
              </a:blipFill>
            </p:spPr>
            <p:txBody>
              <a:bodyPr/>
              <a:lstStyle/>
              <a:p>
                <a:r>
                  <a:rPr lang="es-MX">
                    <a:noFill/>
                  </a:rPr>
                  <a:t> </a:t>
                </a:r>
              </a:p>
            </p:txBody>
          </p:sp>
        </mc:Fallback>
      </mc:AlternateContent>
      <p:grpSp>
        <p:nvGrpSpPr>
          <p:cNvPr id="36" name="Grupo 35">
            <a:extLst>
              <a:ext uri="{FF2B5EF4-FFF2-40B4-BE49-F238E27FC236}">
                <a16:creationId xmlns:a16="http://schemas.microsoft.com/office/drawing/2014/main" id="{0CB35D51-5F33-F9CC-8FA9-B719FA06D453}"/>
              </a:ext>
            </a:extLst>
          </p:cNvPr>
          <p:cNvGrpSpPr/>
          <p:nvPr/>
        </p:nvGrpSpPr>
        <p:grpSpPr>
          <a:xfrm>
            <a:off x="7299733" y="1413917"/>
            <a:ext cx="3342867" cy="1260001"/>
            <a:chOff x="5938207" y="1002934"/>
            <a:chExt cx="3849173" cy="1710972"/>
          </a:xfrm>
        </p:grpSpPr>
        <p:grpSp>
          <p:nvGrpSpPr>
            <p:cNvPr id="19" name="Grupo 18">
              <a:extLst>
                <a:ext uri="{FF2B5EF4-FFF2-40B4-BE49-F238E27FC236}">
                  <a16:creationId xmlns:a16="http://schemas.microsoft.com/office/drawing/2014/main" id="{50B02D32-675D-2262-13AE-6371A58BC9AA}"/>
                </a:ext>
              </a:extLst>
            </p:cNvPr>
            <p:cNvGrpSpPr/>
            <p:nvPr/>
          </p:nvGrpSpPr>
          <p:grpSpPr>
            <a:xfrm>
              <a:off x="5938207" y="1002934"/>
              <a:ext cx="1450838" cy="1710971"/>
              <a:chOff x="7310800" y="1053962"/>
              <a:chExt cx="1450838" cy="1710971"/>
            </a:xfrm>
          </p:grpSpPr>
          <p:sp>
            <p:nvSpPr>
              <p:cNvPr id="30" name="Elipse 29">
                <a:extLst>
                  <a:ext uri="{FF2B5EF4-FFF2-40B4-BE49-F238E27FC236}">
                    <a16:creationId xmlns:a16="http://schemas.microsoft.com/office/drawing/2014/main" id="{3D79C08D-A197-42D4-B28C-6E89E5FCEB0E}"/>
                  </a:ext>
                </a:extLst>
              </p:cNvPr>
              <p:cNvSpPr/>
              <p:nvPr/>
            </p:nvSpPr>
            <p:spPr>
              <a:xfrm>
                <a:off x="7310800" y="1053962"/>
                <a:ext cx="1450838" cy="1710971"/>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1" name="Elipse 30">
                <a:extLst>
                  <a:ext uri="{FF2B5EF4-FFF2-40B4-BE49-F238E27FC236}">
                    <a16:creationId xmlns:a16="http://schemas.microsoft.com/office/drawing/2014/main" id="{E9EB805D-62E6-9629-9E5D-FA936909AFF5}"/>
                  </a:ext>
                </a:extLst>
              </p:cNvPr>
              <p:cNvSpPr/>
              <p:nvPr/>
            </p:nvSpPr>
            <p:spPr>
              <a:xfrm>
                <a:off x="7626930" y="1425768"/>
                <a:ext cx="829050" cy="977698"/>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MX" dirty="0"/>
              </a:p>
            </p:txBody>
          </p:sp>
        </p:grpSp>
        <p:sp>
          <p:nvSpPr>
            <p:cNvPr id="32" name="Rectángulo 31">
              <a:extLst>
                <a:ext uri="{FF2B5EF4-FFF2-40B4-BE49-F238E27FC236}">
                  <a16:creationId xmlns:a16="http://schemas.microsoft.com/office/drawing/2014/main" id="{4A573487-10CB-C0BE-89D2-5399693DDCBA}"/>
                </a:ext>
              </a:extLst>
            </p:cNvPr>
            <p:cNvSpPr/>
            <p:nvPr/>
          </p:nvSpPr>
          <p:spPr>
            <a:xfrm>
              <a:off x="8084816" y="1002935"/>
              <a:ext cx="1702564" cy="171097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MX"/>
            </a:p>
          </p:txBody>
        </p:sp>
      </p:grpSp>
      <p:grpSp>
        <p:nvGrpSpPr>
          <p:cNvPr id="37" name="Grupo 36">
            <a:extLst>
              <a:ext uri="{FF2B5EF4-FFF2-40B4-BE49-F238E27FC236}">
                <a16:creationId xmlns:a16="http://schemas.microsoft.com/office/drawing/2014/main" id="{39B1D98E-1049-2F22-16CA-7D13D1909A1C}"/>
              </a:ext>
            </a:extLst>
          </p:cNvPr>
          <p:cNvGrpSpPr/>
          <p:nvPr/>
        </p:nvGrpSpPr>
        <p:grpSpPr>
          <a:xfrm>
            <a:off x="7299733" y="3172380"/>
            <a:ext cx="3342867" cy="1260001"/>
            <a:chOff x="5938207" y="1002934"/>
            <a:chExt cx="3849173" cy="1710972"/>
          </a:xfrm>
        </p:grpSpPr>
        <p:grpSp>
          <p:nvGrpSpPr>
            <p:cNvPr id="40" name="Grupo 39">
              <a:extLst>
                <a:ext uri="{FF2B5EF4-FFF2-40B4-BE49-F238E27FC236}">
                  <a16:creationId xmlns:a16="http://schemas.microsoft.com/office/drawing/2014/main" id="{12A34D48-24EC-0D66-0240-012CFB03DB74}"/>
                </a:ext>
              </a:extLst>
            </p:cNvPr>
            <p:cNvGrpSpPr/>
            <p:nvPr/>
          </p:nvGrpSpPr>
          <p:grpSpPr>
            <a:xfrm>
              <a:off x="5938207" y="1002934"/>
              <a:ext cx="1450838" cy="1710971"/>
              <a:chOff x="7310800" y="1053962"/>
              <a:chExt cx="1450838" cy="1710971"/>
            </a:xfrm>
          </p:grpSpPr>
          <p:sp>
            <p:nvSpPr>
              <p:cNvPr id="42" name="Elipse 41">
                <a:extLst>
                  <a:ext uri="{FF2B5EF4-FFF2-40B4-BE49-F238E27FC236}">
                    <a16:creationId xmlns:a16="http://schemas.microsoft.com/office/drawing/2014/main" id="{E224C2A6-F1F2-CC42-6167-D312CC4B4A5F}"/>
                  </a:ext>
                </a:extLst>
              </p:cNvPr>
              <p:cNvSpPr/>
              <p:nvPr/>
            </p:nvSpPr>
            <p:spPr>
              <a:xfrm>
                <a:off x="7310800" y="1053962"/>
                <a:ext cx="1450838" cy="1710971"/>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4" name="Elipse 43">
                <a:extLst>
                  <a:ext uri="{FF2B5EF4-FFF2-40B4-BE49-F238E27FC236}">
                    <a16:creationId xmlns:a16="http://schemas.microsoft.com/office/drawing/2014/main" id="{EC9E1C03-4AD3-1214-71F4-3A0462F71691}"/>
                  </a:ext>
                </a:extLst>
              </p:cNvPr>
              <p:cNvSpPr/>
              <p:nvPr/>
            </p:nvSpPr>
            <p:spPr>
              <a:xfrm>
                <a:off x="7626930" y="1425768"/>
                <a:ext cx="829050" cy="977698"/>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MX" dirty="0"/>
              </a:p>
            </p:txBody>
          </p:sp>
        </p:grpSp>
        <p:sp>
          <p:nvSpPr>
            <p:cNvPr id="41" name="Rectángulo 40">
              <a:extLst>
                <a:ext uri="{FF2B5EF4-FFF2-40B4-BE49-F238E27FC236}">
                  <a16:creationId xmlns:a16="http://schemas.microsoft.com/office/drawing/2014/main" id="{09B92FA5-437B-93A7-7E92-94EE2A804412}"/>
                </a:ext>
              </a:extLst>
            </p:cNvPr>
            <p:cNvSpPr/>
            <p:nvPr/>
          </p:nvSpPr>
          <p:spPr>
            <a:xfrm>
              <a:off x="8084816" y="1002935"/>
              <a:ext cx="1702564" cy="1710971"/>
            </a:xfrm>
            <a:prstGeom prst="rect">
              <a:avLst/>
            </a:prstGeom>
            <a:solidFill>
              <a:srgbClr val="C00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MX"/>
            </a:p>
          </p:txBody>
        </p:sp>
      </p:grpSp>
      <p:grpSp>
        <p:nvGrpSpPr>
          <p:cNvPr id="45" name="Grupo 44">
            <a:extLst>
              <a:ext uri="{FF2B5EF4-FFF2-40B4-BE49-F238E27FC236}">
                <a16:creationId xmlns:a16="http://schemas.microsoft.com/office/drawing/2014/main" id="{6AB3828B-44F4-4A8C-3109-838F17D39E99}"/>
              </a:ext>
            </a:extLst>
          </p:cNvPr>
          <p:cNvGrpSpPr/>
          <p:nvPr/>
        </p:nvGrpSpPr>
        <p:grpSpPr>
          <a:xfrm>
            <a:off x="7299733" y="4957795"/>
            <a:ext cx="3342867" cy="1260001"/>
            <a:chOff x="5938207" y="1002934"/>
            <a:chExt cx="3849173" cy="1710972"/>
          </a:xfrm>
        </p:grpSpPr>
        <p:grpSp>
          <p:nvGrpSpPr>
            <p:cNvPr id="46" name="Grupo 45">
              <a:extLst>
                <a:ext uri="{FF2B5EF4-FFF2-40B4-BE49-F238E27FC236}">
                  <a16:creationId xmlns:a16="http://schemas.microsoft.com/office/drawing/2014/main" id="{D69BC071-721C-D409-2442-4A0447CB59A7}"/>
                </a:ext>
              </a:extLst>
            </p:cNvPr>
            <p:cNvGrpSpPr/>
            <p:nvPr/>
          </p:nvGrpSpPr>
          <p:grpSpPr>
            <a:xfrm>
              <a:off x="5938207" y="1002934"/>
              <a:ext cx="1450838" cy="1710971"/>
              <a:chOff x="7310800" y="1053962"/>
              <a:chExt cx="1450838" cy="1710971"/>
            </a:xfrm>
          </p:grpSpPr>
          <p:sp>
            <p:nvSpPr>
              <p:cNvPr id="48" name="Elipse 47">
                <a:extLst>
                  <a:ext uri="{FF2B5EF4-FFF2-40B4-BE49-F238E27FC236}">
                    <a16:creationId xmlns:a16="http://schemas.microsoft.com/office/drawing/2014/main" id="{B1D7482B-3DC7-438F-184E-7B6D1F18E6FF}"/>
                  </a:ext>
                </a:extLst>
              </p:cNvPr>
              <p:cNvSpPr/>
              <p:nvPr/>
            </p:nvSpPr>
            <p:spPr>
              <a:xfrm>
                <a:off x="7310800" y="1053962"/>
                <a:ext cx="1450838" cy="1710971"/>
              </a:xfrm>
              <a:prstGeom prst="ellipse">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9" name="Elipse 48">
                <a:extLst>
                  <a:ext uri="{FF2B5EF4-FFF2-40B4-BE49-F238E27FC236}">
                    <a16:creationId xmlns:a16="http://schemas.microsoft.com/office/drawing/2014/main" id="{4D7D1C7A-581A-9D58-9132-F50D66C1DE3E}"/>
                  </a:ext>
                </a:extLst>
              </p:cNvPr>
              <p:cNvSpPr/>
              <p:nvPr/>
            </p:nvSpPr>
            <p:spPr>
              <a:xfrm>
                <a:off x="7626930" y="1425768"/>
                <a:ext cx="829050" cy="977698"/>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MX" dirty="0"/>
              </a:p>
            </p:txBody>
          </p:sp>
        </p:grpSp>
        <p:sp>
          <p:nvSpPr>
            <p:cNvPr id="47" name="Rectángulo 46">
              <a:extLst>
                <a:ext uri="{FF2B5EF4-FFF2-40B4-BE49-F238E27FC236}">
                  <a16:creationId xmlns:a16="http://schemas.microsoft.com/office/drawing/2014/main" id="{1D3A0EF4-1FE8-E0A9-85AD-B9C5B4FDF4CF}"/>
                </a:ext>
              </a:extLst>
            </p:cNvPr>
            <p:cNvSpPr/>
            <p:nvPr/>
          </p:nvSpPr>
          <p:spPr>
            <a:xfrm>
              <a:off x="8084816" y="1002935"/>
              <a:ext cx="1702564" cy="171097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MX"/>
            </a:p>
          </p:txBody>
        </p:sp>
      </p:grpSp>
      <p:sp>
        <p:nvSpPr>
          <p:cNvPr id="50" name="Elipse 49">
            <a:extLst>
              <a:ext uri="{FF2B5EF4-FFF2-40B4-BE49-F238E27FC236}">
                <a16:creationId xmlns:a16="http://schemas.microsoft.com/office/drawing/2014/main" id="{071A2876-B523-6A0B-72FE-3AE7AB51CE42}"/>
              </a:ext>
            </a:extLst>
          </p:cNvPr>
          <p:cNvSpPr/>
          <p:nvPr/>
        </p:nvSpPr>
        <p:spPr>
          <a:xfrm>
            <a:off x="6754200" y="1026965"/>
            <a:ext cx="360000" cy="360000"/>
          </a:xfrm>
          <a:prstGeom prst="ellipse">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rPr>
              <a:t>1</a:t>
            </a:r>
          </a:p>
        </p:txBody>
      </p:sp>
      <p:sp>
        <p:nvSpPr>
          <p:cNvPr id="51" name="Elipse 50">
            <a:extLst>
              <a:ext uri="{FF2B5EF4-FFF2-40B4-BE49-F238E27FC236}">
                <a16:creationId xmlns:a16="http://schemas.microsoft.com/office/drawing/2014/main" id="{3276C69E-EF12-912E-0644-AB781765031D}"/>
              </a:ext>
            </a:extLst>
          </p:cNvPr>
          <p:cNvSpPr/>
          <p:nvPr/>
        </p:nvSpPr>
        <p:spPr>
          <a:xfrm>
            <a:off x="6754200" y="2812380"/>
            <a:ext cx="360000" cy="360000"/>
          </a:xfrm>
          <a:prstGeom prst="ellipse">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rPr>
              <a:t>2</a:t>
            </a:r>
          </a:p>
        </p:txBody>
      </p:sp>
      <p:sp>
        <p:nvSpPr>
          <p:cNvPr id="52" name="Elipse 51">
            <a:extLst>
              <a:ext uri="{FF2B5EF4-FFF2-40B4-BE49-F238E27FC236}">
                <a16:creationId xmlns:a16="http://schemas.microsoft.com/office/drawing/2014/main" id="{25F5EAD9-0640-C865-A4BA-01B99E6E9793}"/>
              </a:ext>
            </a:extLst>
          </p:cNvPr>
          <p:cNvSpPr/>
          <p:nvPr/>
        </p:nvSpPr>
        <p:spPr>
          <a:xfrm>
            <a:off x="6754200" y="4597795"/>
            <a:ext cx="360000" cy="360000"/>
          </a:xfrm>
          <a:prstGeom prst="ellipse">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MX" dirty="0">
                <a:solidFill>
                  <a:schemeClr val="tx1"/>
                </a:solidFill>
              </a:rPr>
              <a:t>3</a:t>
            </a:r>
          </a:p>
        </p:txBody>
      </p:sp>
    </p:spTree>
    <p:extLst>
      <p:ext uri="{BB962C8B-B14F-4D97-AF65-F5344CB8AC3E}">
        <p14:creationId xmlns:p14="http://schemas.microsoft.com/office/powerpoint/2010/main" val="26563986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3E9166-F06D-1BDA-3058-6689F24A8B2D}"/>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19676135-9C73-7CEA-A849-661EB03FB5C5}"/>
              </a:ext>
            </a:extLst>
          </p:cNvPr>
          <p:cNvSpPr>
            <a:spLocks noGrp="1"/>
          </p:cNvSpPr>
          <p:nvPr>
            <p:ph type="title"/>
          </p:nvPr>
        </p:nvSpPr>
        <p:spPr/>
        <p:txBody>
          <a:bodyPr>
            <a:normAutofit/>
          </a:bodyPr>
          <a:lstStyle/>
          <a:p>
            <a:r>
              <a:rPr lang="es-MX" sz="3400" dirty="0">
                <a:latin typeface="Times New Roman" panose="02020603050405020304" pitchFamily="18" charset="0"/>
                <a:cs typeface="Times New Roman" panose="02020603050405020304" pitchFamily="18" charset="0"/>
              </a:rPr>
              <a:t>Estado del arte</a:t>
            </a:r>
          </a:p>
        </p:txBody>
      </p:sp>
      <p:sp>
        <p:nvSpPr>
          <p:cNvPr id="3" name="Marcador de contenido 2">
            <a:extLst>
              <a:ext uri="{FF2B5EF4-FFF2-40B4-BE49-F238E27FC236}">
                <a16:creationId xmlns:a16="http://schemas.microsoft.com/office/drawing/2014/main" id="{BBD21FC4-3055-A691-0C29-D19DAAB4AE16}"/>
              </a:ext>
            </a:extLst>
          </p:cNvPr>
          <p:cNvSpPr>
            <a:spLocks noGrp="1"/>
          </p:cNvSpPr>
          <p:nvPr>
            <p:ph sz="half" idx="1"/>
          </p:nvPr>
        </p:nvSpPr>
        <p:spPr>
          <a:xfrm>
            <a:off x="838199" y="2753463"/>
            <a:ext cx="6866467" cy="3423499"/>
          </a:xfrm>
        </p:spPr>
        <p:txBody>
          <a:bodyPr>
            <a:noAutofit/>
          </a:bodyPr>
          <a:lstStyle/>
          <a:p>
            <a:pPr marL="0" indent="0">
              <a:buNone/>
            </a:pPr>
            <a:r>
              <a:rPr lang="es-MX" sz="2400" dirty="0">
                <a:latin typeface="Times New Roman" panose="02020603050405020304" pitchFamily="18" charset="0"/>
                <a:cs typeface="Times New Roman" panose="02020603050405020304" pitchFamily="18" charset="0"/>
              </a:rPr>
              <a:t>Combustión</a:t>
            </a:r>
          </a:p>
          <a:p>
            <a:pPr marL="0" indent="0">
              <a:buNone/>
            </a:pPr>
            <a:r>
              <a:rPr lang="es-MX" sz="2400" dirty="0">
                <a:latin typeface="Times New Roman" panose="02020603050405020304" pitchFamily="18" charset="0"/>
                <a:cs typeface="Times New Roman" panose="02020603050405020304" pitchFamily="18" charset="0"/>
              </a:rPr>
              <a:t>Tomando de ejemplo la combustión del propelente KNSU</a:t>
            </a:r>
          </a:p>
          <a:p>
            <a:pPr marL="0" indent="0">
              <a:buNone/>
            </a:pPr>
            <a:r>
              <a:rPr lang="es-MX" sz="2400" dirty="0">
                <a:latin typeface="Times New Roman" panose="02020603050405020304" pitchFamily="18" charset="0"/>
                <a:cs typeface="Times New Roman" panose="02020603050405020304" pitchFamily="18" charset="0"/>
              </a:rPr>
              <a:t>Derivar la ecuación de combustión es complejo. </a:t>
            </a:r>
          </a:p>
          <a:p>
            <a:pPr marL="514350" indent="-514350">
              <a:buFont typeface="+mj-lt"/>
              <a:buAutoNum type="romanUcPeriod"/>
            </a:pPr>
            <a:r>
              <a:rPr lang="es-MX" sz="2400" dirty="0">
                <a:latin typeface="Times New Roman" panose="02020603050405020304" pitchFamily="18" charset="0"/>
                <a:cs typeface="Times New Roman" panose="02020603050405020304" pitchFamily="18" charset="0"/>
              </a:rPr>
              <a:t>Primero se asume qué productos de combustión serán los resultantes. </a:t>
            </a:r>
          </a:p>
          <a:p>
            <a:pPr marL="514350" indent="-514350">
              <a:buFont typeface="+mj-lt"/>
              <a:buAutoNum type="romanUcPeriod"/>
            </a:pPr>
            <a:r>
              <a:rPr lang="es-MX" sz="2400" dirty="0">
                <a:latin typeface="Times New Roman" panose="02020603050405020304" pitchFamily="18" charset="0"/>
                <a:cs typeface="Times New Roman" panose="02020603050405020304" pitchFamily="18" charset="0"/>
              </a:rPr>
              <a:t>Una vez asumidos, es determinar la cantidad </a:t>
            </a:r>
            <a:r>
              <a:rPr lang="es-MX" sz="2400" b="1" dirty="0">
                <a:latin typeface="Times New Roman" panose="02020603050405020304" pitchFamily="18" charset="0"/>
                <a:cs typeface="Times New Roman" panose="02020603050405020304" pitchFamily="18" charset="0"/>
              </a:rPr>
              <a:t>molar</a:t>
            </a:r>
            <a:r>
              <a:rPr lang="es-MX" sz="2400" dirty="0">
                <a:latin typeface="Times New Roman" panose="02020603050405020304" pitchFamily="18" charset="0"/>
                <a:cs typeface="Times New Roman" panose="02020603050405020304" pitchFamily="18" charset="0"/>
              </a:rPr>
              <a:t> que resultaran, a partir de los reactivos.</a:t>
            </a:r>
          </a:p>
        </p:txBody>
      </p:sp>
      <mc:AlternateContent xmlns:mc="http://schemas.openxmlformats.org/markup-compatibility/2006">
        <mc:Choice xmlns:a14="http://schemas.microsoft.com/office/drawing/2010/main" Requires="a14">
          <p:graphicFrame>
            <p:nvGraphicFramePr>
              <p:cNvPr id="7" name="Tabla 6">
                <a:extLst>
                  <a:ext uri="{FF2B5EF4-FFF2-40B4-BE49-F238E27FC236}">
                    <a16:creationId xmlns:a16="http://schemas.microsoft.com/office/drawing/2014/main" id="{5FAE4B14-C983-221B-CAAC-EE8907FA23B1}"/>
                  </a:ext>
                </a:extLst>
              </p:cNvPr>
              <p:cNvGraphicFramePr>
                <a:graphicFrameLocks noGrp="1"/>
              </p:cNvGraphicFramePr>
              <p:nvPr>
                <p:extLst>
                  <p:ext uri="{D42A27DB-BD31-4B8C-83A1-F6EECF244321}">
                    <p14:modId xmlns:p14="http://schemas.microsoft.com/office/powerpoint/2010/main" val="1828520452"/>
                  </p:ext>
                </p:extLst>
              </p:nvPr>
            </p:nvGraphicFramePr>
            <p:xfrm>
              <a:off x="7704666" y="2753464"/>
              <a:ext cx="3548926" cy="3749040"/>
            </p:xfrm>
            <a:graphic>
              <a:graphicData uri="http://schemas.openxmlformats.org/drawingml/2006/table">
                <a:tbl>
                  <a:tblPr firstRow="1" bandRow="1">
                    <a:tableStyleId>{2D5ABB26-0587-4C30-8999-92F81FD0307C}</a:tableStyleId>
                  </a:tblPr>
                  <a:tblGrid>
                    <a:gridCol w="1159050">
                      <a:extLst>
                        <a:ext uri="{9D8B030D-6E8A-4147-A177-3AD203B41FA5}">
                          <a16:colId xmlns:a16="http://schemas.microsoft.com/office/drawing/2014/main" val="2002694834"/>
                        </a:ext>
                      </a:extLst>
                    </a:gridCol>
                    <a:gridCol w="2389876">
                      <a:extLst>
                        <a:ext uri="{9D8B030D-6E8A-4147-A177-3AD203B41FA5}">
                          <a16:colId xmlns:a16="http://schemas.microsoft.com/office/drawing/2014/main" val="1831911072"/>
                        </a:ext>
                      </a:extLst>
                    </a:gridCol>
                  </a:tblGrid>
                  <a:tr h="318456">
                    <a:tc>
                      <a:txBody>
                        <a:bodyPr/>
                        <a:lstStyle/>
                        <a:p>
                          <a:pPr algn="ctr"/>
                          <a:r>
                            <a:rPr lang="es-MX" sz="2400" b="1" dirty="0">
                              <a:latin typeface="Times New Roman" panose="02020603050405020304" pitchFamily="18" charset="0"/>
                              <a:cs typeface="Times New Roman" panose="02020603050405020304" pitchFamily="18" charset="0"/>
                            </a:rPr>
                            <a:t>Estado</a:t>
                          </a:r>
                        </a:p>
                      </a:txBody>
                      <a:tcPr anchor="ctr">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algn="ctr"/>
                          <a:r>
                            <a:rPr lang="es-MX" sz="2400" b="1" dirty="0">
                              <a:latin typeface="Times New Roman" panose="02020603050405020304" pitchFamily="18" charset="0"/>
                              <a:cs typeface="Times New Roman" panose="02020603050405020304" pitchFamily="18" charset="0"/>
                            </a:rPr>
                            <a:t>Compuesto</a:t>
                          </a:r>
                        </a:p>
                      </a:txBody>
                      <a:tcPr anchor="ctr">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180083076"/>
                      </a:ext>
                    </a:extLst>
                  </a:tr>
                  <a:tr h="304147">
                    <a:tc>
                      <a:txBody>
                        <a:bodyPr/>
                        <a:lstStyle/>
                        <a:p>
                          <a:pPr algn="ctr"/>
                          <a:r>
                            <a:rPr lang="es-MX" dirty="0"/>
                            <a:t>S</a:t>
                          </a:r>
                        </a:p>
                      </a:txBody>
                      <a:tcPr anchor="ctr">
                        <a:lnT w="12700" cap="flat" cmpd="sng" algn="ctr">
                          <a:solidFill>
                            <a:schemeClr val="tx1"/>
                          </a:solidFill>
                          <a:prstDash val="solid"/>
                          <a:round/>
                          <a:headEnd type="none" w="med" len="med"/>
                          <a:tailEnd type="none" w="med" len="med"/>
                        </a:lnT>
                      </a:tcPr>
                    </a:tc>
                    <a:tc>
                      <a:txBody>
                        <a:bodyPr/>
                        <a:lstStyle/>
                        <a:p>
                          <a:pPr algn="ctr"/>
                          <a14:m>
                            <m:oMathPara xmlns:m="http://schemas.openxmlformats.org/officeDocument/2006/math">
                              <m:oMathParaPr>
                                <m:jc m:val="centerGroup"/>
                              </m:oMathParaPr>
                              <m:oMath xmlns:m="http://schemas.openxmlformats.org/officeDocument/2006/math">
                                <m:sSub>
                                  <m:sSubPr>
                                    <m:ctrlPr>
                                      <a:rPr lang="es-MX" b="0" smtClean="0"/>
                                    </m:ctrlPr>
                                  </m:sSubPr>
                                  <m:e>
                                    <m:r>
                                      <a:rPr lang="es-MX" b="0" smtClean="0"/>
                                      <m:t>𝐶</m:t>
                                    </m:r>
                                  </m:e>
                                  <m:sub>
                                    <m:r>
                                      <a:rPr lang="es-MX" b="0" smtClean="0"/>
                                      <m:t>12</m:t>
                                    </m:r>
                                  </m:sub>
                                </m:sSub>
                                <m:sSub>
                                  <m:sSubPr>
                                    <m:ctrlPr>
                                      <a:rPr lang="es-MX" b="0" smtClean="0"/>
                                    </m:ctrlPr>
                                  </m:sSubPr>
                                  <m:e>
                                    <m:r>
                                      <a:rPr lang="es-MX" b="0" smtClean="0"/>
                                      <m:t>𝐻</m:t>
                                    </m:r>
                                  </m:e>
                                  <m:sub>
                                    <m:r>
                                      <a:rPr lang="es-MX" b="0" smtClean="0"/>
                                      <m:t>22</m:t>
                                    </m:r>
                                  </m:sub>
                                </m:sSub>
                                <m:r>
                                  <a:rPr lang="es-MX" b="0" smtClean="0"/>
                                  <m:t>𝑂</m:t>
                                </m:r>
                                <m:r>
                                  <a:rPr lang="es-MX" b="0" smtClean="0"/>
                                  <m:t>_11</m:t>
                                </m:r>
                              </m:oMath>
                            </m:oMathPara>
                          </a14:m>
                          <a:endParaRPr lang="es-MX" dirty="0"/>
                        </a:p>
                      </a:txBody>
                      <a:tcPr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047016321"/>
                      </a:ext>
                    </a:extLst>
                  </a:tr>
                  <a:tr h="278264">
                    <a:tc>
                      <a:txBody>
                        <a:bodyPr/>
                        <a:lstStyle/>
                        <a:p>
                          <a:pPr algn="ctr"/>
                          <a:r>
                            <a:rPr lang="es-MX" dirty="0"/>
                            <a:t>S</a:t>
                          </a:r>
                        </a:p>
                      </a:txBody>
                      <a:tcPr anchor="ctr">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r>
                                  <a:rPr lang="es-MX" b="0" smtClean="0"/>
                                  <m:t>𝐾𝑁</m:t>
                                </m:r>
                                <m:sSub>
                                  <m:sSubPr>
                                    <m:ctrlPr>
                                      <a:rPr lang="es-MX" b="0" smtClean="0"/>
                                    </m:ctrlPr>
                                  </m:sSubPr>
                                  <m:e>
                                    <m:r>
                                      <a:rPr lang="es-MX" b="0" smtClean="0"/>
                                      <m:t>𝑂</m:t>
                                    </m:r>
                                  </m:e>
                                  <m:sub>
                                    <m:r>
                                      <a:rPr lang="es-MX" b="0" smtClean="0"/>
                                      <m:t>3</m:t>
                                    </m:r>
                                  </m:sub>
                                </m:sSub>
                              </m:oMath>
                            </m:oMathPara>
                          </a14:m>
                          <a:endParaRPr lang="es-MX" dirty="0"/>
                        </a:p>
                      </a:txBody>
                      <a:tcPr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39298315"/>
                      </a:ext>
                    </a:extLst>
                  </a:tr>
                  <a:tr h="278264">
                    <a:tc>
                      <a:txBody>
                        <a:bodyPr/>
                        <a:lstStyle/>
                        <a:p>
                          <a:pPr algn="ctr"/>
                          <a:r>
                            <a:rPr lang="es-MX" dirty="0"/>
                            <a:t>G</a:t>
                          </a:r>
                        </a:p>
                      </a:txBody>
                      <a:tcPr anchor="ctr">
                        <a:lnT w="12700" cap="flat" cmpd="sng" algn="ctr">
                          <a:solidFill>
                            <a:schemeClr val="tx1"/>
                          </a:solidFill>
                          <a:prstDash val="solid"/>
                          <a:round/>
                          <a:headEnd type="none" w="med" len="med"/>
                          <a:tailEnd type="none" w="med" len="med"/>
                        </a:lnT>
                      </a:tcPr>
                    </a:tc>
                    <a:tc>
                      <a:txBody>
                        <a:bodyPr/>
                        <a:lstStyle/>
                        <a:p>
                          <a:pPr algn="ctr"/>
                          <a14:m>
                            <m:oMathPara xmlns:m="http://schemas.openxmlformats.org/officeDocument/2006/math">
                              <m:oMathParaPr>
                                <m:jc m:val="centerGroup"/>
                              </m:oMathParaPr>
                              <m:oMath xmlns:m="http://schemas.openxmlformats.org/officeDocument/2006/math">
                                <m:r>
                                  <a:rPr lang="es-MX" b="0" smtClean="0"/>
                                  <m:t>𝐶</m:t>
                                </m:r>
                                <m:sSub>
                                  <m:sSubPr>
                                    <m:ctrlPr>
                                      <a:rPr lang="es-MX" b="0" smtClean="0"/>
                                    </m:ctrlPr>
                                  </m:sSubPr>
                                  <m:e>
                                    <m:r>
                                      <a:rPr lang="es-MX" b="0" smtClean="0"/>
                                      <m:t>𝑂</m:t>
                                    </m:r>
                                  </m:e>
                                  <m:sub>
                                    <m:r>
                                      <a:rPr lang="es-MX" b="0" smtClean="0"/>
                                      <m:t>2</m:t>
                                    </m:r>
                                  </m:sub>
                                </m:sSub>
                              </m:oMath>
                            </m:oMathPara>
                          </a14:m>
                          <a:endParaRPr lang="es-MX" dirty="0"/>
                        </a:p>
                      </a:txBody>
                      <a:tcPr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325501072"/>
                      </a:ext>
                    </a:extLst>
                  </a:tr>
                  <a:tr h="278264">
                    <a:tc>
                      <a:txBody>
                        <a:bodyPr/>
                        <a:lstStyle/>
                        <a:p>
                          <a:pPr algn="ctr"/>
                          <a:r>
                            <a:rPr lang="es-MX" dirty="0"/>
                            <a:t>G</a:t>
                          </a:r>
                        </a:p>
                      </a:txBody>
                      <a:tcPr anchor="ctr"/>
                    </a:tc>
                    <a:tc>
                      <a:txBody>
                        <a:bodyPr/>
                        <a:lstStyle/>
                        <a:p>
                          <a:pPr algn="ctr"/>
                          <a14:m>
                            <m:oMathPara xmlns:m="http://schemas.openxmlformats.org/officeDocument/2006/math">
                              <m:oMathParaPr>
                                <m:jc m:val="centerGroup"/>
                              </m:oMathParaPr>
                              <m:oMath xmlns:m="http://schemas.openxmlformats.org/officeDocument/2006/math">
                                <m:r>
                                  <a:rPr lang="es-MX" b="0" smtClean="0"/>
                                  <m:t>𝐶𝑂</m:t>
                                </m:r>
                              </m:oMath>
                            </m:oMathPara>
                          </a14:m>
                          <a:endParaRPr lang="es-MX" dirty="0"/>
                        </a:p>
                      </a:txBody>
                      <a:tcPr anchor="ctr"/>
                    </a:tc>
                    <a:extLst>
                      <a:ext uri="{0D108BD9-81ED-4DB2-BD59-A6C34878D82A}">
                        <a16:rowId xmlns:a16="http://schemas.microsoft.com/office/drawing/2014/main" val="2300178154"/>
                      </a:ext>
                    </a:extLst>
                  </a:tr>
                  <a:tr h="278264">
                    <a:tc>
                      <a:txBody>
                        <a:bodyPr/>
                        <a:lstStyle/>
                        <a:p>
                          <a:pPr algn="ctr"/>
                          <a:r>
                            <a:rPr lang="es-MX" dirty="0"/>
                            <a:t>G</a:t>
                          </a:r>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s-MX" b="0" smtClean="0"/>
                                    </m:ctrlPr>
                                  </m:sSubPr>
                                  <m:e>
                                    <m:r>
                                      <a:rPr lang="es-MX" b="0" smtClean="0"/>
                                      <m:t>𝐻</m:t>
                                    </m:r>
                                  </m:e>
                                  <m:sub>
                                    <m:r>
                                      <a:rPr lang="es-MX" b="0" smtClean="0"/>
                                      <m:t>2</m:t>
                                    </m:r>
                                  </m:sub>
                                </m:sSub>
                                <m:r>
                                  <a:rPr lang="es-MX" b="0" smtClean="0"/>
                                  <m:t>𝑂</m:t>
                                </m:r>
                              </m:oMath>
                            </m:oMathPara>
                          </a14:m>
                          <a:endParaRPr lang="es-MX" dirty="0"/>
                        </a:p>
                      </a:txBody>
                      <a:tcPr anchor="ctr"/>
                    </a:tc>
                    <a:extLst>
                      <a:ext uri="{0D108BD9-81ED-4DB2-BD59-A6C34878D82A}">
                        <a16:rowId xmlns:a16="http://schemas.microsoft.com/office/drawing/2014/main" val="3725229813"/>
                      </a:ext>
                    </a:extLst>
                  </a:tr>
                  <a:tr h="278264">
                    <a:tc>
                      <a:txBody>
                        <a:bodyPr/>
                        <a:lstStyle/>
                        <a:p>
                          <a:pPr algn="ctr"/>
                          <a:r>
                            <a:rPr lang="es-MX" dirty="0"/>
                            <a:t>G</a:t>
                          </a:r>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s-MX" b="0" smtClean="0"/>
                                    </m:ctrlPr>
                                  </m:sSubPr>
                                  <m:e>
                                    <m:r>
                                      <a:rPr lang="es-MX" b="0" smtClean="0"/>
                                      <m:t>𝐻</m:t>
                                    </m:r>
                                  </m:e>
                                  <m:sub>
                                    <m:r>
                                      <a:rPr lang="es-MX" b="0" smtClean="0"/>
                                      <m:t>2</m:t>
                                    </m:r>
                                  </m:sub>
                                </m:sSub>
                              </m:oMath>
                            </m:oMathPara>
                          </a14:m>
                          <a:endParaRPr lang="es-MX" dirty="0"/>
                        </a:p>
                      </a:txBody>
                      <a:tcPr anchor="ctr"/>
                    </a:tc>
                    <a:extLst>
                      <a:ext uri="{0D108BD9-81ED-4DB2-BD59-A6C34878D82A}">
                        <a16:rowId xmlns:a16="http://schemas.microsoft.com/office/drawing/2014/main" val="3644019166"/>
                      </a:ext>
                    </a:extLst>
                  </a:tr>
                  <a:tr h="278264">
                    <a:tc>
                      <a:txBody>
                        <a:bodyPr/>
                        <a:lstStyle/>
                        <a:p>
                          <a:pPr algn="ctr"/>
                          <a:r>
                            <a:rPr lang="es-MX" dirty="0"/>
                            <a:t>G</a:t>
                          </a:r>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s-MX" b="0" smtClean="0"/>
                                    </m:ctrlPr>
                                  </m:sSubPr>
                                  <m:e>
                                    <m:r>
                                      <a:rPr lang="es-MX" b="0" smtClean="0"/>
                                      <m:t>𝑁</m:t>
                                    </m:r>
                                  </m:e>
                                  <m:sub>
                                    <m:r>
                                      <a:rPr lang="es-MX" b="0" smtClean="0"/>
                                      <m:t>2</m:t>
                                    </m:r>
                                  </m:sub>
                                </m:sSub>
                              </m:oMath>
                            </m:oMathPara>
                          </a14:m>
                          <a:endParaRPr lang="es-MX" dirty="0"/>
                        </a:p>
                      </a:txBody>
                      <a:tcPr anchor="ctr"/>
                    </a:tc>
                    <a:extLst>
                      <a:ext uri="{0D108BD9-81ED-4DB2-BD59-A6C34878D82A}">
                        <a16:rowId xmlns:a16="http://schemas.microsoft.com/office/drawing/2014/main" val="693629496"/>
                      </a:ext>
                    </a:extLst>
                  </a:tr>
                  <a:tr h="278264">
                    <a:tc>
                      <a:txBody>
                        <a:bodyPr/>
                        <a:lstStyle/>
                        <a:p>
                          <a:pPr algn="ctr"/>
                          <a:r>
                            <a:rPr lang="es-MX" dirty="0"/>
                            <a:t>L</a:t>
                          </a:r>
                        </a:p>
                      </a:txBody>
                      <a:tcPr anchor="ctr">
                        <a:solidFill>
                          <a:schemeClr val="tx2">
                            <a:lumMod val="10000"/>
                            <a:lumOff val="90000"/>
                          </a:schemeClr>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es-MX" b="0" smtClean="0"/>
                                    </m:ctrlPr>
                                  </m:sSubPr>
                                  <m:e>
                                    <m:r>
                                      <a:rPr lang="es-MX" b="0" smtClean="0"/>
                                      <m:t>𝐾</m:t>
                                    </m:r>
                                  </m:e>
                                  <m:sub>
                                    <m:r>
                                      <a:rPr lang="es-MX" b="0" smtClean="0"/>
                                      <m:t>2</m:t>
                                    </m:r>
                                  </m:sub>
                                </m:sSub>
                                <m:r>
                                  <a:rPr lang="es-MX" b="0" smtClean="0"/>
                                  <m:t>𝐶</m:t>
                                </m:r>
                                <m:sSub>
                                  <m:sSubPr>
                                    <m:ctrlPr>
                                      <a:rPr lang="es-MX" b="0" smtClean="0"/>
                                    </m:ctrlPr>
                                  </m:sSubPr>
                                  <m:e>
                                    <m:r>
                                      <a:rPr lang="es-MX" b="0" smtClean="0"/>
                                      <m:t>𝑂</m:t>
                                    </m:r>
                                  </m:e>
                                  <m:sub>
                                    <m:r>
                                      <a:rPr lang="es-MX" b="0" smtClean="0"/>
                                      <m:t>3</m:t>
                                    </m:r>
                                  </m:sub>
                                </m:sSub>
                              </m:oMath>
                            </m:oMathPara>
                          </a14:m>
                          <a:endParaRPr lang="es-MX" dirty="0"/>
                        </a:p>
                      </a:txBody>
                      <a:tcPr anchor="ctr">
                        <a:solidFill>
                          <a:schemeClr val="tx2">
                            <a:lumMod val="10000"/>
                            <a:lumOff val="90000"/>
                          </a:schemeClr>
                        </a:solidFill>
                      </a:tcPr>
                    </a:tc>
                    <a:extLst>
                      <a:ext uri="{0D108BD9-81ED-4DB2-BD59-A6C34878D82A}">
                        <a16:rowId xmlns:a16="http://schemas.microsoft.com/office/drawing/2014/main" val="2630223487"/>
                      </a:ext>
                    </a:extLst>
                  </a:tr>
                  <a:tr h="278264">
                    <a:tc>
                      <a:txBody>
                        <a:bodyPr/>
                        <a:lstStyle/>
                        <a:p>
                          <a:pPr algn="ctr"/>
                          <a:r>
                            <a:rPr lang="es-MX" dirty="0"/>
                            <a:t>L</a:t>
                          </a:r>
                        </a:p>
                      </a:txBody>
                      <a:tcPr anchor="ctr">
                        <a:solidFill>
                          <a:schemeClr val="tx2">
                            <a:lumMod val="10000"/>
                            <a:lumOff val="90000"/>
                          </a:schemeClr>
                        </a:solidFill>
                      </a:tcPr>
                    </a:tc>
                    <a:tc>
                      <a:txBody>
                        <a:bodyPr/>
                        <a:lstStyle/>
                        <a:p>
                          <a:pPr algn="ctr"/>
                          <a14:m>
                            <m:oMathPara xmlns:m="http://schemas.openxmlformats.org/officeDocument/2006/math">
                              <m:oMathParaPr>
                                <m:jc m:val="centerGroup"/>
                              </m:oMathParaPr>
                              <m:oMath xmlns:m="http://schemas.openxmlformats.org/officeDocument/2006/math">
                                <m:r>
                                  <a:rPr lang="es-MX" b="0" smtClean="0"/>
                                  <m:t>𝐾𝑂𝐻</m:t>
                                </m:r>
                              </m:oMath>
                            </m:oMathPara>
                          </a14:m>
                          <a:endParaRPr lang="es-MX" dirty="0"/>
                        </a:p>
                      </a:txBody>
                      <a:tcPr anchor="ctr">
                        <a:solidFill>
                          <a:schemeClr val="tx2">
                            <a:lumMod val="10000"/>
                            <a:lumOff val="90000"/>
                          </a:schemeClr>
                        </a:solidFill>
                      </a:tcPr>
                    </a:tc>
                    <a:extLst>
                      <a:ext uri="{0D108BD9-81ED-4DB2-BD59-A6C34878D82A}">
                        <a16:rowId xmlns:a16="http://schemas.microsoft.com/office/drawing/2014/main" val="704981190"/>
                      </a:ext>
                    </a:extLst>
                  </a:tr>
                </a:tbl>
              </a:graphicData>
            </a:graphic>
          </p:graphicFrame>
        </mc:Choice>
        <mc:Fallback>
          <p:graphicFrame>
            <p:nvGraphicFramePr>
              <p:cNvPr id="7" name="Tabla 6">
                <a:extLst>
                  <a:ext uri="{FF2B5EF4-FFF2-40B4-BE49-F238E27FC236}">
                    <a16:creationId xmlns:a16="http://schemas.microsoft.com/office/drawing/2014/main" id="{5FAE4B14-C983-221B-CAAC-EE8907FA23B1}"/>
                  </a:ext>
                </a:extLst>
              </p:cNvPr>
              <p:cNvGraphicFramePr>
                <a:graphicFrameLocks noGrp="1"/>
              </p:cNvGraphicFramePr>
              <p:nvPr>
                <p:extLst>
                  <p:ext uri="{D42A27DB-BD31-4B8C-83A1-F6EECF244321}">
                    <p14:modId xmlns:p14="http://schemas.microsoft.com/office/powerpoint/2010/main" val="1828520452"/>
                  </p:ext>
                </p:extLst>
              </p:nvPr>
            </p:nvGraphicFramePr>
            <p:xfrm>
              <a:off x="7704666" y="2753464"/>
              <a:ext cx="3548926" cy="3749040"/>
            </p:xfrm>
            <a:graphic>
              <a:graphicData uri="http://schemas.openxmlformats.org/drawingml/2006/table">
                <a:tbl>
                  <a:tblPr firstRow="1" bandRow="1">
                    <a:tableStyleId>{2D5ABB26-0587-4C30-8999-92F81FD0307C}</a:tableStyleId>
                  </a:tblPr>
                  <a:tblGrid>
                    <a:gridCol w="1159050">
                      <a:extLst>
                        <a:ext uri="{9D8B030D-6E8A-4147-A177-3AD203B41FA5}">
                          <a16:colId xmlns:a16="http://schemas.microsoft.com/office/drawing/2014/main" val="2002694834"/>
                        </a:ext>
                      </a:extLst>
                    </a:gridCol>
                    <a:gridCol w="2389876">
                      <a:extLst>
                        <a:ext uri="{9D8B030D-6E8A-4147-A177-3AD203B41FA5}">
                          <a16:colId xmlns:a16="http://schemas.microsoft.com/office/drawing/2014/main" val="1831911072"/>
                        </a:ext>
                      </a:extLst>
                    </a:gridCol>
                  </a:tblGrid>
                  <a:tr h="457200">
                    <a:tc>
                      <a:txBody>
                        <a:bodyPr/>
                        <a:lstStyle/>
                        <a:p>
                          <a:pPr algn="ctr"/>
                          <a:r>
                            <a:rPr lang="es-MX" sz="2400" b="1" dirty="0">
                              <a:latin typeface="Times New Roman" panose="02020603050405020304" pitchFamily="18" charset="0"/>
                              <a:cs typeface="Times New Roman" panose="02020603050405020304" pitchFamily="18" charset="0"/>
                            </a:rPr>
                            <a:t>Estado</a:t>
                          </a:r>
                        </a:p>
                      </a:txBody>
                      <a:tcPr anchor="ctr">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algn="ctr"/>
                          <a:r>
                            <a:rPr lang="es-MX" sz="2400" b="1" dirty="0">
                              <a:latin typeface="Times New Roman" panose="02020603050405020304" pitchFamily="18" charset="0"/>
                              <a:cs typeface="Times New Roman" panose="02020603050405020304" pitchFamily="18" charset="0"/>
                            </a:rPr>
                            <a:t>Compuesto</a:t>
                          </a:r>
                        </a:p>
                      </a:txBody>
                      <a:tcPr anchor="ctr">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180083076"/>
                      </a:ext>
                    </a:extLst>
                  </a:tr>
                  <a:tr h="365760">
                    <a:tc>
                      <a:txBody>
                        <a:bodyPr/>
                        <a:lstStyle/>
                        <a:p>
                          <a:pPr algn="ctr"/>
                          <a:r>
                            <a:rPr lang="es-MX" dirty="0"/>
                            <a:t>S</a:t>
                          </a:r>
                        </a:p>
                      </a:txBody>
                      <a:tcPr anchor="ctr">
                        <a:lnT w="12700" cap="flat" cmpd="sng" algn="ctr">
                          <a:solidFill>
                            <a:schemeClr val="tx1"/>
                          </a:solidFill>
                          <a:prstDash val="solid"/>
                          <a:round/>
                          <a:headEnd type="none" w="med" len="med"/>
                          <a:tailEnd type="none" w="med" len="med"/>
                        </a:lnT>
                      </a:tcPr>
                    </a:tc>
                    <a:tc>
                      <a:txBody>
                        <a:bodyPr/>
                        <a:lstStyle/>
                        <a:p>
                          <a:endParaRPr lang="es-MX"/>
                        </a:p>
                      </a:txBody>
                      <a:tcPr anchor="ctr">
                        <a:lnT w="12700" cap="flat" cmpd="sng" algn="ctr">
                          <a:solidFill>
                            <a:schemeClr val="tx1"/>
                          </a:solidFill>
                          <a:prstDash val="solid"/>
                          <a:round/>
                          <a:headEnd type="none" w="med" len="med"/>
                          <a:tailEnd type="none" w="med" len="med"/>
                        </a:lnT>
                        <a:blipFill>
                          <a:blip r:embed="rId3"/>
                          <a:stretch>
                            <a:fillRect l="-48601" t="-136667" r="-254" b="-830000"/>
                          </a:stretch>
                        </a:blipFill>
                      </a:tcPr>
                    </a:tc>
                    <a:extLst>
                      <a:ext uri="{0D108BD9-81ED-4DB2-BD59-A6C34878D82A}">
                        <a16:rowId xmlns:a16="http://schemas.microsoft.com/office/drawing/2014/main" val="3047016321"/>
                      </a:ext>
                    </a:extLst>
                  </a:tr>
                  <a:tr h="365760">
                    <a:tc>
                      <a:txBody>
                        <a:bodyPr/>
                        <a:lstStyle/>
                        <a:p>
                          <a:pPr algn="ctr"/>
                          <a:r>
                            <a:rPr lang="es-MX" dirty="0"/>
                            <a:t>S</a:t>
                          </a:r>
                        </a:p>
                      </a:txBody>
                      <a:tcPr anchor="ctr">
                        <a:lnB w="12700" cap="flat" cmpd="sng" algn="ctr">
                          <a:solidFill>
                            <a:schemeClr val="tx1"/>
                          </a:solidFill>
                          <a:prstDash val="solid"/>
                          <a:round/>
                          <a:headEnd type="none" w="med" len="med"/>
                          <a:tailEnd type="none" w="med" len="med"/>
                        </a:lnB>
                      </a:tcPr>
                    </a:tc>
                    <a:tc>
                      <a:txBody>
                        <a:bodyPr/>
                        <a:lstStyle/>
                        <a:p>
                          <a:endParaRPr lang="es-MX"/>
                        </a:p>
                      </a:txBody>
                      <a:tcPr anchor="ctr">
                        <a:lnB w="12700" cap="flat" cmpd="sng" algn="ctr">
                          <a:solidFill>
                            <a:schemeClr val="tx1"/>
                          </a:solidFill>
                          <a:prstDash val="solid"/>
                          <a:round/>
                          <a:headEnd type="none" w="med" len="med"/>
                          <a:tailEnd type="none" w="med" len="med"/>
                        </a:lnB>
                        <a:blipFill>
                          <a:blip r:embed="rId3"/>
                          <a:stretch>
                            <a:fillRect l="-48601" t="-236667" r="-254" b="-730000"/>
                          </a:stretch>
                        </a:blipFill>
                      </a:tcPr>
                    </a:tc>
                    <a:extLst>
                      <a:ext uri="{0D108BD9-81ED-4DB2-BD59-A6C34878D82A}">
                        <a16:rowId xmlns:a16="http://schemas.microsoft.com/office/drawing/2014/main" val="839298315"/>
                      </a:ext>
                    </a:extLst>
                  </a:tr>
                  <a:tr h="365760">
                    <a:tc>
                      <a:txBody>
                        <a:bodyPr/>
                        <a:lstStyle/>
                        <a:p>
                          <a:pPr algn="ctr"/>
                          <a:r>
                            <a:rPr lang="es-MX" dirty="0"/>
                            <a:t>G</a:t>
                          </a:r>
                        </a:p>
                      </a:txBody>
                      <a:tcPr anchor="ctr">
                        <a:lnT w="12700" cap="flat" cmpd="sng" algn="ctr">
                          <a:solidFill>
                            <a:schemeClr val="tx1"/>
                          </a:solidFill>
                          <a:prstDash val="solid"/>
                          <a:round/>
                          <a:headEnd type="none" w="med" len="med"/>
                          <a:tailEnd type="none" w="med" len="med"/>
                        </a:lnT>
                      </a:tcPr>
                    </a:tc>
                    <a:tc>
                      <a:txBody>
                        <a:bodyPr/>
                        <a:lstStyle/>
                        <a:p>
                          <a:endParaRPr lang="es-MX"/>
                        </a:p>
                      </a:txBody>
                      <a:tcPr anchor="ctr">
                        <a:lnT w="12700" cap="flat" cmpd="sng" algn="ctr">
                          <a:solidFill>
                            <a:schemeClr val="tx1"/>
                          </a:solidFill>
                          <a:prstDash val="solid"/>
                          <a:round/>
                          <a:headEnd type="none" w="med" len="med"/>
                          <a:tailEnd type="none" w="med" len="med"/>
                        </a:lnT>
                        <a:blipFill>
                          <a:blip r:embed="rId3"/>
                          <a:stretch>
                            <a:fillRect l="-48601" t="-336667" r="-254" b="-630000"/>
                          </a:stretch>
                        </a:blipFill>
                      </a:tcPr>
                    </a:tc>
                    <a:extLst>
                      <a:ext uri="{0D108BD9-81ED-4DB2-BD59-A6C34878D82A}">
                        <a16:rowId xmlns:a16="http://schemas.microsoft.com/office/drawing/2014/main" val="2325501072"/>
                      </a:ext>
                    </a:extLst>
                  </a:tr>
                  <a:tr h="365760">
                    <a:tc>
                      <a:txBody>
                        <a:bodyPr/>
                        <a:lstStyle/>
                        <a:p>
                          <a:pPr algn="ctr"/>
                          <a:r>
                            <a:rPr lang="es-MX" dirty="0"/>
                            <a:t>G</a:t>
                          </a:r>
                        </a:p>
                      </a:txBody>
                      <a:tcPr anchor="ctr"/>
                    </a:tc>
                    <a:tc>
                      <a:txBody>
                        <a:bodyPr/>
                        <a:lstStyle/>
                        <a:p>
                          <a:endParaRPr lang="es-MX"/>
                        </a:p>
                      </a:txBody>
                      <a:tcPr anchor="ctr">
                        <a:blipFill>
                          <a:blip r:embed="rId3"/>
                          <a:stretch>
                            <a:fillRect l="-48601" t="-429508" r="-254" b="-519672"/>
                          </a:stretch>
                        </a:blipFill>
                      </a:tcPr>
                    </a:tc>
                    <a:extLst>
                      <a:ext uri="{0D108BD9-81ED-4DB2-BD59-A6C34878D82A}">
                        <a16:rowId xmlns:a16="http://schemas.microsoft.com/office/drawing/2014/main" val="2300178154"/>
                      </a:ext>
                    </a:extLst>
                  </a:tr>
                  <a:tr h="365760">
                    <a:tc>
                      <a:txBody>
                        <a:bodyPr/>
                        <a:lstStyle/>
                        <a:p>
                          <a:pPr algn="ctr"/>
                          <a:r>
                            <a:rPr lang="es-MX" dirty="0"/>
                            <a:t>G</a:t>
                          </a:r>
                        </a:p>
                      </a:txBody>
                      <a:tcPr anchor="ctr"/>
                    </a:tc>
                    <a:tc>
                      <a:txBody>
                        <a:bodyPr/>
                        <a:lstStyle/>
                        <a:p>
                          <a:endParaRPr lang="es-MX"/>
                        </a:p>
                      </a:txBody>
                      <a:tcPr anchor="ctr">
                        <a:blipFill>
                          <a:blip r:embed="rId3"/>
                          <a:stretch>
                            <a:fillRect l="-48601" t="-538333" r="-254" b="-428333"/>
                          </a:stretch>
                        </a:blipFill>
                      </a:tcPr>
                    </a:tc>
                    <a:extLst>
                      <a:ext uri="{0D108BD9-81ED-4DB2-BD59-A6C34878D82A}">
                        <a16:rowId xmlns:a16="http://schemas.microsoft.com/office/drawing/2014/main" val="3725229813"/>
                      </a:ext>
                    </a:extLst>
                  </a:tr>
                  <a:tr h="365760">
                    <a:tc>
                      <a:txBody>
                        <a:bodyPr/>
                        <a:lstStyle/>
                        <a:p>
                          <a:pPr algn="ctr"/>
                          <a:r>
                            <a:rPr lang="es-MX" dirty="0"/>
                            <a:t>G</a:t>
                          </a:r>
                        </a:p>
                      </a:txBody>
                      <a:tcPr anchor="ctr"/>
                    </a:tc>
                    <a:tc>
                      <a:txBody>
                        <a:bodyPr/>
                        <a:lstStyle/>
                        <a:p>
                          <a:endParaRPr lang="es-MX"/>
                        </a:p>
                      </a:txBody>
                      <a:tcPr anchor="ctr">
                        <a:blipFill>
                          <a:blip r:embed="rId3"/>
                          <a:stretch>
                            <a:fillRect l="-48601" t="-638333" r="-254" b="-328333"/>
                          </a:stretch>
                        </a:blipFill>
                      </a:tcPr>
                    </a:tc>
                    <a:extLst>
                      <a:ext uri="{0D108BD9-81ED-4DB2-BD59-A6C34878D82A}">
                        <a16:rowId xmlns:a16="http://schemas.microsoft.com/office/drawing/2014/main" val="3644019166"/>
                      </a:ext>
                    </a:extLst>
                  </a:tr>
                  <a:tr h="365760">
                    <a:tc>
                      <a:txBody>
                        <a:bodyPr/>
                        <a:lstStyle/>
                        <a:p>
                          <a:pPr algn="ctr"/>
                          <a:r>
                            <a:rPr lang="es-MX" dirty="0"/>
                            <a:t>G</a:t>
                          </a:r>
                        </a:p>
                      </a:txBody>
                      <a:tcPr anchor="ctr"/>
                    </a:tc>
                    <a:tc>
                      <a:txBody>
                        <a:bodyPr/>
                        <a:lstStyle/>
                        <a:p>
                          <a:endParaRPr lang="es-MX"/>
                        </a:p>
                      </a:txBody>
                      <a:tcPr anchor="ctr">
                        <a:blipFill>
                          <a:blip r:embed="rId3"/>
                          <a:stretch>
                            <a:fillRect l="-48601" t="-738333" r="-254" b="-228333"/>
                          </a:stretch>
                        </a:blipFill>
                      </a:tcPr>
                    </a:tc>
                    <a:extLst>
                      <a:ext uri="{0D108BD9-81ED-4DB2-BD59-A6C34878D82A}">
                        <a16:rowId xmlns:a16="http://schemas.microsoft.com/office/drawing/2014/main" val="693629496"/>
                      </a:ext>
                    </a:extLst>
                  </a:tr>
                  <a:tr h="365760">
                    <a:tc>
                      <a:txBody>
                        <a:bodyPr/>
                        <a:lstStyle/>
                        <a:p>
                          <a:pPr algn="ctr"/>
                          <a:r>
                            <a:rPr lang="es-MX" dirty="0"/>
                            <a:t>L</a:t>
                          </a:r>
                        </a:p>
                      </a:txBody>
                      <a:tcPr anchor="ctr">
                        <a:solidFill>
                          <a:schemeClr val="tx2">
                            <a:lumMod val="10000"/>
                            <a:lumOff val="90000"/>
                          </a:schemeClr>
                        </a:solidFill>
                      </a:tcPr>
                    </a:tc>
                    <a:tc>
                      <a:txBody>
                        <a:bodyPr/>
                        <a:lstStyle/>
                        <a:p>
                          <a:endParaRPr lang="es-MX"/>
                        </a:p>
                      </a:txBody>
                      <a:tcPr anchor="ctr">
                        <a:blipFill>
                          <a:blip r:embed="rId3"/>
                          <a:stretch>
                            <a:fillRect l="-48601" t="-838333" r="-254" b="-128333"/>
                          </a:stretch>
                        </a:blipFill>
                      </a:tcPr>
                    </a:tc>
                    <a:extLst>
                      <a:ext uri="{0D108BD9-81ED-4DB2-BD59-A6C34878D82A}">
                        <a16:rowId xmlns:a16="http://schemas.microsoft.com/office/drawing/2014/main" val="2630223487"/>
                      </a:ext>
                    </a:extLst>
                  </a:tr>
                  <a:tr h="365760">
                    <a:tc>
                      <a:txBody>
                        <a:bodyPr/>
                        <a:lstStyle/>
                        <a:p>
                          <a:pPr algn="ctr"/>
                          <a:r>
                            <a:rPr lang="es-MX" dirty="0"/>
                            <a:t>L</a:t>
                          </a:r>
                        </a:p>
                      </a:txBody>
                      <a:tcPr anchor="ctr">
                        <a:solidFill>
                          <a:schemeClr val="tx2">
                            <a:lumMod val="10000"/>
                            <a:lumOff val="90000"/>
                          </a:schemeClr>
                        </a:solidFill>
                      </a:tcPr>
                    </a:tc>
                    <a:tc>
                      <a:txBody>
                        <a:bodyPr/>
                        <a:lstStyle/>
                        <a:p>
                          <a:endParaRPr lang="es-MX"/>
                        </a:p>
                      </a:txBody>
                      <a:tcPr anchor="ctr">
                        <a:blipFill>
                          <a:blip r:embed="rId3"/>
                          <a:stretch>
                            <a:fillRect l="-48601" t="-938333" r="-254" b="-28333"/>
                          </a:stretch>
                        </a:blipFill>
                      </a:tcPr>
                    </a:tc>
                    <a:extLst>
                      <a:ext uri="{0D108BD9-81ED-4DB2-BD59-A6C34878D82A}">
                        <a16:rowId xmlns:a16="http://schemas.microsoft.com/office/drawing/2014/main" val="704981190"/>
                      </a:ext>
                    </a:extLst>
                  </a:tr>
                </a:tbl>
              </a:graphicData>
            </a:graphic>
          </p:graphicFrame>
        </mc:Fallback>
      </mc:AlternateContent>
      <mc:AlternateContent xmlns:mc="http://schemas.openxmlformats.org/markup-compatibility/2006">
        <mc:Choice xmlns:a14="http://schemas.microsoft.com/office/drawing/2010/main" Requires="a14">
          <p:sp>
            <p:nvSpPr>
              <p:cNvPr id="10" name="CuadroTexto 9">
                <a:extLst>
                  <a:ext uri="{FF2B5EF4-FFF2-40B4-BE49-F238E27FC236}">
                    <a16:creationId xmlns:a16="http://schemas.microsoft.com/office/drawing/2014/main" id="{EB8D88CF-3781-2E52-2248-F7A8D1256E11}"/>
                  </a:ext>
                </a:extLst>
              </p:cNvPr>
              <p:cNvSpPr txBox="1"/>
              <p:nvPr/>
            </p:nvSpPr>
            <p:spPr>
              <a:xfrm>
                <a:off x="838199" y="1650912"/>
                <a:ext cx="10659535" cy="369332"/>
              </a:xfrm>
              <a:prstGeom prst="rect">
                <a:avLst/>
              </a:prstGeom>
              <a:noFill/>
            </p:spPr>
            <p:txBody>
              <a:bodyPr wrap="square">
                <a:spAutoFit/>
              </a:bodyPr>
              <a:lstStyle/>
              <a:p>
                <a14:m>
                  <m:oMathPara xmlns:m="http://schemas.openxmlformats.org/officeDocument/2006/math">
                    <m:oMathParaPr>
                      <m:jc m:val="centerGroup"/>
                    </m:oMathParaPr>
                    <m:oMath xmlns:m="http://schemas.openxmlformats.org/officeDocument/2006/math">
                      <m:sSub>
                        <m:sSubPr>
                          <m:ctrlPr>
                            <a:rPr lang="es-MX" sz="1800" b="0" i="1" smtClean="0">
                              <a:latin typeface="Cambria Math" panose="02040503050406030204" pitchFamily="18" charset="0"/>
                              <a:cs typeface="Times New Roman" panose="02020603050405020304" pitchFamily="18" charset="0"/>
                            </a:rPr>
                          </m:ctrlPr>
                        </m:sSubPr>
                        <m:e>
                          <m:r>
                            <a:rPr lang="es-MX" sz="1800" b="0" i="1" smtClean="0">
                              <a:latin typeface="Cambria Math" panose="02040503050406030204" pitchFamily="18" charset="0"/>
                              <a:cs typeface="Times New Roman" panose="02020603050405020304" pitchFamily="18" charset="0"/>
                            </a:rPr>
                            <m:t>𝐶</m:t>
                          </m:r>
                        </m:e>
                        <m:sub>
                          <m:r>
                            <a:rPr lang="es-MX" sz="1800" b="0" i="1" smtClean="0">
                              <a:latin typeface="Cambria Math" panose="02040503050406030204" pitchFamily="18" charset="0"/>
                              <a:cs typeface="Times New Roman" panose="02020603050405020304" pitchFamily="18" charset="0"/>
                            </a:rPr>
                            <m:t>12</m:t>
                          </m:r>
                        </m:sub>
                      </m:sSub>
                      <m:sSub>
                        <m:sSubPr>
                          <m:ctrlPr>
                            <a:rPr lang="es-MX" sz="1800" b="0" i="1" smtClean="0">
                              <a:latin typeface="Cambria Math" panose="02040503050406030204" pitchFamily="18" charset="0"/>
                              <a:cs typeface="Times New Roman" panose="02020603050405020304" pitchFamily="18" charset="0"/>
                            </a:rPr>
                          </m:ctrlPr>
                        </m:sSubPr>
                        <m:e>
                          <m:r>
                            <a:rPr lang="es-MX" sz="1800" b="0" i="1" smtClean="0">
                              <a:latin typeface="Cambria Math" panose="02040503050406030204" pitchFamily="18" charset="0"/>
                              <a:cs typeface="Times New Roman" panose="02020603050405020304" pitchFamily="18" charset="0"/>
                            </a:rPr>
                            <m:t>𝐻</m:t>
                          </m:r>
                        </m:e>
                        <m:sub>
                          <m:r>
                            <a:rPr lang="es-MX" sz="1800" b="0" i="1" smtClean="0">
                              <a:latin typeface="Cambria Math" panose="02040503050406030204" pitchFamily="18" charset="0"/>
                              <a:cs typeface="Times New Roman" panose="02020603050405020304" pitchFamily="18" charset="0"/>
                            </a:rPr>
                            <m:t>22</m:t>
                          </m:r>
                        </m:sub>
                      </m:sSub>
                      <m:sSub>
                        <m:sSubPr>
                          <m:ctrlPr>
                            <a:rPr lang="es-MX" sz="1800" b="0" i="1" smtClean="0">
                              <a:latin typeface="Cambria Math" panose="02040503050406030204" pitchFamily="18" charset="0"/>
                              <a:cs typeface="Times New Roman" panose="02020603050405020304" pitchFamily="18" charset="0"/>
                            </a:rPr>
                          </m:ctrlPr>
                        </m:sSubPr>
                        <m:e>
                          <m:r>
                            <a:rPr lang="es-MX" sz="1800" b="0" i="1" smtClean="0">
                              <a:latin typeface="Cambria Math" panose="02040503050406030204" pitchFamily="18" charset="0"/>
                              <a:cs typeface="Times New Roman" panose="02020603050405020304" pitchFamily="18" charset="0"/>
                            </a:rPr>
                            <m:t>𝑂</m:t>
                          </m:r>
                        </m:e>
                        <m:sub>
                          <m:r>
                            <a:rPr lang="es-MX" sz="1800" b="0" i="1" smtClean="0">
                              <a:latin typeface="Cambria Math" panose="02040503050406030204" pitchFamily="18" charset="0"/>
                              <a:cs typeface="Times New Roman" panose="02020603050405020304" pitchFamily="18" charset="0"/>
                            </a:rPr>
                            <m:t>11</m:t>
                          </m:r>
                        </m:sub>
                      </m:sSub>
                      <m:r>
                        <a:rPr lang="es-MX" sz="1800" b="0" i="1" smtClean="0">
                          <a:latin typeface="Cambria Math" panose="02040503050406030204" pitchFamily="18" charset="0"/>
                          <a:cs typeface="Times New Roman" panose="02020603050405020304" pitchFamily="18" charset="0"/>
                        </a:rPr>
                        <m:t>+6.29</m:t>
                      </m:r>
                      <m:r>
                        <a:rPr lang="es-MX" sz="1800" b="0" i="1" smtClean="0">
                          <a:latin typeface="Cambria Math" panose="02040503050406030204" pitchFamily="18" charset="0"/>
                          <a:cs typeface="Times New Roman" panose="02020603050405020304" pitchFamily="18" charset="0"/>
                        </a:rPr>
                        <m:t>𝐾𝑁</m:t>
                      </m:r>
                      <m:sSub>
                        <m:sSubPr>
                          <m:ctrlPr>
                            <a:rPr lang="es-MX" sz="1800" b="0" i="1" smtClean="0">
                              <a:latin typeface="Cambria Math" panose="02040503050406030204" pitchFamily="18" charset="0"/>
                              <a:cs typeface="Times New Roman" panose="02020603050405020304" pitchFamily="18" charset="0"/>
                            </a:rPr>
                          </m:ctrlPr>
                        </m:sSubPr>
                        <m:e>
                          <m:r>
                            <a:rPr lang="es-MX" sz="1800" b="0" i="1" smtClean="0">
                              <a:latin typeface="Cambria Math" panose="02040503050406030204" pitchFamily="18" charset="0"/>
                              <a:cs typeface="Times New Roman" panose="02020603050405020304" pitchFamily="18" charset="0"/>
                            </a:rPr>
                            <m:t>𝑂</m:t>
                          </m:r>
                        </m:e>
                        <m:sub>
                          <m:r>
                            <a:rPr lang="es-MX" sz="1800" b="0" i="1" smtClean="0">
                              <a:latin typeface="Cambria Math" panose="02040503050406030204" pitchFamily="18" charset="0"/>
                              <a:cs typeface="Times New Roman" panose="02020603050405020304" pitchFamily="18" charset="0"/>
                            </a:rPr>
                            <m:t>3</m:t>
                          </m:r>
                        </m:sub>
                      </m:sSub>
                      <m:r>
                        <a:rPr lang="es-MX" i="1">
                          <a:latin typeface="Cambria Math" panose="02040503050406030204" pitchFamily="18" charset="0"/>
                          <a:cs typeface="Times New Roman" panose="02020603050405020304" pitchFamily="18" charset="0"/>
                        </a:rPr>
                        <m:t>⇒</m:t>
                      </m:r>
                      <m:r>
                        <a:rPr lang="es-MX" sz="1800" b="0" i="1" smtClean="0">
                          <a:latin typeface="Cambria Math" panose="02040503050406030204" pitchFamily="18" charset="0"/>
                          <a:cs typeface="Times New Roman" panose="02020603050405020304" pitchFamily="18" charset="0"/>
                        </a:rPr>
                        <m:t>3.80</m:t>
                      </m:r>
                      <m:r>
                        <a:rPr lang="es-MX" sz="1800" b="0" i="1" smtClean="0">
                          <a:latin typeface="Cambria Math" panose="02040503050406030204" pitchFamily="18" charset="0"/>
                          <a:cs typeface="Times New Roman" panose="02020603050405020304" pitchFamily="18" charset="0"/>
                        </a:rPr>
                        <m:t>𝐶</m:t>
                      </m:r>
                      <m:sSub>
                        <m:sSubPr>
                          <m:ctrlPr>
                            <a:rPr lang="es-MX" sz="1800" b="0" i="1" smtClean="0">
                              <a:latin typeface="Cambria Math" panose="02040503050406030204" pitchFamily="18" charset="0"/>
                              <a:cs typeface="Times New Roman" panose="02020603050405020304" pitchFamily="18" charset="0"/>
                            </a:rPr>
                          </m:ctrlPr>
                        </m:sSubPr>
                        <m:e>
                          <m:r>
                            <a:rPr lang="es-MX" sz="1800" b="0" i="1" smtClean="0">
                              <a:latin typeface="Cambria Math" panose="02040503050406030204" pitchFamily="18" charset="0"/>
                              <a:cs typeface="Times New Roman" panose="02020603050405020304" pitchFamily="18" charset="0"/>
                            </a:rPr>
                            <m:t>𝑂</m:t>
                          </m:r>
                        </m:e>
                        <m:sub>
                          <m:r>
                            <a:rPr lang="es-MX" sz="1800" b="0" i="1" smtClean="0">
                              <a:latin typeface="Cambria Math" panose="02040503050406030204" pitchFamily="18" charset="0"/>
                              <a:cs typeface="Times New Roman" panose="02020603050405020304" pitchFamily="18" charset="0"/>
                            </a:rPr>
                            <m:t>2</m:t>
                          </m:r>
                        </m:sub>
                      </m:sSub>
                      <m:r>
                        <a:rPr lang="es-MX" sz="1800" b="0" i="1" smtClean="0">
                          <a:latin typeface="Cambria Math" panose="02040503050406030204" pitchFamily="18" charset="0"/>
                          <a:cs typeface="Times New Roman" panose="02020603050405020304" pitchFamily="18" charset="0"/>
                        </a:rPr>
                        <m:t>+5.21</m:t>
                      </m:r>
                      <m:r>
                        <a:rPr lang="es-MX" sz="1800" b="0" i="1" smtClean="0">
                          <a:latin typeface="Cambria Math" panose="02040503050406030204" pitchFamily="18" charset="0"/>
                          <a:cs typeface="Times New Roman" panose="02020603050405020304" pitchFamily="18" charset="0"/>
                        </a:rPr>
                        <m:t>𝐶𝑂</m:t>
                      </m:r>
                      <m:r>
                        <a:rPr lang="es-MX" sz="1800" b="0" i="1" smtClean="0">
                          <a:latin typeface="Cambria Math" panose="02040503050406030204" pitchFamily="18" charset="0"/>
                          <a:cs typeface="Times New Roman" panose="02020603050405020304" pitchFamily="18" charset="0"/>
                        </a:rPr>
                        <m:t>+7.79</m:t>
                      </m:r>
                      <m:sSub>
                        <m:sSubPr>
                          <m:ctrlPr>
                            <a:rPr lang="es-MX" sz="1800" b="0" i="1" smtClean="0">
                              <a:latin typeface="Cambria Math" panose="02040503050406030204" pitchFamily="18" charset="0"/>
                              <a:cs typeface="Times New Roman" panose="02020603050405020304" pitchFamily="18" charset="0"/>
                            </a:rPr>
                          </m:ctrlPr>
                        </m:sSubPr>
                        <m:e>
                          <m:r>
                            <a:rPr lang="es-MX" sz="1800" b="0" i="1" smtClean="0">
                              <a:latin typeface="Cambria Math" panose="02040503050406030204" pitchFamily="18" charset="0"/>
                              <a:cs typeface="Times New Roman" panose="02020603050405020304" pitchFamily="18" charset="0"/>
                            </a:rPr>
                            <m:t>𝐻</m:t>
                          </m:r>
                        </m:e>
                        <m:sub>
                          <m:r>
                            <a:rPr lang="es-MX" sz="1800" b="0" i="1" smtClean="0">
                              <a:latin typeface="Cambria Math" panose="02040503050406030204" pitchFamily="18" charset="0"/>
                              <a:cs typeface="Times New Roman" panose="02020603050405020304" pitchFamily="18" charset="0"/>
                            </a:rPr>
                            <m:t>2</m:t>
                          </m:r>
                        </m:sub>
                      </m:sSub>
                      <m:r>
                        <a:rPr lang="es-MX" sz="1800" b="0" i="1" smtClean="0">
                          <a:latin typeface="Cambria Math" panose="02040503050406030204" pitchFamily="18" charset="0"/>
                          <a:cs typeface="Times New Roman" panose="02020603050405020304" pitchFamily="18" charset="0"/>
                        </a:rPr>
                        <m:t>𝑂</m:t>
                      </m:r>
                      <m:r>
                        <a:rPr lang="es-MX" sz="1800" b="0" i="1" smtClean="0">
                          <a:latin typeface="Cambria Math" panose="02040503050406030204" pitchFamily="18" charset="0"/>
                          <a:cs typeface="Times New Roman" panose="02020603050405020304" pitchFamily="18" charset="0"/>
                        </a:rPr>
                        <m:t>+3.07</m:t>
                      </m:r>
                      <m:sSub>
                        <m:sSubPr>
                          <m:ctrlPr>
                            <a:rPr lang="es-MX" sz="1800" b="0" i="1" smtClean="0">
                              <a:latin typeface="Cambria Math" panose="02040503050406030204" pitchFamily="18" charset="0"/>
                              <a:cs typeface="Times New Roman" panose="02020603050405020304" pitchFamily="18" charset="0"/>
                            </a:rPr>
                          </m:ctrlPr>
                        </m:sSubPr>
                        <m:e>
                          <m:r>
                            <a:rPr lang="es-MX" sz="1800" b="0" i="1" smtClean="0">
                              <a:latin typeface="Cambria Math" panose="02040503050406030204" pitchFamily="18" charset="0"/>
                              <a:cs typeface="Times New Roman" panose="02020603050405020304" pitchFamily="18" charset="0"/>
                            </a:rPr>
                            <m:t>𝐻</m:t>
                          </m:r>
                        </m:e>
                        <m:sub>
                          <m:r>
                            <a:rPr lang="es-MX" sz="1800" b="0" i="1" smtClean="0">
                              <a:latin typeface="Cambria Math" panose="02040503050406030204" pitchFamily="18" charset="0"/>
                              <a:cs typeface="Times New Roman" panose="02020603050405020304" pitchFamily="18" charset="0"/>
                            </a:rPr>
                            <m:t>2</m:t>
                          </m:r>
                        </m:sub>
                      </m:sSub>
                      <m:r>
                        <a:rPr lang="es-MX" sz="1800" b="0" i="1" smtClean="0">
                          <a:latin typeface="Cambria Math" panose="02040503050406030204" pitchFamily="18" charset="0"/>
                          <a:cs typeface="Times New Roman" panose="02020603050405020304" pitchFamily="18" charset="0"/>
                        </a:rPr>
                        <m:t>+3.14</m:t>
                      </m:r>
                      <m:sSub>
                        <m:sSubPr>
                          <m:ctrlPr>
                            <a:rPr lang="es-MX" sz="1800" b="0" i="1" smtClean="0">
                              <a:latin typeface="Cambria Math" panose="02040503050406030204" pitchFamily="18" charset="0"/>
                              <a:cs typeface="Times New Roman" panose="02020603050405020304" pitchFamily="18" charset="0"/>
                            </a:rPr>
                          </m:ctrlPr>
                        </m:sSubPr>
                        <m:e>
                          <m:r>
                            <a:rPr lang="es-MX" sz="1800" b="0" i="1" smtClean="0">
                              <a:latin typeface="Cambria Math" panose="02040503050406030204" pitchFamily="18" charset="0"/>
                              <a:cs typeface="Times New Roman" panose="02020603050405020304" pitchFamily="18" charset="0"/>
                            </a:rPr>
                            <m:t>𝑁</m:t>
                          </m:r>
                        </m:e>
                        <m:sub>
                          <m:r>
                            <a:rPr lang="es-MX" sz="1800" b="0" i="1" smtClean="0">
                              <a:latin typeface="Cambria Math" panose="02040503050406030204" pitchFamily="18" charset="0"/>
                              <a:cs typeface="Times New Roman" panose="02020603050405020304" pitchFamily="18" charset="0"/>
                            </a:rPr>
                            <m:t>2</m:t>
                          </m:r>
                        </m:sub>
                      </m:sSub>
                      <m:r>
                        <a:rPr lang="es-MX" sz="1800" b="0" i="1" smtClean="0">
                          <a:latin typeface="Cambria Math" panose="02040503050406030204" pitchFamily="18" charset="0"/>
                          <a:cs typeface="Times New Roman" panose="02020603050405020304" pitchFamily="18" charset="0"/>
                        </a:rPr>
                        <m:t>+</m:t>
                      </m:r>
                      <m:r>
                        <a:rPr lang="es-MX" sz="1800" b="1" i="1" smtClean="0">
                          <a:solidFill>
                            <a:schemeClr val="tx2">
                              <a:lumMod val="50000"/>
                              <a:lumOff val="50000"/>
                            </a:schemeClr>
                          </a:solidFill>
                          <a:latin typeface="Cambria Math" panose="02040503050406030204" pitchFamily="18" charset="0"/>
                          <a:cs typeface="Times New Roman" panose="02020603050405020304" pitchFamily="18" charset="0"/>
                        </a:rPr>
                        <m:t>𝟑</m:t>
                      </m:r>
                      <m:r>
                        <a:rPr lang="es-MX" sz="1800" b="1" i="1" smtClean="0">
                          <a:solidFill>
                            <a:schemeClr val="tx2">
                              <a:lumMod val="50000"/>
                              <a:lumOff val="50000"/>
                            </a:schemeClr>
                          </a:solidFill>
                          <a:latin typeface="Cambria Math" panose="02040503050406030204" pitchFamily="18" charset="0"/>
                          <a:cs typeface="Times New Roman" panose="02020603050405020304" pitchFamily="18" charset="0"/>
                        </a:rPr>
                        <m:t>.</m:t>
                      </m:r>
                      <m:r>
                        <a:rPr lang="es-MX" sz="1800" b="1" i="1" smtClean="0">
                          <a:solidFill>
                            <a:schemeClr val="tx2">
                              <a:lumMod val="50000"/>
                              <a:lumOff val="50000"/>
                            </a:schemeClr>
                          </a:solidFill>
                          <a:latin typeface="Cambria Math" panose="02040503050406030204" pitchFamily="18" charset="0"/>
                          <a:cs typeface="Times New Roman" panose="02020603050405020304" pitchFamily="18" charset="0"/>
                        </a:rPr>
                        <m:t>𝟎</m:t>
                      </m:r>
                      <m:sSub>
                        <m:sSubPr>
                          <m:ctrlPr>
                            <a:rPr lang="es-MX" sz="1800" b="1" i="1" smtClean="0">
                              <a:solidFill>
                                <a:schemeClr val="tx2">
                                  <a:lumMod val="50000"/>
                                  <a:lumOff val="50000"/>
                                </a:schemeClr>
                              </a:solidFill>
                              <a:latin typeface="Cambria Math" panose="02040503050406030204" pitchFamily="18" charset="0"/>
                              <a:cs typeface="Times New Roman" panose="02020603050405020304" pitchFamily="18" charset="0"/>
                            </a:rPr>
                          </m:ctrlPr>
                        </m:sSubPr>
                        <m:e>
                          <m:r>
                            <a:rPr lang="es-MX" sz="1800" b="1" i="1" smtClean="0">
                              <a:solidFill>
                                <a:schemeClr val="tx2">
                                  <a:lumMod val="50000"/>
                                  <a:lumOff val="50000"/>
                                </a:schemeClr>
                              </a:solidFill>
                              <a:latin typeface="Cambria Math" panose="02040503050406030204" pitchFamily="18" charset="0"/>
                              <a:cs typeface="Times New Roman" panose="02020603050405020304" pitchFamily="18" charset="0"/>
                            </a:rPr>
                            <m:t>𝑲</m:t>
                          </m:r>
                        </m:e>
                        <m:sub>
                          <m:r>
                            <a:rPr lang="es-MX" sz="1800" b="1" i="1" smtClean="0">
                              <a:solidFill>
                                <a:schemeClr val="tx2">
                                  <a:lumMod val="50000"/>
                                  <a:lumOff val="50000"/>
                                </a:schemeClr>
                              </a:solidFill>
                              <a:latin typeface="Cambria Math" panose="02040503050406030204" pitchFamily="18" charset="0"/>
                              <a:cs typeface="Times New Roman" panose="02020603050405020304" pitchFamily="18" charset="0"/>
                            </a:rPr>
                            <m:t>𝟐</m:t>
                          </m:r>
                        </m:sub>
                      </m:sSub>
                      <m:r>
                        <a:rPr lang="es-MX" sz="1800" b="1" i="1" smtClean="0">
                          <a:solidFill>
                            <a:schemeClr val="tx2">
                              <a:lumMod val="50000"/>
                              <a:lumOff val="50000"/>
                            </a:schemeClr>
                          </a:solidFill>
                          <a:latin typeface="Cambria Math" panose="02040503050406030204" pitchFamily="18" charset="0"/>
                          <a:cs typeface="Times New Roman" panose="02020603050405020304" pitchFamily="18" charset="0"/>
                        </a:rPr>
                        <m:t>𝑪</m:t>
                      </m:r>
                      <m:sSub>
                        <m:sSubPr>
                          <m:ctrlPr>
                            <a:rPr lang="es-MX" sz="1800" b="1" i="1" smtClean="0">
                              <a:solidFill>
                                <a:schemeClr val="tx2">
                                  <a:lumMod val="50000"/>
                                  <a:lumOff val="50000"/>
                                </a:schemeClr>
                              </a:solidFill>
                              <a:latin typeface="Cambria Math" panose="02040503050406030204" pitchFamily="18" charset="0"/>
                              <a:cs typeface="Times New Roman" panose="02020603050405020304" pitchFamily="18" charset="0"/>
                            </a:rPr>
                          </m:ctrlPr>
                        </m:sSubPr>
                        <m:e>
                          <m:r>
                            <a:rPr lang="es-MX" sz="1800" b="1" i="1" smtClean="0">
                              <a:solidFill>
                                <a:schemeClr val="tx2">
                                  <a:lumMod val="50000"/>
                                  <a:lumOff val="50000"/>
                                </a:schemeClr>
                              </a:solidFill>
                              <a:latin typeface="Cambria Math" panose="02040503050406030204" pitchFamily="18" charset="0"/>
                              <a:cs typeface="Times New Roman" panose="02020603050405020304" pitchFamily="18" charset="0"/>
                            </a:rPr>
                            <m:t>𝑶</m:t>
                          </m:r>
                        </m:e>
                        <m:sub>
                          <m:r>
                            <a:rPr lang="es-MX" sz="1800" b="1" i="1" smtClean="0">
                              <a:solidFill>
                                <a:schemeClr val="tx2">
                                  <a:lumMod val="50000"/>
                                  <a:lumOff val="50000"/>
                                </a:schemeClr>
                              </a:solidFill>
                              <a:latin typeface="Cambria Math" panose="02040503050406030204" pitchFamily="18" charset="0"/>
                              <a:cs typeface="Times New Roman" panose="02020603050405020304" pitchFamily="18" charset="0"/>
                            </a:rPr>
                            <m:t>𝟑</m:t>
                          </m:r>
                        </m:sub>
                      </m:sSub>
                      <m:r>
                        <a:rPr lang="es-MX" sz="1800" b="0" i="1" smtClean="0">
                          <a:latin typeface="Cambria Math" panose="02040503050406030204" pitchFamily="18" charset="0"/>
                          <a:cs typeface="Times New Roman" panose="02020603050405020304" pitchFamily="18" charset="0"/>
                        </a:rPr>
                        <m:t>+</m:t>
                      </m:r>
                      <m:r>
                        <a:rPr lang="es-MX" sz="1800" b="1" i="1" smtClean="0">
                          <a:solidFill>
                            <a:schemeClr val="tx2">
                              <a:lumMod val="50000"/>
                              <a:lumOff val="50000"/>
                            </a:schemeClr>
                          </a:solidFill>
                          <a:latin typeface="Cambria Math" panose="02040503050406030204" pitchFamily="18" charset="0"/>
                          <a:cs typeface="Times New Roman" panose="02020603050405020304" pitchFamily="18" charset="0"/>
                        </a:rPr>
                        <m:t>𝟎</m:t>
                      </m:r>
                      <m:r>
                        <a:rPr lang="es-MX" sz="1800" b="1" i="1" smtClean="0">
                          <a:solidFill>
                            <a:schemeClr val="tx2">
                              <a:lumMod val="50000"/>
                              <a:lumOff val="50000"/>
                            </a:schemeClr>
                          </a:solidFill>
                          <a:latin typeface="Cambria Math" panose="02040503050406030204" pitchFamily="18" charset="0"/>
                          <a:cs typeface="Times New Roman" panose="02020603050405020304" pitchFamily="18" charset="0"/>
                        </a:rPr>
                        <m:t>.</m:t>
                      </m:r>
                      <m:r>
                        <a:rPr lang="es-MX" sz="1800" b="1" i="1" smtClean="0">
                          <a:solidFill>
                            <a:schemeClr val="tx2">
                              <a:lumMod val="50000"/>
                              <a:lumOff val="50000"/>
                            </a:schemeClr>
                          </a:solidFill>
                          <a:latin typeface="Cambria Math" panose="02040503050406030204" pitchFamily="18" charset="0"/>
                          <a:cs typeface="Times New Roman" panose="02020603050405020304" pitchFamily="18" charset="0"/>
                        </a:rPr>
                        <m:t>𝟐𝟕</m:t>
                      </m:r>
                      <m:r>
                        <a:rPr lang="es-MX" sz="1800" b="1" i="1" smtClean="0">
                          <a:solidFill>
                            <a:schemeClr val="tx2">
                              <a:lumMod val="50000"/>
                              <a:lumOff val="50000"/>
                            </a:schemeClr>
                          </a:solidFill>
                          <a:latin typeface="Cambria Math" panose="02040503050406030204" pitchFamily="18" charset="0"/>
                          <a:cs typeface="Times New Roman" panose="02020603050405020304" pitchFamily="18" charset="0"/>
                        </a:rPr>
                        <m:t>𝑲𝑶𝑯</m:t>
                      </m:r>
                    </m:oMath>
                  </m:oMathPara>
                </a14:m>
                <a:endParaRPr lang="es-MX" sz="1800" b="1" dirty="0">
                  <a:latin typeface="Times New Roman" panose="02020603050405020304" pitchFamily="18" charset="0"/>
                  <a:cs typeface="Times New Roman" panose="02020603050405020304" pitchFamily="18" charset="0"/>
                </a:endParaRPr>
              </a:p>
            </p:txBody>
          </p:sp>
        </mc:Choice>
        <mc:Fallback>
          <p:sp>
            <p:nvSpPr>
              <p:cNvPr id="10" name="CuadroTexto 9">
                <a:extLst>
                  <a:ext uri="{FF2B5EF4-FFF2-40B4-BE49-F238E27FC236}">
                    <a16:creationId xmlns:a16="http://schemas.microsoft.com/office/drawing/2014/main" id="{EB8D88CF-3781-2E52-2248-F7A8D1256E11}"/>
                  </a:ext>
                </a:extLst>
              </p:cNvPr>
              <p:cNvSpPr txBox="1">
                <a:spLocks noRot="1" noChangeAspect="1" noMove="1" noResize="1" noEditPoints="1" noAdjustHandles="1" noChangeArrowheads="1" noChangeShapeType="1" noTextEdit="1"/>
              </p:cNvSpPr>
              <p:nvPr/>
            </p:nvSpPr>
            <p:spPr>
              <a:xfrm>
                <a:off x="838199" y="1650912"/>
                <a:ext cx="10659535" cy="369332"/>
              </a:xfrm>
              <a:prstGeom prst="rect">
                <a:avLst/>
              </a:prstGeom>
              <a:blipFill>
                <a:blip r:embed="rId4"/>
                <a:stretch>
                  <a:fillRect b="-1667"/>
                </a:stretch>
              </a:blipFill>
            </p:spPr>
            <p:txBody>
              <a:bodyPr/>
              <a:lstStyle/>
              <a:p>
                <a:r>
                  <a:rPr lang="es-MX">
                    <a:noFill/>
                  </a:rPr>
                  <a:t> </a:t>
                </a:r>
              </a:p>
            </p:txBody>
          </p:sp>
        </mc:Fallback>
      </mc:AlternateContent>
      <p:sp>
        <p:nvSpPr>
          <p:cNvPr id="11" name="Abrir llave 10">
            <a:extLst>
              <a:ext uri="{FF2B5EF4-FFF2-40B4-BE49-F238E27FC236}">
                <a16:creationId xmlns:a16="http://schemas.microsoft.com/office/drawing/2014/main" id="{78F781D1-2D3A-739B-8B5F-E05B0625A185}"/>
              </a:ext>
            </a:extLst>
          </p:cNvPr>
          <p:cNvSpPr/>
          <p:nvPr/>
        </p:nvSpPr>
        <p:spPr>
          <a:xfrm rot="16200000">
            <a:off x="2073840" y="992635"/>
            <a:ext cx="369330" cy="2357924"/>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s-MX" dirty="0"/>
          </a:p>
        </p:txBody>
      </p:sp>
      <p:sp>
        <p:nvSpPr>
          <p:cNvPr id="12" name="Abrir llave 11">
            <a:extLst>
              <a:ext uri="{FF2B5EF4-FFF2-40B4-BE49-F238E27FC236}">
                <a16:creationId xmlns:a16="http://schemas.microsoft.com/office/drawing/2014/main" id="{BA7CB6ED-A2FD-6AA9-8D97-607586E664B9}"/>
              </a:ext>
            </a:extLst>
          </p:cNvPr>
          <p:cNvSpPr/>
          <p:nvPr/>
        </p:nvSpPr>
        <p:spPr>
          <a:xfrm rot="16200000">
            <a:off x="7337412" y="-1559918"/>
            <a:ext cx="316844" cy="7515516"/>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s-MX"/>
          </a:p>
        </p:txBody>
      </p:sp>
      <p:sp>
        <p:nvSpPr>
          <p:cNvPr id="13" name="CuadroTexto 12">
            <a:extLst>
              <a:ext uri="{FF2B5EF4-FFF2-40B4-BE49-F238E27FC236}">
                <a16:creationId xmlns:a16="http://schemas.microsoft.com/office/drawing/2014/main" id="{D06B4813-FAC5-8AEF-6F6F-7825340048EC}"/>
              </a:ext>
            </a:extLst>
          </p:cNvPr>
          <p:cNvSpPr txBox="1"/>
          <p:nvPr/>
        </p:nvSpPr>
        <p:spPr>
          <a:xfrm>
            <a:off x="1751207" y="2316487"/>
            <a:ext cx="1347593" cy="369332"/>
          </a:xfrm>
          <a:prstGeom prst="rect">
            <a:avLst/>
          </a:prstGeom>
          <a:noFill/>
        </p:spPr>
        <p:txBody>
          <a:bodyPr wrap="square" rtlCol="0">
            <a:spAutoFit/>
          </a:bodyPr>
          <a:lstStyle/>
          <a:p>
            <a:r>
              <a:rPr lang="es-MX" dirty="0"/>
              <a:t>reactivos</a:t>
            </a:r>
          </a:p>
        </p:txBody>
      </p:sp>
      <p:sp>
        <p:nvSpPr>
          <p:cNvPr id="14" name="CuadroTexto 13">
            <a:extLst>
              <a:ext uri="{FF2B5EF4-FFF2-40B4-BE49-F238E27FC236}">
                <a16:creationId xmlns:a16="http://schemas.microsoft.com/office/drawing/2014/main" id="{2D084D82-3BD1-347D-82D6-A0C47CC9379D}"/>
              </a:ext>
            </a:extLst>
          </p:cNvPr>
          <p:cNvSpPr txBox="1"/>
          <p:nvPr/>
        </p:nvSpPr>
        <p:spPr>
          <a:xfrm>
            <a:off x="6977936" y="2392479"/>
            <a:ext cx="1347593" cy="369332"/>
          </a:xfrm>
          <a:prstGeom prst="rect">
            <a:avLst/>
          </a:prstGeom>
          <a:noFill/>
        </p:spPr>
        <p:txBody>
          <a:bodyPr wrap="square" rtlCol="0">
            <a:spAutoFit/>
          </a:bodyPr>
          <a:lstStyle/>
          <a:p>
            <a:r>
              <a:rPr lang="es-MX" dirty="0"/>
              <a:t>productos</a:t>
            </a:r>
          </a:p>
        </p:txBody>
      </p:sp>
    </p:spTree>
    <p:extLst>
      <p:ext uri="{BB962C8B-B14F-4D97-AF65-F5344CB8AC3E}">
        <p14:creationId xmlns:p14="http://schemas.microsoft.com/office/powerpoint/2010/main" val="9687196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7E6E0F-E2C6-46AC-C179-61DED6A5A2E2}"/>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2C1F3DEF-ECB9-332B-0466-50C72B03EC10}"/>
              </a:ext>
            </a:extLst>
          </p:cNvPr>
          <p:cNvSpPr>
            <a:spLocks noGrp="1"/>
          </p:cNvSpPr>
          <p:nvPr>
            <p:ph type="title"/>
          </p:nvPr>
        </p:nvSpPr>
        <p:spPr/>
        <p:txBody>
          <a:bodyPr>
            <a:normAutofit/>
          </a:bodyPr>
          <a:lstStyle/>
          <a:p>
            <a:r>
              <a:rPr lang="es-MX" sz="3400" dirty="0">
                <a:latin typeface="Times New Roman" panose="02020603050405020304" pitchFamily="18" charset="0"/>
                <a:cs typeface="Times New Roman" panose="02020603050405020304" pitchFamily="18" charset="0"/>
              </a:rPr>
              <a:t>Estado del arte</a:t>
            </a:r>
          </a:p>
        </p:txBody>
      </p:sp>
      <mc:AlternateContent xmlns:mc="http://schemas.openxmlformats.org/markup-compatibility/2006">
        <mc:Choice xmlns:a14="http://schemas.microsoft.com/office/drawing/2010/main" Requires="a14">
          <p:sp>
            <p:nvSpPr>
              <p:cNvPr id="3" name="Marcador de contenido 2">
                <a:extLst>
                  <a:ext uri="{FF2B5EF4-FFF2-40B4-BE49-F238E27FC236}">
                    <a16:creationId xmlns:a16="http://schemas.microsoft.com/office/drawing/2014/main" id="{E47C5000-3649-D7BB-8C9F-908F7A56CCEE}"/>
                  </a:ext>
                </a:extLst>
              </p:cNvPr>
              <p:cNvSpPr>
                <a:spLocks noGrp="1"/>
              </p:cNvSpPr>
              <p:nvPr>
                <p:ph sz="half" idx="1"/>
              </p:nvPr>
            </p:nvSpPr>
            <p:spPr>
              <a:xfrm>
                <a:off x="838199" y="2753463"/>
                <a:ext cx="6866467" cy="3423499"/>
              </a:xfrm>
            </p:spPr>
            <p:txBody>
              <a:bodyPr>
                <a:noAutofit/>
              </a:bodyPr>
              <a:lstStyle/>
              <a:p>
                <a:pPr marL="0" indent="0">
                  <a:buNone/>
                </a:pPr>
                <a:r>
                  <a:rPr lang="es-MX" sz="2400" dirty="0">
                    <a:latin typeface="Times New Roman" panose="02020603050405020304" pitchFamily="18" charset="0"/>
                    <a:cs typeface="Times New Roman" panose="02020603050405020304" pitchFamily="18" charset="0"/>
                  </a:rPr>
                  <a:t>El </a:t>
                </a:r>
                <a:r>
                  <a:rPr lang="es-MX" sz="2400" b="1" dirty="0">
                    <a:latin typeface="Times New Roman" panose="02020603050405020304" pitchFamily="18" charset="0"/>
                    <a:cs typeface="Times New Roman" panose="02020603050405020304" pitchFamily="18" charset="0"/>
                  </a:rPr>
                  <a:t>balance de masa</a:t>
                </a:r>
                <a:r>
                  <a:rPr lang="es-MX" sz="2400" dirty="0">
                    <a:latin typeface="Times New Roman" panose="02020603050405020304" pitchFamily="18" charset="0"/>
                    <a:cs typeface="Times New Roman" panose="02020603050405020304" pitchFamily="18" charset="0"/>
                  </a:rPr>
                  <a:t> es el más directo, pues la condición de la cantidad molar de los productos debe ser la misma que la de los reactivos:</a:t>
                </a:r>
              </a:p>
              <a:p>
                <a:pPr marL="0" indent="0">
                  <a:buNone/>
                </a:pPr>
                <a14:m>
                  <m:oMathPara xmlns:m="http://schemas.openxmlformats.org/officeDocument/2006/math">
                    <m:oMathParaPr>
                      <m:jc m:val="centerGroup"/>
                    </m:oMathParaPr>
                    <m:oMath xmlns:m="http://schemas.openxmlformats.org/officeDocument/2006/math">
                      <m:sSub>
                        <m:sSubPr>
                          <m:ctrlPr>
                            <a:rPr lang="es-MX" sz="2400" b="0" i="1" smtClean="0">
                              <a:latin typeface="Cambria Math" panose="02040503050406030204" pitchFamily="18" charset="0"/>
                              <a:cs typeface="Times New Roman" panose="02020603050405020304" pitchFamily="18" charset="0"/>
                            </a:rPr>
                          </m:ctrlPr>
                        </m:sSubPr>
                        <m:e>
                          <m:r>
                            <a:rPr lang="es-MX" sz="2400" b="0" i="1" smtClean="0">
                              <a:latin typeface="Cambria Math" panose="02040503050406030204" pitchFamily="18" charset="0"/>
                              <a:cs typeface="Times New Roman" panose="02020603050405020304" pitchFamily="18" charset="0"/>
                            </a:rPr>
                            <m:t>𝑀</m:t>
                          </m:r>
                        </m:e>
                        <m:sub>
                          <m:r>
                            <a:rPr lang="es-MX" sz="2400" b="0" i="1" smtClean="0">
                              <a:latin typeface="Cambria Math" panose="02040503050406030204" pitchFamily="18" charset="0"/>
                              <a:cs typeface="Times New Roman" panose="02020603050405020304" pitchFamily="18" charset="0"/>
                            </a:rPr>
                            <m:t>𝑟𝑒𝑎𝑐𝑡𝑖𝑣𝑜𝑠</m:t>
                          </m:r>
                        </m:sub>
                      </m:sSub>
                      <m:r>
                        <a:rPr lang="es-MX" sz="2400" b="0" i="1" smtClean="0">
                          <a:latin typeface="Cambria Math" panose="02040503050406030204" pitchFamily="18" charset="0"/>
                          <a:cs typeface="Times New Roman" panose="02020603050405020304" pitchFamily="18" charset="0"/>
                        </a:rPr>
                        <m:t>=</m:t>
                      </m:r>
                      <m:sSub>
                        <m:sSubPr>
                          <m:ctrlPr>
                            <a:rPr lang="es-MX" sz="2400" b="0" i="1" smtClean="0">
                              <a:latin typeface="Cambria Math" panose="02040503050406030204" pitchFamily="18" charset="0"/>
                              <a:cs typeface="Times New Roman" panose="02020603050405020304" pitchFamily="18" charset="0"/>
                            </a:rPr>
                          </m:ctrlPr>
                        </m:sSubPr>
                        <m:e>
                          <m:r>
                            <a:rPr lang="es-MX" sz="2400" b="0" i="1" smtClean="0">
                              <a:latin typeface="Cambria Math" panose="02040503050406030204" pitchFamily="18" charset="0"/>
                              <a:cs typeface="Times New Roman" panose="02020603050405020304" pitchFamily="18" charset="0"/>
                            </a:rPr>
                            <m:t>𝑀</m:t>
                          </m:r>
                        </m:e>
                        <m:sub>
                          <m:r>
                            <a:rPr lang="es-MX" sz="2400" b="0" i="1" smtClean="0">
                              <a:latin typeface="Cambria Math" panose="02040503050406030204" pitchFamily="18" charset="0"/>
                              <a:cs typeface="Times New Roman" panose="02020603050405020304" pitchFamily="18" charset="0"/>
                            </a:rPr>
                            <m:t>𝑝𝑟𝑜𝑑𝑢𝑐𝑡𝑜𝑠</m:t>
                          </m:r>
                        </m:sub>
                      </m:sSub>
                    </m:oMath>
                  </m:oMathPara>
                </a14:m>
                <a:endParaRPr lang="es-MX" sz="2400" dirty="0">
                  <a:latin typeface="Times New Roman" panose="02020603050405020304" pitchFamily="18" charset="0"/>
                  <a:cs typeface="Times New Roman" panose="02020603050405020304" pitchFamily="18" charset="0"/>
                </a:endParaRPr>
              </a:p>
              <a:p>
                <a:pPr marL="0" indent="0">
                  <a:buNone/>
                </a:pPr>
                <a:r>
                  <a:rPr lang="es-MX" sz="2400" dirty="0">
                    <a:latin typeface="Times New Roman" panose="02020603050405020304" pitchFamily="18" charset="0"/>
                    <a:cs typeface="Times New Roman" panose="02020603050405020304" pitchFamily="18" charset="0"/>
                  </a:rPr>
                  <a:t>La condición de </a:t>
                </a:r>
                <a:r>
                  <a:rPr lang="es-MX" sz="2400" b="1" dirty="0">
                    <a:latin typeface="Times New Roman" panose="02020603050405020304" pitchFamily="18" charset="0"/>
                    <a:cs typeface="Times New Roman" panose="02020603050405020304" pitchFamily="18" charset="0"/>
                  </a:rPr>
                  <a:t>equilibrio químico </a:t>
                </a:r>
                <a:r>
                  <a:rPr lang="es-MX" sz="2400" dirty="0">
                    <a:latin typeface="Times New Roman" panose="02020603050405020304" pitchFamily="18" charset="0"/>
                    <a:cs typeface="Times New Roman" panose="02020603050405020304" pitchFamily="18" charset="0"/>
                  </a:rPr>
                  <a:t>es más compleja. Cuando los reactivos son mezclados en cantidades definidas, reaccionan formando </a:t>
                </a:r>
                <a:r>
                  <a:rPr lang="es-MX" sz="2400" i="1" dirty="0">
                    <a:latin typeface="Times New Roman" panose="02020603050405020304" pitchFamily="18" charset="0"/>
                    <a:cs typeface="Times New Roman" panose="02020603050405020304" pitchFamily="18" charset="0"/>
                  </a:rPr>
                  <a:t>reacciones irreversibles o reversibles.</a:t>
                </a:r>
              </a:p>
            </p:txBody>
          </p:sp>
        </mc:Choice>
        <mc:Fallback>
          <p:sp>
            <p:nvSpPr>
              <p:cNvPr id="3" name="Marcador de contenido 2">
                <a:extLst>
                  <a:ext uri="{FF2B5EF4-FFF2-40B4-BE49-F238E27FC236}">
                    <a16:creationId xmlns:a16="http://schemas.microsoft.com/office/drawing/2014/main" id="{E47C5000-3649-D7BB-8C9F-908F7A56CCEE}"/>
                  </a:ext>
                </a:extLst>
              </p:cNvPr>
              <p:cNvSpPr>
                <a:spLocks noGrp="1" noRot="1" noChangeAspect="1" noMove="1" noResize="1" noEditPoints="1" noAdjustHandles="1" noChangeArrowheads="1" noChangeShapeType="1" noTextEdit="1"/>
              </p:cNvSpPr>
              <p:nvPr>
                <p:ph sz="half" idx="1"/>
              </p:nvPr>
            </p:nvSpPr>
            <p:spPr>
              <a:xfrm>
                <a:off x="838199" y="2753463"/>
                <a:ext cx="6866467" cy="3423499"/>
              </a:xfrm>
              <a:blipFill>
                <a:blip r:embed="rId3"/>
                <a:stretch>
                  <a:fillRect l="-1331" t="-2496" r="-1154"/>
                </a:stretch>
              </a:blipFill>
            </p:spPr>
            <p:txBody>
              <a:bodyPr/>
              <a:lstStyle/>
              <a:p>
                <a:r>
                  <a:rPr lang="es-MX">
                    <a:noFill/>
                  </a:rPr>
                  <a:t> </a:t>
                </a:r>
              </a:p>
            </p:txBody>
          </p:sp>
        </mc:Fallback>
      </mc:AlternateContent>
      <mc:AlternateContent xmlns:mc="http://schemas.openxmlformats.org/markup-compatibility/2006">
        <mc:Choice xmlns:a14="http://schemas.microsoft.com/office/drawing/2010/main" Requires="a14">
          <p:sp>
            <p:nvSpPr>
              <p:cNvPr id="10" name="CuadroTexto 9">
                <a:extLst>
                  <a:ext uri="{FF2B5EF4-FFF2-40B4-BE49-F238E27FC236}">
                    <a16:creationId xmlns:a16="http://schemas.microsoft.com/office/drawing/2014/main" id="{4EC9B546-838D-8A31-FE27-521AF264E985}"/>
                  </a:ext>
                </a:extLst>
              </p:cNvPr>
              <p:cNvSpPr txBox="1"/>
              <p:nvPr/>
            </p:nvSpPr>
            <p:spPr>
              <a:xfrm>
                <a:off x="838199" y="1650912"/>
                <a:ext cx="10659535" cy="369332"/>
              </a:xfrm>
              <a:prstGeom prst="rect">
                <a:avLst/>
              </a:prstGeom>
              <a:noFill/>
            </p:spPr>
            <p:txBody>
              <a:bodyPr wrap="square">
                <a:spAutoFit/>
              </a:bodyPr>
              <a:lstStyle/>
              <a:p>
                <a:pPr marL="0" indent="0">
                  <a:buNone/>
                </a:pPr>
                <a14:m>
                  <m:oMathPara xmlns:m="http://schemas.openxmlformats.org/officeDocument/2006/math">
                    <m:oMathParaPr>
                      <m:jc m:val="centerGroup"/>
                    </m:oMathParaPr>
                    <m:oMath xmlns:m="http://schemas.openxmlformats.org/officeDocument/2006/math">
                      <m:sSub>
                        <m:sSubPr>
                          <m:ctrlPr>
                            <a:rPr lang="es-MX" sz="1800" b="0" i="1" smtClean="0">
                              <a:latin typeface="Cambria Math" panose="02040503050406030204" pitchFamily="18" charset="0"/>
                              <a:cs typeface="Times New Roman" panose="02020603050405020304" pitchFamily="18" charset="0"/>
                            </a:rPr>
                          </m:ctrlPr>
                        </m:sSubPr>
                        <m:e>
                          <m:r>
                            <a:rPr lang="es-MX" sz="1800" b="0" i="1" smtClean="0">
                              <a:latin typeface="Cambria Math" panose="02040503050406030204" pitchFamily="18" charset="0"/>
                              <a:cs typeface="Times New Roman" panose="02020603050405020304" pitchFamily="18" charset="0"/>
                            </a:rPr>
                            <m:t>𝐶</m:t>
                          </m:r>
                        </m:e>
                        <m:sub>
                          <m:r>
                            <a:rPr lang="es-MX" sz="1800" b="0" i="1" smtClean="0">
                              <a:latin typeface="Cambria Math" panose="02040503050406030204" pitchFamily="18" charset="0"/>
                              <a:cs typeface="Times New Roman" panose="02020603050405020304" pitchFamily="18" charset="0"/>
                            </a:rPr>
                            <m:t>12</m:t>
                          </m:r>
                        </m:sub>
                      </m:sSub>
                      <m:sSub>
                        <m:sSubPr>
                          <m:ctrlPr>
                            <a:rPr lang="es-MX" sz="1800" b="0" i="1" smtClean="0">
                              <a:latin typeface="Cambria Math" panose="02040503050406030204" pitchFamily="18" charset="0"/>
                              <a:cs typeface="Times New Roman" panose="02020603050405020304" pitchFamily="18" charset="0"/>
                            </a:rPr>
                          </m:ctrlPr>
                        </m:sSubPr>
                        <m:e>
                          <m:r>
                            <a:rPr lang="es-MX" sz="1800" b="0" i="1" smtClean="0">
                              <a:latin typeface="Cambria Math" panose="02040503050406030204" pitchFamily="18" charset="0"/>
                              <a:cs typeface="Times New Roman" panose="02020603050405020304" pitchFamily="18" charset="0"/>
                            </a:rPr>
                            <m:t>𝐻</m:t>
                          </m:r>
                        </m:e>
                        <m:sub>
                          <m:r>
                            <a:rPr lang="es-MX" sz="1800" b="0" i="1" smtClean="0">
                              <a:latin typeface="Cambria Math" panose="02040503050406030204" pitchFamily="18" charset="0"/>
                              <a:cs typeface="Times New Roman" panose="02020603050405020304" pitchFamily="18" charset="0"/>
                            </a:rPr>
                            <m:t>22</m:t>
                          </m:r>
                        </m:sub>
                      </m:sSub>
                      <m:sSub>
                        <m:sSubPr>
                          <m:ctrlPr>
                            <a:rPr lang="es-MX" sz="1800" b="0" i="1" smtClean="0">
                              <a:latin typeface="Cambria Math" panose="02040503050406030204" pitchFamily="18" charset="0"/>
                              <a:cs typeface="Times New Roman" panose="02020603050405020304" pitchFamily="18" charset="0"/>
                            </a:rPr>
                          </m:ctrlPr>
                        </m:sSubPr>
                        <m:e>
                          <m:r>
                            <a:rPr lang="es-MX" sz="1800" b="0" i="1" smtClean="0">
                              <a:latin typeface="Cambria Math" panose="02040503050406030204" pitchFamily="18" charset="0"/>
                              <a:cs typeface="Times New Roman" panose="02020603050405020304" pitchFamily="18" charset="0"/>
                            </a:rPr>
                            <m:t>𝑂</m:t>
                          </m:r>
                        </m:e>
                        <m:sub>
                          <m:r>
                            <a:rPr lang="es-MX" sz="1800" b="0" i="1" smtClean="0">
                              <a:latin typeface="Cambria Math" panose="02040503050406030204" pitchFamily="18" charset="0"/>
                              <a:cs typeface="Times New Roman" panose="02020603050405020304" pitchFamily="18" charset="0"/>
                            </a:rPr>
                            <m:t>11</m:t>
                          </m:r>
                        </m:sub>
                      </m:sSub>
                      <m:r>
                        <a:rPr lang="es-MX" sz="1800" b="0" i="1" smtClean="0">
                          <a:latin typeface="Cambria Math" panose="02040503050406030204" pitchFamily="18" charset="0"/>
                          <a:cs typeface="Times New Roman" panose="02020603050405020304" pitchFamily="18" charset="0"/>
                        </a:rPr>
                        <m:t>+6.29</m:t>
                      </m:r>
                      <m:r>
                        <a:rPr lang="es-MX" sz="1800" b="0" i="1" smtClean="0">
                          <a:latin typeface="Cambria Math" panose="02040503050406030204" pitchFamily="18" charset="0"/>
                          <a:cs typeface="Times New Roman" panose="02020603050405020304" pitchFamily="18" charset="0"/>
                        </a:rPr>
                        <m:t>𝐾𝑁</m:t>
                      </m:r>
                      <m:sSub>
                        <m:sSubPr>
                          <m:ctrlPr>
                            <a:rPr lang="es-MX" sz="1800" b="0" i="1" smtClean="0">
                              <a:latin typeface="Cambria Math" panose="02040503050406030204" pitchFamily="18" charset="0"/>
                              <a:cs typeface="Times New Roman" panose="02020603050405020304" pitchFamily="18" charset="0"/>
                            </a:rPr>
                          </m:ctrlPr>
                        </m:sSubPr>
                        <m:e>
                          <m:r>
                            <a:rPr lang="es-MX" sz="1800" b="0" i="1" smtClean="0">
                              <a:latin typeface="Cambria Math" panose="02040503050406030204" pitchFamily="18" charset="0"/>
                              <a:cs typeface="Times New Roman" panose="02020603050405020304" pitchFamily="18" charset="0"/>
                            </a:rPr>
                            <m:t>𝑂</m:t>
                          </m:r>
                        </m:e>
                        <m:sub>
                          <m:r>
                            <a:rPr lang="es-MX" sz="1800" b="0" i="1" smtClean="0">
                              <a:latin typeface="Cambria Math" panose="02040503050406030204" pitchFamily="18" charset="0"/>
                              <a:cs typeface="Times New Roman" panose="02020603050405020304" pitchFamily="18" charset="0"/>
                            </a:rPr>
                            <m:t>3</m:t>
                          </m:r>
                        </m:sub>
                      </m:sSub>
                      <m:r>
                        <a:rPr lang="es-MX" sz="1800" b="0" i="1" smtClean="0">
                          <a:latin typeface="Cambria Math" panose="02040503050406030204" pitchFamily="18" charset="0"/>
                          <a:cs typeface="Times New Roman" panose="02020603050405020304" pitchFamily="18" charset="0"/>
                        </a:rPr>
                        <m:t>⇒</m:t>
                      </m:r>
                      <m:r>
                        <a:rPr lang="es-MX" sz="1800" b="0" i="1" smtClean="0">
                          <a:latin typeface="Cambria Math" panose="02040503050406030204" pitchFamily="18" charset="0"/>
                          <a:cs typeface="Times New Roman" panose="02020603050405020304" pitchFamily="18" charset="0"/>
                        </a:rPr>
                        <m:t>3.80</m:t>
                      </m:r>
                      <m:r>
                        <a:rPr lang="es-MX" sz="1800" b="0" i="1" smtClean="0">
                          <a:latin typeface="Cambria Math" panose="02040503050406030204" pitchFamily="18" charset="0"/>
                          <a:cs typeface="Times New Roman" panose="02020603050405020304" pitchFamily="18" charset="0"/>
                        </a:rPr>
                        <m:t>𝐶</m:t>
                      </m:r>
                      <m:sSub>
                        <m:sSubPr>
                          <m:ctrlPr>
                            <a:rPr lang="es-MX" sz="1800" b="0" i="1" smtClean="0">
                              <a:latin typeface="Cambria Math" panose="02040503050406030204" pitchFamily="18" charset="0"/>
                              <a:cs typeface="Times New Roman" panose="02020603050405020304" pitchFamily="18" charset="0"/>
                            </a:rPr>
                          </m:ctrlPr>
                        </m:sSubPr>
                        <m:e>
                          <m:r>
                            <a:rPr lang="es-MX" sz="1800" b="0" i="1" smtClean="0">
                              <a:latin typeface="Cambria Math" panose="02040503050406030204" pitchFamily="18" charset="0"/>
                              <a:cs typeface="Times New Roman" panose="02020603050405020304" pitchFamily="18" charset="0"/>
                            </a:rPr>
                            <m:t>𝑂</m:t>
                          </m:r>
                        </m:e>
                        <m:sub>
                          <m:r>
                            <a:rPr lang="es-MX" sz="1800" b="0" i="1" smtClean="0">
                              <a:latin typeface="Cambria Math" panose="02040503050406030204" pitchFamily="18" charset="0"/>
                              <a:cs typeface="Times New Roman" panose="02020603050405020304" pitchFamily="18" charset="0"/>
                            </a:rPr>
                            <m:t>2</m:t>
                          </m:r>
                        </m:sub>
                      </m:sSub>
                      <m:r>
                        <a:rPr lang="es-MX" sz="1800" b="0" i="1" smtClean="0">
                          <a:latin typeface="Cambria Math" panose="02040503050406030204" pitchFamily="18" charset="0"/>
                          <a:cs typeface="Times New Roman" panose="02020603050405020304" pitchFamily="18" charset="0"/>
                        </a:rPr>
                        <m:t>+5.21</m:t>
                      </m:r>
                      <m:r>
                        <a:rPr lang="es-MX" sz="1800" b="0" i="1" smtClean="0">
                          <a:latin typeface="Cambria Math" panose="02040503050406030204" pitchFamily="18" charset="0"/>
                          <a:cs typeface="Times New Roman" panose="02020603050405020304" pitchFamily="18" charset="0"/>
                        </a:rPr>
                        <m:t>𝐶𝑂</m:t>
                      </m:r>
                      <m:r>
                        <a:rPr lang="es-MX" sz="1800" b="0" i="1" smtClean="0">
                          <a:latin typeface="Cambria Math" panose="02040503050406030204" pitchFamily="18" charset="0"/>
                          <a:cs typeface="Times New Roman" panose="02020603050405020304" pitchFamily="18" charset="0"/>
                        </a:rPr>
                        <m:t>+7.79</m:t>
                      </m:r>
                      <m:sSub>
                        <m:sSubPr>
                          <m:ctrlPr>
                            <a:rPr lang="es-MX" sz="1800" b="0" i="1" smtClean="0">
                              <a:latin typeface="Cambria Math" panose="02040503050406030204" pitchFamily="18" charset="0"/>
                              <a:cs typeface="Times New Roman" panose="02020603050405020304" pitchFamily="18" charset="0"/>
                            </a:rPr>
                          </m:ctrlPr>
                        </m:sSubPr>
                        <m:e>
                          <m:r>
                            <a:rPr lang="es-MX" sz="1800" b="0" i="1" smtClean="0">
                              <a:latin typeface="Cambria Math" panose="02040503050406030204" pitchFamily="18" charset="0"/>
                              <a:cs typeface="Times New Roman" panose="02020603050405020304" pitchFamily="18" charset="0"/>
                            </a:rPr>
                            <m:t>𝐻</m:t>
                          </m:r>
                        </m:e>
                        <m:sub>
                          <m:r>
                            <a:rPr lang="es-MX" sz="1800" b="0" i="1" smtClean="0">
                              <a:latin typeface="Cambria Math" panose="02040503050406030204" pitchFamily="18" charset="0"/>
                              <a:cs typeface="Times New Roman" panose="02020603050405020304" pitchFamily="18" charset="0"/>
                            </a:rPr>
                            <m:t>2</m:t>
                          </m:r>
                        </m:sub>
                      </m:sSub>
                      <m:r>
                        <a:rPr lang="es-MX" sz="1800" b="0" i="1" smtClean="0">
                          <a:latin typeface="Cambria Math" panose="02040503050406030204" pitchFamily="18" charset="0"/>
                          <a:cs typeface="Times New Roman" panose="02020603050405020304" pitchFamily="18" charset="0"/>
                        </a:rPr>
                        <m:t>𝑂</m:t>
                      </m:r>
                      <m:r>
                        <a:rPr lang="es-MX" sz="1800" b="0" i="1" smtClean="0">
                          <a:latin typeface="Cambria Math" panose="02040503050406030204" pitchFamily="18" charset="0"/>
                          <a:cs typeface="Times New Roman" panose="02020603050405020304" pitchFamily="18" charset="0"/>
                        </a:rPr>
                        <m:t>+3.07</m:t>
                      </m:r>
                      <m:sSub>
                        <m:sSubPr>
                          <m:ctrlPr>
                            <a:rPr lang="es-MX" sz="1800" b="0" i="1" smtClean="0">
                              <a:latin typeface="Cambria Math" panose="02040503050406030204" pitchFamily="18" charset="0"/>
                              <a:cs typeface="Times New Roman" panose="02020603050405020304" pitchFamily="18" charset="0"/>
                            </a:rPr>
                          </m:ctrlPr>
                        </m:sSubPr>
                        <m:e>
                          <m:r>
                            <a:rPr lang="es-MX" sz="1800" b="0" i="1" smtClean="0">
                              <a:latin typeface="Cambria Math" panose="02040503050406030204" pitchFamily="18" charset="0"/>
                              <a:cs typeface="Times New Roman" panose="02020603050405020304" pitchFamily="18" charset="0"/>
                            </a:rPr>
                            <m:t>𝐻</m:t>
                          </m:r>
                        </m:e>
                        <m:sub>
                          <m:r>
                            <a:rPr lang="es-MX" sz="1800" b="0" i="1" smtClean="0">
                              <a:latin typeface="Cambria Math" panose="02040503050406030204" pitchFamily="18" charset="0"/>
                              <a:cs typeface="Times New Roman" panose="02020603050405020304" pitchFamily="18" charset="0"/>
                            </a:rPr>
                            <m:t>2</m:t>
                          </m:r>
                        </m:sub>
                      </m:sSub>
                      <m:r>
                        <a:rPr lang="es-MX" sz="1800" b="0" i="1" smtClean="0">
                          <a:latin typeface="Cambria Math" panose="02040503050406030204" pitchFamily="18" charset="0"/>
                          <a:cs typeface="Times New Roman" panose="02020603050405020304" pitchFamily="18" charset="0"/>
                        </a:rPr>
                        <m:t>+3.14</m:t>
                      </m:r>
                      <m:sSub>
                        <m:sSubPr>
                          <m:ctrlPr>
                            <a:rPr lang="es-MX" sz="1800" b="0" i="1" smtClean="0">
                              <a:latin typeface="Cambria Math" panose="02040503050406030204" pitchFamily="18" charset="0"/>
                              <a:cs typeface="Times New Roman" panose="02020603050405020304" pitchFamily="18" charset="0"/>
                            </a:rPr>
                          </m:ctrlPr>
                        </m:sSubPr>
                        <m:e>
                          <m:r>
                            <a:rPr lang="es-MX" sz="1800" b="0" i="1" smtClean="0">
                              <a:latin typeface="Cambria Math" panose="02040503050406030204" pitchFamily="18" charset="0"/>
                              <a:cs typeface="Times New Roman" panose="02020603050405020304" pitchFamily="18" charset="0"/>
                            </a:rPr>
                            <m:t>𝑁</m:t>
                          </m:r>
                        </m:e>
                        <m:sub>
                          <m:r>
                            <a:rPr lang="es-MX" sz="1800" b="0" i="1" smtClean="0">
                              <a:latin typeface="Cambria Math" panose="02040503050406030204" pitchFamily="18" charset="0"/>
                              <a:cs typeface="Times New Roman" panose="02020603050405020304" pitchFamily="18" charset="0"/>
                            </a:rPr>
                            <m:t>2</m:t>
                          </m:r>
                        </m:sub>
                      </m:sSub>
                      <m:r>
                        <a:rPr lang="es-MX" sz="1800" b="0" i="1" smtClean="0">
                          <a:latin typeface="Cambria Math" panose="02040503050406030204" pitchFamily="18" charset="0"/>
                          <a:cs typeface="Times New Roman" panose="02020603050405020304" pitchFamily="18" charset="0"/>
                        </a:rPr>
                        <m:t>+</m:t>
                      </m:r>
                      <m:r>
                        <a:rPr lang="es-MX" sz="1800" b="1" i="1" smtClean="0">
                          <a:solidFill>
                            <a:schemeClr val="tx2">
                              <a:lumMod val="50000"/>
                              <a:lumOff val="50000"/>
                            </a:schemeClr>
                          </a:solidFill>
                          <a:latin typeface="Cambria Math" panose="02040503050406030204" pitchFamily="18" charset="0"/>
                          <a:cs typeface="Times New Roman" panose="02020603050405020304" pitchFamily="18" charset="0"/>
                        </a:rPr>
                        <m:t>𝟑</m:t>
                      </m:r>
                      <m:r>
                        <a:rPr lang="es-MX" sz="1800" b="1" i="1" smtClean="0">
                          <a:solidFill>
                            <a:schemeClr val="tx2">
                              <a:lumMod val="50000"/>
                              <a:lumOff val="50000"/>
                            </a:schemeClr>
                          </a:solidFill>
                          <a:latin typeface="Cambria Math" panose="02040503050406030204" pitchFamily="18" charset="0"/>
                          <a:cs typeface="Times New Roman" panose="02020603050405020304" pitchFamily="18" charset="0"/>
                        </a:rPr>
                        <m:t>.</m:t>
                      </m:r>
                      <m:r>
                        <a:rPr lang="es-MX" sz="1800" b="1" i="1" smtClean="0">
                          <a:solidFill>
                            <a:schemeClr val="tx2">
                              <a:lumMod val="50000"/>
                              <a:lumOff val="50000"/>
                            </a:schemeClr>
                          </a:solidFill>
                          <a:latin typeface="Cambria Math" panose="02040503050406030204" pitchFamily="18" charset="0"/>
                          <a:cs typeface="Times New Roman" panose="02020603050405020304" pitchFamily="18" charset="0"/>
                        </a:rPr>
                        <m:t>𝟎</m:t>
                      </m:r>
                      <m:sSub>
                        <m:sSubPr>
                          <m:ctrlPr>
                            <a:rPr lang="es-MX" sz="1800" b="1" i="1" smtClean="0">
                              <a:solidFill>
                                <a:schemeClr val="tx2">
                                  <a:lumMod val="50000"/>
                                  <a:lumOff val="50000"/>
                                </a:schemeClr>
                              </a:solidFill>
                              <a:latin typeface="Cambria Math" panose="02040503050406030204" pitchFamily="18" charset="0"/>
                              <a:cs typeface="Times New Roman" panose="02020603050405020304" pitchFamily="18" charset="0"/>
                            </a:rPr>
                          </m:ctrlPr>
                        </m:sSubPr>
                        <m:e>
                          <m:r>
                            <a:rPr lang="es-MX" sz="1800" b="1" i="1" smtClean="0">
                              <a:solidFill>
                                <a:schemeClr val="tx2">
                                  <a:lumMod val="50000"/>
                                  <a:lumOff val="50000"/>
                                </a:schemeClr>
                              </a:solidFill>
                              <a:latin typeface="Cambria Math" panose="02040503050406030204" pitchFamily="18" charset="0"/>
                              <a:cs typeface="Times New Roman" panose="02020603050405020304" pitchFamily="18" charset="0"/>
                            </a:rPr>
                            <m:t>𝑲</m:t>
                          </m:r>
                        </m:e>
                        <m:sub>
                          <m:r>
                            <a:rPr lang="es-MX" sz="1800" b="1" i="1" smtClean="0">
                              <a:solidFill>
                                <a:schemeClr val="tx2">
                                  <a:lumMod val="50000"/>
                                  <a:lumOff val="50000"/>
                                </a:schemeClr>
                              </a:solidFill>
                              <a:latin typeface="Cambria Math" panose="02040503050406030204" pitchFamily="18" charset="0"/>
                              <a:cs typeface="Times New Roman" panose="02020603050405020304" pitchFamily="18" charset="0"/>
                            </a:rPr>
                            <m:t>𝟐</m:t>
                          </m:r>
                        </m:sub>
                      </m:sSub>
                      <m:r>
                        <a:rPr lang="es-MX" sz="1800" b="1" i="1" smtClean="0">
                          <a:solidFill>
                            <a:schemeClr val="tx2">
                              <a:lumMod val="50000"/>
                              <a:lumOff val="50000"/>
                            </a:schemeClr>
                          </a:solidFill>
                          <a:latin typeface="Cambria Math" panose="02040503050406030204" pitchFamily="18" charset="0"/>
                          <a:cs typeface="Times New Roman" panose="02020603050405020304" pitchFamily="18" charset="0"/>
                        </a:rPr>
                        <m:t>𝑪</m:t>
                      </m:r>
                      <m:sSub>
                        <m:sSubPr>
                          <m:ctrlPr>
                            <a:rPr lang="es-MX" sz="1800" b="1" i="1" smtClean="0">
                              <a:solidFill>
                                <a:schemeClr val="tx2">
                                  <a:lumMod val="50000"/>
                                  <a:lumOff val="50000"/>
                                </a:schemeClr>
                              </a:solidFill>
                              <a:latin typeface="Cambria Math" panose="02040503050406030204" pitchFamily="18" charset="0"/>
                              <a:cs typeface="Times New Roman" panose="02020603050405020304" pitchFamily="18" charset="0"/>
                            </a:rPr>
                          </m:ctrlPr>
                        </m:sSubPr>
                        <m:e>
                          <m:r>
                            <a:rPr lang="es-MX" sz="1800" b="1" i="1" smtClean="0">
                              <a:solidFill>
                                <a:schemeClr val="tx2">
                                  <a:lumMod val="50000"/>
                                  <a:lumOff val="50000"/>
                                </a:schemeClr>
                              </a:solidFill>
                              <a:latin typeface="Cambria Math" panose="02040503050406030204" pitchFamily="18" charset="0"/>
                              <a:cs typeface="Times New Roman" panose="02020603050405020304" pitchFamily="18" charset="0"/>
                            </a:rPr>
                            <m:t>𝑶</m:t>
                          </m:r>
                        </m:e>
                        <m:sub>
                          <m:r>
                            <a:rPr lang="es-MX" sz="1800" b="1" i="1" smtClean="0">
                              <a:solidFill>
                                <a:schemeClr val="tx2">
                                  <a:lumMod val="50000"/>
                                  <a:lumOff val="50000"/>
                                </a:schemeClr>
                              </a:solidFill>
                              <a:latin typeface="Cambria Math" panose="02040503050406030204" pitchFamily="18" charset="0"/>
                              <a:cs typeface="Times New Roman" panose="02020603050405020304" pitchFamily="18" charset="0"/>
                            </a:rPr>
                            <m:t>𝟑</m:t>
                          </m:r>
                        </m:sub>
                      </m:sSub>
                      <m:r>
                        <a:rPr lang="es-MX" sz="1800" b="0" i="1" smtClean="0">
                          <a:latin typeface="Cambria Math" panose="02040503050406030204" pitchFamily="18" charset="0"/>
                          <a:cs typeface="Times New Roman" panose="02020603050405020304" pitchFamily="18" charset="0"/>
                        </a:rPr>
                        <m:t>+</m:t>
                      </m:r>
                      <m:r>
                        <a:rPr lang="es-MX" sz="1800" b="1" i="1" smtClean="0">
                          <a:solidFill>
                            <a:schemeClr val="tx2">
                              <a:lumMod val="50000"/>
                              <a:lumOff val="50000"/>
                            </a:schemeClr>
                          </a:solidFill>
                          <a:latin typeface="Cambria Math" panose="02040503050406030204" pitchFamily="18" charset="0"/>
                          <a:cs typeface="Times New Roman" panose="02020603050405020304" pitchFamily="18" charset="0"/>
                        </a:rPr>
                        <m:t>𝟎</m:t>
                      </m:r>
                      <m:r>
                        <a:rPr lang="es-MX" sz="1800" b="1" i="1" smtClean="0">
                          <a:solidFill>
                            <a:schemeClr val="tx2">
                              <a:lumMod val="50000"/>
                              <a:lumOff val="50000"/>
                            </a:schemeClr>
                          </a:solidFill>
                          <a:latin typeface="Cambria Math" panose="02040503050406030204" pitchFamily="18" charset="0"/>
                          <a:cs typeface="Times New Roman" panose="02020603050405020304" pitchFamily="18" charset="0"/>
                        </a:rPr>
                        <m:t>.</m:t>
                      </m:r>
                      <m:r>
                        <a:rPr lang="es-MX" sz="1800" b="1" i="1" smtClean="0">
                          <a:solidFill>
                            <a:schemeClr val="tx2">
                              <a:lumMod val="50000"/>
                              <a:lumOff val="50000"/>
                            </a:schemeClr>
                          </a:solidFill>
                          <a:latin typeface="Cambria Math" panose="02040503050406030204" pitchFamily="18" charset="0"/>
                          <a:cs typeface="Times New Roman" panose="02020603050405020304" pitchFamily="18" charset="0"/>
                        </a:rPr>
                        <m:t>𝟐𝟕</m:t>
                      </m:r>
                      <m:r>
                        <a:rPr lang="es-MX" sz="1800" b="1" i="1" smtClean="0">
                          <a:solidFill>
                            <a:schemeClr val="tx2">
                              <a:lumMod val="50000"/>
                              <a:lumOff val="50000"/>
                            </a:schemeClr>
                          </a:solidFill>
                          <a:latin typeface="Cambria Math" panose="02040503050406030204" pitchFamily="18" charset="0"/>
                          <a:cs typeface="Times New Roman" panose="02020603050405020304" pitchFamily="18" charset="0"/>
                        </a:rPr>
                        <m:t>𝑲𝑶𝑯</m:t>
                      </m:r>
                    </m:oMath>
                  </m:oMathPara>
                </a14:m>
                <a:endParaRPr lang="es-MX" sz="1800" b="1" dirty="0">
                  <a:latin typeface="Times New Roman" panose="02020603050405020304" pitchFamily="18" charset="0"/>
                  <a:cs typeface="Times New Roman" panose="02020603050405020304" pitchFamily="18" charset="0"/>
                </a:endParaRPr>
              </a:p>
            </p:txBody>
          </p:sp>
        </mc:Choice>
        <mc:Fallback>
          <p:sp>
            <p:nvSpPr>
              <p:cNvPr id="10" name="CuadroTexto 9">
                <a:extLst>
                  <a:ext uri="{FF2B5EF4-FFF2-40B4-BE49-F238E27FC236}">
                    <a16:creationId xmlns:a16="http://schemas.microsoft.com/office/drawing/2014/main" id="{4EC9B546-838D-8A31-FE27-521AF264E985}"/>
                  </a:ext>
                </a:extLst>
              </p:cNvPr>
              <p:cNvSpPr txBox="1">
                <a:spLocks noRot="1" noChangeAspect="1" noMove="1" noResize="1" noEditPoints="1" noAdjustHandles="1" noChangeArrowheads="1" noChangeShapeType="1" noTextEdit="1"/>
              </p:cNvSpPr>
              <p:nvPr/>
            </p:nvSpPr>
            <p:spPr>
              <a:xfrm>
                <a:off x="838199" y="1650912"/>
                <a:ext cx="10659535" cy="369332"/>
              </a:xfrm>
              <a:prstGeom prst="rect">
                <a:avLst/>
              </a:prstGeom>
              <a:blipFill>
                <a:blip r:embed="rId4"/>
                <a:stretch>
                  <a:fillRect b="-1667"/>
                </a:stretch>
              </a:blipFill>
            </p:spPr>
            <p:txBody>
              <a:bodyPr/>
              <a:lstStyle/>
              <a:p>
                <a:r>
                  <a:rPr lang="es-MX">
                    <a:noFill/>
                  </a:rPr>
                  <a:t> </a:t>
                </a:r>
              </a:p>
            </p:txBody>
          </p:sp>
        </mc:Fallback>
      </mc:AlternateContent>
      <p:sp>
        <p:nvSpPr>
          <p:cNvPr id="11" name="Abrir llave 10">
            <a:extLst>
              <a:ext uri="{FF2B5EF4-FFF2-40B4-BE49-F238E27FC236}">
                <a16:creationId xmlns:a16="http://schemas.microsoft.com/office/drawing/2014/main" id="{700A52E3-D599-14DB-F372-95B30F4E1EA4}"/>
              </a:ext>
            </a:extLst>
          </p:cNvPr>
          <p:cNvSpPr/>
          <p:nvPr/>
        </p:nvSpPr>
        <p:spPr>
          <a:xfrm rot="16200000">
            <a:off x="2073840" y="992635"/>
            <a:ext cx="369330" cy="2357924"/>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s-MX" dirty="0"/>
          </a:p>
        </p:txBody>
      </p:sp>
      <p:sp>
        <p:nvSpPr>
          <p:cNvPr id="12" name="Abrir llave 11">
            <a:extLst>
              <a:ext uri="{FF2B5EF4-FFF2-40B4-BE49-F238E27FC236}">
                <a16:creationId xmlns:a16="http://schemas.microsoft.com/office/drawing/2014/main" id="{8BF49794-6FE1-9A04-B38D-02E812971C9B}"/>
              </a:ext>
            </a:extLst>
          </p:cNvPr>
          <p:cNvSpPr/>
          <p:nvPr/>
        </p:nvSpPr>
        <p:spPr>
          <a:xfrm rot="16200000">
            <a:off x="7337412" y="-1559918"/>
            <a:ext cx="316844" cy="7515516"/>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s-MX"/>
          </a:p>
        </p:txBody>
      </p:sp>
      <p:sp>
        <p:nvSpPr>
          <p:cNvPr id="13" name="CuadroTexto 12">
            <a:extLst>
              <a:ext uri="{FF2B5EF4-FFF2-40B4-BE49-F238E27FC236}">
                <a16:creationId xmlns:a16="http://schemas.microsoft.com/office/drawing/2014/main" id="{18496643-F82F-739D-9BAA-E5B36EC64F59}"/>
              </a:ext>
            </a:extLst>
          </p:cNvPr>
          <p:cNvSpPr txBox="1"/>
          <p:nvPr/>
        </p:nvSpPr>
        <p:spPr>
          <a:xfrm>
            <a:off x="1751207" y="2316487"/>
            <a:ext cx="1347593" cy="369332"/>
          </a:xfrm>
          <a:prstGeom prst="rect">
            <a:avLst/>
          </a:prstGeom>
          <a:noFill/>
        </p:spPr>
        <p:txBody>
          <a:bodyPr wrap="square" rtlCol="0">
            <a:spAutoFit/>
          </a:bodyPr>
          <a:lstStyle/>
          <a:p>
            <a:r>
              <a:rPr lang="es-MX" dirty="0"/>
              <a:t>reactivos</a:t>
            </a:r>
          </a:p>
        </p:txBody>
      </p:sp>
      <p:sp>
        <p:nvSpPr>
          <p:cNvPr id="14" name="CuadroTexto 13">
            <a:extLst>
              <a:ext uri="{FF2B5EF4-FFF2-40B4-BE49-F238E27FC236}">
                <a16:creationId xmlns:a16="http://schemas.microsoft.com/office/drawing/2014/main" id="{1745AE60-80CC-7D9B-A46F-839547A8762A}"/>
              </a:ext>
            </a:extLst>
          </p:cNvPr>
          <p:cNvSpPr txBox="1"/>
          <p:nvPr/>
        </p:nvSpPr>
        <p:spPr>
          <a:xfrm>
            <a:off x="6977936" y="2392479"/>
            <a:ext cx="1347593" cy="369332"/>
          </a:xfrm>
          <a:prstGeom prst="rect">
            <a:avLst/>
          </a:prstGeom>
          <a:noFill/>
        </p:spPr>
        <p:txBody>
          <a:bodyPr wrap="square" rtlCol="0">
            <a:spAutoFit/>
          </a:bodyPr>
          <a:lstStyle/>
          <a:p>
            <a:r>
              <a:rPr lang="es-MX" dirty="0"/>
              <a:t>productos</a:t>
            </a:r>
          </a:p>
        </p:txBody>
      </p:sp>
      <mc:AlternateContent xmlns:mc="http://schemas.openxmlformats.org/markup-compatibility/2006">
        <mc:Choice xmlns:a14="http://schemas.microsoft.com/office/drawing/2010/main" Requires="a14">
          <p:sp>
            <p:nvSpPr>
              <p:cNvPr id="4" name="CuadroTexto 3">
                <a:extLst>
                  <a:ext uri="{FF2B5EF4-FFF2-40B4-BE49-F238E27FC236}">
                    <a16:creationId xmlns:a16="http://schemas.microsoft.com/office/drawing/2014/main" id="{9189F0BF-11D0-B233-13F8-7089C6D4AB1A}"/>
                  </a:ext>
                </a:extLst>
              </p:cNvPr>
              <p:cNvSpPr txBox="1"/>
              <p:nvPr/>
            </p:nvSpPr>
            <p:spPr>
              <a:xfrm>
                <a:off x="7969967" y="3748262"/>
                <a:ext cx="2672078"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s-MX" b="0" i="1" smtClean="0">
                          <a:latin typeface="Cambria Math" panose="02040503050406030204" pitchFamily="18" charset="0"/>
                        </a:rPr>
                        <m:t>𝐾𝑁𝑆𝑈</m:t>
                      </m:r>
                      <m:r>
                        <a:rPr lang="es-MX" b="0" i="1" smtClean="0">
                          <a:latin typeface="Cambria Math" panose="02040503050406030204" pitchFamily="18" charset="0"/>
                        </a:rPr>
                        <m:t>⇒   </m:t>
                      </m:r>
                      <m:r>
                        <a:rPr lang="es-MX" b="0" i="1" smtClean="0">
                          <a:latin typeface="Cambria Math" panose="02040503050406030204" pitchFamily="18" charset="0"/>
                        </a:rPr>
                        <m:t>𝑒𝑠</m:t>
                      </m:r>
                      <m:r>
                        <a:rPr lang="es-MX" b="0" i="1" smtClean="0">
                          <a:latin typeface="Cambria Math" panose="02040503050406030204" pitchFamily="18" charset="0"/>
                        </a:rPr>
                        <m:t> </m:t>
                      </m:r>
                      <m:r>
                        <a:rPr lang="es-MX" b="0" i="1" smtClean="0">
                          <a:latin typeface="Cambria Math" panose="02040503050406030204" pitchFamily="18" charset="0"/>
                        </a:rPr>
                        <m:t>𝑖𝑟𝑟𝑒𝑣𝑒𝑟𝑠𝑖𝑏𝑙𝑒</m:t>
                      </m:r>
                    </m:oMath>
                  </m:oMathPara>
                </a14:m>
                <a:endParaRPr lang="es-MX" dirty="0"/>
              </a:p>
            </p:txBody>
          </p:sp>
        </mc:Choice>
        <mc:Fallback>
          <p:sp>
            <p:nvSpPr>
              <p:cNvPr id="4" name="CuadroTexto 3">
                <a:extLst>
                  <a:ext uri="{FF2B5EF4-FFF2-40B4-BE49-F238E27FC236}">
                    <a16:creationId xmlns:a16="http://schemas.microsoft.com/office/drawing/2014/main" id="{9189F0BF-11D0-B233-13F8-7089C6D4AB1A}"/>
                  </a:ext>
                </a:extLst>
              </p:cNvPr>
              <p:cNvSpPr txBox="1">
                <a:spLocks noRot="1" noChangeAspect="1" noMove="1" noResize="1" noEditPoints="1" noAdjustHandles="1" noChangeArrowheads="1" noChangeShapeType="1" noTextEdit="1"/>
              </p:cNvSpPr>
              <p:nvPr/>
            </p:nvSpPr>
            <p:spPr>
              <a:xfrm>
                <a:off x="7969967" y="3748262"/>
                <a:ext cx="2672078" cy="276999"/>
              </a:xfrm>
              <a:prstGeom prst="rect">
                <a:avLst/>
              </a:prstGeom>
              <a:blipFill>
                <a:blip r:embed="rId5"/>
                <a:stretch>
                  <a:fillRect l="-1595" r="-1822" b="-8889"/>
                </a:stretch>
              </a:blipFill>
            </p:spPr>
            <p:txBody>
              <a:bodyPr/>
              <a:lstStyle/>
              <a:p>
                <a:r>
                  <a:rPr lang="es-MX">
                    <a:noFill/>
                  </a:rPr>
                  <a:t> </a:t>
                </a:r>
              </a:p>
            </p:txBody>
          </p:sp>
        </mc:Fallback>
      </mc:AlternateContent>
      <mc:AlternateContent xmlns:mc="http://schemas.openxmlformats.org/markup-compatibility/2006">
        <mc:Choice xmlns:a14="http://schemas.microsoft.com/office/drawing/2010/main" Requires="a14">
          <p:sp>
            <p:nvSpPr>
              <p:cNvPr id="5" name="CuadroTexto 4">
                <a:extLst>
                  <a:ext uri="{FF2B5EF4-FFF2-40B4-BE49-F238E27FC236}">
                    <a16:creationId xmlns:a16="http://schemas.microsoft.com/office/drawing/2014/main" id="{0BF7FC9D-C50F-7411-DC6E-05C87E35B77B}"/>
                  </a:ext>
                </a:extLst>
              </p:cNvPr>
              <p:cNvSpPr txBox="1"/>
              <p:nvPr/>
            </p:nvSpPr>
            <p:spPr>
              <a:xfrm>
                <a:off x="7947401" y="4283962"/>
                <a:ext cx="3331553"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s-MX" b="0" i="1" smtClean="0">
                          <a:latin typeface="Cambria Math" panose="02040503050406030204" pitchFamily="18" charset="0"/>
                        </a:rPr>
                        <m:t>2</m:t>
                      </m:r>
                      <m:sSub>
                        <m:sSubPr>
                          <m:ctrlPr>
                            <a:rPr lang="es-MX" b="0" i="1" smtClean="0">
                              <a:latin typeface="Cambria Math" panose="02040503050406030204" pitchFamily="18" charset="0"/>
                            </a:rPr>
                          </m:ctrlPr>
                        </m:sSubPr>
                        <m:e>
                          <m:r>
                            <a:rPr lang="es-MX" b="0" i="1" smtClean="0">
                              <a:latin typeface="Cambria Math" panose="02040503050406030204" pitchFamily="18" charset="0"/>
                            </a:rPr>
                            <m:t>𝐻</m:t>
                          </m:r>
                        </m:e>
                        <m:sub>
                          <m:r>
                            <a:rPr lang="es-MX" b="0" i="1" smtClean="0">
                              <a:latin typeface="Cambria Math" panose="02040503050406030204" pitchFamily="18" charset="0"/>
                            </a:rPr>
                            <m:t>2</m:t>
                          </m:r>
                        </m:sub>
                      </m:sSub>
                      <m:r>
                        <a:rPr lang="es-MX" b="0" i="1" smtClean="0">
                          <a:latin typeface="Cambria Math" panose="02040503050406030204" pitchFamily="18" charset="0"/>
                        </a:rPr>
                        <m:t>+</m:t>
                      </m:r>
                      <m:sSub>
                        <m:sSubPr>
                          <m:ctrlPr>
                            <a:rPr lang="es-MX" b="0" i="1" smtClean="0">
                              <a:latin typeface="Cambria Math" panose="02040503050406030204" pitchFamily="18" charset="0"/>
                            </a:rPr>
                          </m:ctrlPr>
                        </m:sSubPr>
                        <m:e>
                          <m:r>
                            <a:rPr lang="es-MX" b="0" i="1" smtClean="0">
                              <a:latin typeface="Cambria Math" panose="02040503050406030204" pitchFamily="18" charset="0"/>
                            </a:rPr>
                            <m:t>𝑂</m:t>
                          </m:r>
                        </m:e>
                        <m:sub>
                          <m:r>
                            <a:rPr lang="es-MX" b="0" i="1" smtClean="0">
                              <a:latin typeface="Cambria Math" panose="02040503050406030204" pitchFamily="18" charset="0"/>
                            </a:rPr>
                            <m:t>2</m:t>
                          </m:r>
                        </m:sub>
                      </m:sSub>
                      <m:r>
                        <a:rPr lang="es-MX" b="0" i="1" smtClean="0">
                          <a:latin typeface="Cambria Math" panose="02040503050406030204" pitchFamily="18" charset="0"/>
                          <a:ea typeface="Cambria Math" panose="02040503050406030204" pitchFamily="18" charset="0"/>
                        </a:rPr>
                        <m:t>⇔2</m:t>
                      </m:r>
                      <m:sSub>
                        <m:sSubPr>
                          <m:ctrlPr>
                            <a:rPr lang="es-MX" b="0" i="1" smtClean="0">
                              <a:latin typeface="Cambria Math" panose="02040503050406030204" pitchFamily="18" charset="0"/>
                              <a:ea typeface="Cambria Math" panose="02040503050406030204" pitchFamily="18" charset="0"/>
                            </a:rPr>
                          </m:ctrlPr>
                        </m:sSubPr>
                        <m:e>
                          <m:r>
                            <a:rPr lang="es-MX" b="0" i="1" smtClean="0">
                              <a:latin typeface="Cambria Math" panose="02040503050406030204" pitchFamily="18" charset="0"/>
                              <a:ea typeface="Cambria Math" panose="02040503050406030204" pitchFamily="18" charset="0"/>
                            </a:rPr>
                            <m:t>𝐻</m:t>
                          </m:r>
                        </m:e>
                        <m:sub>
                          <m:r>
                            <a:rPr lang="es-MX" b="0" i="1" smtClean="0">
                              <a:latin typeface="Cambria Math" panose="02040503050406030204" pitchFamily="18" charset="0"/>
                              <a:ea typeface="Cambria Math" panose="02040503050406030204" pitchFamily="18" charset="0"/>
                            </a:rPr>
                            <m:t>2</m:t>
                          </m:r>
                        </m:sub>
                      </m:sSub>
                      <m:r>
                        <a:rPr lang="es-MX" b="0" i="1" smtClean="0">
                          <a:latin typeface="Cambria Math" panose="02040503050406030204" pitchFamily="18" charset="0"/>
                          <a:ea typeface="Cambria Math" panose="02040503050406030204" pitchFamily="18" charset="0"/>
                        </a:rPr>
                        <m:t>𝑂</m:t>
                      </m:r>
                      <m:r>
                        <a:rPr lang="es-MX" b="0" i="1" smtClean="0">
                          <a:latin typeface="Cambria Math" panose="02040503050406030204" pitchFamily="18" charset="0"/>
                          <a:ea typeface="Cambria Math" panose="02040503050406030204" pitchFamily="18" charset="0"/>
                        </a:rPr>
                        <m:t>  </m:t>
                      </m:r>
                      <m:r>
                        <a:rPr lang="es-MX" b="0" i="1" smtClean="0">
                          <a:latin typeface="Cambria Math" panose="02040503050406030204" pitchFamily="18" charset="0"/>
                          <a:ea typeface="Cambria Math" panose="02040503050406030204" pitchFamily="18" charset="0"/>
                        </a:rPr>
                        <m:t>𝑒𝑠</m:t>
                      </m:r>
                      <m:r>
                        <a:rPr lang="es-MX" b="0" i="1" smtClean="0">
                          <a:latin typeface="Cambria Math" panose="02040503050406030204" pitchFamily="18" charset="0"/>
                          <a:ea typeface="Cambria Math" panose="02040503050406030204" pitchFamily="18" charset="0"/>
                        </a:rPr>
                        <m:t> </m:t>
                      </m:r>
                      <m:r>
                        <a:rPr lang="es-MX" b="0" i="1" smtClean="0">
                          <a:latin typeface="Cambria Math" panose="02040503050406030204" pitchFamily="18" charset="0"/>
                          <a:ea typeface="Cambria Math" panose="02040503050406030204" pitchFamily="18" charset="0"/>
                        </a:rPr>
                        <m:t>𝑟𝑒𝑣𝑒𝑟𝑠𝑖𝑏𝑙𝑒</m:t>
                      </m:r>
                    </m:oMath>
                  </m:oMathPara>
                </a14:m>
                <a:endParaRPr lang="es-MX" dirty="0"/>
              </a:p>
            </p:txBody>
          </p:sp>
        </mc:Choice>
        <mc:Fallback>
          <p:sp>
            <p:nvSpPr>
              <p:cNvPr id="5" name="CuadroTexto 4">
                <a:extLst>
                  <a:ext uri="{FF2B5EF4-FFF2-40B4-BE49-F238E27FC236}">
                    <a16:creationId xmlns:a16="http://schemas.microsoft.com/office/drawing/2014/main" id="{0BF7FC9D-C50F-7411-DC6E-05C87E35B77B}"/>
                  </a:ext>
                </a:extLst>
              </p:cNvPr>
              <p:cNvSpPr txBox="1">
                <a:spLocks noRot="1" noChangeAspect="1" noMove="1" noResize="1" noEditPoints="1" noAdjustHandles="1" noChangeArrowheads="1" noChangeShapeType="1" noTextEdit="1"/>
              </p:cNvSpPr>
              <p:nvPr/>
            </p:nvSpPr>
            <p:spPr>
              <a:xfrm>
                <a:off x="7947401" y="4283962"/>
                <a:ext cx="3331553" cy="276999"/>
              </a:xfrm>
              <a:prstGeom prst="rect">
                <a:avLst/>
              </a:prstGeom>
              <a:blipFill>
                <a:blip r:embed="rId6"/>
                <a:stretch>
                  <a:fillRect l="-1465" r="-1465" b="-15556"/>
                </a:stretch>
              </a:blipFill>
            </p:spPr>
            <p:txBody>
              <a:bodyPr/>
              <a:lstStyle/>
              <a:p>
                <a:r>
                  <a:rPr lang="es-MX">
                    <a:noFill/>
                  </a:rPr>
                  <a:t> </a:t>
                </a:r>
              </a:p>
            </p:txBody>
          </p:sp>
        </mc:Fallback>
      </mc:AlternateContent>
    </p:spTree>
    <p:extLst>
      <p:ext uri="{BB962C8B-B14F-4D97-AF65-F5344CB8AC3E}">
        <p14:creationId xmlns:p14="http://schemas.microsoft.com/office/powerpoint/2010/main" val="689614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C97405F-E812-8ECA-0FBF-DE395633D086}"/>
              </a:ext>
            </a:extLst>
          </p:cNvPr>
          <p:cNvSpPr>
            <a:spLocks noGrp="1"/>
          </p:cNvSpPr>
          <p:nvPr>
            <p:ph type="title"/>
          </p:nvPr>
        </p:nvSpPr>
        <p:spPr/>
        <p:txBody>
          <a:bodyPr>
            <a:normAutofit/>
          </a:bodyPr>
          <a:lstStyle/>
          <a:p>
            <a:r>
              <a:rPr lang="es-MX" sz="5400" dirty="0">
                <a:latin typeface="Times New Roman" panose="02020603050405020304" pitchFamily="18" charset="0"/>
                <a:cs typeface="Times New Roman" panose="02020603050405020304" pitchFamily="18" charset="0"/>
              </a:rPr>
              <a:t>Agenda</a:t>
            </a:r>
          </a:p>
        </p:txBody>
      </p:sp>
      <p:sp>
        <p:nvSpPr>
          <p:cNvPr id="3" name="Marcador de contenido 2">
            <a:extLst>
              <a:ext uri="{FF2B5EF4-FFF2-40B4-BE49-F238E27FC236}">
                <a16:creationId xmlns:a16="http://schemas.microsoft.com/office/drawing/2014/main" id="{4895F9A4-5583-A4D7-2C26-2C99E36AFD03}"/>
              </a:ext>
            </a:extLst>
          </p:cNvPr>
          <p:cNvSpPr>
            <a:spLocks noGrp="1"/>
          </p:cNvSpPr>
          <p:nvPr>
            <p:ph idx="1"/>
          </p:nvPr>
        </p:nvSpPr>
        <p:spPr>
          <a:xfrm>
            <a:off x="838200" y="1690688"/>
            <a:ext cx="10515600" cy="4351338"/>
          </a:xfrm>
        </p:spPr>
        <p:txBody>
          <a:bodyPr>
            <a:noAutofit/>
          </a:bodyPr>
          <a:lstStyle/>
          <a:p>
            <a:pPr marL="571500" indent="-571500">
              <a:buFont typeface="+mj-lt"/>
              <a:buAutoNum type="romanUcPeriod"/>
            </a:pPr>
            <a:r>
              <a:rPr lang="es-MX" sz="2400" dirty="0">
                <a:latin typeface="Times New Roman" panose="02020603050405020304" pitchFamily="18" charset="0"/>
                <a:cs typeface="Times New Roman" panose="02020603050405020304" pitchFamily="18" charset="0"/>
              </a:rPr>
              <a:t>Resumen ejecutivo </a:t>
            </a:r>
          </a:p>
          <a:p>
            <a:pPr marL="571500" indent="-571500">
              <a:buFont typeface="+mj-lt"/>
              <a:buAutoNum type="romanUcPeriod"/>
            </a:pPr>
            <a:r>
              <a:rPr lang="es-MX" sz="2400" dirty="0">
                <a:latin typeface="Times New Roman" panose="02020603050405020304" pitchFamily="18" charset="0"/>
                <a:cs typeface="Times New Roman" panose="02020603050405020304" pitchFamily="18" charset="0"/>
              </a:rPr>
              <a:t>Antecedentes</a:t>
            </a:r>
          </a:p>
          <a:p>
            <a:pPr marL="571500" indent="-571500">
              <a:buFont typeface="+mj-lt"/>
              <a:buAutoNum type="romanUcPeriod"/>
            </a:pPr>
            <a:r>
              <a:rPr lang="es-MX" sz="2400" dirty="0">
                <a:latin typeface="Times New Roman" panose="02020603050405020304" pitchFamily="18" charset="0"/>
                <a:cs typeface="Times New Roman" panose="02020603050405020304" pitchFamily="18" charset="0"/>
              </a:rPr>
              <a:t>Estado del arte </a:t>
            </a:r>
          </a:p>
          <a:p>
            <a:pPr marL="571500" indent="-571500">
              <a:buFont typeface="+mj-lt"/>
              <a:buAutoNum type="romanUcPeriod"/>
            </a:pPr>
            <a:r>
              <a:rPr lang="es-MX" sz="2400" dirty="0">
                <a:latin typeface="Times New Roman" panose="02020603050405020304" pitchFamily="18" charset="0"/>
                <a:cs typeface="Times New Roman" panose="02020603050405020304" pitchFamily="18" charset="0"/>
              </a:rPr>
              <a:t>Metodología </a:t>
            </a:r>
          </a:p>
          <a:p>
            <a:pPr marL="1028700" lvl="1" indent="-571500">
              <a:buFont typeface="+mj-lt"/>
              <a:buAutoNum type="romanUcPeriod"/>
            </a:pPr>
            <a:r>
              <a:rPr lang="es-MX" dirty="0">
                <a:latin typeface="Times New Roman" panose="02020603050405020304" pitchFamily="18" charset="0"/>
                <a:cs typeface="Times New Roman" panose="02020603050405020304" pitchFamily="18" charset="0"/>
              </a:rPr>
              <a:t>Puntos de diseño </a:t>
            </a:r>
          </a:p>
          <a:p>
            <a:pPr marL="1028700" lvl="1" indent="-571500">
              <a:buFont typeface="+mj-lt"/>
              <a:buAutoNum type="romanUcPeriod"/>
            </a:pPr>
            <a:r>
              <a:rPr lang="es-MX" dirty="0">
                <a:latin typeface="Times New Roman" panose="02020603050405020304" pitchFamily="18" charset="0"/>
                <a:cs typeface="Times New Roman" panose="02020603050405020304" pitchFamily="18" charset="0"/>
              </a:rPr>
              <a:t>Diseño a detalle </a:t>
            </a:r>
          </a:p>
          <a:p>
            <a:pPr marL="571500" indent="-571500">
              <a:buFont typeface="+mj-lt"/>
              <a:buAutoNum type="romanUcPeriod"/>
            </a:pPr>
            <a:r>
              <a:rPr lang="es-MX" sz="2400" dirty="0">
                <a:latin typeface="Times New Roman" panose="02020603050405020304" pitchFamily="18" charset="0"/>
                <a:cs typeface="Times New Roman" panose="02020603050405020304" pitchFamily="18" charset="0"/>
              </a:rPr>
              <a:t>Factibilidad </a:t>
            </a:r>
          </a:p>
          <a:p>
            <a:pPr marL="1028700" lvl="1" indent="-571500">
              <a:buFont typeface="+mj-lt"/>
              <a:buAutoNum type="romanUcPeriod"/>
            </a:pPr>
            <a:r>
              <a:rPr lang="es-MX" dirty="0">
                <a:latin typeface="Times New Roman" panose="02020603050405020304" pitchFamily="18" charset="0"/>
                <a:cs typeface="Times New Roman" panose="02020603050405020304" pitchFamily="18" charset="0"/>
              </a:rPr>
              <a:t>Manufactura </a:t>
            </a:r>
          </a:p>
          <a:p>
            <a:pPr marL="571500" indent="-571500">
              <a:buFont typeface="+mj-lt"/>
              <a:buAutoNum type="romanUcPeriod"/>
            </a:pPr>
            <a:r>
              <a:rPr lang="es-MX" sz="2400" dirty="0">
                <a:latin typeface="Times New Roman" panose="02020603050405020304" pitchFamily="18" charset="0"/>
                <a:cs typeface="Times New Roman" panose="02020603050405020304" pitchFamily="18" charset="0"/>
              </a:rPr>
              <a:t>Dibujos </a:t>
            </a:r>
          </a:p>
          <a:p>
            <a:pPr marL="571500" indent="-571500">
              <a:buFont typeface="+mj-lt"/>
              <a:buAutoNum type="romanUcPeriod"/>
            </a:pPr>
            <a:endParaRPr lang="es-MX" sz="2400" dirty="0">
              <a:latin typeface="Times New Roman" panose="02020603050405020304" pitchFamily="18" charset="0"/>
              <a:cs typeface="Times New Roman" panose="02020603050405020304" pitchFamily="18" charset="0"/>
            </a:endParaRPr>
          </a:p>
        </p:txBody>
      </p:sp>
      <p:pic>
        <p:nvPicPr>
          <p:cNvPr id="11" name="Imagen 10">
            <a:extLst>
              <a:ext uri="{FF2B5EF4-FFF2-40B4-BE49-F238E27FC236}">
                <a16:creationId xmlns:a16="http://schemas.microsoft.com/office/drawing/2014/main" id="{0D66D670-FACF-9D43-855E-DD4781E3E832}"/>
              </a:ext>
            </a:extLst>
          </p:cNvPr>
          <p:cNvPicPr>
            <a:picLocks noChangeAspect="1"/>
          </p:cNvPicPr>
          <p:nvPr/>
        </p:nvPicPr>
        <p:blipFill>
          <a:blip r:embed="rId2"/>
          <a:srcRect l="15844" t="4523" r="73930"/>
          <a:stretch/>
        </p:blipFill>
        <p:spPr>
          <a:xfrm>
            <a:off x="8263890" y="0"/>
            <a:ext cx="1200150" cy="6807121"/>
          </a:xfrm>
          <a:prstGeom prst="rect">
            <a:avLst/>
          </a:prstGeom>
        </p:spPr>
      </p:pic>
    </p:spTree>
    <p:extLst>
      <p:ext uri="{BB962C8B-B14F-4D97-AF65-F5344CB8AC3E}">
        <p14:creationId xmlns:p14="http://schemas.microsoft.com/office/powerpoint/2010/main" val="27391917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E8187A-AC8C-8F50-8227-8C54EE546935}"/>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98EC0236-D3A6-A3F8-3561-E49E7DD877FB}"/>
              </a:ext>
            </a:extLst>
          </p:cNvPr>
          <p:cNvSpPr>
            <a:spLocks noGrp="1"/>
          </p:cNvSpPr>
          <p:nvPr>
            <p:ph type="title"/>
          </p:nvPr>
        </p:nvSpPr>
        <p:spPr/>
        <p:txBody>
          <a:bodyPr>
            <a:normAutofit/>
          </a:bodyPr>
          <a:lstStyle/>
          <a:p>
            <a:r>
              <a:rPr lang="es-MX" sz="3400" dirty="0">
                <a:latin typeface="Times New Roman" panose="02020603050405020304" pitchFamily="18" charset="0"/>
                <a:cs typeface="Times New Roman" panose="02020603050405020304" pitchFamily="18" charset="0"/>
              </a:rPr>
              <a:t>Estado del arte</a:t>
            </a:r>
          </a:p>
        </p:txBody>
      </p:sp>
      <mc:AlternateContent xmlns:mc="http://schemas.openxmlformats.org/markup-compatibility/2006">
        <mc:Choice xmlns:a14="http://schemas.microsoft.com/office/drawing/2010/main" Requires="a14">
          <p:sp>
            <p:nvSpPr>
              <p:cNvPr id="3" name="Marcador de contenido 2">
                <a:extLst>
                  <a:ext uri="{FF2B5EF4-FFF2-40B4-BE49-F238E27FC236}">
                    <a16:creationId xmlns:a16="http://schemas.microsoft.com/office/drawing/2014/main" id="{C70A1B2C-DFC1-80F9-36F4-F2F7301F4104}"/>
                  </a:ext>
                </a:extLst>
              </p:cNvPr>
              <p:cNvSpPr>
                <a:spLocks noGrp="1"/>
              </p:cNvSpPr>
              <p:nvPr>
                <p:ph sz="half" idx="1"/>
              </p:nvPr>
            </p:nvSpPr>
            <p:spPr>
              <a:xfrm>
                <a:off x="838199" y="1690689"/>
                <a:ext cx="6866467" cy="4486274"/>
              </a:xfrm>
            </p:spPr>
            <p:txBody>
              <a:bodyPr>
                <a:noAutofit/>
              </a:bodyPr>
              <a:lstStyle/>
              <a:p>
                <a:pPr marL="0" indent="0">
                  <a:buNone/>
                </a:pPr>
                <a:r>
                  <a:rPr lang="es-MX" sz="2400" dirty="0">
                    <a:latin typeface="Times New Roman" panose="02020603050405020304" pitchFamily="18" charset="0"/>
                    <a:cs typeface="Times New Roman" panose="02020603050405020304" pitchFamily="18" charset="0"/>
                  </a:rPr>
                  <a:t>Para cada ecuación de reacción hay una </a:t>
                </a:r>
                <a:r>
                  <a:rPr lang="es-MX" sz="2400" i="1" dirty="0">
                    <a:latin typeface="Times New Roman" panose="02020603050405020304" pitchFamily="18" charset="0"/>
                    <a:cs typeface="Times New Roman" panose="02020603050405020304" pitchFamily="18" charset="0"/>
                  </a:rPr>
                  <a:t>constante de </a:t>
                </a:r>
                <a:r>
                  <a:rPr lang="es-MX" sz="2400" i="1" dirty="0" err="1">
                    <a:latin typeface="Times New Roman" panose="02020603050405020304" pitchFamily="18" charset="0"/>
                    <a:cs typeface="Times New Roman" panose="02020603050405020304" pitchFamily="18" charset="0"/>
                  </a:rPr>
                  <a:t>equlibro</a:t>
                </a:r>
                <a:r>
                  <a:rPr lang="es-MX" sz="24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s-MX" sz="2400" b="0" i="1" smtClean="0">
                            <a:latin typeface="Cambria Math" panose="02040503050406030204" pitchFamily="18" charset="0"/>
                            <a:cs typeface="Times New Roman" panose="02020603050405020304" pitchFamily="18" charset="0"/>
                          </a:rPr>
                        </m:ctrlPr>
                      </m:sSubPr>
                      <m:e>
                        <m:r>
                          <a:rPr lang="es-MX" sz="2400" b="0" i="1" smtClean="0">
                            <a:latin typeface="Cambria Math" panose="02040503050406030204" pitchFamily="18" charset="0"/>
                            <a:cs typeface="Times New Roman" panose="02020603050405020304" pitchFamily="18" charset="0"/>
                          </a:rPr>
                          <m:t>𝐾</m:t>
                        </m:r>
                      </m:e>
                      <m:sub>
                        <m:r>
                          <a:rPr lang="es-MX" sz="2400" b="0" i="1" smtClean="0">
                            <a:latin typeface="Cambria Math" panose="02040503050406030204" pitchFamily="18" charset="0"/>
                            <a:cs typeface="Times New Roman" panose="02020603050405020304" pitchFamily="18" charset="0"/>
                          </a:rPr>
                          <m:t>𝑃</m:t>
                        </m:r>
                      </m:sub>
                    </m:sSub>
                  </m:oMath>
                </a14:m>
                <a:r>
                  <a:rPr lang="es-MX" sz="2400" dirty="0">
                    <a:latin typeface="Times New Roman" panose="02020603050405020304" pitchFamily="18" charset="0"/>
                    <a:cs typeface="Times New Roman" panose="02020603050405020304" pitchFamily="18" charset="0"/>
                  </a:rPr>
                  <a:t> esta constante esta en función de la temperatura a la que la reacción sucede y es independiente de otras condiciones físicas como la presión.</a:t>
                </a:r>
              </a:p>
              <a:p>
                <a:pPr marL="0" indent="0">
                  <a:buNone/>
                </a:pPr>
                <a:r>
                  <a:rPr lang="es-MX" sz="2400" dirty="0">
                    <a:latin typeface="Times New Roman" panose="02020603050405020304" pitchFamily="18" charset="0"/>
                    <a:cs typeface="Times New Roman" panose="02020603050405020304" pitchFamily="18" charset="0"/>
                  </a:rPr>
                  <a:t>Los valores pueden ser encontrados en tablas termoquímicas, como las tablas JANAF.</a:t>
                </a:r>
              </a:p>
              <a:p>
                <a:pPr marL="0" indent="0">
                  <a:buNone/>
                </a:pPr>
                <a:endParaRPr lang="es-MX" sz="2400" dirty="0">
                  <a:latin typeface="Times New Roman" panose="02020603050405020304" pitchFamily="18" charset="0"/>
                  <a:cs typeface="Times New Roman" panose="02020603050405020304" pitchFamily="18" charset="0"/>
                </a:endParaRPr>
              </a:p>
              <a:p>
                <a:pPr marL="0" indent="0">
                  <a:buNone/>
                </a:pPr>
                <a:r>
                  <a:rPr lang="es-MX" sz="2400" dirty="0">
                    <a:latin typeface="Times New Roman" panose="02020603050405020304" pitchFamily="18" charset="0"/>
                    <a:cs typeface="Times New Roman" panose="02020603050405020304" pitchFamily="18" charset="0"/>
                  </a:rPr>
                  <a:t>El termino </a:t>
                </a:r>
                <a14:m>
                  <m:oMath xmlns:m="http://schemas.openxmlformats.org/officeDocument/2006/math">
                    <m:r>
                      <a:rPr lang="es-MX" sz="2400" b="0" i="1" smtClean="0">
                        <a:latin typeface="Cambria Math" panose="02040503050406030204" pitchFamily="18" charset="0"/>
                        <a:cs typeface="Times New Roman" panose="02020603050405020304" pitchFamily="18" charset="0"/>
                      </a:rPr>
                      <m:t>𝑃</m:t>
                    </m:r>
                    <m:r>
                      <a:rPr lang="es-MX" sz="2400" b="0" i="1" smtClean="0">
                        <a:latin typeface="Cambria Math" panose="02040503050406030204" pitchFamily="18" charset="0"/>
                        <a:cs typeface="Times New Roman" panose="02020603050405020304" pitchFamily="18" charset="0"/>
                      </a:rPr>
                      <m:t>/</m:t>
                    </m:r>
                    <m:sSub>
                      <m:sSubPr>
                        <m:ctrlPr>
                          <a:rPr lang="es-MX" sz="2400" b="0" i="1" smtClean="0">
                            <a:latin typeface="Cambria Math" panose="02040503050406030204" pitchFamily="18" charset="0"/>
                            <a:cs typeface="Times New Roman" panose="02020603050405020304" pitchFamily="18" charset="0"/>
                          </a:rPr>
                        </m:ctrlPr>
                      </m:sSubPr>
                      <m:e>
                        <m:r>
                          <a:rPr lang="es-MX" sz="2400" b="0" i="1" smtClean="0">
                            <a:latin typeface="Cambria Math" panose="02040503050406030204" pitchFamily="18" charset="0"/>
                            <a:cs typeface="Times New Roman" panose="02020603050405020304" pitchFamily="18" charset="0"/>
                          </a:rPr>
                          <m:t>𝑃</m:t>
                        </m:r>
                      </m:e>
                      <m:sub>
                        <m:r>
                          <a:rPr lang="es-MX" sz="2400" b="0" i="1" smtClean="0">
                            <a:latin typeface="Cambria Math" panose="02040503050406030204" pitchFamily="18" charset="0"/>
                            <a:cs typeface="Times New Roman" panose="02020603050405020304" pitchFamily="18" charset="0"/>
                          </a:rPr>
                          <m:t>0</m:t>
                        </m:r>
                      </m:sub>
                    </m:sSub>
                  </m:oMath>
                </a14:m>
                <a:r>
                  <a:rPr lang="es-MX" sz="2400" dirty="0">
                    <a:latin typeface="Times New Roman" panose="02020603050405020304" pitchFamily="18" charset="0"/>
                    <a:cs typeface="Times New Roman" panose="02020603050405020304" pitchFamily="18" charset="0"/>
                  </a:rPr>
                  <a:t> representa la relación de presión a la que la reacción ocurre:</a:t>
                </a:r>
              </a:p>
            </p:txBody>
          </p:sp>
        </mc:Choice>
        <mc:Fallback>
          <p:sp>
            <p:nvSpPr>
              <p:cNvPr id="3" name="Marcador de contenido 2">
                <a:extLst>
                  <a:ext uri="{FF2B5EF4-FFF2-40B4-BE49-F238E27FC236}">
                    <a16:creationId xmlns:a16="http://schemas.microsoft.com/office/drawing/2014/main" id="{C70A1B2C-DFC1-80F9-36F4-F2F7301F4104}"/>
                  </a:ext>
                </a:extLst>
              </p:cNvPr>
              <p:cNvSpPr>
                <a:spLocks noGrp="1" noRot="1" noChangeAspect="1" noMove="1" noResize="1" noEditPoints="1" noAdjustHandles="1" noChangeArrowheads="1" noChangeShapeType="1" noTextEdit="1"/>
              </p:cNvSpPr>
              <p:nvPr>
                <p:ph sz="half" idx="1"/>
              </p:nvPr>
            </p:nvSpPr>
            <p:spPr>
              <a:xfrm>
                <a:off x="838199" y="1690689"/>
                <a:ext cx="6866467" cy="4486274"/>
              </a:xfrm>
              <a:blipFill>
                <a:blip r:embed="rId3"/>
                <a:stretch>
                  <a:fillRect l="-1331" t="-1902" r="-266"/>
                </a:stretch>
              </a:blipFill>
            </p:spPr>
            <p:txBody>
              <a:bodyPr/>
              <a:lstStyle/>
              <a:p>
                <a:r>
                  <a:rPr lang="es-MX">
                    <a:noFill/>
                  </a:rPr>
                  <a:t> </a:t>
                </a:r>
              </a:p>
            </p:txBody>
          </p:sp>
        </mc:Fallback>
      </mc:AlternateContent>
      <mc:AlternateContent xmlns:mc="http://schemas.openxmlformats.org/markup-compatibility/2006">
        <mc:Choice xmlns:a14="http://schemas.microsoft.com/office/drawing/2010/main" Requires="a14">
          <p:sp>
            <p:nvSpPr>
              <p:cNvPr id="6" name="CuadroTexto 5">
                <a:extLst>
                  <a:ext uri="{FF2B5EF4-FFF2-40B4-BE49-F238E27FC236}">
                    <a16:creationId xmlns:a16="http://schemas.microsoft.com/office/drawing/2014/main" id="{410BBDC9-E3F1-2002-B2C7-9704710BA29F}"/>
                  </a:ext>
                </a:extLst>
              </p:cNvPr>
              <p:cNvSpPr txBox="1"/>
              <p:nvPr/>
            </p:nvSpPr>
            <p:spPr>
              <a:xfrm>
                <a:off x="8243720" y="2492676"/>
                <a:ext cx="2571025"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s-MX" b="0" i="1" smtClean="0">
                              <a:latin typeface="Cambria Math" panose="02040503050406030204" pitchFamily="18" charset="0"/>
                            </a:rPr>
                          </m:ctrlPr>
                        </m:sSubPr>
                        <m:e>
                          <m:r>
                            <a:rPr lang="es-MX" b="0" i="1" smtClean="0">
                              <a:latin typeface="Cambria Math" panose="02040503050406030204" pitchFamily="18" charset="0"/>
                            </a:rPr>
                            <m:t>𝑣</m:t>
                          </m:r>
                        </m:e>
                        <m:sub>
                          <m:r>
                            <a:rPr lang="es-MX" b="0" i="1" smtClean="0">
                              <a:latin typeface="Cambria Math" panose="02040503050406030204" pitchFamily="18" charset="0"/>
                            </a:rPr>
                            <m:t>𝐴</m:t>
                          </m:r>
                        </m:sub>
                      </m:sSub>
                      <m:r>
                        <a:rPr lang="es-MX" b="0" i="1" smtClean="0">
                          <a:latin typeface="Cambria Math" panose="02040503050406030204" pitchFamily="18" charset="0"/>
                        </a:rPr>
                        <m:t>𝐴</m:t>
                      </m:r>
                      <m:r>
                        <a:rPr lang="es-MX" b="0" i="1" smtClean="0">
                          <a:latin typeface="Cambria Math" panose="02040503050406030204" pitchFamily="18" charset="0"/>
                        </a:rPr>
                        <m:t>+</m:t>
                      </m:r>
                      <m:sSub>
                        <m:sSubPr>
                          <m:ctrlPr>
                            <a:rPr lang="es-MX" b="0" i="1" smtClean="0">
                              <a:latin typeface="Cambria Math" panose="02040503050406030204" pitchFamily="18" charset="0"/>
                            </a:rPr>
                          </m:ctrlPr>
                        </m:sSubPr>
                        <m:e>
                          <m:r>
                            <a:rPr lang="es-MX" b="0" i="1" smtClean="0">
                              <a:latin typeface="Cambria Math" panose="02040503050406030204" pitchFamily="18" charset="0"/>
                            </a:rPr>
                            <m:t>𝑣</m:t>
                          </m:r>
                        </m:e>
                        <m:sub>
                          <m:r>
                            <a:rPr lang="es-MX" b="0" i="1" smtClean="0">
                              <a:latin typeface="Cambria Math" panose="02040503050406030204" pitchFamily="18" charset="0"/>
                            </a:rPr>
                            <m:t>𝐵</m:t>
                          </m:r>
                        </m:sub>
                      </m:sSub>
                      <m:r>
                        <a:rPr lang="es-MX" b="0" i="1" smtClean="0">
                          <a:latin typeface="Cambria Math" panose="02040503050406030204" pitchFamily="18" charset="0"/>
                        </a:rPr>
                        <m:t>𝐵</m:t>
                      </m:r>
                      <m:r>
                        <a:rPr lang="es-MX" b="0" i="1" smtClean="0">
                          <a:latin typeface="Cambria Math" panose="02040503050406030204" pitchFamily="18" charset="0"/>
                        </a:rPr>
                        <m:t>⇔</m:t>
                      </m:r>
                      <m:sSub>
                        <m:sSubPr>
                          <m:ctrlPr>
                            <a:rPr lang="es-MX" b="0" i="1" smtClean="0">
                              <a:latin typeface="Cambria Math" panose="02040503050406030204" pitchFamily="18" charset="0"/>
                            </a:rPr>
                          </m:ctrlPr>
                        </m:sSubPr>
                        <m:e>
                          <m:r>
                            <a:rPr lang="es-MX" b="0" i="1" smtClean="0">
                              <a:latin typeface="Cambria Math" panose="02040503050406030204" pitchFamily="18" charset="0"/>
                            </a:rPr>
                            <m:t>𝑣</m:t>
                          </m:r>
                        </m:e>
                        <m:sub>
                          <m:r>
                            <a:rPr lang="es-MX" b="0" i="1" smtClean="0">
                              <a:latin typeface="Cambria Math" panose="02040503050406030204" pitchFamily="18" charset="0"/>
                            </a:rPr>
                            <m:t>𝐶</m:t>
                          </m:r>
                        </m:sub>
                      </m:sSub>
                      <m:r>
                        <a:rPr lang="es-MX" b="0" i="1" smtClean="0">
                          <a:latin typeface="Cambria Math" panose="02040503050406030204" pitchFamily="18" charset="0"/>
                        </a:rPr>
                        <m:t>𝐶</m:t>
                      </m:r>
                      <m:r>
                        <a:rPr lang="es-MX" b="0" i="1" smtClean="0">
                          <a:latin typeface="Cambria Math" panose="02040503050406030204" pitchFamily="18" charset="0"/>
                        </a:rPr>
                        <m:t>+</m:t>
                      </m:r>
                      <m:sSub>
                        <m:sSubPr>
                          <m:ctrlPr>
                            <a:rPr lang="es-MX" b="0" i="1" smtClean="0">
                              <a:latin typeface="Cambria Math" panose="02040503050406030204" pitchFamily="18" charset="0"/>
                            </a:rPr>
                          </m:ctrlPr>
                        </m:sSubPr>
                        <m:e>
                          <m:r>
                            <a:rPr lang="es-MX" b="0" i="1" smtClean="0">
                              <a:latin typeface="Cambria Math" panose="02040503050406030204" pitchFamily="18" charset="0"/>
                            </a:rPr>
                            <m:t>𝑣</m:t>
                          </m:r>
                        </m:e>
                        <m:sub>
                          <m:r>
                            <a:rPr lang="es-MX" b="0" i="1" smtClean="0">
                              <a:latin typeface="Cambria Math" panose="02040503050406030204" pitchFamily="18" charset="0"/>
                            </a:rPr>
                            <m:t>𝐷</m:t>
                          </m:r>
                        </m:sub>
                      </m:sSub>
                      <m:r>
                        <a:rPr lang="es-MX" b="0" i="1" smtClean="0">
                          <a:latin typeface="Cambria Math" panose="02040503050406030204" pitchFamily="18" charset="0"/>
                        </a:rPr>
                        <m:t>𝐷</m:t>
                      </m:r>
                    </m:oMath>
                  </m:oMathPara>
                </a14:m>
                <a:endParaRPr lang="es-MX" dirty="0"/>
              </a:p>
            </p:txBody>
          </p:sp>
        </mc:Choice>
        <mc:Fallback>
          <p:sp>
            <p:nvSpPr>
              <p:cNvPr id="6" name="CuadroTexto 5">
                <a:extLst>
                  <a:ext uri="{FF2B5EF4-FFF2-40B4-BE49-F238E27FC236}">
                    <a16:creationId xmlns:a16="http://schemas.microsoft.com/office/drawing/2014/main" id="{410BBDC9-E3F1-2002-B2C7-9704710BA29F}"/>
                  </a:ext>
                </a:extLst>
              </p:cNvPr>
              <p:cNvSpPr txBox="1">
                <a:spLocks noRot="1" noChangeAspect="1" noMove="1" noResize="1" noEditPoints="1" noAdjustHandles="1" noChangeArrowheads="1" noChangeShapeType="1" noTextEdit="1"/>
              </p:cNvSpPr>
              <p:nvPr/>
            </p:nvSpPr>
            <p:spPr>
              <a:xfrm>
                <a:off x="8243720" y="2492676"/>
                <a:ext cx="2571025" cy="276999"/>
              </a:xfrm>
              <a:prstGeom prst="rect">
                <a:avLst/>
              </a:prstGeom>
              <a:blipFill>
                <a:blip r:embed="rId4"/>
                <a:stretch>
                  <a:fillRect l="-948" r="-1896" b="-15556"/>
                </a:stretch>
              </a:blipFill>
            </p:spPr>
            <p:txBody>
              <a:bodyPr/>
              <a:lstStyle/>
              <a:p>
                <a:r>
                  <a:rPr lang="es-MX">
                    <a:noFill/>
                  </a:rPr>
                  <a:t> </a:t>
                </a:r>
              </a:p>
            </p:txBody>
          </p:sp>
        </mc:Fallback>
      </mc:AlternateContent>
      <p:sp>
        <p:nvSpPr>
          <p:cNvPr id="9" name="CuadroTexto 8">
            <a:extLst>
              <a:ext uri="{FF2B5EF4-FFF2-40B4-BE49-F238E27FC236}">
                <a16:creationId xmlns:a16="http://schemas.microsoft.com/office/drawing/2014/main" id="{47EF9DBC-CB34-DCDE-DD74-4991A2A483C1}"/>
              </a:ext>
            </a:extLst>
          </p:cNvPr>
          <p:cNvSpPr txBox="1"/>
          <p:nvPr/>
        </p:nvSpPr>
        <p:spPr>
          <a:xfrm>
            <a:off x="7645799" y="2115144"/>
            <a:ext cx="3766865" cy="369332"/>
          </a:xfrm>
          <a:prstGeom prst="rect">
            <a:avLst/>
          </a:prstGeom>
          <a:noFill/>
        </p:spPr>
        <p:txBody>
          <a:bodyPr wrap="none" rtlCol="0">
            <a:spAutoFit/>
          </a:bodyPr>
          <a:lstStyle/>
          <a:p>
            <a:r>
              <a:rPr lang="es-MX" dirty="0"/>
              <a:t>Para una reacción general reversible</a:t>
            </a:r>
          </a:p>
        </p:txBody>
      </p:sp>
      <p:sp>
        <p:nvSpPr>
          <p:cNvPr id="15" name="CuadroTexto 14">
            <a:extLst>
              <a:ext uri="{FF2B5EF4-FFF2-40B4-BE49-F238E27FC236}">
                <a16:creationId xmlns:a16="http://schemas.microsoft.com/office/drawing/2014/main" id="{C6F6B4B7-46A1-3CE5-B7D4-6C313AE0EAF2}"/>
              </a:ext>
            </a:extLst>
          </p:cNvPr>
          <p:cNvSpPr txBox="1"/>
          <p:nvPr/>
        </p:nvSpPr>
        <p:spPr>
          <a:xfrm>
            <a:off x="7645799" y="3028806"/>
            <a:ext cx="4077976" cy="369332"/>
          </a:xfrm>
          <a:prstGeom prst="rect">
            <a:avLst/>
          </a:prstGeom>
          <a:noFill/>
        </p:spPr>
        <p:txBody>
          <a:bodyPr wrap="none" rtlCol="0">
            <a:spAutoFit/>
          </a:bodyPr>
          <a:lstStyle/>
          <a:p>
            <a:r>
              <a:rPr lang="es-MX" dirty="0"/>
              <a:t>La ecuación de equilibrio químico dice:</a:t>
            </a:r>
          </a:p>
        </p:txBody>
      </p:sp>
      <mc:AlternateContent xmlns:mc="http://schemas.openxmlformats.org/markup-compatibility/2006">
        <mc:Choice xmlns:a14="http://schemas.microsoft.com/office/drawing/2010/main" Requires="a14">
          <p:sp>
            <p:nvSpPr>
              <p:cNvPr id="16" name="CuadroTexto 15">
                <a:extLst>
                  <a:ext uri="{FF2B5EF4-FFF2-40B4-BE49-F238E27FC236}">
                    <a16:creationId xmlns:a16="http://schemas.microsoft.com/office/drawing/2014/main" id="{02D32BC2-C1F3-35ED-0933-68D1476B532A}"/>
                  </a:ext>
                </a:extLst>
              </p:cNvPr>
              <p:cNvSpPr txBox="1"/>
              <p:nvPr/>
            </p:nvSpPr>
            <p:spPr>
              <a:xfrm>
                <a:off x="8007436" y="3429000"/>
                <a:ext cx="3043589" cy="692241"/>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s-MX" b="0" i="1" smtClean="0">
                              <a:latin typeface="Cambria Math" panose="02040503050406030204" pitchFamily="18" charset="0"/>
                            </a:rPr>
                          </m:ctrlPr>
                        </m:sSubPr>
                        <m:e>
                          <m:r>
                            <a:rPr lang="es-MX" b="0" i="1" smtClean="0">
                              <a:latin typeface="Cambria Math" panose="02040503050406030204" pitchFamily="18" charset="0"/>
                            </a:rPr>
                            <m:t>𝐾</m:t>
                          </m:r>
                        </m:e>
                        <m:sub>
                          <m:r>
                            <a:rPr lang="es-MX" b="0" i="1" smtClean="0">
                              <a:latin typeface="Cambria Math" panose="02040503050406030204" pitchFamily="18" charset="0"/>
                            </a:rPr>
                            <m:t>𝑃</m:t>
                          </m:r>
                        </m:sub>
                      </m:sSub>
                      <m:r>
                        <a:rPr lang="es-MX" b="0" i="1" smtClean="0">
                          <a:latin typeface="Cambria Math" panose="02040503050406030204" pitchFamily="18" charset="0"/>
                        </a:rPr>
                        <m:t>=</m:t>
                      </m:r>
                      <m:f>
                        <m:fPr>
                          <m:ctrlPr>
                            <a:rPr lang="es-MX" b="0" i="1" smtClean="0">
                              <a:latin typeface="Cambria Math" panose="02040503050406030204" pitchFamily="18" charset="0"/>
                            </a:rPr>
                          </m:ctrlPr>
                        </m:fPr>
                        <m:num>
                          <m:sSubSup>
                            <m:sSubSupPr>
                              <m:ctrlPr>
                                <a:rPr lang="es-MX" b="0" i="1" smtClean="0">
                                  <a:latin typeface="Cambria Math" panose="02040503050406030204" pitchFamily="18" charset="0"/>
                                </a:rPr>
                              </m:ctrlPr>
                            </m:sSubSupPr>
                            <m:e>
                              <m:r>
                                <a:rPr lang="es-MX" b="0" i="1" smtClean="0">
                                  <a:latin typeface="Cambria Math" panose="02040503050406030204" pitchFamily="18" charset="0"/>
                                </a:rPr>
                                <m:t>𝑦</m:t>
                              </m:r>
                            </m:e>
                            <m:sub>
                              <m:r>
                                <a:rPr lang="es-MX" b="0" i="1" smtClean="0">
                                  <a:latin typeface="Cambria Math" panose="02040503050406030204" pitchFamily="18" charset="0"/>
                                </a:rPr>
                                <m:t>𝑐</m:t>
                              </m:r>
                            </m:sub>
                            <m:sup>
                              <m:sSub>
                                <m:sSubPr>
                                  <m:ctrlPr>
                                    <a:rPr lang="es-MX" b="0" i="1" smtClean="0">
                                      <a:latin typeface="Cambria Math" panose="02040503050406030204" pitchFamily="18" charset="0"/>
                                    </a:rPr>
                                  </m:ctrlPr>
                                </m:sSubPr>
                                <m:e>
                                  <m:r>
                                    <a:rPr lang="es-MX" b="0" i="1" smtClean="0">
                                      <a:latin typeface="Cambria Math" panose="02040503050406030204" pitchFamily="18" charset="0"/>
                                    </a:rPr>
                                    <m:t>𝑣</m:t>
                                  </m:r>
                                </m:e>
                                <m:sub>
                                  <m:r>
                                    <a:rPr lang="es-MX" b="0" i="1" smtClean="0">
                                      <a:latin typeface="Cambria Math" panose="02040503050406030204" pitchFamily="18" charset="0"/>
                                    </a:rPr>
                                    <m:t>𝑐</m:t>
                                  </m:r>
                                </m:sub>
                              </m:sSub>
                            </m:sup>
                          </m:sSubSup>
                          <m:sSubSup>
                            <m:sSubSupPr>
                              <m:ctrlPr>
                                <a:rPr lang="es-MX" b="0" i="1" smtClean="0">
                                  <a:latin typeface="Cambria Math" panose="02040503050406030204" pitchFamily="18" charset="0"/>
                                </a:rPr>
                              </m:ctrlPr>
                            </m:sSubSupPr>
                            <m:e>
                              <m:r>
                                <a:rPr lang="es-MX" b="0" i="1" smtClean="0">
                                  <a:latin typeface="Cambria Math" panose="02040503050406030204" pitchFamily="18" charset="0"/>
                                </a:rPr>
                                <m:t>𝑦</m:t>
                              </m:r>
                            </m:e>
                            <m:sub>
                              <m:r>
                                <a:rPr lang="es-MX" b="0" i="1" smtClean="0">
                                  <a:latin typeface="Cambria Math" panose="02040503050406030204" pitchFamily="18" charset="0"/>
                                </a:rPr>
                                <m:t>𝐷</m:t>
                              </m:r>
                            </m:sub>
                            <m:sup>
                              <m:sSub>
                                <m:sSubPr>
                                  <m:ctrlPr>
                                    <a:rPr lang="es-MX" b="0" i="1" smtClean="0">
                                      <a:latin typeface="Cambria Math" panose="02040503050406030204" pitchFamily="18" charset="0"/>
                                    </a:rPr>
                                  </m:ctrlPr>
                                </m:sSubPr>
                                <m:e>
                                  <m:r>
                                    <a:rPr lang="es-MX" b="0" i="1" smtClean="0">
                                      <a:latin typeface="Cambria Math" panose="02040503050406030204" pitchFamily="18" charset="0"/>
                                    </a:rPr>
                                    <m:t>𝑣</m:t>
                                  </m:r>
                                </m:e>
                                <m:sub>
                                  <m:r>
                                    <a:rPr lang="es-MX" b="0" i="1" smtClean="0">
                                      <a:latin typeface="Cambria Math" panose="02040503050406030204" pitchFamily="18" charset="0"/>
                                    </a:rPr>
                                    <m:t>𝐷</m:t>
                                  </m:r>
                                </m:sub>
                              </m:sSub>
                            </m:sup>
                          </m:sSubSup>
                        </m:num>
                        <m:den>
                          <m:sSubSup>
                            <m:sSubSupPr>
                              <m:ctrlPr>
                                <a:rPr lang="es-MX" b="0" i="1" smtClean="0">
                                  <a:latin typeface="Cambria Math" panose="02040503050406030204" pitchFamily="18" charset="0"/>
                                </a:rPr>
                              </m:ctrlPr>
                            </m:sSubSupPr>
                            <m:e>
                              <m:r>
                                <a:rPr lang="es-MX" b="0" i="1" smtClean="0">
                                  <a:latin typeface="Cambria Math" panose="02040503050406030204" pitchFamily="18" charset="0"/>
                                </a:rPr>
                                <m:t>𝑦</m:t>
                              </m:r>
                            </m:e>
                            <m:sub>
                              <m:r>
                                <a:rPr lang="es-MX" b="0" i="1" smtClean="0">
                                  <a:latin typeface="Cambria Math" panose="02040503050406030204" pitchFamily="18" charset="0"/>
                                </a:rPr>
                                <m:t>𝐴</m:t>
                              </m:r>
                            </m:sub>
                            <m:sup>
                              <m:sSub>
                                <m:sSubPr>
                                  <m:ctrlPr>
                                    <a:rPr lang="es-MX" b="0" i="1" smtClean="0">
                                      <a:latin typeface="Cambria Math" panose="02040503050406030204" pitchFamily="18" charset="0"/>
                                    </a:rPr>
                                  </m:ctrlPr>
                                </m:sSubPr>
                                <m:e>
                                  <m:r>
                                    <a:rPr lang="es-MX" b="0" i="1" smtClean="0">
                                      <a:latin typeface="Cambria Math" panose="02040503050406030204" pitchFamily="18" charset="0"/>
                                    </a:rPr>
                                    <m:t>𝑣</m:t>
                                  </m:r>
                                </m:e>
                                <m:sub>
                                  <m:r>
                                    <a:rPr lang="es-MX" b="0" i="1" smtClean="0">
                                      <a:latin typeface="Cambria Math" panose="02040503050406030204" pitchFamily="18" charset="0"/>
                                    </a:rPr>
                                    <m:t>𝐴</m:t>
                                  </m:r>
                                </m:sub>
                              </m:sSub>
                            </m:sup>
                          </m:sSubSup>
                          <m:sSubSup>
                            <m:sSubSupPr>
                              <m:ctrlPr>
                                <a:rPr lang="es-MX" b="0" i="1" smtClean="0">
                                  <a:latin typeface="Cambria Math" panose="02040503050406030204" pitchFamily="18" charset="0"/>
                                </a:rPr>
                              </m:ctrlPr>
                            </m:sSubSupPr>
                            <m:e>
                              <m:r>
                                <a:rPr lang="es-MX" b="0" i="1" smtClean="0">
                                  <a:latin typeface="Cambria Math" panose="02040503050406030204" pitchFamily="18" charset="0"/>
                                </a:rPr>
                                <m:t>𝑦</m:t>
                              </m:r>
                            </m:e>
                            <m:sub>
                              <m:r>
                                <a:rPr lang="es-MX" b="0" i="1" smtClean="0">
                                  <a:latin typeface="Cambria Math" panose="02040503050406030204" pitchFamily="18" charset="0"/>
                                </a:rPr>
                                <m:t>𝐵</m:t>
                              </m:r>
                            </m:sub>
                            <m:sup>
                              <m:sSub>
                                <m:sSubPr>
                                  <m:ctrlPr>
                                    <a:rPr lang="es-MX" b="0" i="1" smtClean="0">
                                      <a:latin typeface="Cambria Math" panose="02040503050406030204" pitchFamily="18" charset="0"/>
                                    </a:rPr>
                                  </m:ctrlPr>
                                </m:sSubPr>
                                <m:e>
                                  <m:r>
                                    <a:rPr lang="es-MX" b="0" i="1" smtClean="0">
                                      <a:latin typeface="Cambria Math" panose="02040503050406030204" pitchFamily="18" charset="0"/>
                                    </a:rPr>
                                    <m:t>𝑣</m:t>
                                  </m:r>
                                </m:e>
                                <m:sub>
                                  <m:r>
                                    <a:rPr lang="es-MX" b="0" i="1" smtClean="0">
                                      <a:latin typeface="Cambria Math" panose="02040503050406030204" pitchFamily="18" charset="0"/>
                                    </a:rPr>
                                    <m:t>𝐵</m:t>
                                  </m:r>
                                </m:sub>
                              </m:sSub>
                            </m:sup>
                          </m:sSubSup>
                        </m:den>
                      </m:f>
                      <m:sSup>
                        <m:sSupPr>
                          <m:ctrlPr>
                            <a:rPr lang="es-MX" b="0" i="1" smtClean="0">
                              <a:latin typeface="Cambria Math" panose="02040503050406030204" pitchFamily="18" charset="0"/>
                            </a:rPr>
                          </m:ctrlPr>
                        </m:sSupPr>
                        <m:e>
                          <m:d>
                            <m:dPr>
                              <m:ctrlPr>
                                <a:rPr lang="es-MX" b="0" i="1" smtClean="0">
                                  <a:latin typeface="Cambria Math" panose="02040503050406030204" pitchFamily="18" charset="0"/>
                                </a:rPr>
                              </m:ctrlPr>
                            </m:dPr>
                            <m:e>
                              <m:f>
                                <m:fPr>
                                  <m:ctrlPr>
                                    <a:rPr lang="es-MX" b="0" i="1" smtClean="0">
                                      <a:latin typeface="Cambria Math" panose="02040503050406030204" pitchFamily="18" charset="0"/>
                                    </a:rPr>
                                  </m:ctrlPr>
                                </m:fPr>
                                <m:num>
                                  <m:r>
                                    <a:rPr lang="es-MX" b="0" i="1" smtClean="0">
                                      <a:latin typeface="Cambria Math" panose="02040503050406030204" pitchFamily="18" charset="0"/>
                                    </a:rPr>
                                    <m:t>𝑃</m:t>
                                  </m:r>
                                </m:num>
                                <m:den>
                                  <m:sSub>
                                    <m:sSubPr>
                                      <m:ctrlPr>
                                        <a:rPr lang="es-MX" b="0" i="1" smtClean="0">
                                          <a:latin typeface="Cambria Math" panose="02040503050406030204" pitchFamily="18" charset="0"/>
                                        </a:rPr>
                                      </m:ctrlPr>
                                    </m:sSubPr>
                                    <m:e>
                                      <m:r>
                                        <a:rPr lang="es-MX" b="0" i="1" smtClean="0">
                                          <a:latin typeface="Cambria Math" panose="02040503050406030204" pitchFamily="18" charset="0"/>
                                        </a:rPr>
                                        <m:t>𝑃</m:t>
                                      </m:r>
                                    </m:e>
                                    <m:sub>
                                      <m:r>
                                        <a:rPr lang="es-MX" b="0" i="1" smtClean="0">
                                          <a:latin typeface="Cambria Math" panose="02040503050406030204" pitchFamily="18" charset="0"/>
                                        </a:rPr>
                                        <m:t>0</m:t>
                                      </m:r>
                                    </m:sub>
                                  </m:sSub>
                                </m:den>
                              </m:f>
                            </m:e>
                          </m:d>
                        </m:e>
                        <m:sup>
                          <m:sSub>
                            <m:sSubPr>
                              <m:ctrlPr>
                                <a:rPr lang="es-MX" b="0" i="1" smtClean="0">
                                  <a:latin typeface="Cambria Math" panose="02040503050406030204" pitchFamily="18" charset="0"/>
                                </a:rPr>
                              </m:ctrlPr>
                            </m:sSubPr>
                            <m:e>
                              <m:r>
                                <a:rPr lang="es-MX" b="0" i="1" smtClean="0">
                                  <a:latin typeface="Cambria Math" panose="02040503050406030204" pitchFamily="18" charset="0"/>
                                </a:rPr>
                                <m:t>𝑣</m:t>
                              </m:r>
                            </m:e>
                            <m:sub>
                              <m:r>
                                <a:rPr lang="es-MX" b="0" i="1" smtClean="0">
                                  <a:latin typeface="Cambria Math" panose="02040503050406030204" pitchFamily="18" charset="0"/>
                                </a:rPr>
                                <m:t>𝐶</m:t>
                              </m:r>
                            </m:sub>
                          </m:sSub>
                          <m:r>
                            <a:rPr lang="es-MX" b="0" i="1" smtClean="0">
                              <a:latin typeface="Cambria Math" panose="02040503050406030204" pitchFamily="18" charset="0"/>
                            </a:rPr>
                            <m:t>+</m:t>
                          </m:r>
                          <m:sSub>
                            <m:sSubPr>
                              <m:ctrlPr>
                                <a:rPr lang="es-MX" b="0" i="1" smtClean="0">
                                  <a:latin typeface="Cambria Math" panose="02040503050406030204" pitchFamily="18" charset="0"/>
                                </a:rPr>
                              </m:ctrlPr>
                            </m:sSubPr>
                            <m:e>
                              <m:r>
                                <a:rPr lang="es-MX" b="0" i="1" smtClean="0">
                                  <a:latin typeface="Cambria Math" panose="02040503050406030204" pitchFamily="18" charset="0"/>
                                </a:rPr>
                                <m:t>𝑣</m:t>
                              </m:r>
                            </m:e>
                            <m:sub>
                              <m:r>
                                <a:rPr lang="es-MX" b="0" i="1" smtClean="0">
                                  <a:latin typeface="Cambria Math" panose="02040503050406030204" pitchFamily="18" charset="0"/>
                                </a:rPr>
                                <m:t>𝐷</m:t>
                              </m:r>
                            </m:sub>
                          </m:sSub>
                          <m:r>
                            <a:rPr lang="es-MX" b="0" i="1" smtClean="0">
                              <a:latin typeface="Cambria Math" panose="02040503050406030204" pitchFamily="18" charset="0"/>
                            </a:rPr>
                            <m:t>−</m:t>
                          </m:r>
                          <m:sSub>
                            <m:sSubPr>
                              <m:ctrlPr>
                                <a:rPr lang="es-MX" b="0" i="1" smtClean="0">
                                  <a:latin typeface="Cambria Math" panose="02040503050406030204" pitchFamily="18" charset="0"/>
                                </a:rPr>
                              </m:ctrlPr>
                            </m:sSubPr>
                            <m:e>
                              <m:r>
                                <a:rPr lang="es-MX" b="0" i="1" smtClean="0">
                                  <a:latin typeface="Cambria Math" panose="02040503050406030204" pitchFamily="18" charset="0"/>
                                </a:rPr>
                                <m:t>𝑣</m:t>
                              </m:r>
                            </m:e>
                            <m:sub>
                              <m:r>
                                <a:rPr lang="es-MX" b="0" i="1" smtClean="0">
                                  <a:latin typeface="Cambria Math" panose="02040503050406030204" pitchFamily="18" charset="0"/>
                                </a:rPr>
                                <m:t>𝐴</m:t>
                              </m:r>
                            </m:sub>
                          </m:sSub>
                          <m:r>
                            <a:rPr lang="es-MX" b="0" i="1" smtClean="0">
                              <a:latin typeface="Cambria Math" panose="02040503050406030204" pitchFamily="18" charset="0"/>
                            </a:rPr>
                            <m:t>−</m:t>
                          </m:r>
                          <m:sSub>
                            <m:sSubPr>
                              <m:ctrlPr>
                                <a:rPr lang="es-MX" b="0" i="1" smtClean="0">
                                  <a:latin typeface="Cambria Math" panose="02040503050406030204" pitchFamily="18" charset="0"/>
                                </a:rPr>
                              </m:ctrlPr>
                            </m:sSubPr>
                            <m:e>
                              <m:r>
                                <a:rPr lang="es-MX" b="0" i="1" smtClean="0">
                                  <a:latin typeface="Cambria Math" panose="02040503050406030204" pitchFamily="18" charset="0"/>
                                </a:rPr>
                                <m:t>𝑣</m:t>
                              </m:r>
                            </m:e>
                            <m:sub>
                              <m:r>
                                <a:rPr lang="es-MX" b="0" i="1" smtClean="0">
                                  <a:latin typeface="Cambria Math" panose="02040503050406030204" pitchFamily="18" charset="0"/>
                                </a:rPr>
                                <m:t>𝐵</m:t>
                              </m:r>
                            </m:sub>
                          </m:sSub>
                        </m:sup>
                      </m:sSup>
                    </m:oMath>
                  </m:oMathPara>
                </a14:m>
                <a:endParaRPr lang="es-MX" dirty="0"/>
              </a:p>
            </p:txBody>
          </p:sp>
        </mc:Choice>
        <mc:Fallback>
          <p:sp>
            <p:nvSpPr>
              <p:cNvPr id="16" name="CuadroTexto 15">
                <a:extLst>
                  <a:ext uri="{FF2B5EF4-FFF2-40B4-BE49-F238E27FC236}">
                    <a16:creationId xmlns:a16="http://schemas.microsoft.com/office/drawing/2014/main" id="{02D32BC2-C1F3-35ED-0933-68D1476B532A}"/>
                  </a:ext>
                </a:extLst>
              </p:cNvPr>
              <p:cNvSpPr txBox="1">
                <a:spLocks noRot="1" noChangeAspect="1" noMove="1" noResize="1" noEditPoints="1" noAdjustHandles="1" noChangeArrowheads="1" noChangeShapeType="1" noTextEdit="1"/>
              </p:cNvSpPr>
              <p:nvPr/>
            </p:nvSpPr>
            <p:spPr>
              <a:xfrm>
                <a:off x="8007436" y="3429000"/>
                <a:ext cx="3043589" cy="692241"/>
              </a:xfrm>
              <a:prstGeom prst="rect">
                <a:avLst/>
              </a:prstGeom>
              <a:blipFill>
                <a:blip r:embed="rId5"/>
                <a:stretch>
                  <a:fillRect/>
                </a:stretch>
              </a:blipFill>
            </p:spPr>
            <p:txBody>
              <a:bodyPr/>
              <a:lstStyle/>
              <a:p>
                <a:r>
                  <a:rPr lang="es-MX">
                    <a:noFill/>
                  </a:rPr>
                  <a:t> </a:t>
                </a:r>
              </a:p>
            </p:txBody>
          </p:sp>
        </mc:Fallback>
      </mc:AlternateContent>
      <p:cxnSp>
        <p:nvCxnSpPr>
          <p:cNvPr id="18" name="Conector recto de flecha 17">
            <a:extLst>
              <a:ext uri="{FF2B5EF4-FFF2-40B4-BE49-F238E27FC236}">
                <a16:creationId xmlns:a16="http://schemas.microsoft.com/office/drawing/2014/main" id="{0E9BFD8F-6B3E-26EE-2BF1-6407B0B47A58}"/>
              </a:ext>
            </a:extLst>
          </p:cNvPr>
          <p:cNvCxnSpPr>
            <a:cxnSpLocks/>
            <a:endCxn id="16" idx="2"/>
          </p:cNvCxnSpPr>
          <p:nvPr/>
        </p:nvCxnSpPr>
        <p:spPr>
          <a:xfrm flipV="1">
            <a:off x="7645799" y="4121241"/>
            <a:ext cx="1883432" cy="1046070"/>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3625989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5A3AC1-9758-9150-5203-9C30480DE327}"/>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A2C8FEF7-3396-2018-4430-A9D0D963228B}"/>
              </a:ext>
            </a:extLst>
          </p:cNvPr>
          <p:cNvSpPr>
            <a:spLocks noGrp="1"/>
          </p:cNvSpPr>
          <p:nvPr>
            <p:ph type="title"/>
          </p:nvPr>
        </p:nvSpPr>
        <p:spPr/>
        <p:txBody>
          <a:bodyPr>
            <a:normAutofit/>
          </a:bodyPr>
          <a:lstStyle/>
          <a:p>
            <a:r>
              <a:rPr lang="es-MX" sz="3400" dirty="0">
                <a:latin typeface="Times New Roman" panose="02020603050405020304" pitchFamily="18" charset="0"/>
                <a:cs typeface="Times New Roman" panose="02020603050405020304" pitchFamily="18" charset="0"/>
              </a:rPr>
              <a:t>Estado del arte</a:t>
            </a:r>
          </a:p>
        </p:txBody>
      </p:sp>
      <p:sp>
        <p:nvSpPr>
          <p:cNvPr id="3" name="Marcador de contenido 2">
            <a:extLst>
              <a:ext uri="{FF2B5EF4-FFF2-40B4-BE49-F238E27FC236}">
                <a16:creationId xmlns:a16="http://schemas.microsoft.com/office/drawing/2014/main" id="{E075B645-FF15-BB61-FEF9-776AA72DC856}"/>
              </a:ext>
            </a:extLst>
          </p:cNvPr>
          <p:cNvSpPr>
            <a:spLocks noGrp="1"/>
          </p:cNvSpPr>
          <p:nvPr>
            <p:ph sz="half" idx="1"/>
          </p:nvPr>
        </p:nvSpPr>
        <p:spPr>
          <a:xfrm>
            <a:off x="838200" y="1690689"/>
            <a:ext cx="6341534" cy="4486274"/>
          </a:xfrm>
        </p:spPr>
        <p:txBody>
          <a:bodyPr>
            <a:noAutofit/>
          </a:bodyPr>
          <a:lstStyle/>
          <a:p>
            <a:pPr marL="0" indent="0">
              <a:buNone/>
            </a:pPr>
            <a:r>
              <a:rPr lang="es-MX" sz="2400" dirty="0">
                <a:latin typeface="Times New Roman" panose="02020603050405020304" pitchFamily="18" charset="0"/>
                <a:cs typeface="Times New Roman" panose="02020603050405020304" pitchFamily="18" charset="0"/>
              </a:rPr>
              <a:t>El equilibrio de los gases de combustión cambia significativamente con la temperatura. A temperaturas muy altas (superiores a 3000 K), los productos se disocian debido a la energía térmica, formando componentes más simples o átomos individuales.</a:t>
            </a:r>
          </a:p>
          <a:p>
            <a:pPr marL="0" indent="0" algn="just">
              <a:buNone/>
            </a:pPr>
            <a:r>
              <a:rPr lang="es-MX" sz="2400" dirty="0">
                <a:latin typeface="Times New Roman" panose="02020603050405020304" pitchFamily="18" charset="0"/>
                <a:cs typeface="Times New Roman" panose="02020603050405020304" pitchFamily="18" charset="0"/>
              </a:rPr>
              <a:t>Bajo la suposición de combustión adiabática y sin cambios en energía potencial o cinética, la ley de conservación de la energía establece que la entalpía de los reactivos es igual a la entalpía de los productos, comenzando con el </a:t>
            </a:r>
            <a:r>
              <a:rPr lang="es-MX" sz="2400" b="1" dirty="0">
                <a:latin typeface="Times New Roman" panose="02020603050405020304" pitchFamily="18" charset="0"/>
                <a:cs typeface="Times New Roman" panose="02020603050405020304" pitchFamily="18" charset="0"/>
              </a:rPr>
              <a:t>balance de energía</a:t>
            </a:r>
            <a:r>
              <a:rPr lang="es-MX" sz="2400" dirty="0">
                <a:latin typeface="Times New Roman" panose="02020603050405020304" pitchFamily="18" charset="0"/>
                <a:cs typeface="Times New Roman" panose="02020603050405020304" pitchFamily="18" charset="0"/>
              </a:rPr>
              <a:t>:</a:t>
            </a:r>
          </a:p>
        </p:txBody>
      </p:sp>
      <mc:AlternateContent xmlns:mc="http://schemas.openxmlformats.org/markup-compatibility/2006">
        <mc:Choice xmlns:a14="http://schemas.microsoft.com/office/drawing/2010/main" Requires="a14">
          <p:sp>
            <p:nvSpPr>
              <p:cNvPr id="5" name="CuadroTexto 4">
                <a:extLst>
                  <a:ext uri="{FF2B5EF4-FFF2-40B4-BE49-F238E27FC236}">
                    <a16:creationId xmlns:a16="http://schemas.microsoft.com/office/drawing/2014/main" id="{7AF4B05A-D5E4-26B6-D1F5-B36146BC5D32}"/>
                  </a:ext>
                </a:extLst>
              </p:cNvPr>
              <p:cNvSpPr txBox="1"/>
              <p:nvPr/>
            </p:nvSpPr>
            <p:spPr>
              <a:xfrm>
                <a:off x="8026399" y="2074333"/>
                <a:ext cx="2008690" cy="83099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s-MX" b="0" i="1" smtClean="0">
                              <a:latin typeface="Cambria Math" panose="02040503050406030204" pitchFamily="18" charset="0"/>
                            </a:rPr>
                          </m:ctrlPr>
                        </m:sSubPr>
                        <m:e>
                          <m:r>
                            <a:rPr lang="es-MX" b="0" i="1" smtClean="0">
                              <a:latin typeface="Cambria Math" panose="02040503050406030204" pitchFamily="18" charset="0"/>
                            </a:rPr>
                            <m:t>𝐻</m:t>
                          </m:r>
                        </m:e>
                        <m:sub>
                          <m:r>
                            <a:rPr lang="es-MX" b="0" i="1" smtClean="0">
                              <a:latin typeface="Cambria Math" panose="02040503050406030204" pitchFamily="18" charset="0"/>
                            </a:rPr>
                            <m:t>2</m:t>
                          </m:r>
                        </m:sub>
                      </m:sSub>
                      <m:r>
                        <a:rPr lang="es-MX" b="0" i="1" smtClean="0">
                          <a:latin typeface="Cambria Math" panose="02040503050406030204" pitchFamily="18" charset="0"/>
                        </a:rPr>
                        <m:t>𝑂</m:t>
                      </m:r>
                      <m:r>
                        <a:rPr lang="es-MX" b="0" i="1" smtClean="0">
                          <a:latin typeface="Cambria Math" panose="02040503050406030204" pitchFamily="18" charset="0"/>
                        </a:rPr>
                        <m:t>⇔</m:t>
                      </m:r>
                      <m:r>
                        <a:rPr lang="es-MX" b="0" i="1" smtClean="0">
                          <a:latin typeface="Cambria Math" panose="02040503050406030204" pitchFamily="18" charset="0"/>
                        </a:rPr>
                        <m:t>𝐻𝑂</m:t>
                      </m:r>
                      <m:r>
                        <a:rPr lang="es-MX" b="0" i="1" smtClean="0">
                          <a:latin typeface="Cambria Math" panose="02040503050406030204" pitchFamily="18" charset="0"/>
                        </a:rPr>
                        <m:t>+0.5</m:t>
                      </m:r>
                      <m:sSub>
                        <m:sSubPr>
                          <m:ctrlPr>
                            <a:rPr lang="es-MX" b="0" i="1" smtClean="0">
                              <a:latin typeface="Cambria Math" panose="02040503050406030204" pitchFamily="18" charset="0"/>
                            </a:rPr>
                          </m:ctrlPr>
                        </m:sSubPr>
                        <m:e>
                          <m:r>
                            <a:rPr lang="es-MX" b="0" i="1" smtClean="0">
                              <a:latin typeface="Cambria Math" panose="02040503050406030204" pitchFamily="18" charset="0"/>
                            </a:rPr>
                            <m:t>𝐻</m:t>
                          </m:r>
                        </m:e>
                        <m:sub>
                          <m:r>
                            <a:rPr lang="es-MX" b="0" i="1" smtClean="0">
                              <a:latin typeface="Cambria Math" panose="02040503050406030204" pitchFamily="18" charset="0"/>
                            </a:rPr>
                            <m:t>2</m:t>
                          </m:r>
                        </m:sub>
                      </m:sSub>
                    </m:oMath>
                  </m:oMathPara>
                </a14:m>
                <a:endParaRPr lang="es-MX" dirty="0"/>
              </a:p>
              <a:p>
                <a14:m>
                  <m:oMathPara xmlns:m="http://schemas.openxmlformats.org/officeDocument/2006/math">
                    <m:oMathParaPr>
                      <m:jc m:val="centerGroup"/>
                    </m:oMathParaPr>
                    <m:oMath xmlns:m="http://schemas.openxmlformats.org/officeDocument/2006/math">
                      <m:sSub>
                        <m:sSubPr>
                          <m:ctrlPr>
                            <a:rPr lang="es-MX" b="0" i="1" smtClean="0">
                              <a:latin typeface="Cambria Math" panose="02040503050406030204" pitchFamily="18" charset="0"/>
                            </a:rPr>
                          </m:ctrlPr>
                        </m:sSubPr>
                        <m:e>
                          <m:r>
                            <a:rPr lang="es-MX" b="0" i="1" smtClean="0">
                              <a:latin typeface="Cambria Math" panose="02040503050406030204" pitchFamily="18" charset="0"/>
                            </a:rPr>
                            <m:t>𝑂</m:t>
                          </m:r>
                        </m:e>
                        <m:sub>
                          <m:r>
                            <a:rPr lang="es-MX" b="0" i="1" smtClean="0">
                              <a:latin typeface="Cambria Math" panose="02040503050406030204" pitchFamily="18" charset="0"/>
                            </a:rPr>
                            <m:t>2</m:t>
                          </m:r>
                        </m:sub>
                      </m:sSub>
                      <m:r>
                        <a:rPr lang="es-MX" b="0" i="1" smtClean="0">
                          <a:latin typeface="Cambria Math" panose="02040503050406030204" pitchFamily="18" charset="0"/>
                        </a:rPr>
                        <m:t>⇔2</m:t>
                      </m:r>
                      <m:r>
                        <a:rPr lang="es-MX" b="0" i="1" smtClean="0">
                          <a:latin typeface="Cambria Math" panose="02040503050406030204" pitchFamily="18" charset="0"/>
                        </a:rPr>
                        <m:t>𝑂</m:t>
                      </m:r>
                    </m:oMath>
                  </m:oMathPara>
                </a14:m>
                <a:endParaRPr lang="es-MX" b="0" dirty="0"/>
              </a:p>
              <a:p>
                <a14:m>
                  <m:oMathPara xmlns:m="http://schemas.openxmlformats.org/officeDocument/2006/math">
                    <m:oMathParaPr>
                      <m:jc m:val="centerGroup"/>
                    </m:oMathParaPr>
                    <m:oMath xmlns:m="http://schemas.openxmlformats.org/officeDocument/2006/math">
                      <m:sSub>
                        <m:sSubPr>
                          <m:ctrlPr>
                            <a:rPr lang="es-MX" b="0" i="1" smtClean="0">
                              <a:latin typeface="Cambria Math" panose="02040503050406030204" pitchFamily="18" charset="0"/>
                            </a:rPr>
                          </m:ctrlPr>
                        </m:sSubPr>
                        <m:e>
                          <m:r>
                            <a:rPr lang="es-MX" b="0" i="1" smtClean="0">
                              <a:latin typeface="Cambria Math" panose="02040503050406030204" pitchFamily="18" charset="0"/>
                            </a:rPr>
                            <m:t>𝐻</m:t>
                          </m:r>
                        </m:e>
                        <m:sub>
                          <m:r>
                            <a:rPr lang="es-MX" b="0" i="1" smtClean="0">
                              <a:latin typeface="Cambria Math" panose="02040503050406030204" pitchFamily="18" charset="0"/>
                            </a:rPr>
                            <m:t>2</m:t>
                          </m:r>
                        </m:sub>
                      </m:sSub>
                      <m:r>
                        <a:rPr lang="es-MX" b="0" i="1" smtClean="0">
                          <a:latin typeface="Cambria Math" panose="02040503050406030204" pitchFamily="18" charset="0"/>
                        </a:rPr>
                        <m:t>⇔2</m:t>
                      </m:r>
                      <m:r>
                        <a:rPr lang="es-MX" b="0" i="1" smtClean="0">
                          <a:latin typeface="Cambria Math" panose="02040503050406030204" pitchFamily="18" charset="0"/>
                        </a:rPr>
                        <m:t>𝐻</m:t>
                      </m:r>
                    </m:oMath>
                  </m:oMathPara>
                </a14:m>
                <a:endParaRPr lang="es-MX" dirty="0"/>
              </a:p>
            </p:txBody>
          </p:sp>
        </mc:Choice>
        <mc:Fallback>
          <p:sp>
            <p:nvSpPr>
              <p:cNvPr id="5" name="CuadroTexto 4">
                <a:extLst>
                  <a:ext uri="{FF2B5EF4-FFF2-40B4-BE49-F238E27FC236}">
                    <a16:creationId xmlns:a16="http://schemas.microsoft.com/office/drawing/2014/main" id="{7AF4B05A-D5E4-26B6-D1F5-B36146BC5D32}"/>
                  </a:ext>
                </a:extLst>
              </p:cNvPr>
              <p:cNvSpPr txBox="1">
                <a:spLocks noRot="1" noChangeAspect="1" noMove="1" noResize="1" noEditPoints="1" noAdjustHandles="1" noChangeArrowheads="1" noChangeShapeType="1" noTextEdit="1"/>
              </p:cNvSpPr>
              <p:nvPr/>
            </p:nvSpPr>
            <p:spPr>
              <a:xfrm>
                <a:off x="8026399" y="2074333"/>
                <a:ext cx="2008690" cy="830997"/>
              </a:xfrm>
              <a:prstGeom prst="rect">
                <a:avLst/>
              </a:prstGeom>
              <a:blipFill>
                <a:blip r:embed="rId3"/>
                <a:stretch>
                  <a:fillRect l="-2736" r="-1216" b="-4380"/>
                </a:stretch>
              </a:blipFill>
            </p:spPr>
            <p:txBody>
              <a:bodyPr/>
              <a:lstStyle/>
              <a:p>
                <a:r>
                  <a:rPr lang="es-MX">
                    <a:noFill/>
                  </a:rPr>
                  <a:t> </a:t>
                </a:r>
              </a:p>
            </p:txBody>
          </p:sp>
        </mc:Fallback>
      </mc:AlternateContent>
      <mc:AlternateContent xmlns:mc="http://schemas.openxmlformats.org/markup-compatibility/2006">
        <mc:Choice xmlns:a14="http://schemas.microsoft.com/office/drawing/2010/main" Requires="a14">
          <p:sp>
            <p:nvSpPr>
              <p:cNvPr id="7" name="CuadroTexto 6">
                <a:extLst>
                  <a:ext uri="{FF2B5EF4-FFF2-40B4-BE49-F238E27FC236}">
                    <a16:creationId xmlns:a16="http://schemas.microsoft.com/office/drawing/2014/main" id="{78503BFD-F808-9E0C-94FE-B0A1B2AD1DC3}"/>
                  </a:ext>
                </a:extLst>
              </p:cNvPr>
              <p:cNvSpPr txBox="1"/>
              <p:nvPr/>
            </p:nvSpPr>
            <p:spPr>
              <a:xfrm>
                <a:off x="7612984" y="3614630"/>
                <a:ext cx="3696781" cy="947695"/>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s-MX" b="0" i="1" smtClean="0">
                              <a:latin typeface="Cambria Math" panose="02040503050406030204" pitchFamily="18" charset="0"/>
                            </a:rPr>
                          </m:ctrlPr>
                        </m:sSubPr>
                        <m:e>
                          <m:r>
                            <a:rPr lang="es-MX" b="0" i="1" smtClean="0">
                              <a:latin typeface="Cambria Math" panose="02040503050406030204" pitchFamily="18" charset="0"/>
                            </a:rPr>
                            <m:t>𝐻</m:t>
                          </m:r>
                        </m:e>
                        <m:sub>
                          <m:r>
                            <a:rPr lang="es-MX" b="0" i="1" smtClean="0">
                              <a:latin typeface="Cambria Math" panose="02040503050406030204" pitchFamily="18" charset="0"/>
                            </a:rPr>
                            <m:t>𝑅</m:t>
                          </m:r>
                        </m:sub>
                      </m:sSub>
                      <m:r>
                        <a:rPr lang="es-MX" b="0" i="1" smtClean="0">
                          <a:latin typeface="Cambria Math" panose="02040503050406030204" pitchFamily="18" charset="0"/>
                        </a:rPr>
                        <m:t>=</m:t>
                      </m:r>
                      <m:sSub>
                        <m:sSubPr>
                          <m:ctrlPr>
                            <a:rPr lang="es-MX" b="0" i="1" smtClean="0">
                              <a:latin typeface="Cambria Math" panose="02040503050406030204" pitchFamily="18" charset="0"/>
                            </a:rPr>
                          </m:ctrlPr>
                        </m:sSubPr>
                        <m:e>
                          <m:r>
                            <a:rPr lang="es-MX" b="0" i="1" smtClean="0">
                              <a:latin typeface="Cambria Math" panose="02040503050406030204" pitchFamily="18" charset="0"/>
                            </a:rPr>
                            <m:t>𝐻</m:t>
                          </m:r>
                        </m:e>
                        <m:sub>
                          <m:r>
                            <a:rPr lang="es-MX" b="0" i="1" smtClean="0">
                              <a:latin typeface="Cambria Math" panose="02040503050406030204" pitchFamily="18" charset="0"/>
                            </a:rPr>
                            <m:t>𝑃</m:t>
                          </m:r>
                        </m:sub>
                      </m:sSub>
                    </m:oMath>
                  </m:oMathPara>
                </a14:m>
                <a:endParaRPr lang="es-MX" dirty="0"/>
              </a:p>
              <a:p>
                <a14:m>
                  <m:oMathPara xmlns:m="http://schemas.openxmlformats.org/officeDocument/2006/math">
                    <m:oMathParaPr>
                      <m:jc m:val="centerGroup"/>
                    </m:oMathParaPr>
                    <m:oMath xmlns:m="http://schemas.openxmlformats.org/officeDocument/2006/math">
                      <m:nary>
                        <m:naryPr>
                          <m:chr m:val="∑"/>
                          <m:supHide m:val="on"/>
                          <m:ctrlPr>
                            <a:rPr lang="es-MX" i="1" smtClean="0">
                              <a:latin typeface="Cambria Math" panose="02040503050406030204" pitchFamily="18" charset="0"/>
                            </a:rPr>
                          </m:ctrlPr>
                        </m:naryPr>
                        <m:sub>
                          <m:r>
                            <m:rPr>
                              <m:brk m:alnAt="7"/>
                            </m:rPr>
                            <a:rPr lang="es-MX" b="0" i="1" smtClean="0">
                              <a:latin typeface="Cambria Math" panose="02040503050406030204" pitchFamily="18" charset="0"/>
                            </a:rPr>
                            <m:t>𝑅</m:t>
                          </m:r>
                        </m:sub>
                        <m:sup/>
                        <m:e>
                          <m:sSub>
                            <m:sSubPr>
                              <m:ctrlPr>
                                <a:rPr lang="es-MX" b="0" i="1" smtClean="0">
                                  <a:latin typeface="Cambria Math" panose="02040503050406030204" pitchFamily="18" charset="0"/>
                                </a:rPr>
                              </m:ctrlPr>
                            </m:sSubPr>
                            <m:e>
                              <m:r>
                                <a:rPr lang="es-MX" b="0" i="1" smtClean="0">
                                  <a:latin typeface="Cambria Math" panose="02040503050406030204" pitchFamily="18" charset="0"/>
                                </a:rPr>
                                <m:t>𝑛</m:t>
                              </m:r>
                            </m:e>
                            <m:sub>
                              <m:r>
                                <a:rPr lang="es-MX" b="0" i="1" smtClean="0">
                                  <a:latin typeface="Cambria Math" panose="02040503050406030204" pitchFamily="18" charset="0"/>
                                </a:rPr>
                                <m:t>𝑅</m:t>
                              </m:r>
                            </m:sub>
                          </m:sSub>
                          <m:sSub>
                            <m:sSubPr>
                              <m:ctrlPr>
                                <a:rPr lang="es-MX" b="0" i="1" smtClean="0">
                                  <a:latin typeface="Cambria Math" panose="02040503050406030204" pitchFamily="18" charset="0"/>
                                </a:rPr>
                              </m:ctrlPr>
                            </m:sSubPr>
                            <m:e>
                              <m:d>
                                <m:dPr>
                                  <m:begChr m:val="["/>
                                  <m:endChr m:val="]"/>
                                  <m:ctrlPr>
                                    <a:rPr lang="es-MX" b="0" i="1" smtClean="0">
                                      <a:latin typeface="Cambria Math" panose="02040503050406030204" pitchFamily="18" charset="0"/>
                                    </a:rPr>
                                  </m:ctrlPr>
                                </m:dPr>
                                <m:e>
                                  <m:sSub>
                                    <m:sSubPr>
                                      <m:ctrlPr>
                                        <a:rPr lang="es-MX" b="0" i="1" smtClean="0">
                                          <a:latin typeface="Cambria Math" panose="02040503050406030204" pitchFamily="18" charset="0"/>
                                        </a:rPr>
                                      </m:ctrlPr>
                                    </m:sSubPr>
                                    <m:e>
                                      <m:r>
                                        <a:rPr lang="es-MX" b="0" i="1" smtClean="0">
                                          <a:latin typeface="Cambria Math" panose="02040503050406030204" pitchFamily="18" charset="0"/>
                                        </a:rPr>
                                        <m:t>h</m:t>
                                      </m:r>
                                    </m:e>
                                    <m:sub>
                                      <m:r>
                                        <a:rPr lang="es-MX" b="0" i="1" smtClean="0">
                                          <a:latin typeface="Cambria Math" panose="02040503050406030204" pitchFamily="18" charset="0"/>
                                        </a:rPr>
                                        <m:t>𝑓</m:t>
                                      </m:r>
                                    </m:sub>
                                  </m:sSub>
                                  <m:r>
                                    <a:rPr lang="es-MX" b="0" i="1" smtClean="0">
                                      <a:latin typeface="Cambria Math" panose="02040503050406030204" pitchFamily="18" charset="0"/>
                                    </a:rPr>
                                    <m:t>+</m:t>
                                  </m:r>
                                  <m:r>
                                    <m:rPr>
                                      <m:sty m:val="p"/>
                                    </m:rPr>
                                    <a:rPr lang="es-MX" b="0" i="0" smtClean="0">
                                      <a:latin typeface="Cambria Math" panose="02040503050406030204" pitchFamily="18" charset="0"/>
                                    </a:rPr>
                                    <m:t>Δ</m:t>
                                  </m:r>
                                  <m:r>
                                    <a:rPr lang="es-MX" b="0" i="1" smtClean="0">
                                      <a:latin typeface="Cambria Math" panose="02040503050406030204" pitchFamily="18" charset="0"/>
                                    </a:rPr>
                                    <m:t>h</m:t>
                                  </m:r>
                                </m:e>
                              </m:d>
                            </m:e>
                            <m:sub>
                              <m:r>
                                <a:rPr lang="es-MX" b="0" i="1" smtClean="0">
                                  <a:latin typeface="Cambria Math" panose="02040503050406030204" pitchFamily="18" charset="0"/>
                                </a:rPr>
                                <m:t>𝑅</m:t>
                              </m:r>
                            </m:sub>
                          </m:sSub>
                          <m:r>
                            <a:rPr lang="es-MX" b="0" i="1" smtClean="0">
                              <a:latin typeface="Cambria Math" panose="02040503050406030204" pitchFamily="18" charset="0"/>
                            </a:rPr>
                            <m:t>=</m:t>
                          </m:r>
                        </m:e>
                      </m:nary>
                      <m:nary>
                        <m:naryPr>
                          <m:chr m:val="∑"/>
                          <m:supHide m:val="on"/>
                          <m:ctrlPr>
                            <a:rPr lang="es-MX" i="1">
                              <a:latin typeface="Cambria Math" panose="02040503050406030204" pitchFamily="18" charset="0"/>
                            </a:rPr>
                          </m:ctrlPr>
                        </m:naryPr>
                        <m:sub>
                          <m:r>
                            <m:rPr>
                              <m:brk m:alnAt="7"/>
                            </m:rPr>
                            <a:rPr lang="es-MX" b="0" i="1" smtClean="0">
                              <a:latin typeface="Cambria Math" panose="02040503050406030204" pitchFamily="18" charset="0"/>
                            </a:rPr>
                            <m:t>𝑃</m:t>
                          </m:r>
                        </m:sub>
                        <m:sup/>
                        <m:e>
                          <m:sSub>
                            <m:sSubPr>
                              <m:ctrlPr>
                                <a:rPr lang="es-MX" i="1">
                                  <a:latin typeface="Cambria Math" panose="02040503050406030204" pitchFamily="18" charset="0"/>
                                </a:rPr>
                              </m:ctrlPr>
                            </m:sSubPr>
                            <m:e>
                              <m:r>
                                <a:rPr lang="es-MX" i="1">
                                  <a:latin typeface="Cambria Math" panose="02040503050406030204" pitchFamily="18" charset="0"/>
                                </a:rPr>
                                <m:t>𝑛</m:t>
                              </m:r>
                            </m:e>
                            <m:sub>
                              <m:r>
                                <a:rPr lang="es-MX" b="0" i="1" smtClean="0">
                                  <a:latin typeface="Cambria Math" panose="02040503050406030204" pitchFamily="18" charset="0"/>
                                </a:rPr>
                                <m:t>𝑃</m:t>
                              </m:r>
                            </m:sub>
                          </m:sSub>
                          <m:sSub>
                            <m:sSubPr>
                              <m:ctrlPr>
                                <a:rPr lang="es-MX" i="1">
                                  <a:latin typeface="Cambria Math" panose="02040503050406030204" pitchFamily="18" charset="0"/>
                                </a:rPr>
                              </m:ctrlPr>
                            </m:sSubPr>
                            <m:e>
                              <m:d>
                                <m:dPr>
                                  <m:begChr m:val="["/>
                                  <m:endChr m:val="]"/>
                                  <m:ctrlPr>
                                    <a:rPr lang="es-MX" i="1">
                                      <a:latin typeface="Cambria Math" panose="02040503050406030204" pitchFamily="18" charset="0"/>
                                    </a:rPr>
                                  </m:ctrlPr>
                                </m:dPr>
                                <m:e>
                                  <m:sSub>
                                    <m:sSubPr>
                                      <m:ctrlPr>
                                        <a:rPr lang="es-MX" i="1">
                                          <a:latin typeface="Cambria Math" panose="02040503050406030204" pitchFamily="18" charset="0"/>
                                        </a:rPr>
                                      </m:ctrlPr>
                                    </m:sSubPr>
                                    <m:e>
                                      <m:r>
                                        <a:rPr lang="es-MX" i="1">
                                          <a:latin typeface="Cambria Math" panose="02040503050406030204" pitchFamily="18" charset="0"/>
                                        </a:rPr>
                                        <m:t>h</m:t>
                                      </m:r>
                                    </m:e>
                                    <m:sub>
                                      <m:r>
                                        <a:rPr lang="es-MX" i="1">
                                          <a:latin typeface="Cambria Math" panose="02040503050406030204" pitchFamily="18" charset="0"/>
                                        </a:rPr>
                                        <m:t>𝑓</m:t>
                                      </m:r>
                                    </m:sub>
                                  </m:sSub>
                                  <m:r>
                                    <a:rPr lang="es-MX" i="1">
                                      <a:latin typeface="Cambria Math" panose="02040503050406030204" pitchFamily="18" charset="0"/>
                                    </a:rPr>
                                    <m:t>+</m:t>
                                  </m:r>
                                  <m:r>
                                    <m:rPr>
                                      <m:sty m:val="p"/>
                                    </m:rPr>
                                    <a:rPr lang="es-MX">
                                      <a:latin typeface="Cambria Math" panose="02040503050406030204" pitchFamily="18" charset="0"/>
                                    </a:rPr>
                                    <m:t>Δ</m:t>
                                  </m:r>
                                  <m:r>
                                    <a:rPr lang="es-MX" i="1">
                                      <a:latin typeface="Cambria Math" panose="02040503050406030204" pitchFamily="18" charset="0"/>
                                    </a:rPr>
                                    <m:t>h</m:t>
                                  </m:r>
                                </m:e>
                              </m:d>
                            </m:e>
                            <m:sub>
                              <m:r>
                                <a:rPr lang="es-MX" b="0" i="1" smtClean="0">
                                  <a:latin typeface="Cambria Math" panose="02040503050406030204" pitchFamily="18" charset="0"/>
                                </a:rPr>
                                <m:t>𝑃</m:t>
                              </m:r>
                            </m:sub>
                          </m:sSub>
                        </m:e>
                      </m:nary>
                    </m:oMath>
                  </m:oMathPara>
                </a14:m>
                <a:endParaRPr lang="es-MX" dirty="0"/>
              </a:p>
            </p:txBody>
          </p:sp>
        </mc:Choice>
        <mc:Fallback>
          <p:sp>
            <p:nvSpPr>
              <p:cNvPr id="7" name="CuadroTexto 6">
                <a:extLst>
                  <a:ext uri="{FF2B5EF4-FFF2-40B4-BE49-F238E27FC236}">
                    <a16:creationId xmlns:a16="http://schemas.microsoft.com/office/drawing/2014/main" id="{78503BFD-F808-9E0C-94FE-B0A1B2AD1DC3}"/>
                  </a:ext>
                </a:extLst>
              </p:cNvPr>
              <p:cNvSpPr txBox="1">
                <a:spLocks noRot="1" noChangeAspect="1" noMove="1" noResize="1" noEditPoints="1" noAdjustHandles="1" noChangeArrowheads="1" noChangeShapeType="1" noTextEdit="1"/>
              </p:cNvSpPr>
              <p:nvPr/>
            </p:nvSpPr>
            <p:spPr>
              <a:xfrm>
                <a:off x="7612984" y="3614630"/>
                <a:ext cx="3696781" cy="947695"/>
              </a:xfrm>
              <a:prstGeom prst="rect">
                <a:avLst/>
              </a:prstGeom>
              <a:blipFill>
                <a:blip r:embed="rId4"/>
                <a:stretch>
                  <a:fillRect/>
                </a:stretch>
              </a:blipFill>
            </p:spPr>
            <p:txBody>
              <a:bodyPr/>
              <a:lstStyle/>
              <a:p>
                <a:r>
                  <a:rPr lang="es-MX">
                    <a:noFill/>
                  </a:rPr>
                  <a:t> </a:t>
                </a:r>
              </a:p>
            </p:txBody>
          </p:sp>
        </mc:Fallback>
      </mc:AlternateContent>
      <p:sp>
        <p:nvSpPr>
          <p:cNvPr id="8" name="CuadroTexto 7">
            <a:extLst>
              <a:ext uri="{FF2B5EF4-FFF2-40B4-BE49-F238E27FC236}">
                <a16:creationId xmlns:a16="http://schemas.microsoft.com/office/drawing/2014/main" id="{33F1A92E-653E-8142-C3FA-B2F9E291FEAC}"/>
              </a:ext>
            </a:extLst>
          </p:cNvPr>
          <p:cNvSpPr txBox="1"/>
          <p:nvPr/>
        </p:nvSpPr>
        <p:spPr>
          <a:xfrm>
            <a:off x="7813012" y="4617846"/>
            <a:ext cx="3296723" cy="923330"/>
          </a:xfrm>
          <a:prstGeom prst="rect">
            <a:avLst/>
          </a:prstGeom>
          <a:noFill/>
        </p:spPr>
        <p:txBody>
          <a:bodyPr wrap="square" rtlCol="0">
            <a:spAutoFit/>
          </a:bodyPr>
          <a:lstStyle/>
          <a:p>
            <a:pPr algn="just"/>
            <a:r>
              <a:rPr lang="es-MX" dirty="0"/>
              <a:t>El cambio de entalpia se mide desde una temperatura de referencia (298 K)</a:t>
            </a:r>
          </a:p>
        </p:txBody>
      </p:sp>
      <mc:AlternateContent xmlns:mc="http://schemas.openxmlformats.org/markup-compatibility/2006">
        <mc:Choice xmlns:a14="http://schemas.microsoft.com/office/drawing/2010/main" Requires="a14">
          <p:sp>
            <p:nvSpPr>
              <p:cNvPr id="10" name="CuadroTexto 9">
                <a:extLst>
                  <a:ext uri="{FF2B5EF4-FFF2-40B4-BE49-F238E27FC236}">
                    <a16:creationId xmlns:a16="http://schemas.microsoft.com/office/drawing/2014/main" id="{5CFC48CF-4E60-C4C2-3DB1-35B37E35CE92}"/>
                  </a:ext>
                </a:extLst>
              </p:cNvPr>
              <p:cNvSpPr txBox="1"/>
              <p:nvPr/>
            </p:nvSpPr>
            <p:spPr>
              <a:xfrm>
                <a:off x="6688667" y="5615028"/>
                <a:ext cx="3928534" cy="945580"/>
              </a:xfrm>
              <a:prstGeom prst="rect">
                <a:avLst/>
              </a:prstGeom>
              <a:noFill/>
            </p:spPr>
            <p:txBody>
              <a:bodyPr wrap="square" rtlCol="0">
                <a:spAutoFit/>
              </a:bodyPr>
              <a:lstStyle/>
              <a:p>
                <a:pPr algn="just"/>
                <a:r>
                  <a:rPr lang="es-MX" dirty="0"/>
                  <a:t>Para </a:t>
                </a:r>
                <a14:m>
                  <m:oMath xmlns:m="http://schemas.openxmlformats.org/officeDocument/2006/math">
                    <m:sSub>
                      <m:sSubPr>
                        <m:ctrlPr>
                          <a:rPr lang="es-MX" b="0" i="1" smtClean="0">
                            <a:latin typeface="Cambria Math" panose="02040503050406030204" pitchFamily="18" charset="0"/>
                          </a:rPr>
                        </m:ctrlPr>
                      </m:sSubPr>
                      <m:e>
                        <m:r>
                          <a:rPr lang="es-MX" b="0" i="1" smtClean="0">
                            <a:latin typeface="Cambria Math" panose="02040503050406030204" pitchFamily="18" charset="0"/>
                          </a:rPr>
                          <m:t>h</m:t>
                        </m:r>
                      </m:e>
                      <m:sub>
                        <m:r>
                          <a:rPr lang="es-MX" b="0" i="1" smtClean="0">
                            <a:latin typeface="Cambria Math" panose="02040503050406030204" pitchFamily="18" charset="0"/>
                          </a:rPr>
                          <m:t>𝑓</m:t>
                        </m:r>
                      </m:sub>
                    </m:sSub>
                  </m:oMath>
                </a14:m>
                <a:r>
                  <a:rPr lang="es-MX" dirty="0"/>
                  <a:t> y </a:t>
                </a:r>
                <a14:m>
                  <m:oMath xmlns:m="http://schemas.openxmlformats.org/officeDocument/2006/math">
                    <m:r>
                      <m:rPr>
                        <m:sty m:val="p"/>
                      </m:rPr>
                      <a:rPr lang="es-MX" b="0" i="0" smtClean="0">
                        <a:latin typeface="Cambria Math" panose="02040503050406030204" pitchFamily="18" charset="0"/>
                      </a:rPr>
                      <m:t>Δ</m:t>
                    </m:r>
                    <m:r>
                      <a:rPr lang="es-MX" b="0" i="1" smtClean="0">
                        <a:latin typeface="Cambria Math" panose="02040503050406030204" pitchFamily="18" charset="0"/>
                      </a:rPr>
                      <m:t>h</m:t>
                    </m:r>
                  </m:oMath>
                </a14:m>
                <a:r>
                  <a:rPr lang="es-MX" dirty="0"/>
                  <a:t> de reactivos y productos, se encuentran en tablas termoquímicas JANAF</a:t>
                </a:r>
              </a:p>
            </p:txBody>
          </p:sp>
        </mc:Choice>
        <mc:Fallback>
          <p:sp>
            <p:nvSpPr>
              <p:cNvPr id="10" name="CuadroTexto 9">
                <a:extLst>
                  <a:ext uri="{FF2B5EF4-FFF2-40B4-BE49-F238E27FC236}">
                    <a16:creationId xmlns:a16="http://schemas.microsoft.com/office/drawing/2014/main" id="{5CFC48CF-4E60-C4C2-3DB1-35B37E35CE92}"/>
                  </a:ext>
                </a:extLst>
              </p:cNvPr>
              <p:cNvSpPr txBox="1">
                <a:spLocks noRot="1" noChangeAspect="1" noMove="1" noResize="1" noEditPoints="1" noAdjustHandles="1" noChangeArrowheads="1" noChangeShapeType="1" noTextEdit="1"/>
              </p:cNvSpPr>
              <p:nvPr/>
            </p:nvSpPr>
            <p:spPr>
              <a:xfrm>
                <a:off x="6688667" y="5615028"/>
                <a:ext cx="3928534" cy="945580"/>
              </a:xfrm>
              <a:prstGeom prst="rect">
                <a:avLst/>
              </a:prstGeom>
              <a:blipFill>
                <a:blip r:embed="rId5"/>
                <a:stretch>
                  <a:fillRect l="-1240" t="-1935" r="-1240" b="-9677"/>
                </a:stretch>
              </a:blipFill>
            </p:spPr>
            <p:txBody>
              <a:bodyPr/>
              <a:lstStyle/>
              <a:p>
                <a:r>
                  <a:rPr lang="es-MX">
                    <a:noFill/>
                  </a:rPr>
                  <a:t> </a:t>
                </a:r>
              </a:p>
            </p:txBody>
          </p:sp>
        </mc:Fallback>
      </mc:AlternateContent>
      <p:sp>
        <p:nvSpPr>
          <p:cNvPr id="12" name="CuadroTexto 11">
            <a:extLst>
              <a:ext uri="{FF2B5EF4-FFF2-40B4-BE49-F238E27FC236}">
                <a16:creationId xmlns:a16="http://schemas.microsoft.com/office/drawing/2014/main" id="{C4452984-929E-56D5-2C55-3E251F270087}"/>
              </a:ext>
            </a:extLst>
          </p:cNvPr>
          <p:cNvSpPr txBox="1"/>
          <p:nvPr/>
        </p:nvSpPr>
        <p:spPr>
          <a:xfrm>
            <a:off x="960967" y="6308209"/>
            <a:ext cx="6096000" cy="369332"/>
          </a:xfrm>
          <a:prstGeom prst="rect">
            <a:avLst/>
          </a:prstGeom>
          <a:noFill/>
        </p:spPr>
        <p:txBody>
          <a:bodyPr wrap="square">
            <a:spAutoFit/>
          </a:bodyPr>
          <a:lstStyle/>
          <a:p>
            <a:r>
              <a:rPr lang="es-MX" dirty="0">
                <a:hlinkClick r:id="rId6"/>
              </a:rPr>
              <a:t>Libro del Web de Química del NIST</a:t>
            </a:r>
            <a:endParaRPr lang="es-MX" dirty="0"/>
          </a:p>
        </p:txBody>
      </p:sp>
    </p:spTree>
    <p:extLst>
      <p:ext uri="{BB962C8B-B14F-4D97-AF65-F5344CB8AC3E}">
        <p14:creationId xmlns:p14="http://schemas.microsoft.com/office/powerpoint/2010/main" val="33165954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74EF4C-4739-6E9B-E888-AC6FD3A6EFC2}"/>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05ED1FE7-B29A-73C2-DE91-6C986BE3BCF0}"/>
              </a:ext>
            </a:extLst>
          </p:cNvPr>
          <p:cNvSpPr>
            <a:spLocks noGrp="1"/>
          </p:cNvSpPr>
          <p:nvPr>
            <p:ph type="title"/>
          </p:nvPr>
        </p:nvSpPr>
        <p:spPr/>
        <p:txBody>
          <a:bodyPr>
            <a:normAutofit/>
          </a:bodyPr>
          <a:lstStyle/>
          <a:p>
            <a:r>
              <a:rPr lang="es-MX" sz="3400" dirty="0">
                <a:latin typeface="Times New Roman" panose="02020603050405020304" pitchFamily="18" charset="0"/>
                <a:cs typeface="Times New Roman" panose="02020603050405020304" pitchFamily="18" charset="0"/>
              </a:rPr>
              <a:t>Estado del arte</a:t>
            </a:r>
          </a:p>
        </p:txBody>
      </p:sp>
      <p:sp>
        <p:nvSpPr>
          <p:cNvPr id="3" name="Marcador de contenido 2">
            <a:extLst>
              <a:ext uri="{FF2B5EF4-FFF2-40B4-BE49-F238E27FC236}">
                <a16:creationId xmlns:a16="http://schemas.microsoft.com/office/drawing/2014/main" id="{2616CED8-7C07-0B4C-671D-1EA20A33296D}"/>
              </a:ext>
            </a:extLst>
          </p:cNvPr>
          <p:cNvSpPr>
            <a:spLocks noGrp="1"/>
          </p:cNvSpPr>
          <p:nvPr>
            <p:ph sz="half" idx="1"/>
          </p:nvPr>
        </p:nvSpPr>
        <p:spPr>
          <a:xfrm>
            <a:off x="838200" y="1690688"/>
            <a:ext cx="5715000" cy="4659311"/>
          </a:xfrm>
        </p:spPr>
        <p:txBody>
          <a:bodyPr>
            <a:noAutofit/>
          </a:bodyPr>
          <a:lstStyle/>
          <a:p>
            <a:pPr marL="0" indent="0">
              <a:buNone/>
            </a:pPr>
            <a:r>
              <a:rPr lang="es-MX" sz="2400" dirty="0">
                <a:latin typeface="Times New Roman" panose="02020603050405020304" pitchFamily="18" charset="0"/>
                <a:cs typeface="Times New Roman" panose="02020603050405020304" pitchFamily="18" charset="0"/>
              </a:rPr>
              <a:t>Las pruebas en </a:t>
            </a:r>
            <a:r>
              <a:rPr lang="es-MX" sz="2400" i="1" dirty="0" err="1">
                <a:latin typeface="Times New Roman" panose="02020603050405020304" pitchFamily="18" charset="0"/>
                <a:cs typeface="Times New Roman" panose="02020603050405020304" pitchFamily="18" charset="0"/>
              </a:rPr>
              <a:t>strand</a:t>
            </a:r>
            <a:r>
              <a:rPr lang="es-MX" sz="2400" i="1" dirty="0">
                <a:latin typeface="Times New Roman" panose="02020603050405020304" pitchFamily="18" charset="0"/>
                <a:cs typeface="Times New Roman" panose="02020603050405020304" pitchFamily="18" charset="0"/>
              </a:rPr>
              <a:t> </a:t>
            </a:r>
            <a:r>
              <a:rPr lang="es-MX" sz="2400" i="1" dirty="0" err="1">
                <a:latin typeface="Times New Roman" panose="02020603050405020304" pitchFamily="18" charset="0"/>
                <a:cs typeface="Times New Roman" panose="02020603050405020304" pitchFamily="18" charset="0"/>
              </a:rPr>
              <a:t>burners</a:t>
            </a:r>
            <a:r>
              <a:rPr lang="es-MX" sz="2400" i="1" dirty="0">
                <a:latin typeface="Times New Roman" panose="02020603050405020304" pitchFamily="18" charset="0"/>
                <a:cs typeface="Times New Roman" panose="02020603050405020304" pitchFamily="18" charset="0"/>
              </a:rPr>
              <a:t>,</a:t>
            </a:r>
            <a:r>
              <a:rPr lang="es-MX" sz="2400" dirty="0">
                <a:latin typeface="Times New Roman" panose="02020603050405020304" pitchFamily="18" charset="0"/>
                <a:cs typeface="Times New Roman" panose="02020603050405020304" pitchFamily="18" charset="0"/>
              </a:rPr>
              <a:t> dispositivos que se abordarán más adelante, se observa físicamente el siguiente comportamiento: </a:t>
            </a:r>
          </a:p>
          <a:p>
            <a:pPr marL="0" indent="0">
              <a:buNone/>
            </a:pPr>
            <a:r>
              <a:rPr lang="es-MX" sz="2400" dirty="0">
                <a:latin typeface="Times New Roman" panose="02020603050405020304" pitchFamily="18" charset="0"/>
                <a:cs typeface="Times New Roman" panose="02020603050405020304" pitchFamily="18" charset="0"/>
              </a:rPr>
              <a:t>Los propelentes de doble base presentan una zona brillante de combustión separada de la superficie, con una zona oscura intermedia que disminuye con la presión. La tasa de combustión aumenta con mayor transferencia de calor. </a:t>
            </a:r>
          </a:p>
        </p:txBody>
      </p:sp>
      <p:pic>
        <p:nvPicPr>
          <p:cNvPr id="4" name="Imagen 3">
            <a:extLst>
              <a:ext uri="{FF2B5EF4-FFF2-40B4-BE49-F238E27FC236}">
                <a16:creationId xmlns:a16="http://schemas.microsoft.com/office/drawing/2014/main" id="{2CB9313E-0F43-6417-BAFA-2547AFB70CD1}"/>
              </a:ext>
            </a:extLst>
          </p:cNvPr>
          <p:cNvPicPr>
            <a:picLocks noChangeAspect="1"/>
          </p:cNvPicPr>
          <p:nvPr/>
        </p:nvPicPr>
        <p:blipFill>
          <a:blip r:embed="rId3"/>
          <a:stretch>
            <a:fillRect/>
          </a:stretch>
        </p:blipFill>
        <p:spPr>
          <a:xfrm>
            <a:off x="6366933" y="0"/>
            <a:ext cx="5488663" cy="6858000"/>
          </a:xfrm>
          <a:prstGeom prst="rect">
            <a:avLst/>
          </a:prstGeom>
        </p:spPr>
      </p:pic>
      <p:sp>
        <p:nvSpPr>
          <p:cNvPr id="6" name="CuadroTexto 5">
            <a:extLst>
              <a:ext uri="{FF2B5EF4-FFF2-40B4-BE49-F238E27FC236}">
                <a16:creationId xmlns:a16="http://schemas.microsoft.com/office/drawing/2014/main" id="{19B34EE8-2CF2-0DD9-765D-352D4FEDDD62}"/>
              </a:ext>
            </a:extLst>
          </p:cNvPr>
          <p:cNvSpPr txBox="1"/>
          <p:nvPr/>
        </p:nvSpPr>
        <p:spPr>
          <a:xfrm>
            <a:off x="8909952" y="6349999"/>
            <a:ext cx="3227678" cy="369332"/>
          </a:xfrm>
          <a:prstGeom prst="rect">
            <a:avLst/>
          </a:prstGeom>
          <a:noFill/>
        </p:spPr>
        <p:txBody>
          <a:bodyPr wrap="none" rtlCol="0">
            <a:spAutoFit/>
          </a:bodyPr>
          <a:lstStyle/>
          <a:p>
            <a:r>
              <a:rPr lang="es-MX" dirty="0"/>
              <a:t>(Sutton &amp; </a:t>
            </a:r>
            <a:r>
              <a:rPr lang="es-MX" dirty="0" err="1"/>
              <a:t>Biblarz</a:t>
            </a:r>
            <a:r>
              <a:rPr lang="es-MX" dirty="0"/>
              <a:t>, 2017, p. 538)</a:t>
            </a:r>
          </a:p>
        </p:txBody>
      </p:sp>
    </p:spTree>
    <p:extLst>
      <p:ext uri="{BB962C8B-B14F-4D97-AF65-F5344CB8AC3E}">
        <p14:creationId xmlns:p14="http://schemas.microsoft.com/office/powerpoint/2010/main" val="19025525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0A0042-776C-5DE5-5335-5443911DF414}"/>
            </a:ext>
          </a:extLst>
        </p:cNvPr>
        <p:cNvGrpSpPr/>
        <p:nvPr/>
      </p:nvGrpSpPr>
      <p:grpSpPr>
        <a:xfrm>
          <a:off x="0" y="0"/>
          <a:ext cx="0" cy="0"/>
          <a:chOff x="0" y="0"/>
          <a:chExt cx="0" cy="0"/>
        </a:xfrm>
      </p:grpSpPr>
      <p:pic>
        <p:nvPicPr>
          <p:cNvPr id="7" name="Imagen 6">
            <a:extLst>
              <a:ext uri="{FF2B5EF4-FFF2-40B4-BE49-F238E27FC236}">
                <a16:creationId xmlns:a16="http://schemas.microsoft.com/office/drawing/2014/main" id="{61C3486E-67B9-41E5-927F-A06A2A7CCCB3}"/>
              </a:ext>
            </a:extLst>
          </p:cNvPr>
          <p:cNvPicPr>
            <a:picLocks noChangeAspect="1"/>
          </p:cNvPicPr>
          <p:nvPr/>
        </p:nvPicPr>
        <p:blipFill>
          <a:blip r:embed="rId3"/>
          <a:stretch>
            <a:fillRect/>
          </a:stretch>
        </p:blipFill>
        <p:spPr>
          <a:xfrm>
            <a:off x="6797606" y="138669"/>
            <a:ext cx="5394394" cy="6719331"/>
          </a:xfrm>
          <a:prstGeom prst="rect">
            <a:avLst/>
          </a:prstGeom>
        </p:spPr>
      </p:pic>
      <p:sp>
        <p:nvSpPr>
          <p:cNvPr id="2" name="Título 1">
            <a:extLst>
              <a:ext uri="{FF2B5EF4-FFF2-40B4-BE49-F238E27FC236}">
                <a16:creationId xmlns:a16="http://schemas.microsoft.com/office/drawing/2014/main" id="{DE2ABD54-94C9-4039-8709-F7AABC5500A2}"/>
              </a:ext>
            </a:extLst>
          </p:cNvPr>
          <p:cNvSpPr>
            <a:spLocks noGrp="1"/>
          </p:cNvSpPr>
          <p:nvPr>
            <p:ph type="title"/>
          </p:nvPr>
        </p:nvSpPr>
        <p:spPr/>
        <p:txBody>
          <a:bodyPr>
            <a:normAutofit/>
          </a:bodyPr>
          <a:lstStyle/>
          <a:p>
            <a:r>
              <a:rPr lang="es-MX" sz="3400" dirty="0">
                <a:latin typeface="Times New Roman" panose="02020603050405020304" pitchFamily="18" charset="0"/>
                <a:cs typeface="Times New Roman" panose="02020603050405020304" pitchFamily="18" charset="0"/>
              </a:rPr>
              <a:t>Estado del arte</a:t>
            </a:r>
          </a:p>
        </p:txBody>
      </p:sp>
      <p:sp>
        <p:nvSpPr>
          <p:cNvPr id="3" name="Marcador de contenido 2">
            <a:extLst>
              <a:ext uri="{FF2B5EF4-FFF2-40B4-BE49-F238E27FC236}">
                <a16:creationId xmlns:a16="http://schemas.microsoft.com/office/drawing/2014/main" id="{0DCB2DF4-D1C6-3A32-9536-B61DB744626E}"/>
              </a:ext>
            </a:extLst>
          </p:cNvPr>
          <p:cNvSpPr>
            <a:spLocks noGrp="1"/>
          </p:cNvSpPr>
          <p:nvPr>
            <p:ph sz="half" idx="1"/>
          </p:nvPr>
        </p:nvSpPr>
        <p:spPr>
          <a:xfrm>
            <a:off x="838200" y="1690688"/>
            <a:ext cx="5715000" cy="4659311"/>
          </a:xfrm>
        </p:spPr>
        <p:txBody>
          <a:bodyPr>
            <a:noAutofit/>
          </a:bodyPr>
          <a:lstStyle/>
          <a:p>
            <a:pPr marL="0" indent="0">
              <a:buNone/>
            </a:pPr>
            <a:r>
              <a:rPr lang="es-MX" sz="2400" dirty="0">
                <a:latin typeface="Times New Roman" panose="02020603050405020304" pitchFamily="18" charset="0"/>
                <a:cs typeface="Times New Roman" panose="02020603050405020304" pitchFamily="18" charset="0"/>
              </a:rPr>
              <a:t>Las pruebas en </a:t>
            </a:r>
            <a:r>
              <a:rPr lang="es-MX" sz="2400" i="1" dirty="0" err="1">
                <a:latin typeface="Times New Roman" panose="02020603050405020304" pitchFamily="18" charset="0"/>
                <a:cs typeface="Times New Roman" panose="02020603050405020304" pitchFamily="18" charset="0"/>
              </a:rPr>
              <a:t>strand</a:t>
            </a:r>
            <a:r>
              <a:rPr lang="es-MX" sz="2400" i="1" dirty="0">
                <a:latin typeface="Times New Roman" panose="02020603050405020304" pitchFamily="18" charset="0"/>
                <a:cs typeface="Times New Roman" panose="02020603050405020304" pitchFamily="18" charset="0"/>
              </a:rPr>
              <a:t> </a:t>
            </a:r>
            <a:r>
              <a:rPr lang="es-MX" sz="2400" i="1" dirty="0" err="1">
                <a:latin typeface="Times New Roman" panose="02020603050405020304" pitchFamily="18" charset="0"/>
                <a:cs typeface="Times New Roman" panose="02020603050405020304" pitchFamily="18" charset="0"/>
              </a:rPr>
              <a:t>burners</a:t>
            </a:r>
            <a:r>
              <a:rPr lang="es-MX" sz="2400" i="1" dirty="0">
                <a:latin typeface="Times New Roman" panose="02020603050405020304" pitchFamily="18" charset="0"/>
                <a:cs typeface="Times New Roman" panose="02020603050405020304" pitchFamily="18" charset="0"/>
              </a:rPr>
              <a:t>,</a:t>
            </a:r>
            <a:r>
              <a:rPr lang="es-MX" sz="2400" dirty="0">
                <a:latin typeface="Times New Roman" panose="02020603050405020304" pitchFamily="18" charset="0"/>
                <a:cs typeface="Times New Roman" panose="02020603050405020304" pitchFamily="18" charset="0"/>
              </a:rPr>
              <a:t> dispositivos que se abordarán más adelante, se observa físicamente el siguiente comportamiento: </a:t>
            </a:r>
          </a:p>
          <a:p>
            <a:pPr marL="0" indent="0">
              <a:buNone/>
            </a:pPr>
            <a:r>
              <a:rPr lang="es-MX" sz="2400" dirty="0">
                <a:latin typeface="Times New Roman" panose="02020603050405020304" pitchFamily="18" charset="0"/>
                <a:cs typeface="Times New Roman" panose="02020603050405020304" pitchFamily="18" charset="0"/>
              </a:rPr>
              <a:t>Los propelentes de doble base presentan una zona brillante de combustión separada de la superficie, con una zona oscura intermedia que disminuye con la presión. La tasa de combustión aumenta con mayor transferencia de calor. </a:t>
            </a:r>
          </a:p>
          <a:p>
            <a:pPr marL="0" indent="0">
              <a:buNone/>
            </a:pPr>
            <a:r>
              <a:rPr lang="es-MX" sz="2400" dirty="0">
                <a:latin typeface="Times New Roman" panose="02020603050405020304" pitchFamily="18" charset="0"/>
                <a:cs typeface="Times New Roman" panose="02020603050405020304" pitchFamily="18" charset="0"/>
              </a:rPr>
              <a:t>En cambio, los propelentes compuestos como AP/Al/HTPB muestran una llama unida a la superficie, sin zona oscura, con combustión más caótica y tridimensional.</a:t>
            </a:r>
          </a:p>
        </p:txBody>
      </p:sp>
      <p:sp>
        <p:nvSpPr>
          <p:cNvPr id="6" name="CuadroTexto 5">
            <a:extLst>
              <a:ext uri="{FF2B5EF4-FFF2-40B4-BE49-F238E27FC236}">
                <a16:creationId xmlns:a16="http://schemas.microsoft.com/office/drawing/2014/main" id="{54E234FD-24E6-29C8-EEE1-774C713E5E42}"/>
              </a:ext>
            </a:extLst>
          </p:cNvPr>
          <p:cNvSpPr txBox="1"/>
          <p:nvPr/>
        </p:nvSpPr>
        <p:spPr>
          <a:xfrm>
            <a:off x="4939361" y="6349999"/>
            <a:ext cx="3227678" cy="369332"/>
          </a:xfrm>
          <a:prstGeom prst="rect">
            <a:avLst/>
          </a:prstGeom>
          <a:noFill/>
        </p:spPr>
        <p:txBody>
          <a:bodyPr wrap="none" rtlCol="0">
            <a:spAutoFit/>
          </a:bodyPr>
          <a:lstStyle/>
          <a:p>
            <a:r>
              <a:rPr lang="es-MX" dirty="0"/>
              <a:t>(Sutton &amp; </a:t>
            </a:r>
            <a:r>
              <a:rPr lang="es-MX" dirty="0" err="1"/>
              <a:t>Biblarz</a:t>
            </a:r>
            <a:r>
              <a:rPr lang="es-MX" dirty="0"/>
              <a:t>, 2017, p. 538)</a:t>
            </a:r>
          </a:p>
        </p:txBody>
      </p:sp>
    </p:spTree>
    <p:extLst>
      <p:ext uri="{BB962C8B-B14F-4D97-AF65-F5344CB8AC3E}">
        <p14:creationId xmlns:p14="http://schemas.microsoft.com/office/powerpoint/2010/main" val="19405110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F2B7EE-3335-92C9-0E55-22A60CC22400}"/>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554DD44F-7A5C-1A2E-3082-DE72FFBBDB7F}"/>
              </a:ext>
            </a:extLst>
          </p:cNvPr>
          <p:cNvSpPr>
            <a:spLocks noGrp="1"/>
          </p:cNvSpPr>
          <p:nvPr>
            <p:ph type="title"/>
          </p:nvPr>
        </p:nvSpPr>
        <p:spPr/>
        <p:txBody>
          <a:bodyPr>
            <a:normAutofit/>
          </a:bodyPr>
          <a:lstStyle/>
          <a:p>
            <a:r>
              <a:rPr lang="es-MX" sz="3400" dirty="0">
                <a:latin typeface="Times New Roman" panose="02020603050405020304" pitchFamily="18" charset="0"/>
                <a:cs typeface="Times New Roman" panose="02020603050405020304" pitchFamily="18" charset="0"/>
              </a:rPr>
              <a:t>Estado del arte</a:t>
            </a:r>
          </a:p>
        </p:txBody>
      </p:sp>
      <p:sp>
        <p:nvSpPr>
          <p:cNvPr id="3" name="Marcador de contenido 2">
            <a:extLst>
              <a:ext uri="{FF2B5EF4-FFF2-40B4-BE49-F238E27FC236}">
                <a16:creationId xmlns:a16="http://schemas.microsoft.com/office/drawing/2014/main" id="{07D4B520-6184-889E-5103-B1DC45632F21}"/>
              </a:ext>
            </a:extLst>
          </p:cNvPr>
          <p:cNvSpPr>
            <a:spLocks noGrp="1"/>
          </p:cNvSpPr>
          <p:nvPr>
            <p:ph sz="half" idx="1"/>
          </p:nvPr>
        </p:nvSpPr>
        <p:spPr>
          <a:xfrm>
            <a:off x="838200" y="1690688"/>
            <a:ext cx="5033613" cy="4486275"/>
          </a:xfrm>
        </p:spPr>
        <p:txBody>
          <a:bodyPr>
            <a:noAutofit/>
          </a:bodyPr>
          <a:lstStyle/>
          <a:p>
            <a:pPr marL="0" indent="0">
              <a:buNone/>
            </a:pPr>
            <a:r>
              <a:rPr lang="es-MX" sz="2400" dirty="0">
                <a:latin typeface="Times New Roman" panose="02020603050405020304" pitchFamily="18" charset="0"/>
                <a:cs typeface="Times New Roman" panose="02020603050405020304" pitchFamily="18" charset="0"/>
              </a:rPr>
              <a:t>Tasa de quemado:</a:t>
            </a:r>
          </a:p>
          <a:p>
            <a:pPr marL="0" indent="0">
              <a:buNone/>
            </a:pPr>
            <a:endParaRPr lang="es-MX"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785887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FE3564-88D8-7E40-6ACE-149C1305325B}"/>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22D84546-14C8-57FD-2016-7D653833002F}"/>
              </a:ext>
            </a:extLst>
          </p:cNvPr>
          <p:cNvSpPr>
            <a:spLocks noGrp="1"/>
          </p:cNvSpPr>
          <p:nvPr>
            <p:ph type="title"/>
          </p:nvPr>
        </p:nvSpPr>
        <p:spPr/>
        <p:txBody>
          <a:bodyPr>
            <a:normAutofit/>
          </a:bodyPr>
          <a:lstStyle/>
          <a:p>
            <a:r>
              <a:rPr lang="es-MX" sz="3400" dirty="0">
                <a:latin typeface="Times New Roman" panose="02020603050405020304" pitchFamily="18" charset="0"/>
                <a:cs typeface="Times New Roman" panose="02020603050405020304" pitchFamily="18" charset="0"/>
              </a:rPr>
              <a:t>Estado del arte</a:t>
            </a:r>
          </a:p>
        </p:txBody>
      </p:sp>
      <p:sp>
        <p:nvSpPr>
          <p:cNvPr id="3" name="Marcador de contenido 2">
            <a:extLst>
              <a:ext uri="{FF2B5EF4-FFF2-40B4-BE49-F238E27FC236}">
                <a16:creationId xmlns:a16="http://schemas.microsoft.com/office/drawing/2014/main" id="{5DD3A9A3-7310-4D8A-4B34-9552F9CB11A5}"/>
              </a:ext>
            </a:extLst>
          </p:cNvPr>
          <p:cNvSpPr>
            <a:spLocks noGrp="1"/>
          </p:cNvSpPr>
          <p:nvPr>
            <p:ph sz="half" idx="1"/>
          </p:nvPr>
        </p:nvSpPr>
        <p:spPr>
          <a:xfrm>
            <a:off x="838200" y="1690688"/>
            <a:ext cx="4683078" cy="4659311"/>
          </a:xfrm>
        </p:spPr>
        <p:txBody>
          <a:bodyPr>
            <a:noAutofit/>
          </a:bodyPr>
          <a:lstStyle/>
          <a:p>
            <a:pPr marL="0" indent="0">
              <a:buNone/>
            </a:pPr>
            <a:r>
              <a:rPr lang="es-MX" sz="2400" dirty="0">
                <a:latin typeface="Times New Roman" panose="02020603050405020304" pitchFamily="18" charset="0"/>
                <a:cs typeface="Times New Roman" panose="02020603050405020304" pitchFamily="18" charset="0"/>
              </a:rPr>
              <a:t>La secuencia de encendido de un motor cohete sólido incluye tres fases:</a:t>
            </a:r>
          </a:p>
          <a:p>
            <a:pPr marL="0" indent="0">
              <a:buNone/>
            </a:pPr>
            <a:r>
              <a:rPr lang="es-MX" sz="2400" dirty="0">
                <a:latin typeface="Times New Roman" panose="02020603050405020304" pitchFamily="18" charset="0"/>
                <a:cs typeface="Times New Roman" panose="02020603050405020304" pitchFamily="18" charset="0"/>
              </a:rPr>
              <a:t>Fase I: retraso de ignición, desde la señal al encendedor hasta que parte del grano comienza a quemar.</a:t>
            </a:r>
          </a:p>
          <a:p>
            <a:pPr marL="0" indent="0">
              <a:buNone/>
            </a:pPr>
            <a:r>
              <a:rPr lang="es-MX" sz="2400" dirty="0">
                <a:latin typeface="Times New Roman" panose="02020603050405020304" pitchFamily="18" charset="0"/>
                <a:cs typeface="Times New Roman" panose="02020603050405020304" pitchFamily="18" charset="0"/>
              </a:rPr>
              <a:t>Fase II: propagación de la llama sobre toda la superficie del propulsor.</a:t>
            </a:r>
          </a:p>
          <a:p>
            <a:pPr marL="0" indent="0">
              <a:buNone/>
            </a:pPr>
            <a:r>
              <a:rPr lang="es-MX" sz="2400" dirty="0">
                <a:latin typeface="Times New Roman" panose="02020603050405020304" pitchFamily="18" charset="0"/>
                <a:cs typeface="Times New Roman" panose="02020603050405020304" pitchFamily="18" charset="0"/>
              </a:rPr>
              <a:t>Fase III: llenado de la cámara hasta alcanzar presión y flujo másico en equilibrio.</a:t>
            </a:r>
          </a:p>
        </p:txBody>
      </p:sp>
      <p:sp>
        <p:nvSpPr>
          <p:cNvPr id="6" name="CuadroTexto 5">
            <a:extLst>
              <a:ext uri="{FF2B5EF4-FFF2-40B4-BE49-F238E27FC236}">
                <a16:creationId xmlns:a16="http://schemas.microsoft.com/office/drawing/2014/main" id="{67DBC678-A344-425F-B839-565054235668}"/>
              </a:ext>
            </a:extLst>
          </p:cNvPr>
          <p:cNvSpPr txBox="1"/>
          <p:nvPr/>
        </p:nvSpPr>
        <p:spPr>
          <a:xfrm>
            <a:off x="8126122" y="5809733"/>
            <a:ext cx="3227678" cy="369332"/>
          </a:xfrm>
          <a:prstGeom prst="rect">
            <a:avLst/>
          </a:prstGeom>
          <a:noFill/>
        </p:spPr>
        <p:txBody>
          <a:bodyPr wrap="none" rtlCol="0">
            <a:spAutoFit/>
          </a:bodyPr>
          <a:lstStyle/>
          <a:p>
            <a:r>
              <a:rPr lang="es-MX" dirty="0"/>
              <a:t>(Sutton &amp; </a:t>
            </a:r>
            <a:r>
              <a:rPr lang="es-MX" dirty="0" err="1"/>
              <a:t>Biblarz</a:t>
            </a:r>
            <a:r>
              <a:rPr lang="es-MX" dirty="0"/>
              <a:t>, 2017, p. 541)</a:t>
            </a:r>
          </a:p>
        </p:txBody>
      </p:sp>
      <p:pic>
        <p:nvPicPr>
          <p:cNvPr id="5" name="Imagen 4">
            <a:extLst>
              <a:ext uri="{FF2B5EF4-FFF2-40B4-BE49-F238E27FC236}">
                <a16:creationId xmlns:a16="http://schemas.microsoft.com/office/drawing/2014/main" id="{C654CC55-1D2E-5123-A43C-9698E330771C}"/>
              </a:ext>
            </a:extLst>
          </p:cNvPr>
          <p:cNvPicPr>
            <a:picLocks noChangeAspect="1"/>
          </p:cNvPicPr>
          <p:nvPr/>
        </p:nvPicPr>
        <p:blipFill>
          <a:blip r:embed="rId3"/>
          <a:stretch>
            <a:fillRect/>
          </a:stretch>
        </p:blipFill>
        <p:spPr>
          <a:xfrm>
            <a:off x="5521278" y="2062370"/>
            <a:ext cx="6118712" cy="3576430"/>
          </a:xfrm>
          <a:prstGeom prst="rect">
            <a:avLst/>
          </a:prstGeom>
        </p:spPr>
      </p:pic>
    </p:spTree>
    <p:extLst>
      <p:ext uri="{BB962C8B-B14F-4D97-AF65-F5344CB8AC3E}">
        <p14:creationId xmlns:p14="http://schemas.microsoft.com/office/powerpoint/2010/main" val="5977806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FF8CE7-9D49-E9E5-7DB2-1F1140C296DB}"/>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5C47E731-71E0-BB96-6C2F-B99B711C4C90}"/>
              </a:ext>
            </a:extLst>
          </p:cNvPr>
          <p:cNvSpPr>
            <a:spLocks noGrp="1"/>
          </p:cNvSpPr>
          <p:nvPr>
            <p:ph type="title"/>
          </p:nvPr>
        </p:nvSpPr>
        <p:spPr/>
        <p:txBody>
          <a:bodyPr>
            <a:normAutofit/>
          </a:bodyPr>
          <a:lstStyle/>
          <a:p>
            <a:r>
              <a:rPr lang="es-MX" sz="3400" dirty="0">
                <a:latin typeface="Times New Roman" panose="02020603050405020304" pitchFamily="18" charset="0"/>
                <a:cs typeface="Times New Roman" panose="02020603050405020304" pitchFamily="18" charset="0"/>
              </a:rPr>
              <a:t>Estado del arte</a:t>
            </a:r>
          </a:p>
        </p:txBody>
      </p:sp>
      <p:sp>
        <p:nvSpPr>
          <p:cNvPr id="3" name="Marcador de contenido 2">
            <a:extLst>
              <a:ext uri="{FF2B5EF4-FFF2-40B4-BE49-F238E27FC236}">
                <a16:creationId xmlns:a16="http://schemas.microsoft.com/office/drawing/2014/main" id="{095D61F4-82C9-3AF4-140D-010A219F40CD}"/>
              </a:ext>
            </a:extLst>
          </p:cNvPr>
          <p:cNvSpPr>
            <a:spLocks noGrp="1"/>
          </p:cNvSpPr>
          <p:nvPr>
            <p:ph sz="half" idx="1"/>
          </p:nvPr>
        </p:nvSpPr>
        <p:spPr>
          <a:xfrm>
            <a:off x="838200" y="1690688"/>
            <a:ext cx="5033613" cy="4486275"/>
          </a:xfrm>
        </p:spPr>
        <p:txBody>
          <a:bodyPr>
            <a:noAutofit/>
          </a:bodyPr>
          <a:lstStyle/>
          <a:p>
            <a:pPr marL="0" indent="0">
              <a:buNone/>
            </a:pPr>
            <a:r>
              <a:rPr lang="es-MX" sz="2400" dirty="0">
                <a:latin typeface="Times New Roman" panose="02020603050405020304" pitchFamily="18" charset="0"/>
                <a:cs typeface="Times New Roman" panose="02020603050405020304" pitchFamily="18" charset="0"/>
              </a:rPr>
              <a:t>Presión de cámara: </a:t>
            </a:r>
          </a:p>
          <a:p>
            <a:pPr marL="0" indent="0">
              <a:buNone/>
            </a:pPr>
            <a:endParaRPr lang="es-MX"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274683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84AAD3-992E-0AFC-2394-43B9AD463341}"/>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41081D6E-7CB5-4019-CB00-A117705E11B1}"/>
              </a:ext>
            </a:extLst>
          </p:cNvPr>
          <p:cNvSpPr>
            <a:spLocks noGrp="1"/>
          </p:cNvSpPr>
          <p:nvPr>
            <p:ph type="title"/>
          </p:nvPr>
        </p:nvSpPr>
        <p:spPr/>
        <p:txBody>
          <a:bodyPr>
            <a:normAutofit/>
          </a:bodyPr>
          <a:lstStyle/>
          <a:p>
            <a:r>
              <a:rPr lang="es-MX" sz="3400" dirty="0">
                <a:latin typeface="Times New Roman" panose="02020603050405020304" pitchFamily="18" charset="0"/>
                <a:cs typeface="Times New Roman" panose="02020603050405020304" pitchFamily="18" charset="0"/>
              </a:rPr>
              <a:t>Estado del arte</a:t>
            </a:r>
          </a:p>
        </p:txBody>
      </p:sp>
      <p:sp>
        <p:nvSpPr>
          <p:cNvPr id="3" name="Marcador de contenido 2">
            <a:extLst>
              <a:ext uri="{FF2B5EF4-FFF2-40B4-BE49-F238E27FC236}">
                <a16:creationId xmlns:a16="http://schemas.microsoft.com/office/drawing/2014/main" id="{BC480A00-0A21-4367-700C-E009991B6D69}"/>
              </a:ext>
            </a:extLst>
          </p:cNvPr>
          <p:cNvSpPr>
            <a:spLocks noGrp="1"/>
          </p:cNvSpPr>
          <p:nvPr>
            <p:ph sz="half" idx="1"/>
          </p:nvPr>
        </p:nvSpPr>
        <p:spPr>
          <a:xfrm>
            <a:off x="838200" y="1690688"/>
            <a:ext cx="5033613" cy="4486275"/>
          </a:xfrm>
        </p:spPr>
        <p:txBody>
          <a:bodyPr>
            <a:noAutofit/>
          </a:bodyPr>
          <a:lstStyle/>
          <a:p>
            <a:pPr marL="0" indent="0">
              <a:buNone/>
            </a:pPr>
            <a:r>
              <a:rPr lang="es-MX" sz="2400" dirty="0">
                <a:latin typeface="Times New Roman" panose="02020603050405020304" pitchFamily="18" charset="0"/>
                <a:cs typeface="Times New Roman" panose="02020603050405020304" pitchFamily="18" charset="0"/>
              </a:rPr>
              <a:t>Transferencia de calor: </a:t>
            </a:r>
          </a:p>
          <a:p>
            <a:pPr marL="0" indent="0">
              <a:buNone/>
            </a:pPr>
            <a:endParaRPr lang="es-MX"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352897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9A8279-F2C7-EF83-0B18-F69ED4157015}"/>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20D59896-C85B-852E-698C-D506FB62DF06}"/>
              </a:ext>
            </a:extLst>
          </p:cNvPr>
          <p:cNvSpPr>
            <a:spLocks noGrp="1"/>
          </p:cNvSpPr>
          <p:nvPr>
            <p:ph type="title"/>
          </p:nvPr>
        </p:nvSpPr>
        <p:spPr/>
        <p:txBody>
          <a:bodyPr>
            <a:normAutofit/>
          </a:bodyPr>
          <a:lstStyle/>
          <a:p>
            <a:r>
              <a:rPr lang="es-MX" sz="3400" dirty="0">
                <a:latin typeface="Times New Roman" panose="02020603050405020304" pitchFamily="18" charset="0"/>
                <a:cs typeface="Times New Roman" panose="02020603050405020304" pitchFamily="18" charset="0"/>
              </a:rPr>
              <a:t>Metodología – Puntos de diseño</a:t>
            </a:r>
          </a:p>
        </p:txBody>
      </p:sp>
      <p:sp>
        <p:nvSpPr>
          <p:cNvPr id="3" name="Marcador de contenido 2">
            <a:extLst>
              <a:ext uri="{FF2B5EF4-FFF2-40B4-BE49-F238E27FC236}">
                <a16:creationId xmlns:a16="http://schemas.microsoft.com/office/drawing/2014/main" id="{DE950F92-179A-6A18-9630-BAB1FD13673F}"/>
              </a:ext>
            </a:extLst>
          </p:cNvPr>
          <p:cNvSpPr>
            <a:spLocks noGrp="1"/>
          </p:cNvSpPr>
          <p:nvPr>
            <p:ph sz="half" idx="1"/>
          </p:nvPr>
        </p:nvSpPr>
        <p:spPr/>
        <p:txBody>
          <a:bodyPr>
            <a:normAutofit fontScale="85000" lnSpcReduction="20000"/>
          </a:bodyPr>
          <a:lstStyle/>
          <a:p>
            <a:r>
              <a:rPr lang="es-MX" dirty="0"/>
              <a:t>Propuesta de motor H para uso en lanzamientos L1</a:t>
            </a:r>
          </a:p>
          <a:p>
            <a:r>
              <a:rPr lang="es-MX" dirty="0"/>
              <a:t>MEOP, material, dimensiones </a:t>
            </a:r>
            <a:r>
              <a:rPr lang="es-MX" dirty="0" err="1"/>
              <a:t>inic</a:t>
            </a:r>
            <a:r>
              <a:rPr lang="es-MX" dirty="0"/>
              <a:t>. Propuestas prop. Mecánicas iniciales, safety factor, relación </a:t>
            </a:r>
            <a:r>
              <a:rPr lang="es-MX" dirty="0" err="1"/>
              <a:t>Kn</a:t>
            </a:r>
            <a:r>
              <a:rPr lang="es-MX" dirty="0"/>
              <a:t> y MEOP</a:t>
            </a:r>
          </a:p>
          <a:p>
            <a:r>
              <a:rPr lang="es-MX" dirty="0"/>
              <a:t>empuje T/W, tiempo comb, fijar diámetros por material, </a:t>
            </a:r>
            <a:r>
              <a:rPr lang="es-MX" dirty="0" err="1"/>
              <a:t>propelente</a:t>
            </a:r>
            <a:r>
              <a:rPr lang="es-MX" dirty="0"/>
              <a:t> doc., ablativo, grafica Cf y masa de </a:t>
            </a:r>
            <a:r>
              <a:rPr lang="es-MX" dirty="0" err="1"/>
              <a:t>comb</a:t>
            </a:r>
            <a:r>
              <a:rPr lang="es-MX" dirty="0"/>
              <a:t> función MEOP</a:t>
            </a:r>
          </a:p>
        </p:txBody>
      </p:sp>
      <p:sp>
        <p:nvSpPr>
          <p:cNvPr id="4" name="Marcador de contenido 3">
            <a:extLst>
              <a:ext uri="{FF2B5EF4-FFF2-40B4-BE49-F238E27FC236}">
                <a16:creationId xmlns:a16="http://schemas.microsoft.com/office/drawing/2014/main" id="{A5CEACF8-E932-108E-7ABE-547DAAA851ED}"/>
              </a:ext>
            </a:extLst>
          </p:cNvPr>
          <p:cNvSpPr>
            <a:spLocks noGrp="1"/>
          </p:cNvSpPr>
          <p:nvPr>
            <p:ph sz="half" idx="2"/>
          </p:nvPr>
        </p:nvSpPr>
        <p:spPr/>
        <p:txBody>
          <a:bodyPr>
            <a:normAutofit fontScale="85000" lnSpcReduction="20000"/>
          </a:bodyPr>
          <a:lstStyle/>
          <a:p>
            <a:r>
              <a:rPr lang="es-MX" dirty="0"/>
              <a:t>Condición de quemado, calculo de cartuchos para </a:t>
            </a:r>
            <a:r>
              <a:rPr lang="es-MX" dirty="0" err="1"/>
              <a:t>cobustion</a:t>
            </a:r>
            <a:r>
              <a:rPr lang="es-MX" dirty="0"/>
              <a:t> SS </a:t>
            </a:r>
            <a:r>
              <a:rPr lang="es-MX" dirty="0" err="1"/>
              <a:t>Kn</a:t>
            </a:r>
            <a:r>
              <a:rPr lang="es-MX" dirty="0"/>
              <a:t> necesario, grafica validación de </a:t>
            </a:r>
            <a:r>
              <a:rPr lang="es-MX" dirty="0" err="1"/>
              <a:t>Kn</a:t>
            </a:r>
            <a:r>
              <a:rPr lang="es-MX" dirty="0"/>
              <a:t>, grafica validación MEOP</a:t>
            </a:r>
          </a:p>
          <a:p>
            <a:r>
              <a:rPr lang="es-MX" dirty="0" err="1"/>
              <a:t>Transf</a:t>
            </a:r>
            <a:r>
              <a:rPr lang="es-MX" dirty="0"/>
              <a:t> de calor y 2da </a:t>
            </a:r>
            <a:r>
              <a:rPr lang="es-MX" dirty="0" err="1"/>
              <a:t>it</a:t>
            </a:r>
            <a:r>
              <a:rPr lang="es-MX" dirty="0"/>
              <a:t> de diseño </a:t>
            </a:r>
            <a:r>
              <a:rPr lang="es-MX" dirty="0" err="1"/>
              <a:t>mecanico</a:t>
            </a:r>
            <a:r>
              <a:rPr lang="es-MX" dirty="0"/>
              <a:t>, validación de performance y coincidencia con propuesto</a:t>
            </a:r>
          </a:p>
          <a:p>
            <a:r>
              <a:rPr lang="es-MX" dirty="0"/>
              <a:t>Diseño de tobera, grafica parámetros y optimización, </a:t>
            </a:r>
            <a:r>
              <a:rPr lang="es-MX" dirty="0" err="1"/>
              <a:t>Exp</a:t>
            </a:r>
            <a:r>
              <a:rPr lang="es-MX" dirty="0"/>
              <a:t> </a:t>
            </a:r>
            <a:r>
              <a:rPr lang="es-MX" dirty="0" err="1"/>
              <a:t>Rat</a:t>
            </a:r>
            <a:endParaRPr lang="es-MX" dirty="0"/>
          </a:p>
          <a:p>
            <a:r>
              <a:rPr lang="es-MX" dirty="0"/>
              <a:t>Uniones mecánicas (los tres tipos de fallas y que tornillo y N </a:t>
            </a:r>
            <a:r>
              <a:rPr lang="es-MX" dirty="0" err="1"/>
              <a:t>cant</a:t>
            </a:r>
            <a:r>
              <a:rPr lang="es-MX" dirty="0"/>
              <a:t> se </a:t>
            </a:r>
            <a:r>
              <a:rPr lang="es-MX" dirty="0" err="1"/>
              <a:t>escogio</a:t>
            </a:r>
            <a:r>
              <a:rPr lang="es-MX" dirty="0"/>
              <a:t>) y selladores (o-</a:t>
            </a:r>
            <a:r>
              <a:rPr lang="es-MX" dirty="0" err="1"/>
              <a:t>rings</a:t>
            </a:r>
            <a:r>
              <a:rPr lang="es-MX" dirty="0"/>
              <a:t>, </a:t>
            </a:r>
            <a:r>
              <a:rPr lang="es-MX" dirty="0" err="1"/>
              <a:t>sealants</a:t>
            </a:r>
            <a:r>
              <a:rPr lang="es-MX" dirty="0"/>
              <a:t>)</a:t>
            </a:r>
          </a:p>
        </p:txBody>
      </p:sp>
    </p:spTree>
    <p:extLst>
      <p:ext uri="{BB962C8B-B14F-4D97-AF65-F5344CB8AC3E}">
        <p14:creationId xmlns:p14="http://schemas.microsoft.com/office/powerpoint/2010/main" val="24816313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571F52-05EF-1021-3347-CDB2E8EB7C99}"/>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5DF2C60B-4C6E-7437-4245-1CC0A26AA7B3}"/>
              </a:ext>
            </a:extLst>
          </p:cNvPr>
          <p:cNvSpPr>
            <a:spLocks noGrp="1"/>
          </p:cNvSpPr>
          <p:nvPr>
            <p:ph type="title"/>
          </p:nvPr>
        </p:nvSpPr>
        <p:spPr/>
        <p:txBody>
          <a:bodyPr>
            <a:normAutofit/>
          </a:bodyPr>
          <a:lstStyle/>
          <a:p>
            <a:r>
              <a:rPr lang="es-MX" sz="3600" dirty="0"/>
              <a:t>Metodología – Puntos de diseño</a:t>
            </a:r>
          </a:p>
        </p:txBody>
      </p:sp>
      <p:sp>
        <p:nvSpPr>
          <p:cNvPr id="6" name="Marcador de contenido 3">
            <a:extLst>
              <a:ext uri="{FF2B5EF4-FFF2-40B4-BE49-F238E27FC236}">
                <a16:creationId xmlns:a16="http://schemas.microsoft.com/office/drawing/2014/main" id="{A5CEACF8-E932-108E-7ABE-547DAAA851ED}"/>
              </a:ext>
            </a:extLst>
          </p:cNvPr>
          <p:cNvSpPr>
            <a:spLocks noGrp="1"/>
          </p:cNvSpPr>
          <p:nvPr>
            <p:ph sz="half" idx="2"/>
          </p:nvPr>
        </p:nvSpPr>
        <p:spPr>
          <a:xfrm>
            <a:off x="838200" y="1690688"/>
            <a:ext cx="5181600" cy="4351338"/>
          </a:xfrm>
        </p:spPr>
        <p:txBody>
          <a:bodyPr>
            <a:normAutofit fontScale="85000" lnSpcReduction="20000"/>
          </a:bodyPr>
          <a:lstStyle/>
          <a:p>
            <a:r>
              <a:rPr lang="es-MX" dirty="0"/>
              <a:t>Condición de quemado, calculo de cartuchos para </a:t>
            </a:r>
            <a:r>
              <a:rPr lang="es-MX" dirty="0" err="1"/>
              <a:t>cobustion</a:t>
            </a:r>
            <a:r>
              <a:rPr lang="es-MX" dirty="0"/>
              <a:t> SS </a:t>
            </a:r>
            <a:r>
              <a:rPr lang="es-MX" dirty="0" err="1"/>
              <a:t>Kn</a:t>
            </a:r>
            <a:r>
              <a:rPr lang="es-MX" dirty="0"/>
              <a:t> necesario, grafica validación de </a:t>
            </a:r>
            <a:r>
              <a:rPr lang="es-MX" dirty="0" err="1"/>
              <a:t>Kn</a:t>
            </a:r>
            <a:r>
              <a:rPr lang="es-MX" dirty="0"/>
              <a:t>, grafica validación MEOP</a:t>
            </a:r>
          </a:p>
          <a:p>
            <a:r>
              <a:rPr lang="es-MX" dirty="0" err="1"/>
              <a:t>Transf</a:t>
            </a:r>
            <a:r>
              <a:rPr lang="es-MX" dirty="0"/>
              <a:t> de calor y 2da </a:t>
            </a:r>
            <a:r>
              <a:rPr lang="es-MX" dirty="0" err="1"/>
              <a:t>it</a:t>
            </a:r>
            <a:r>
              <a:rPr lang="es-MX" dirty="0"/>
              <a:t> de diseño </a:t>
            </a:r>
            <a:r>
              <a:rPr lang="es-MX" dirty="0" err="1"/>
              <a:t>mecanico</a:t>
            </a:r>
            <a:r>
              <a:rPr lang="es-MX" dirty="0"/>
              <a:t>, validación de performance y coincidencia con propuesto</a:t>
            </a:r>
          </a:p>
          <a:p>
            <a:r>
              <a:rPr lang="es-MX" dirty="0"/>
              <a:t>Diseño de tobera, grafica parámetros y optimización, </a:t>
            </a:r>
            <a:r>
              <a:rPr lang="es-MX" dirty="0" err="1"/>
              <a:t>Exp</a:t>
            </a:r>
            <a:r>
              <a:rPr lang="es-MX" dirty="0"/>
              <a:t> </a:t>
            </a:r>
            <a:r>
              <a:rPr lang="es-MX" dirty="0" err="1"/>
              <a:t>Rat</a:t>
            </a:r>
            <a:endParaRPr lang="es-MX" dirty="0"/>
          </a:p>
          <a:p>
            <a:r>
              <a:rPr lang="es-MX" dirty="0"/>
              <a:t>Uniones mecánicas (los tres tipos de fallas y que tornillo y N </a:t>
            </a:r>
            <a:r>
              <a:rPr lang="es-MX" dirty="0" err="1"/>
              <a:t>cant</a:t>
            </a:r>
            <a:r>
              <a:rPr lang="es-MX" dirty="0"/>
              <a:t> se </a:t>
            </a:r>
            <a:r>
              <a:rPr lang="es-MX" dirty="0" err="1"/>
              <a:t>escogio</a:t>
            </a:r>
            <a:r>
              <a:rPr lang="es-MX" dirty="0"/>
              <a:t>) y selladores (o-</a:t>
            </a:r>
            <a:r>
              <a:rPr lang="es-MX" dirty="0" err="1"/>
              <a:t>rings</a:t>
            </a:r>
            <a:r>
              <a:rPr lang="es-MX" dirty="0"/>
              <a:t>, </a:t>
            </a:r>
            <a:r>
              <a:rPr lang="es-MX" dirty="0" err="1"/>
              <a:t>sealants</a:t>
            </a:r>
            <a:r>
              <a:rPr lang="es-MX" dirty="0"/>
              <a:t>)</a:t>
            </a:r>
          </a:p>
        </p:txBody>
      </p:sp>
    </p:spTree>
    <p:extLst>
      <p:ext uri="{BB962C8B-B14F-4D97-AF65-F5344CB8AC3E}">
        <p14:creationId xmlns:p14="http://schemas.microsoft.com/office/powerpoint/2010/main" val="11253733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0F0C23-FE50-8839-B107-C21CD5459C01}"/>
              </a:ext>
            </a:extLst>
          </p:cNvPr>
          <p:cNvSpPr>
            <a:spLocks noGrp="1"/>
          </p:cNvSpPr>
          <p:nvPr>
            <p:ph type="title"/>
          </p:nvPr>
        </p:nvSpPr>
        <p:spPr/>
        <p:txBody>
          <a:bodyPr>
            <a:noAutofit/>
          </a:bodyPr>
          <a:lstStyle/>
          <a:p>
            <a:r>
              <a:rPr lang="es-MX" sz="3400" dirty="0">
                <a:latin typeface="Times New Roman" panose="02020603050405020304" pitchFamily="18" charset="0"/>
                <a:cs typeface="Times New Roman" panose="02020603050405020304" pitchFamily="18" charset="0"/>
              </a:rPr>
              <a:t>[Propulsión – R&amp;D] Motor de pruebas clasificación “H” –</a:t>
            </a:r>
            <a:br>
              <a:rPr lang="es-MX" sz="3400" dirty="0">
                <a:latin typeface="Times New Roman" panose="02020603050405020304" pitchFamily="18" charset="0"/>
                <a:cs typeface="Times New Roman" panose="02020603050405020304" pitchFamily="18" charset="0"/>
              </a:rPr>
            </a:br>
            <a:r>
              <a:rPr lang="es-MX" sz="3400" dirty="0">
                <a:latin typeface="Times New Roman" panose="02020603050405020304" pitchFamily="18" charset="0"/>
                <a:cs typeface="Times New Roman" panose="02020603050405020304" pitchFamily="18" charset="0"/>
              </a:rPr>
              <a:t>Resumen ejecutivo  </a:t>
            </a:r>
          </a:p>
        </p:txBody>
      </p:sp>
      <p:sp>
        <p:nvSpPr>
          <p:cNvPr id="3" name="Marcador de contenido 2">
            <a:extLst>
              <a:ext uri="{FF2B5EF4-FFF2-40B4-BE49-F238E27FC236}">
                <a16:creationId xmlns:a16="http://schemas.microsoft.com/office/drawing/2014/main" id="{3D773A57-4E75-6D1E-BD6A-ACA49DF5A864}"/>
              </a:ext>
            </a:extLst>
          </p:cNvPr>
          <p:cNvSpPr>
            <a:spLocks noGrp="1"/>
          </p:cNvSpPr>
          <p:nvPr>
            <p:ph sz="half" idx="1"/>
          </p:nvPr>
        </p:nvSpPr>
        <p:spPr/>
        <p:txBody>
          <a:bodyPr>
            <a:noAutofit/>
          </a:bodyPr>
          <a:lstStyle/>
          <a:p>
            <a:pPr marL="0" indent="0">
              <a:buNone/>
            </a:pPr>
            <a:r>
              <a:rPr lang="es-MX" sz="3400" dirty="0">
                <a:latin typeface="Times New Roman" panose="02020603050405020304" pitchFamily="18" charset="0"/>
                <a:cs typeface="Times New Roman" panose="02020603050405020304" pitchFamily="18" charset="0"/>
              </a:rPr>
              <a:t>Problemática </a:t>
            </a:r>
          </a:p>
          <a:p>
            <a:pPr marL="0" indent="0">
              <a:buNone/>
            </a:pPr>
            <a:r>
              <a:rPr lang="es-MX" sz="2400" dirty="0">
                <a:latin typeface="Times New Roman" panose="02020603050405020304" pitchFamily="18" charset="0"/>
                <a:cs typeface="Times New Roman" panose="02020603050405020304" pitchFamily="18" charset="0"/>
              </a:rPr>
              <a:t>Desconocimiento en el diseño y manufactura de motores cohetes de combustible sólido presenta una barrera en el avance tecnológico del equipo. </a:t>
            </a:r>
            <a:endParaRPr lang="es-MX" sz="3400" dirty="0">
              <a:latin typeface="Times New Roman" panose="02020603050405020304" pitchFamily="18" charset="0"/>
              <a:cs typeface="Times New Roman" panose="02020603050405020304" pitchFamily="18" charset="0"/>
            </a:endParaRPr>
          </a:p>
          <a:p>
            <a:pPr marL="0" indent="0">
              <a:buNone/>
            </a:pPr>
            <a:r>
              <a:rPr lang="es-MX" sz="3400" dirty="0">
                <a:latin typeface="Times New Roman" panose="02020603050405020304" pitchFamily="18" charset="0"/>
                <a:cs typeface="Times New Roman" panose="02020603050405020304" pitchFamily="18" charset="0"/>
              </a:rPr>
              <a:t>Solución</a:t>
            </a:r>
          </a:p>
          <a:p>
            <a:pPr marL="0" indent="0">
              <a:buNone/>
            </a:pPr>
            <a:r>
              <a:rPr lang="es-MX" sz="2400" dirty="0">
                <a:latin typeface="Times New Roman" panose="02020603050405020304" pitchFamily="18" charset="0"/>
                <a:cs typeface="Times New Roman" panose="02020603050405020304" pitchFamily="18" charset="0"/>
              </a:rPr>
              <a:t>Estudio teórico y consulta de bases de datos de motores cohete tipo H. Se implementaron conocimientos en una herramienta para el diseño de motores.</a:t>
            </a:r>
          </a:p>
          <a:p>
            <a:pPr marL="0" indent="0">
              <a:buNone/>
            </a:pPr>
            <a:endParaRPr lang="es-MX" sz="3400" dirty="0">
              <a:latin typeface="Times New Roman" panose="02020603050405020304" pitchFamily="18" charset="0"/>
              <a:cs typeface="Times New Roman" panose="02020603050405020304" pitchFamily="18" charset="0"/>
            </a:endParaRPr>
          </a:p>
        </p:txBody>
      </p:sp>
      <p:sp>
        <p:nvSpPr>
          <p:cNvPr id="4" name="Marcador de contenido 3">
            <a:extLst>
              <a:ext uri="{FF2B5EF4-FFF2-40B4-BE49-F238E27FC236}">
                <a16:creationId xmlns:a16="http://schemas.microsoft.com/office/drawing/2014/main" id="{3AE55076-95D7-6938-72E0-C14CE7451679}"/>
              </a:ext>
            </a:extLst>
          </p:cNvPr>
          <p:cNvSpPr>
            <a:spLocks noGrp="1"/>
          </p:cNvSpPr>
          <p:nvPr>
            <p:ph sz="half" idx="2"/>
          </p:nvPr>
        </p:nvSpPr>
        <p:spPr/>
        <p:txBody>
          <a:bodyPr>
            <a:normAutofit fontScale="85000" lnSpcReduction="10000"/>
          </a:bodyPr>
          <a:lstStyle/>
          <a:p>
            <a:pPr marL="0" indent="0">
              <a:buNone/>
            </a:pPr>
            <a:r>
              <a:rPr lang="es-MX" sz="3700" dirty="0">
                <a:latin typeface="Times New Roman" panose="02020603050405020304" pitchFamily="18" charset="0"/>
                <a:cs typeface="Times New Roman" panose="02020603050405020304" pitchFamily="18" charset="0"/>
              </a:rPr>
              <a:t>Valor</a:t>
            </a:r>
          </a:p>
          <a:p>
            <a:pPr marL="0" indent="0">
              <a:lnSpc>
                <a:spcPct val="100000"/>
              </a:lnSpc>
              <a:buNone/>
            </a:pPr>
            <a:r>
              <a:rPr lang="es-MX" dirty="0">
                <a:latin typeface="Times New Roman" panose="02020603050405020304" pitchFamily="18" charset="0"/>
                <a:cs typeface="Times New Roman" panose="02020603050405020304" pitchFamily="18" charset="0"/>
              </a:rPr>
              <a:t>Romperá la primera barrera al experimentar con propelente sólido. </a:t>
            </a:r>
          </a:p>
          <a:p>
            <a:pPr marL="0" indent="0">
              <a:buNone/>
            </a:pPr>
            <a:r>
              <a:rPr lang="es-MX" sz="3700" dirty="0">
                <a:latin typeface="Times New Roman" panose="02020603050405020304" pitchFamily="18" charset="0"/>
                <a:cs typeface="Times New Roman" panose="02020603050405020304" pitchFamily="18" charset="0"/>
              </a:rPr>
              <a:t>Resultados y próximos pasos</a:t>
            </a:r>
          </a:p>
          <a:p>
            <a:pPr marL="0" indent="0">
              <a:buNone/>
            </a:pPr>
            <a:endParaRPr lang="es-MX" sz="2400" dirty="0">
              <a:latin typeface="Times New Roman" panose="02020603050405020304" pitchFamily="18" charset="0"/>
              <a:cs typeface="Times New Roman" panose="02020603050405020304" pitchFamily="18" charset="0"/>
            </a:endParaRPr>
          </a:p>
          <a:p>
            <a:pPr marL="0" indent="0">
              <a:buNone/>
            </a:pPr>
            <a:endParaRPr lang="es-MX" sz="2400" dirty="0">
              <a:latin typeface="Times New Roman" panose="02020603050405020304" pitchFamily="18" charset="0"/>
              <a:cs typeface="Times New Roman" panose="02020603050405020304" pitchFamily="18" charset="0"/>
            </a:endParaRPr>
          </a:p>
          <a:p>
            <a:pPr marL="0" indent="0">
              <a:buNone/>
            </a:pPr>
            <a:endParaRPr lang="es-MX" sz="2400" dirty="0">
              <a:latin typeface="Times New Roman" panose="02020603050405020304" pitchFamily="18" charset="0"/>
              <a:cs typeface="Times New Roman" panose="02020603050405020304" pitchFamily="18" charset="0"/>
            </a:endParaRPr>
          </a:p>
          <a:p>
            <a:pPr marL="0" indent="0">
              <a:lnSpc>
                <a:spcPct val="100000"/>
              </a:lnSpc>
              <a:buNone/>
            </a:pPr>
            <a:r>
              <a:rPr lang="es-MX" dirty="0">
                <a:latin typeface="Times New Roman" panose="02020603050405020304" pitchFamily="18" charset="0"/>
                <a:cs typeface="Times New Roman" panose="02020603050405020304" pitchFamily="18" charset="0"/>
              </a:rPr>
              <a:t>Se espera realizar modificaciones al motor manufacturado y aplicar los conocimientos adquiridos para el diseño de un motor tipo </a:t>
            </a:r>
            <a:r>
              <a:rPr lang="es-MX" i="1" dirty="0">
                <a:latin typeface="Times New Roman" panose="02020603050405020304" pitchFamily="18" charset="0"/>
                <a:cs typeface="Times New Roman" panose="02020603050405020304" pitchFamily="18" charset="0"/>
              </a:rPr>
              <a:t>K</a:t>
            </a:r>
            <a:r>
              <a:rPr lang="es-MX" dirty="0">
                <a:latin typeface="Times New Roman" panose="02020603050405020304" pitchFamily="18" charset="0"/>
                <a:cs typeface="Times New Roman" panose="02020603050405020304" pitchFamily="18" charset="0"/>
              </a:rPr>
              <a:t> o </a:t>
            </a:r>
            <a:r>
              <a:rPr lang="es-MX" i="1" dirty="0">
                <a:latin typeface="Times New Roman" panose="02020603050405020304" pitchFamily="18" charset="0"/>
                <a:cs typeface="Times New Roman" panose="02020603050405020304" pitchFamily="18" charset="0"/>
              </a:rPr>
              <a:t>L.</a:t>
            </a:r>
          </a:p>
        </p:txBody>
      </p:sp>
      <p:graphicFrame>
        <p:nvGraphicFramePr>
          <p:cNvPr id="5" name="Tabla 4">
            <a:extLst>
              <a:ext uri="{FF2B5EF4-FFF2-40B4-BE49-F238E27FC236}">
                <a16:creationId xmlns:a16="http://schemas.microsoft.com/office/drawing/2014/main" id="{3F889370-93F9-1314-1BDB-2E9965A626D3}"/>
              </a:ext>
            </a:extLst>
          </p:cNvPr>
          <p:cNvGraphicFramePr>
            <a:graphicFrameLocks noGrp="1"/>
          </p:cNvGraphicFramePr>
          <p:nvPr>
            <p:extLst>
              <p:ext uri="{D42A27DB-BD31-4B8C-83A1-F6EECF244321}">
                <p14:modId xmlns:p14="http://schemas.microsoft.com/office/powerpoint/2010/main" val="2860343435"/>
              </p:ext>
            </p:extLst>
          </p:nvPr>
        </p:nvGraphicFramePr>
        <p:xfrm>
          <a:off x="6333172" y="3670746"/>
          <a:ext cx="5495527" cy="1125591"/>
        </p:xfrm>
        <a:graphic>
          <a:graphicData uri="http://schemas.openxmlformats.org/drawingml/2006/table">
            <a:tbl>
              <a:tblPr firstRow="1" bandRow="1">
                <a:tableStyleId>{2D5ABB26-0587-4C30-8999-92F81FD0307C}</a:tableStyleId>
              </a:tblPr>
              <a:tblGrid>
                <a:gridCol w="805862">
                  <a:extLst>
                    <a:ext uri="{9D8B030D-6E8A-4147-A177-3AD203B41FA5}">
                      <a16:colId xmlns:a16="http://schemas.microsoft.com/office/drawing/2014/main" val="2750924333"/>
                    </a:ext>
                  </a:extLst>
                </a:gridCol>
                <a:gridCol w="1565466">
                  <a:extLst>
                    <a:ext uri="{9D8B030D-6E8A-4147-A177-3AD203B41FA5}">
                      <a16:colId xmlns:a16="http://schemas.microsoft.com/office/drawing/2014/main" val="3380261392"/>
                    </a:ext>
                  </a:extLst>
                </a:gridCol>
                <a:gridCol w="1005840">
                  <a:extLst>
                    <a:ext uri="{9D8B030D-6E8A-4147-A177-3AD203B41FA5}">
                      <a16:colId xmlns:a16="http://schemas.microsoft.com/office/drawing/2014/main" val="1252838564"/>
                    </a:ext>
                  </a:extLst>
                </a:gridCol>
                <a:gridCol w="994410">
                  <a:extLst>
                    <a:ext uri="{9D8B030D-6E8A-4147-A177-3AD203B41FA5}">
                      <a16:colId xmlns:a16="http://schemas.microsoft.com/office/drawing/2014/main" val="3201789192"/>
                    </a:ext>
                  </a:extLst>
                </a:gridCol>
                <a:gridCol w="1123949">
                  <a:extLst>
                    <a:ext uri="{9D8B030D-6E8A-4147-A177-3AD203B41FA5}">
                      <a16:colId xmlns:a16="http://schemas.microsoft.com/office/drawing/2014/main" val="3139399000"/>
                    </a:ext>
                  </a:extLst>
                </a:gridCol>
              </a:tblGrid>
              <a:tr h="485511">
                <a:tc>
                  <a:txBody>
                    <a:bodyPr/>
                    <a:lstStyle/>
                    <a:p>
                      <a:r>
                        <a:rPr lang="es-MX" dirty="0">
                          <a:latin typeface="Times New Roman" panose="02020603050405020304" pitchFamily="18" charset="0"/>
                          <a:cs typeface="Times New Roman" panose="02020603050405020304" pitchFamily="18" charset="0"/>
                        </a:rPr>
                        <a:t>Tipo</a:t>
                      </a:r>
                    </a:p>
                  </a:txBody>
                  <a:tcPr>
                    <a:lnB w="28575" cap="flat" cmpd="sng" algn="ctr">
                      <a:solidFill>
                        <a:schemeClr val="tx1"/>
                      </a:solidFill>
                      <a:prstDash val="solid"/>
                      <a:round/>
                      <a:headEnd type="none" w="med" len="med"/>
                      <a:tailEnd type="none" w="med" len="med"/>
                    </a:lnB>
                  </a:tcPr>
                </a:tc>
                <a:tc>
                  <a:txBody>
                    <a:bodyPr/>
                    <a:lstStyle/>
                    <a:p>
                      <a:r>
                        <a:rPr lang="es-MX" dirty="0">
                          <a:latin typeface="Times New Roman" panose="02020603050405020304" pitchFamily="18" charset="0"/>
                          <a:cs typeface="Times New Roman" panose="02020603050405020304" pitchFamily="18" charset="0"/>
                        </a:rPr>
                        <a:t>Tiempo comb.</a:t>
                      </a:r>
                    </a:p>
                  </a:txBody>
                  <a:tcPr>
                    <a:lnB w="28575" cap="flat" cmpd="sng" algn="ctr">
                      <a:solidFill>
                        <a:schemeClr val="tx1"/>
                      </a:solidFill>
                      <a:prstDash val="solid"/>
                      <a:round/>
                      <a:headEnd type="none" w="med" len="med"/>
                      <a:tailEnd type="none" w="med" len="med"/>
                    </a:lnB>
                  </a:tcPr>
                </a:tc>
                <a:tc>
                  <a:txBody>
                    <a:bodyPr/>
                    <a:lstStyle/>
                    <a:p>
                      <a:r>
                        <a:rPr lang="es-MX" dirty="0">
                          <a:latin typeface="Times New Roman" panose="02020603050405020304" pitchFamily="18" charset="0"/>
                          <a:cs typeface="Times New Roman" panose="02020603050405020304" pitchFamily="18" charset="0"/>
                        </a:rPr>
                        <a:t>MEOP</a:t>
                      </a:r>
                    </a:p>
                  </a:txBody>
                  <a:tcPr>
                    <a:lnB w="28575" cap="flat" cmpd="sng" algn="ctr">
                      <a:solidFill>
                        <a:schemeClr val="tx1"/>
                      </a:solidFill>
                      <a:prstDash val="solid"/>
                      <a:round/>
                      <a:headEnd type="none" w="med" len="med"/>
                      <a:tailEnd type="none" w="med" len="med"/>
                    </a:lnB>
                  </a:tcPr>
                </a:tc>
                <a:tc>
                  <a:txBody>
                    <a:bodyPr/>
                    <a:lstStyle/>
                    <a:p>
                      <a:r>
                        <a:rPr lang="es-MX" dirty="0" err="1">
                          <a:latin typeface="Times New Roman" panose="02020603050405020304" pitchFamily="18" charset="0"/>
                          <a:cs typeface="Times New Roman" panose="02020603050405020304" pitchFamily="18" charset="0"/>
                        </a:rPr>
                        <a:t>Temp</a:t>
                      </a:r>
                      <a:r>
                        <a:rPr lang="es-MX" dirty="0">
                          <a:latin typeface="Times New Roman" panose="02020603050405020304" pitchFamily="18" charset="0"/>
                          <a:cs typeface="Times New Roman" panose="02020603050405020304" pitchFamily="18" charset="0"/>
                        </a:rPr>
                        <a:t>. comb.</a:t>
                      </a:r>
                    </a:p>
                  </a:txBody>
                  <a:tcPr>
                    <a:lnB w="28575" cap="flat" cmpd="sng" algn="ctr">
                      <a:solidFill>
                        <a:schemeClr val="tx1"/>
                      </a:solidFill>
                      <a:prstDash val="solid"/>
                      <a:round/>
                      <a:headEnd type="none" w="med" len="med"/>
                      <a:tailEnd type="none" w="med" len="med"/>
                    </a:lnB>
                  </a:tcPr>
                </a:tc>
                <a:tc>
                  <a:txBody>
                    <a:bodyPr/>
                    <a:lstStyle/>
                    <a:p>
                      <a:r>
                        <a:rPr lang="es-MX" dirty="0">
                          <a:latin typeface="Times New Roman" panose="02020603050405020304" pitchFamily="18" charset="0"/>
                          <a:cs typeface="Times New Roman" panose="02020603050405020304" pitchFamily="18" charset="0"/>
                        </a:rPr>
                        <a:t>Masa cargada</a:t>
                      </a:r>
                    </a:p>
                  </a:txBody>
                  <a:tcPr>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26786794"/>
                  </a:ext>
                </a:extLst>
              </a:tr>
              <a:tr h="485511">
                <a:tc>
                  <a:txBody>
                    <a:bodyPr/>
                    <a:lstStyle/>
                    <a:p>
                      <a:r>
                        <a:rPr lang="es-MX" dirty="0">
                          <a:latin typeface="Times New Roman" panose="02020603050405020304" pitchFamily="18" charset="0"/>
                          <a:cs typeface="Times New Roman" panose="02020603050405020304" pitchFamily="18" charset="0"/>
                        </a:rPr>
                        <a:t>H465</a:t>
                      </a:r>
                    </a:p>
                  </a:txBody>
                  <a:tcPr>
                    <a:lnT w="28575" cap="flat" cmpd="sng" algn="ctr">
                      <a:solidFill>
                        <a:schemeClr val="tx1"/>
                      </a:solidFill>
                      <a:prstDash val="solid"/>
                      <a:round/>
                      <a:headEnd type="none" w="med" len="med"/>
                      <a:tailEnd type="none" w="med" len="med"/>
                    </a:lnT>
                  </a:tcPr>
                </a:tc>
                <a:tc>
                  <a:txBody>
                    <a:bodyPr/>
                    <a:lstStyle/>
                    <a:p>
                      <a:r>
                        <a:rPr lang="es-MX" dirty="0">
                          <a:latin typeface="Times New Roman" panose="02020603050405020304" pitchFamily="18" charset="0"/>
                          <a:cs typeface="Times New Roman" panose="02020603050405020304" pitchFamily="18" charset="0"/>
                        </a:rPr>
                        <a:t>0.423 s</a:t>
                      </a:r>
                    </a:p>
                  </a:txBody>
                  <a:tcPr>
                    <a:lnT w="28575" cap="flat" cmpd="sng" algn="ctr">
                      <a:solidFill>
                        <a:schemeClr val="tx1"/>
                      </a:solidFill>
                      <a:prstDash val="solid"/>
                      <a:round/>
                      <a:headEnd type="none" w="med" len="med"/>
                      <a:tailEnd type="none" w="med" len="med"/>
                    </a:lnT>
                  </a:tcPr>
                </a:tc>
                <a:tc>
                  <a:txBody>
                    <a:bodyPr/>
                    <a:lstStyle/>
                    <a:p>
                      <a:r>
                        <a:rPr lang="es-MX" dirty="0">
                          <a:latin typeface="Times New Roman" panose="02020603050405020304" pitchFamily="18" charset="0"/>
                          <a:cs typeface="Times New Roman" panose="02020603050405020304" pitchFamily="18" charset="0"/>
                        </a:rPr>
                        <a:t>5 MPa</a:t>
                      </a:r>
                    </a:p>
                  </a:txBody>
                  <a:tcPr>
                    <a:lnT w="28575" cap="flat" cmpd="sng" algn="ctr">
                      <a:solidFill>
                        <a:schemeClr val="tx1"/>
                      </a:solidFill>
                      <a:prstDash val="solid"/>
                      <a:round/>
                      <a:headEnd type="none" w="med" len="med"/>
                      <a:tailEnd type="none" w="med" len="med"/>
                    </a:lnT>
                  </a:tcPr>
                </a:tc>
                <a:tc>
                  <a:txBody>
                    <a:bodyPr/>
                    <a:lstStyle/>
                    <a:p>
                      <a:r>
                        <a:rPr lang="es-MX" dirty="0">
                          <a:latin typeface="Times New Roman" panose="02020603050405020304" pitchFamily="18" charset="0"/>
                          <a:cs typeface="Times New Roman" panose="02020603050405020304" pitchFamily="18" charset="0"/>
                        </a:rPr>
                        <a:t>1361°C</a:t>
                      </a:r>
                    </a:p>
                  </a:txBody>
                  <a:tcPr>
                    <a:lnT w="28575" cap="flat" cmpd="sng" algn="ctr">
                      <a:solidFill>
                        <a:schemeClr val="tx1"/>
                      </a:solidFill>
                      <a:prstDash val="solid"/>
                      <a:round/>
                      <a:headEnd type="none" w="med" len="med"/>
                      <a:tailEnd type="none" w="med" len="med"/>
                    </a:lnT>
                  </a:tcPr>
                </a:tc>
                <a:tc>
                  <a:txBody>
                    <a:bodyPr/>
                    <a:lstStyle/>
                    <a:p>
                      <a:r>
                        <a:rPr lang="es-MX" dirty="0">
                          <a:latin typeface="Times New Roman" panose="02020603050405020304" pitchFamily="18" charset="0"/>
                          <a:cs typeface="Times New Roman" panose="02020603050405020304" pitchFamily="18" charset="0"/>
                        </a:rPr>
                        <a:t>1.437 kg</a:t>
                      </a:r>
                    </a:p>
                  </a:txBody>
                  <a:tcPr>
                    <a:lnT w="28575"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478043974"/>
                  </a:ext>
                </a:extLst>
              </a:tr>
            </a:tbl>
          </a:graphicData>
        </a:graphic>
      </p:graphicFrame>
    </p:spTree>
    <p:extLst>
      <p:ext uri="{BB962C8B-B14F-4D97-AF65-F5344CB8AC3E}">
        <p14:creationId xmlns:p14="http://schemas.microsoft.com/office/powerpoint/2010/main" val="17312073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A8E253-6747-9B1F-FBE9-E6CD87C5A445}"/>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6396FCE1-269E-47E7-6B0B-83CB1C803157}"/>
              </a:ext>
            </a:extLst>
          </p:cNvPr>
          <p:cNvSpPr>
            <a:spLocks noGrp="1"/>
          </p:cNvSpPr>
          <p:nvPr>
            <p:ph type="title"/>
          </p:nvPr>
        </p:nvSpPr>
        <p:spPr/>
        <p:txBody>
          <a:bodyPr>
            <a:normAutofit/>
          </a:bodyPr>
          <a:lstStyle/>
          <a:p>
            <a:r>
              <a:rPr lang="es-MX" sz="3600" dirty="0"/>
              <a:t>Metodología – Diseño a detalle </a:t>
            </a:r>
          </a:p>
        </p:txBody>
      </p:sp>
      <p:sp>
        <p:nvSpPr>
          <p:cNvPr id="3" name="Marcador de contenido 2">
            <a:extLst>
              <a:ext uri="{FF2B5EF4-FFF2-40B4-BE49-F238E27FC236}">
                <a16:creationId xmlns:a16="http://schemas.microsoft.com/office/drawing/2014/main" id="{65EDB4A7-80AE-EB79-5B23-32C347FD2312}"/>
              </a:ext>
            </a:extLst>
          </p:cNvPr>
          <p:cNvSpPr>
            <a:spLocks noGrp="1"/>
          </p:cNvSpPr>
          <p:nvPr>
            <p:ph sz="half" idx="1"/>
          </p:nvPr>
        </p:nvSpPr>
        <p:spPr/>
        <p:txBody>
          <a:bodyPr/>
          <a:lstStyle/>
          <a:p>
            <a:r>
              <a:rPr lang="es-MX" dirty="0"/>
              <a:t>CAD literalmente</a:t>
            </a:r>
          </a:p>
        </p:txBody>
      </p:sp>
      <p:sp>
        <p:nvSpPr>
          <p:cNvPr id="4" name="Marcador de contenido 3">
            <a:extLst>
              <a:ext uri="{FF2B5EF4-FFF2-40B4-BE49-F238E27FC236}">
                <a16:creationId xmlns:a16="http://schemas.microsoft.com/office/drawing/2014/main" id="{1D6431B4-69A1-CB17-CB70-D9632CC15269}"/>
              </a:ext>
            </a:extLst>
          </p:cNvPr>
          <p:cNvSpPr>
            <a:spLocks noGrp="1"/>
          </p:cNvSpPr>
          <p:nvPr>
            <p:ph sz="half" idx="2"/>
          </p:nvPr>
        </p:nvSpPr>
        <p:spPr/>
        <p:txBody>
          <a:bodyPr/>
          <a:lstStyle/>
          <a:p>
            <a:r>
              <a:rPr lang="es-MX" dirty="0"/>
              <a:t>Simulaciones pendientes, complejas debido a gases de combustión y </a:t>
            </a:r>
            <a:r>
              <a:rPr lang="es-MX" dirty="0" err="1"/>
              <a:t>comp</a:t>
            </a:r>
            <a:r>
              <a:rPr lang="es-MX" dirty="0"/>
              <a:t> de </a:t>
            </a:r>
            <a:r>
              <a:rPr lang="es-MX" dirty="0" err="1"/>
              <a:t>boundary</a:t>
            </a:r>
            <a:r>
              <a:rPr lang="es-MX" dirty="0"/>
              <a:t> por flujo bifásico en material</a:t>
            </a:r>
          </a:p>
        </p:txBody>
      </p:sp>
    </p:spTree>
    <p:extLst>
      <p:ext uri="{BB962C8B-B14F-4D97-AF65-F5344CB8AC3E}">
        <p14:creationId xmlns:p14="http://schemas.microsoft.com/office/powerpoint/2010/main" val="29841594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05AE3F-3E46-25CF-7795-E72C123AB1CA}"/>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D86BF721-CFA0-0B79-12AE-967BA8A80533}"/>
              </a:ext>
            </a:extLst>
          </p:cNvPr>
          <p:cNvSpPr>
            <a:spLocks noGrp="1"/>
          </p:cNvSpPr>
          <p:nvPr>
            <p:ph type="title"/>
          </p:nvPr>
        </p:nvSpPr>
        <p:spPr/>
        <p:txBody>
          <a:bodyPr>
            <a:normAutofit/>
          </a:bodyPr>
          <a:lstStyle/>
          <a:p>
            <a:r>
              <a:rPr lang="es-MX" sz="3600" dirty="0"/>
              <a:t>Factibilidad – Manufactura  </a:t>
            </a:r>
          </a:p>
        </p:txBody>
      </p:sp>
      <p:sp>
        <p:nvSpPr>
          <p:cNvPr id="3" name="Marcador de contenido 2">
            <a:extLst>
              <a:ext uri="{FF2B5EF4-FFF2-40B4-BE49-F238E27FC236}">
                <a16:creationId xmlns:a16="http://schemas.microsoft.com/office/drawing/2014/main" id="{1A4A8CD1-135B-E096-AE71-BC1C655CF49F}"/>
              </a:ext>
            </a:extLst>
          </p:cNvPr>
          <p:cNvSpPr>
            <a:spLocks noGrp="1"/>
          </p:cNvSpPr>
          <p:nvPr>
            <p:ph sz="half" idx="1"/>
          </p:nvPr>
        </p:nvSpPr>
        <p:spPr/>
        <p:txBody>
          <a:bodyPr/>
          <a:lstStyle/>
          <a:p>
            <a:r>
              <a:rPr lang="es-MX" dirty="0"/>
              <a:t>Método de manufactura por parte</a:t>
            </a:r>
          </a:p>
        </p:txBody>
      </p:sp>
      <p:sp>
        <p:nvSpPr>
          <p:cNvPr id="4" name="Marcador de contenido 3">
            <a:extLst>
              <a:ext uri="{FF2B5EF4-FFF2-40B4-BE49-F238E27FC236}">
                <a16:creationId xmlns:a16="http://schemas.microsoft.com/office/drawing/2014/main" id="{8A49EB46-BCFB-0531-809D-2CF4707CCB6C}"/>
              </a:ext>
            </a:extLst>
          </p:cNvPr>
          <p:cNvSpPr>
            <a:spLocks noGrp="1"/>
          </p:cNvSpPr>
          <p:nvPr>
            <p:ph sz="half" idx="2"/>
          </p:nvPr>
        </p:nvSpPr>
        <p:spPr/>
        <p:txBody>
          <a:bodyPr/>
          <a:lstStyle/>
          <a:p>
            <a:r>
              <a:rPr lang="es-MX" dirty="0"/>
              <a:t>Enfoque a tobera y uniones mecánicas</a:t>
            </a:r>
          </a:p>
          <a:p>
            <a:r>
              <a:rPr lang="es-MX" dirty="0"/>
              <a:t>Dibujos finales</a:t>
            </a:r>
          </a:p>
        </p:txBody>
      </p:sp>
    </p:spTree>
    <p:extLst>
      <p:ext uri="{BB962C8B-B14F-4D97-AF65-F5344CB8AC3E}">
        <p14:creationId xmlns:p14="http://schemas.microsoft.com/office/powerpoint/2010/main" val="21351452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AB3C702-D01F-22C8-A53B-ED6B01BB12EA}"/>
              </a:ext>
            </a:extLst>
          </p:cNvPr>
          <p:cNvSpPr>
            <a:spLocks noGrp="1"/>
          </p:cNvSpPr>
          <p:nvPr>
            <p:ph type="title"/>
          </p:nvPr>
        </p:nvSpPr>
        <p:spPr/>
        <p:txBody>
          <a:bodyPr>
            <a:normAutofit/>
          </a:bodyPr>
          <a:lstStyle/>
          <a:p>
            <a:r>
              <a:rPr lang="es-MX" sz="3400" dirty="0">
                <a:latin typeface="Times New Roman" panose="02020603050405020304" pitchFamily="18" charset="0"/>
                <a:cs typeface="Times New Roman" panose="02020603050405020304" pitchFamily="18" charset="0"/>
              </a:rPr>
              <a:t>Antecedentes</a:t>
            </a:r>
          </a:p>
        </p:txBody>
      </p:sp>
      <p:sp>
        <p:nvSpPr>
          <p:cNvPr id="3" name="Marcador de contenido 2">
            <a:extLst>
              <a:ext uri="{FF2B5EF4-FFF2-40B4-BE49-F238E27FC236}">
                <a16:creationId xmlns:a16="http://schemas.microsoft.com/office/drawing/2014/main" id="{2D8CD9DD-E26B-97A0-50D8-9A66444B9BE2}"/>
              </a:ext>
            </a:extLst>
          </p:cNvPr>
          <p:cNvSpPr>
            <a:spLocks noGrp="1"/>
          </p:cNvSpPr>
          <p:nvPr>
            <p:ph idx="1"/>
          </p:nvPr>
        </p:nvSpPr>
        <p:spPr>
          <a:xfrm>
            <a:off x="838200" y="1436914"/>
            <a:ext cx="7038703" cy="4740049"/>
          </a:xfrm>
        </p:spPr>
        <p:txBody>
          <a:bodyPr>
            <a:normAutofit/>
          </a:bodyPr>
          <a:lstStyle/>
          <a:p>
            <a:pPr marL="514350" indent="-514350">
              <a:buFont typeface="+mj-lt"/>
              <a:buAutoNum type="romanUcPeriod"/>
            </a:pPr>
            <a:r>
              <a:rPr lang="es-ES" sz="2000" dirty="0">
                <a:latin typeface="Times New Roman" panose="02020603050405020304" pitchFamily="18" charset="0"/>
                <a:cs typeface="Times New Roman" panose="02020603050405020304" pitchFamily="18" charset="0"/>
              </a:rPr>
              <a:t>Los primeros SRM (motores de cohete de combustible sólido) fueron usados por los chinos hace 2000 años en fuegos artificiales.</a:t>
            </a:r>
          </a:p>
          <a:p>
            <a:pPr marL="514350" indent="-514350">
              <a:buFont typeface="+mj-lt"/>
              <a:buAutoNum type="romanUcPeriod"/>
            </a:pPr>
            <a:r>
              <a:rPr lang="es-ES" sz="2000" dirty="0">
                <a:latin typeface="Times New Roman" panose="02020603050405020304" pitchFamily="18" charset="0"/>
                <a:cs typeface="Times New Roman" panose="02020603050405020304" pitchFamily="18" charset="0"/>
              </a:rPr>
              <a:t>Poca precisión debido a la falta de buenos propelentes.</a:t>
            </a:r>
          </a:p>
          <a:p>
            <a:pPr marL="514350" indent="-514350">
              <a:buFont typeface="+mj-lt"/>
              <a:buAutoNum type="romanUcPeriod"/>
            </a:pPr>
            <a:r>
              <a:rPr lang="es-ES" sz="2000" dirty="0">
                <a:latin typeface="Times New Roman" panose="02020603050405020304" pitchFamily="18" charset="0"/>
                <a:cs typeface="Times New Roman" panose="02020603050405020304" pitchFamily="18" charset="0"/>
              </a:rPr>
              <a:t>Entre 1890 y 1940, los propelentes sólidos (SP) fueron considerados para vuelos espaciales, pero se desarrolló un progreso significativo más durante la Segunda Guerra Mundial.</a:t>
            </a:r>
          </a:p>
          <a:p>
            <a:pPr marL="514350" indent="-514350">
              <a:buFont typeface="+mj-lt"/>
              <a:buAutoNum type="romanUcPeriod"/>
            </a:pPr>
            <a:r>
              <a:rPr lang="es-ES" sz="2000" dirty="0">
                <a:latin typeface="Times New Roman" panose="02020603050405020304" pitchFamily="18" charset="0"/>
                <a:cs typeface="Times New Roman" panose="02020603050405020304" pitchFamily="18" charset="0"/>
              </a:rPr>
              <a:t>La propulsión de cohetes sólidos moderna comenzó cuando Jack Parsons inventó el SRM compuesto moldeable (</a:t>
            </a:r>
            <a:r>
              <a:rPr lang="es-ES" sz="2000" dirty="0" err="1">
                <a:latin typeface="Times New Roman" panose="02020603050405020304" pitchFamily="18" charset="0"/>
                <a:cs typeface="Times New Roman" panose="02020603050405020304" pitchFamily="18" charset="0"/>
              </a:rPr>
              <a:t>castable</a:t>
            </a:r>
            <a:r>
              <a:rPr lang="es-ES" sz="2000" dirty="0">
                <a:latin typeface="Times New Roman" panose="02020603050405020304" pitchFamily="18" charset="0"/>
                <a:cs typeface="Times New Roman" panose="02020603050405020304" pitchFamily="18" charset="0"/>
              </a:rPr>
              <a:t> composite) en 1942.</a:t>
            </a:r>
            <a:endParaRPr lang="es-MX" sz="2000" dirty="0">
              <a:latin typeface="Times New Roman" panose="02020603050405020304" pitchFamily="18" charset="0"/>
              <a:cs typeface="Times New Roman" panose="02020603050405020304" pitchFamily="18" charset="0"/>
            </a:endParaRPr>
          </a:p>
          <a:p>
            <a:pPr marL="0" indent="0">
              <a:buNone/>
            </a:pPr>
            <a:r>
              <a:rPr lang="es-MX" sz="2000" dirty="0">
                <a:latin typeface="Times New Roman" panose="02020603050405020304" pitchFamily="18" charset="0"/>
                <a:cs typeface="Times New Roman" panose="02020603050405020304" pitchFamily="18" charset="0"/>
              </a:rPr>
              <a:t>Organizaciones certificadoras</a:t>
            </a:r>
          </a:p>
          <a:p>
            <a:pPr marL="0" indent="0">
              <a:buNone/>
            </a:pPr>
            <a:endParaRPr lang="es-MX" sz="2000" dirty="0">
              <a:latin typeface="Times New Roman" panose="02020603050405020304" pitchFamily="18" charset="0"/>
              <a:cs typeface="Times New Roman" panose="02020603050405020304" pitchFamily="18" charset="0"/>
            </a:endParaRPr>
          </a:p>
          <a:p>
            <a:pPr marL="0" indent="0">
              <a:buNone/>
            </a:pPr>
            <a:r>
              <a:rPr lang="es-MX" sz="2000" dirty="0">
                <a:latin typeface="Times New Roman" panose="02020603050405020304" pitchFamily="18" charset="0"/>
                <a:cs typeface="Times New Roman" panose="02020603050405020304" pitchFamily="18" charset="0"/>
              </a:rPr>
              <a:t>Competencias relevantes</a:t>
            </a:r>
          </a:p>
          <a:p>
            <a:pPr marL="0" indent="0">
              <a:buNone/>
            </a:pPr>
            <a:endParaRPr lang="es-MX" sz="24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rot="5400000">
            <a:off x="6612325" y="1278326"/>
            <a:ext cx="6844254" cy="4315097"/>
          </a:xfrm>
          <a:prstGeom prst="rect">
            <a:avLst/>
          </a:prstGeom>
        </p:spPr>
      </p:pic>
      <p:pic>
        <p:nvPicPr>
          <p:cNvPr id="1029" name="Picture 5" descr="https://upload.wikimedia.org/wikipedia/commons/thumb/c/ca/Tripoli-rocketry-association.svg/250px-Tripoli-rocketry-association.sv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84484" y="4666639"/>
            <a:ext cx="1578732" cy="789366"/>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7" descr="https://upload.wikimedia.org/wikipedia/commons/thumb/a/a9/National-association-of-rocketry.svg/250px-National-association-of-rocketry.svg.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156027" y="4783349"/>
            <a:ext cx="644440" cy="674341"/>
          </a:xfrm>
          <a:prstGeom prst="rect">
            <a:avLst/>
          </a:prstGeom>
          <a:noFill/>
          <a:extLst>
            <a:ext uri="{909E8E84-426E-40DD-AFC4-6F175D3DCCD1}">
              <a14:hiddenFill xmlns:a14="http://schemas.microsoft.com/office/drawing/2010/main">
                <a:solidFill>
                  <a:srgbClr val="FFFFFF"/>
                </a:solidFill>
              </a14:hiddenFill>
            </a:ext>
          </a:extLst>
        </p:spPr>
      </p:pic>
      <p:pic>
        <p:nvPicPr>
          <p:cNvPr id="1033" name="Picture 9" descr="https://upload.wikimedia.org/wikipedia/commons/thumb/c/c8/Seal_of_the_United_States_Federal_Aviation_Administration.svg/250px-Seal_of_the_United_States_Federal_Aviation_Administration.svg.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800467" y="4623294"/>
            <a:ext cx="764836" cy="764836"/>
          </a:xfrm>
          <a:prstGeom prst="rect">
            <a:avLst/>
          </a:prstGeom>
          <a:noFill/>
          <a:extLst>
            <a:ext uri="{909E8E84-426E-40DD-AFC4-6F175D3DCCD1}">
              <a14:hiddenFill xmlns:a14="http://schemas.microsoft.com/office/drawing/2010/main">
                <a:solidFill>
                  <a:srgbClr val="FFFFFF"/>
                </a:solidFill>
              </a14:hiddenFill>
            </a:ext>
          </a:extLst>
        </p:spPr>
      </p:pic>
      <p:pic>
        <p:nvPicPr>
          <p:cNvPr id="1035" name="Picture 11" descr="UKRA Logo"/>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524927" y="5273672"/>
            <a:ext cx="617761" cy="617761"/>
          </a:xfrm>
          <a:prstGeom prst="rect">
            <a:avLst/>
          </a:prstGeom>
          <a:noFill/>
          <a:extLst>
            <a:ext uri="{909E8E84-426E-40DD-AFC4-6F175D3DCCD1}">
              <a14:hiddenFill xmlns:a14="http://schemas.microsoft.com/office/drawing/2010/main">
                <a:solidFill>
                  <a:srgbClr val="FFFFFF"/>
                </a:solidFill>
              </a14:hiddenFill>
            </a:ext>
          </a:extLst>
        </p:spPr>
      </p:pic>
      <p:pic>
        <p:nvPicPr>
          <p:cNvPr id="1037" name="Picture 13" descr="Spaceport America"/>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914521" y="6008429"/>
            <a:ext cx="2057824" cy="579620"/>
          </a:xfrm>
          <a:prstGeom prst="rect">
            <a:avLst/>
          </a:prstGeom>
          <a:noFill/>
          <a:extLst>
            <a:ext uri="{909E8E84-426E-40DD-AFC4-6F175D3DCCD1}">
              <a14:hiddenFill xmlns:a14="http://schemas.microsoft.com/office/drawing/2010/main">
                <a:solidFill>
                  <a:srgbClr val="FFFFFF"/>
                </a:solidFill>
              </a14:hiddenFill>
            </a:ext>
          </a:extLst>
        </p:spPr>
      </p:pic>
      <p:pic>
        <p:nvPicPr>
          <p:cNvPr id="1039" name="Picture 15" descr="Picture"/>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334252" y="5407656"/>
            <a:ext cx="2351780" cy="600773"/>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p:cNvPicPr>
            <a:picLocks noChangeAspect="1"/>
          </p:cNvPicPr>
          <p:nvPr/>
        </p:nvPicPr>
        <p:blipFill>
          <a:blip r:embed="rId9"/>
          <a:stretch>
            <a:fillRect/>
          </a:stretch>
        </p:blipFill>
        <p:spPr>
          <a:xfrm>
            <a:off x="7125618" y="5768695"/>
            <a:ext cx="706002" cy="907716"/>
          </a:xfrm>
          <a:prstGeom prst="rect">
            <a:avLst/>
          </a:prstGeom>
        </p:spPr>
      </p:pic>
      <p:pic>
        <p:nvPicPr>
          <p:cNvPr id="1041" name="Picture 17" descr="Latin American Space Challenge"/>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4118611" y="5707414"/>
            <a:ext cx="719273" cy="7192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31499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C6875D-C95D-1D74-F9EE-216415E755A6}"/>
            </a:ext>
          </a:extLst>
        </p:cNvPr>
        <p:cNvGrpSpPr/>
        <p:nvPr/>
      </p:nvGrpSpPr>
      <p:grpSpPr>
        <a:xfrm>
          <a:off x="0" y="0"/>
          <a:ext cx="0" cy="0"/>
          <a:chOff x="0" y="0"/>
          <a:chExt cx="0" cy="0"/>
        </a:xfrm>
      </p:grpSpPr>
      <p:pic>
        <p:nvPicPr>
          <p:cNvPr id="10" name="Imagen 9">
            <a:extLst>
              <a:ext uri="{FF2B5EF4-FFF2-40B4-BE49-F238E27FC236}">
                <a16:creationId xmlns:a16="http://schemas.microsoft.com/office/drawing/2014/main" id="{8AD9506E-FD56-EBC8-13F7-CB8F7C5F557C}"/>
              </a:ext>
            </a:extLst>
          </p:cNvPr>
          <p:cNvPicPr>
            <a:picLocks noChangeAspect="1"/>
          </p:cNvPicPr>
          <p:nvPr/>
        </p:nvPicPr>
        <p:blipFill>
          <a:blip r:embed="rId3"/>
          <a:srcRect t="-39"/>
          <a:stretch/>
        </p:blipFill>
        <p:spPr>
          <a:xfrm>
            <a:off x="6919701" y="2839454"/>
            <a:ext cx="3679665" cy="3503424"/>
          </a:xfrm>
          <a:prstGeom prst="rect">
            <a:avLst/>
          </a:prstGeom>
        </p:spPr>
      </p:pic>
      <p:sp>
        <p:nvSpPr>
          <p:cNvPr id="2" name="Título 1">
            <a:extLst>
              <a:ext uri="{FF2B5EF4-FFF2-40B4-BE49-F238E27FC236}">
                <a16:creationId xmlns:a16="http://schemas.microsoft.com/office/drawing/2014/main" id="{AC643883-C073-62C1-5633-BFD9AB76F757}"/>
              </a:ext>
            </a:extLst>
          </p:cNvPr>
          <p:cNvSpPr>
            <a:spLocks noGrp="1"/>
          </p:cNvSpPr>
          <p:nvPr>
            <p:ph type="title"/>
          </p:nvPr>
        </p:nvSpPr>
        <p:spPr/>
        <p:txBody>
          <a:bodyPr>
            <a:normAutofit/>
          </a:bodyPr>
          <a:lstStyle/>
          <a:p>
            <a:r>
              <a:rPr lang="es-MX" sz="3400" dirty="0">
                <a:latin typeface="Times New Roman" panose="02020603050405020304" pitchFamily="18" charset="0"/>
                <a:cs typeface="Times New Roman" panose="02020603050405020304" pitchFamily="18" charset="0"/>
              </a:rPr>
              <a:t>Estado del arte</a:t>
            </a:r>
          </a:p>
        </p:txBody>
      </p:sp>
      <p:sp>
        <p:nvSpPr>
          <p:cNvPr id="3" name="Marcador de contenido 2">
            <a:extLst>
              <a:ext uri="{FF2B5EF4-FFF2-40B4-BE49-F238E27FC236}">
                <a16:creationId xmlns:a16="http://schemas.microsoft.com/office/drawing/2014/main" id="{2685F9AA-AC6D-61A2-78E4-7AC46AF7ACB5}"/>
              </a:ext>
            </a:extLst>
          </p:cNvPr>
          <p:cNvSpPr>
            <a:spLocks noGrp="1"/>
          </p:cNvSpPr>
          <p:nvPr>
            <p:ph sz="half" idx="1"/>
          </p:nvPr>
        </p:nvSpPr>
        <p:spPr>
          <a:xfrm>
            <a:off x="838200" y="1690688"/>
            <a:ext cx="5181600" cy="4486275"/>
          </a:xfrm>
        </p:spPr>
        <p:txBody>
          <a:bodyPr>
            <a:normAutofit/>
          </a:bodyPr>
          <a:lstStyle/>
          <a:p>
            <a:pPr marL="0" indent="0">
              <a:buNone/>
            </a:pPr>
            <a:r>
              <a:rPr lang="es-MX" sz="2400" dirty="0">
                <a:latin typeface="Times New Roman" panose="02020603050405020304" pitchFamily="18" charset="0"/>
                <a:cs typeface="Times New Roman" panose="02020603050405020304" pitchFamily="18" charset="0"/>
              </a:rPr>
              <a:t>Impulso específico:</a:t>
            </a:r>
          </a:p>
          <a:p>
            <a:pPr marL="0" indent="0">
              <a:buNone/>
            </a:pPr>
            <a:r>
              <a:rPr lang="es-MX" sz="2400" dirty="0">
                <a:latin typeface="Times New Roman" panose="02020603050405020304" pitchFamily="18" charset="0"/>
                <a:cs typeface="Times New Roman" panose="02020603050405020304" pitchFamily="18" charset="0"/>
              </a:rPr>
              <a:t>“</a:t>
            </a:r>
            <a:r>
              <a:rPr lang="es-MX" sz="2400" dirty="0" err="1">
                <a:latin typeface="Times New Roman" panose="02020603050405020304" pitchFamily="18" charset="0"/>
                <a:cs typeface="Times New Roman" panose="02020603050405020304" pitchFamily="18" charset="0"/>
              </a:rPr>
              <a:t>Bateria</a:t>
            </a:r>
            <a:r>
              <a:rPr lang="es-MX" sz="2400" dirty="0">
                <a:latin typeface="Times New Roman" panose="02020603050405020304" pitchFamily="18" charset="0"/>
                <a:cs typeface="Times New Roman" panose="02020603050405020304" pitchFamily="18" charset="0"/>
              </a:rPr>
              <a:t>” del motor</a:t>
            </a:r>
          </a:p>
          <a:p>
            <a:pPr marL="0" indent="0">
              <a:buNone/>
            </a:pPr>
            <a:r>
              <a:rPr lang="es-MX" sz="2400" dirty="0">
                <a:latin typeface="Times New Roman" panose="02020603050405020304" pitchFamily="18" charset="0"/>
                <a:cs typeface="Times New Roman" panose="02020603050405020304" pitchFamily="18" charset="0"/>
              </a:rPr>
              <a:t>Relación de masa:</a:t>
            </a:r>
          </a:p>
        </p:txBody>
      </p:sp>
      <p:sp>
        <p:nvSpPr>
          <p:cNvPr id="4" name="Marcador de contenido 3">
            <a:extLst>
              <a:ext uri="{FF2B5EF4-FFF2-40B4-BE49-F238E27FC236}">
                <a16:creationId xmlns:a16="http://schemas.microsoft.com/office/drawing/2014/main" id="{2CC351AA-7BF7-138C-B3C7-5032644CF2DE}"/>
              </a:ext>
            </a:extLst>
          </p:cNvPr>
          <p:cNvSpPr>
            <a:spLocks noGrp="1"/>
          </p:cNvSpPr>
          <p:nvPr>
            <p:ph sz="half" idx="2"/>
          </p:nvPr>
        </p:nvSpPr>
        <p:spPr>
          <a:xfrm>
            <a:off x="6172200" y="1690688"/>
            <a:ext cx="5181600" cy="4486275"/>
          </a:xfrm>
        </p:spPr>
        <p:txBody>
          <a:bodyPr>
            <a:normAutofit/>
          </a:bodyPr>
          <a:lstStyle/>
          <a:p>
            <a:pPr marL="0" indent="0">
              <a:buNone/>
            </a:pPr>
            <a:r>
              <a:rPr lang="es-MX" sz="2400" dirty="0">
                <a:latin typeface="Times New Roman" panose="02020603050405020304" pitchFamily="18" charset="0"/>
                <a:cs typeface="Times New Roman" panose="02020603050405020304" pitchFamily="18" charset="0"/>
              </a:rPr>
              <a:t>Velocidad efectiva de salida: </a:t>
            </a:r>
          </a:p>
          <a:p>
            <a:pPr marL="0" indent="0">
              <a:buNone/>
            </a:pPr>
            <a:r>
              <a:rPr lang="es-MX" sz="2400" dirty="0">
                <a:latin typeface="Times New Roman" panose="02020603050405020304" pitchFamily="18" charset="0"/>
                <a:cs typeface="Times New Roman" panose="02020603050405020304" pitchFamily="18" charset="0"/>
              </a:rPr>
              <a:t>Velocidad de salida de gases de comb.</a:t>
            </a:r>
          </a:p>
          <a:p>
            <a:pPr marL="0" indent="0">
              <a:buNone/>
            </a:pPr>
            <a:endParaRPr lang="es-MX" sz="2400" dirty="0">
              <a:latin typeface="Times New Roman" panose="02020603050405020304" pitchFamily="18" charset="0"/>
              <a:cs typeface="Times New Roman" panose="02020603050405020304" pitchFamily="18" charset="0"/>
            </a:endParaRPr>
          </a:p>
        </p:txBody>
      </p:sp>
      <p:graphicFrame>
        <p:nvGraphicFramePr>
          <p:cNvPr id="5" name="Chart 2">
            <a:extLst>
              <a:ext uri="{FF2B5EF4-FFF2-40B4-BE49-F238E27FC236}">
                <a16:creationId xmlns:a16="http://schemas.microsoft.com/office/drawing/2014/main" id="{5E28E901-0E6D-7A41-49E7-C7B810DB2845}"/>
              </a:ext>
            </a:extLst>
          </p:cNvPr>
          <p:cNvGraphicFramePr>
            <a:graphicFrameLocks/>
          </p:cNvGraphicFramePr>
          <p:nvPr>
            <p:extLst>
              <p:ext uri="{D42A27DB-BD31-4B8C-83A1-F6EECF244321}">
                <p14:modId xmlns:p14="http://schemas.microsoft.com/office/powerpoint/2010/main" val="3094302695"/>
              </p:ext>
            </p:extLst>
          </p:nvPr>
        </p:nvGraphicFramePr>
        <p:xfrm>
          <a:off x="1740072" y="3209605"/>
          <a:ext cx="2843062" cy="2909481"/>
        </p:xfrm>
        <a:graphic>
          <a:graphicData uri="http://schemas.openxmlformats.org/drawingml/2006/chart">
            <c:chart xmlns:c="http://schemas.openxmlformats.org/drawingml/2006/chart" xmlns:r="http://schemas.openxmlformats.org/officeDocument/2006/relationships" r:id="rId4"/>
          </a:graphicData>
        </a:graphic>
      </p:graphicFrame>
      <mc:AlternateContent xmlns:mc="http://schemas.openxmlformats.org/markup-compatibility/2006">
        <mc:Choice xmlns:a14="http://schemas.microsoft.com/office/drawing/2010/main" Requires="a14">
          <p:sp>
            <p:nvSpPr>
              <p:cNvPr id="6" name="CuadroTexto 5">
                <a:extLst>
                  <a:ext uri="{FF2B5EF4-FFF2-40B4-BE49-F238E27FC236}">
                    <a16:creationId xmlns:a16="http://schemas.microsoft.com/office/drawing/2014/main" id="{61FA3746-FE94-2D6A-C0C9-5B8C833E10A9}"/>
                  </a:ext>
                </a:extLst>
              </p:cNvPr>
              <p:cNvSpPr txBox="1"/>
              <p:nvPr/>
            </p:nvSpPr>
            <p:spPr>
              <a:xfrm>
                <a:off x="3489158" y="1690688"/>
                <a:ext cx="978729" cy="567143"/>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s-MX" b="0" i="1" smtClean="0">
                              <a:latin typeface="Cambria Math" panose="02040503050406030204" pitchFamily="18" charset="0"/>
                            </a:rPr>
                          </m:ctrlPr>
                        </m:sSubPr>
                        <m:e>
                          <m:r>
                            <a:rPr lang="es-MX" b="0" i="1" smtClean="0">
                              <a:latin typeface="Cambria Math" panose="02040503050406030204" pitchFamily="18" charset="0"/>
                            </a:rPr>
                            <m:t>𝐼</m:t>
                          </m:r>
                        </m:e>
                        <m:sub>
                          <m:r>
                            <a:rPr lang="es-MX" b="0" i="1" smtClean="0">
                              <a:latin typeface="Cambria Math" panose="02040503050406030204" pitchFamily="18" charset="0"/>
                            </a:rPr>
                            <m:t>𝑠</m:t>
                          </m:r>
                        </m:sub>
                      </m:sSub>
                      <m:r>
                        <a:rPr lang="es-MX" b="0" i="1" smtClean="0">
                          <a:latin typeface="Cambria Math" panose="02040503050406030204" pitchFamily="18" charset="0"/>
                        </a:rPr>
                        <m:t>=</m:t>
                      </m:r>
                      <m:f>
                        <m:fPr>
                          <m:ctrlPr>
                            <a:rPr lang="es-MX" b="0" i="1" smtClean="0">
                              <a:latin typeface="Cambria Math" panose="02040503050406030204" pitchFamily="18" charset="0"/>
                            </a:rPr>
                          </m:ctrlPr>
                        </m:fPr>
                        <m:num>
                          <m:sSub>
                            <m:sSubPr>
                              <m:ctrlPr>
                                <a:rPr lang="es-MX" b="0" i="1" smtClean="0">
                                  <a:latin typeface="Cambria Math" panose="02040503050406030204" pitchFamily="18" charset="0"/>
                                </a:rPr>
                              </m:ctrlPr>
                            </m:sSubPr>
                            <m:e>
                              <m:r>
                                <a:rPr lang="es-MX" b="0" i="1" smtClean="0">
                                  <a:latin typeface="Cambria Math" panose="02040503050406030204" pitchFamily="18" charset="0"/>
                                </a:rPr>
                                <m:t>𝐼</m:t>
                              </m:r>
                            </m:e>
                            <m:sub>
                              <m:r>
                                <a:rPr lang="es-MX" b="0" i="1" smtClean="0">
                                  <a:latin typeface="Cambria Math" panose="02040503050406030204" pitchFamily="18" charset="0"/>
                                </a:rPr>
                                <m:t>𝑡</m:t>
                              </m:r>
                            </m:sub>
                          </m:sSub>
                        </m:num>
                        <m:den>
                          <m:sSub>
                            <m:sSubPr>
                              <m:ctrlPr>
                                <a:rPr lang="es-MX" b="0" i="1" smtClean="0">
                                  <a:latin typeface="Cambria Math" panose="02040503050406030204" pitchFamily="18" charset="0"/>
                                </a:rPr>
                              </m:ctrlPr>
                            </m:sSubPr>
                            <m:e>
                              <m:r>
                                <a:rPr lang="es-MX" b="0" i="1" smtClean="0">
                                  <a:latin typeface="Cambria Math" panose="02040503050406030204" pitchFamily="18" charset="0"/>
                                </a:rPr>
                                <m:t>𝑚</m:t>
                              </m:r>
                            </m:e>
                            <m:sub>
                              <m:r>
                                <a:rPr lang="es-MX" b="0" i="1" smtClean="0">
                                  <a:latin typeface="Cambria Math" panose="02040503050406030204" pitchFamily="18" charset="0"/>
                                </a:rPr>
                                <m:t>𝑃</m:t>
                              </m:r>
                            </m:sub>
                          </m:sSub>
                          <m:r>
                            <a:rPr lang="es-MX" b="0" i="1" smtClean="0">
                              <a:latin typeface="Cambria Math" panose="02040503050406030204" pitchFamily="18" charset="0"/>
                            </a:rPr>
                            <m:t>𝑔</m:t>
                          </m:r>
                        </m:den>
                      </m:f>
                    </m:oMath>
                  </m:oMathPara>
                </a14:m>
                <a:endParaRPr lang="es-MX" dirty="0"/>
              </a:p>
            </p:txBody>
          </p:sp>
        </mc:Choice>
        <mc:Fallback>
          <p:sp>
            <p:nvSpPr>
              <p:cNvPr id="6" name="CuadroTexto 5">
                <a:extLst>
                  <a:ext uri="{FF2B5EF4-FFF2-40B4-BE49-F238E27FC236}">
                    <a16:creationId xmlns:a16="http://schemas.microsoft.com/office/drawing/2014/main" id="{61FA3746-FE94-2D6A-C0C9-5B8C833E10A9}"/>
                  </a:ext>
                </a:extLst>
              </p:cNvPr>
              <p:cNvSpPr txBox="1">
                <a:spLocks noRot="1" noChangeAspect="1" noMove="1" noResize="1" noEditPoints="1" noAdjustHandles="1" noChangeArrowheads="1" noChangeShapeType="1" noTextEdit="1"/>
              </p:cNvSpPr>
              <p:nvPr/>
            </p:nvSpPr>
            <p:spPr>
              <a:xfrm>
                <a:off x="3489158" y="1690688"/>
                <a:ext cx="978729" cy="567143"/>
              </a:xfrm>
              <a:prstGeom prst="rect">
                <a:avLst/>
              </a:prstGeom>
              <a:blipFill>
                <a:blip r:embed="rId5"/>
                <a:stretch>
                  <a:fillRect/>
                </a:stretch>
              </a:blipFill>
            </p:spPr>
            <p:txBody>
              <a:bodyPr/>
              <a:lstStyle/>
              <a:p>
                <a:r>
                  <a:rPr lang="es-MX">
                    <a:noFill/>
                  </a:rPr>
                  <a:t> </a:t>
                </a:r>
              </a:p>
            </p:txBody>
          </p:sp>
        </mc:Fallback>
      </mc:AlternateContent>
      <mc:AlternateContent xmlns:mc="http://schemas.openxmlformats.org/markup-compatibility/2006">
        <mc:Choice xmlns:a14="http://schemas.microsoft.com/office/drawing/2010/main" Requires="a14">
          <p:sp>
            <p:nvSpPr>
              <p:cNvPr id="7" name="CuadroTexto 6">
                <a:extLst>
                  <a:ext uri="{FF2B5EF4-FFF2-40B4-BE49-F238E27FC236}">
                    <a16:creationId xmlns:a16="http://schemas.microsoft.com/office/drawing/2014/main" id="{C7CD6F09-E80E-CC70-CFFD-ECC62F245C4A}"/>
                  </a:ext>
                </a:extLst>
              </p:cNvPr>
              <p:cNvSpPr txBox="1"/>
              <p:nvPr/>
            </p:nvSpPr>
            <p:spPr>
              <a:xfrm>
                <a:off x="3590636" y="2508213"/>
                <a:ext cx="2055371" cy="622350"/>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s-MX" b="0" i="1" smtClean="0">
                          <a:latin typeface="Cambria Math" panose="02040503050406030204" pitchFamily="18" charset="0"/>
                          <a:ea typeface="Cambria Math" panose="02040503050406030204" pitchFamily="18" charset="0"/>
                        </a:rPr>
                        <m:t>𝜉</m:t>
                      </m:r>
                      <m:r>
                        <a:rPr lang="es-MX" b="0" i="1" smtClean="0">
                          <a:latin typeface="Cambria Math" panose="02040503050406030204" pitchFamily="18" charset="0"/>
                          <a:ea typeface="Cambria Math" panose="02040503050406030204" pitchFamily="18" charset="0"/>
                        </a:rPr>
                        <m:t>=</m:t>
                      </m:r>
                      <m:f>
                        <m:fPr>
                          <m:ctrlPr>
                            <a:rPr lang="es-MX" b="0" i="1" smtClean="0">
                              <a:latin typeface="Cambria Math" panose="02040503050406030204" pitchFamily="18" charset="0"/>
                              <a:ea typeface="Cambria Math" panose="02040503050406030204" pitchFamily="18" charset="0"/>
                            </a:rPr>
                          </m:ctrlPr>
                        </m:fPr>
                        <m:num>
                          <m:sSub>
                            <m:sSubPr>
                              <m:ctrlPr>
                                <a:rPr lang="es-MX" b="0" i="1" smtClean="0">
                                  <a:latin typeface="Cambria Math" panose="02040503050406030204" pitchFamily="18" charset="0"/>
                                  <a:ea typeface="Cambria Math" panose="02040503050406030204" pitchFamily="18" charset="0"/>
                                </a:rPr>
                              </m:ctrlPr>
                            </m:sSubPr>
                            <m:e>
                              <m:r>
                                <a:rPr lang="es-MX" b="0" i="1" smtClean="0">
                                  <a:latin typeface="Cambria Math" panose="02040503050406030204" pitchFamily="18" charset="0"/>
                                  <a:ea typeface="Cambria Math" panose="02040503050406030204" pitchFamily="18" charset="0"/>
                                </a:rPr>
                                <m:t>𝑚</m:t>
                              </m:r>
                            </m:e>
                            <m:sub>
                              <m:r>
                                <a:rPr lang="es-MX" b="0" i="1" smtClean="0">
                                  <a:latin typeface="Cambria Math" panose="02040503050406030204" pitchFamily="18" charset="0"/>
                                  <a:ea typeface="Cambria Math" panose="02040503050406030204" pitchFamily="18" charset="0"/>
                                </a:rPr>
                                <m:t>𝑃</m:t>
                              </m:r>
                            </m:sub>
                          </m:sSub>
                        </m:num>
                        <m:den>
                          <m:sSub>
                            <m:sSubPr>
                              <m:ctrlPr>
                                <a:rPr lang="es-MX" b="0" i="1" smtClean="0">
                                  <a:latin typeface="Cambria Math" panose="02040503050406030204" pitchFamily="18" charset="0"/>
                                  <a:ea typeface="Cambria Math" panose="02040503050406030204" pitchFamily="18" charset="0"/>
                                </a:rPr>
                              </m:ctrlPr>
                            </m:sSubPr>
                            <m:e>
                              <m:r>
                                <a:rPr lang="es-MX" b="0" i="1" smtClean="0">
                                  <a:latin typeface="Cambria Math" panose="02040503050406030204" pitchFamily="18" charset="0"/>
                                  <a:ea typeface="Cambria Math" panose="02040503050406030204" pitchFamily="18" charset="0"/>
                                </a:rPr>
                                <m:t>𝑚</m:t>
                              </m:r>
                            </m:e>
                            <m:sub>
                              <m:r>
                                <a:rPr lang="es-MX" b="0" i="1" smtClean="0">
                                  <a:latin typeface="Cambria Math" panose="02040503050406030204" pitchFamily="18" charset="0"/>
                                  <a:ea typeface="Cambria Math" panose="02040503050406030204" pitchFamily="18" charset="0"/>
                                </a:rPr>
                                <m:t>0</m:t>
                              </m:r>
                            </m:sub>
                          </m:sSub>
                        </m:den>
                      </m:f>
                      <m:r>
                        <a:rPr lang="es-MX" b="0" i="1" smtClean="0">
                          <a:latin typeface="Cambria Math" panose="02040503050406030204" pitchFamily="18" charset="0"/>
                          <a:ea typeface="Cambria Math" panose="02040503050406030204" pitchFamily="18" charset="0"/>
                        </a:rPr>
                        <m:t>=1−</m:t>
                      </m:r>
                      <m:d>
                        <m:dPr>
                          <m:ctrlPr>
                            <a:rPr lang="es-MX" b="0" i="1" smtClean="0">
                              <a:latin typeface="Cambria Math" panose="02040503050406030204" pitchFamily="18" charset="0"/>
                              <a:ea typeface="Cambria Math" panose="02040503050406030204" pitchFamily="18" charset="0"/>
                            </a:rPr>
                          </m:ctrlPr>
                        </m:dPr>
                        <m:e>
                          <m:f>
                            <m:fPr>
                              <m:ctrlPr>
                                <a:rPr lang="es-MX" b="0" i="1" smtClean="0">
                                  <a:latin typeface="Cambria Math" panose="02040503050406030204" pitchFamily="18" charset="0"/>
                                  <a:ea typeface="Cambria Math" panose="02040503050406030204" pitchFamily="18" charset="0"/>
                                </a:rPr>
                              </m:ctrlPr>
                            </m:fPr>
                            <m:num>
                              <m:sSub>
                                <m:sSubPr>
                                  <m:ctrlPr>
                                    <a:rPr lang="es-MX" b="0" i="1" smtClean="0">
                                      <a:latin typeface="Cambria Math" panose="02040503050406030204" pitchFamily="18" charset="0"/>
                                      <a:ea typeface="Cambria Math" panose="02040503050406030204" pitchFamily="18" charset="0"/>
                                    </a:rPr>
                                  </m:ctrlPr>
                                </m:sSubPr>
                                <m:e>
                                  <m:r>
                                    <a:rPr lang="es-MX" b="0" i="1" smtClean="0">
                                      <a:latin typeface="Cambria Math" panose="02040503050406030204" pitchFamily="18" charset="0"/>
                                      <a:ea typeface="Cambria Math" panose="02040503050406030204" pitchFamily="18" charset="0"/>
                                    </a:rPr>
                                    <m:t>𝑚</m:t>
                                  </m:r>
                                </m:e>
                                <m:sub>
                                  <m:r>
                                    <a:rPr lang="es-MX" b="0" i="1" smtClean="0">
                                      <a:latin typeface="Cambria Math" panose="02040503050406030204" pitchFamily="18" charset="0"/>
                                      <a:ea typeface="Cambria Math" panose="02040503050406030204" pitchFamily="18" charset="0"/>
                                    </a:rPr>
                                    <m:t>𝑓</m:t>
                                  </m:r>
                                </m:sub>
                              </m:sSub>
                            </m:num>
                            <m:den>
                              <m:sSub>
                                <m:sSubPr>
                                  <m:ctrlPr>
                                    <a:rPr lang="es-MX" b="0" i="1" smtClean="0">
                                      <a:latin typeface="Cambria Math" panose="02040503050406030204" pitchFamily="18" charset="0"/>
                                      <a:ea typeface="Cambria Math" panose="02040503050406030204" pitchFamily="18" charset="0"/>
                                    </a:rPr>
                                  </m:ctrlPr>
                                </m:sSubPr>
                                <m:e>
                                  <m:r>
                                    <a:rPr lang="es-MX" b="0" i="1" smtClean="0">
                                      <a:latin typeface="Cambria Math" panose="02040503050406030204" pitchFamily="18" charset="0"/>
                                      <a:ea typeface="Cambria Math" panose="02040503050406030204" pitchFamily="18" charset="0"/>
                                    </a:rPr>
                                    <m:t>𝑚</m:t>
                                  </m:r>
                                </m:e>
                                <m:sub>
                                  <m:r>
                                    <a:rPr lang="es-MX" b="0" i="1" smtClean="0">
                                      <a:latin typeface="Cambria Math" panose="02040503050406030204" pitchFamily="18" charset="0"/>
                                      <a:ea typeface="Cambria Math" panose="02040503050406030204" pitchFamily="18" charset="0"/>
                                    </a:rPr>
                                    <m:t>0</m:t>
                                  </m:r>
                                </m:sub>
                              </m:sSub>
                            </m:den>
                          </m:f>
                        </m:e>
                      </m:d>
                    </m:oMath>
                  </m:oMathPara>
                </a14:m>
                <a:endParaRPr lang="es-MX" dirty="0"/>
              </a:p>
            </p:txBody>
          </p:sp>
        </mc:Choice>
        <mc:Fallback>
          <p:sp>
            <p:nvSpPr>
              <p:cNvPr id="7" name="CuadroTexto 6">
                <a:extLst>
                  <a:ext uri="{FF2B5EF4-FFF2-40B4-BE49-F238E27FC236}">
                    <a16:creationId xmlns:a16="http://schemas.microsoft.com/office/drawing/2014/main" id="{C7CD6F09-E80E-CC70-CFFD-ECC62F245C4A}"/>
                  </a:ext>
                </a:extLst>
              </p:cNvPr>
              <p:cNvSpPr txBox="1">
                <a:spLocks noRot="1" noChangeAspect="1" noMove="1" noResize="1" noEditPoints="1" noAdjustHandles="1" noChangeArrowheads="1" noChangeShapeType="1" noTextEdit="1"/>
              </p:cNvSpPr>
              <p:nvPr/>
            </p:nvSpPr>
            <p:spPr>
              <a:xfrm>
                <a:off x="3590636" y="2508213"/>
                <a:ext cx="2055371" cy="622350"/>
              </a:xfrm>
              <a:prstGeom prst="rect">
                <a:avLst/>
              </a:prstGeom>
              <a:blipFill>
                <a:blip r:embed="rId6"/>
                <a:stretch>
                  <a:fillRect/>
                </a:stretch>
              </a:blipFill>
            </p:spPr>
            <p:txBody>
              <a:bodyPr/>
              <a:lstStyle/>
              <a:p>
                <a:r>
                  <a:rPr lang="es-MX">
                    <a:noFill/>
                  </a:rPr>
                  <a:t> </a:t>
                </a:r>
              </a:p>
            </p:txBody>
          </p:sp>
        </mc:Fallback>
      </mc:AlternateContent>
      <mc:AlternateContent xmlns:mc="http://schemas.openxmlformats.org/markup-compatibility/2006">
        <mc:Choice xmlns:a14="http://schemas.microsoft.com/office/drawing/2010/main" Requires="a14">
          <p:sp>
            <p:nvSpPr>
              <p:cNvPr id="8" name="CuadroTexto 7">
                <a:extLst>
                  <a:ext uri="{FF2B5EF4-FFF2-40B4-BE49-F238E27FC236}">
                    <a16:creationId xmlns:a16="http://schemas.microsoft.com/office/drawing/2014/main" id="{0E12C880-5F16-BC4D-02C5-BBB868263AAD}"/>
                  </a:ext>
                </a:extLst>
              </p:cNvPr>
              <p:cNvSpPr txBox="1"/>
              <p:nvPr/>
            </p:nvSpPr>
            <p:spPr>
              <a:xfrm>
                <a:off x="6393508" y="2578160"/>
                <a:ext cx="2846741" cy="572914"/>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s-MX" b="0" i="1" smtClean="0">
                          <a:latin typeface="Cambria Math" panose="02040503050406030204" pitchFamily="18" charset="0"/>
                          <a:ea typeface="Cambria Math" panose="02040503050406030204" pitchFamily="18" charset="0"/>
                        </a:rPr>
                        <m:t>𝑐</m:t>
                      </m:r>
                      <m:r>
                        <a:rPr lang="es-MX" b="0" i="1" smtClean="0">
                          <a:latin typeface="Cambria Math" panose="02040503050406030204" pitchFamily="18" charset="0"/>
                          <a:ea typeface="Cambria Math" panose="02040503050406030204" pitchFamily="18" charset="0"/>
                        </a:rPr>
                        <m:t>=</m:t>
                      </m:r>
                      <m:sSub>
                        <m:sSubPr>
                          <m:ctrlPr>
                            <a:rPr lang="es-MX" b="0" i="1" smtClean="0">
                              <a:latin typeface="Cambria Math" panose="02040503050406030204" pitchFamily="18" charset="0"/>
                              <a:ea typeface="Cambria Math" panose="02040503050406030204" pitchFamily="18" charset="0"/>
                            </a:rPr>
                          </m:ctrlPr>
                        </m:sSubPr>
                        <m:e>
                          <m:r>
                            <a:rPr lang="es-MX" b="0" i="1" smtClean="0">
                              <a:latin typeface="Cambria Math" panose="02040503050406030204" pitchFamily="18" charset="0"/>
                              <a:ea typeface="Cambria Math" panose="02040503050406030204" pitchFamily="18" charset="0"/>
                            </a:rPr>
                            <m:t>𝑔</m:t>
                          </m:r>
                        </m:e>
                        <m:sub>
                          <m:r>
                            <a:rPr lang="es-MX" b="0" i="1" smtClean="0">
                              <a:latin typeface="Cambria Math" panose="02040503050406030204" pitchFamily="18" charset="0"/>
                              <a:ea typeface="Cambria Math" panose="02040503050406030204" pitchFamily="18" charset="0"/>
                            </a:rPr>
                            <m:t>0</m:t>
                          </m:r>
                        </m:sub>
                      </m:sSub>
                      <m:sSub>
                        <m:sSubPr>
                          <m:ctrlPr>
                            <a:rPr lang="es-MX" b="0" i="1" smtClean="0">
                              <a:latin typeface="Cambria Math" panose="02040503050406030204" pitchFamily="18" charset="0"/>
                              <a:ea typeface="Cambria Math" panose="02040503050406030204" pitchFamily="18" charset="0"/>
                            </a:rPr>
                          </m:ctrlPr>
                        </m:sSubPr>
                        <m:e>
                          <m:r>
                            <a:rPr lang="es-MX" b="0" i="1" smtClean="0">
                              <a:latin typeface="Cambria Math" panose="02040503050406030204" pitchFamily="18" charset="0"/>
                              <a:ea typeface="Cambria Math" panose="02040503050406030204" pitchFamily="18" charset="0"/>
                            </a:rPr>
                            <m:t>𝐼</m:t>
                          </m:r>
                        </m:e>
                        <m:sub>
                          <m:r>
                            <a:rPr lang="es-MX" b="0" i="1" smtClean="0">
                              <a:latin typeface="Cambria Math" panose="02040503050406030204" pitchFamily="18" charset="0"/>
                              <a:ea typeface="Cambria Math" panose="02040503050406030204" pitchFamily="18" charset="0"/>
                            </a:rPr>
                            <m:t>𝑠</m:t>
                          </m:r>
                        </m:sub>
                      </m:sSub>
                      <m:r>
                        <a:rPr lang="es-MX" b="0" i="1" smtClean="0">
                          <a:latin typeface="Cambria Math" panose="02040503050406030204" pitchFamily="18" charset="0"/>
                          <a:ea typeface="Cambria Math" panose="02040503050406030204" pitchFamily="18" charset="0"/>
                        </a:rPr>
                        <m:t>=</m:t>
                      </m:r>
                      <m:sSub>
                        <m:sSubPr>
                          <m:ctrlPr>
                            <a:rPr lang="es-MX" b="0" i="1" smtClean="0">
                              <a:latin typeface="Cambria Math" panose="02040503050406030204" pitchFamily="18" charset="0"/>
                              <a:ea typeface="Cambria Math" panose="02040503050406030204" pitchFamily="18" charset="0"/>
                            </a:rPr>
                          </m:ctrlPr>
                        </m:sSubPr>
                        <m:e>
                          <m:r>
                            <a:rPr lang="es-MX" b="0" i="1" smtClean="0">
                              <a:latin typeface="Cambria Math" panose="02040503050406030204" pitchFamily="18" charset="0"/>
                              <a:ea typeface="Cambria Math" panose="02040503050406030204" pitchFamily="18" charset="0"/>
                            </a:rPr>
                            <m:t>𝑉</m:t>
                          </m:r>
                        </m:e>
                        <m:sub>
                          <m:r>
                            <a:rPr lang="es-MX" b="0" i="1" smtClean="0">
                              <a:latin typeface="Cambria Math" panose="02040503050406030204" pitchFamily="18" charset="0"/>
                              <a:ea typeface="Cambria Math" panose="02040503050406030204" pitchFamily="18" charset="0"/>
                            </a:rPr>
                            <m:t>2</m:t>
                          </m:r>
                        </m:sub>
                      </m:sSub>
                      <m:r>
                        <a:rPr lang="es-MX" b="0" i="1" smtClean="0">
                          <a:latin typeface="Cambria Math" panose="02040503050406030204" pitchFamily="18" charset="0"/>
                          <a:ea typeface="Cambria Math" panose="02040503050406030204" pitchFamily="18" charset="0"/>
                        </a:rPr>
                        <m:t>+</m:t>
                      </m:r>
                      <m:f>
                        <m:fPr>
                          <m:ctrlPr>
                            <a:rPr lang="es-MX" b="0" i="1" smtClean="0">
                              <a:latin typeface="Cambria Math" panose="02040503050406030204" pitchFamily="18" charset="0"/>
                              <a:ea typeface="Cambria Math" panose="02040503050406030204" pitchFamily="18" charset="0"/>
                            </a:rPr>
                          </m:ctrlPr>
                        </m:fPr>
                        <m:num>
                          <m:r>
                            <a:rPr lang="es-MX" b="0" i="1" smtClean="0">
                              <a:latin typeface="Cambria Math" panose="02040503050406030204" pitchFamily="18" charset="0"/>
                              <a:ea typeface="Cambria Math" panose="02040503050406030204" pitchFamily="18" charset="0"/>
                            </a:rPr>
                            <m:t>(</m:t>
                          </m:r>
                          <m:sSub>
                            <m:sSubPr>
                              <m:ctrlPr>
                                <a:rPr lang="es-MX" b="0" i="1" smtClean="0">
                                  <a:latin typeface="Cambria Math" panose="02040503050406030204" pitchFamily="18" charset="0"/>
                                  <a:ea typeface="Cambria Math" panose="02040503050406030204" pitchFamily="18" charset="0"/>
                                </a:rPr>
                              </m:ctrlPr>
                            </m:sSubPr>
                            <m:e>
                              <m:r>
                                <a:rPr lang="es-MX" b="0" i="1" smtClean="0">
                                  <a:latin typeface="Cambria Math" panose="02040503050406030204" pitchFamily="18" charset="0"/>
                                  <a:ea typeface="Cambria Math" panose="02040503050406030204" pitchFamily="18" charset="0"/>
                                </a:rPr>
                                <m:t>𝑝</m:t>
                              </m:r>
                            </m:e>
                            <m:sub>
                              <m:r>
                                <a:rPr lang="es-MX" b="0" i="1" smtClean="0">
                                  <a:latin typeface="Cambria Math" panose="02040503050406030204" pitchFamily="18" charset="0"/>
                                  <a:ea typeface="Cambria Math" panose="02040503050406030204" pitchFamily="18" charset="0"/>
                                </a:rPr>
                                <m:t>2</m:t>
                              </m:r>
                            </m:sub>
                          </m:sSub>
                          <m:r>
                            <a:rPr lang="es-MX" b="0" i="1" smtClean="0">
                              <a:latin typeface="Cambria Math" panose="02040503050406030204" pitchFamily="18" charset="0"/>
                              <a:ea typeface="Cambria Math" panose="02040503050406030204" pitchFamily="18" charset="0"/>
                            </a:rPr>
                            <m:t>−</m:t>
                          </m:r>
                          <m:sSub>
                            <m:sSubPr>
                              <m:ctrlPr>
                                <a:rPr lang="es-MX" b="0" i="1" smtClean="0">
                                  <a:latin typeface="Cambria Math" panose="02040503050406030204" pitchFamily="18" charset="0"/>
                                  <a:ea typeface="Cambria Math" panose="02040503050406030204" pitchFamily="18" charset="0"/>
                                </a:rPr>
                              </m:ctrlPr>
                            </m:sSubPr>
                            <m:e>
                              <m:r>
                                <a:rPr lang="es-MX" b="0" i="1" smtClean="0">
                                  <a:latin typeface="Cambria Math" panose="02040503050406030204" pitchFamily="18" charset="0"/>
                                  <a:ea typeface="Cambria Math" panose="02040503050406030204" pitchFamily="18" charset="0"/>
                                </a:rPr>
                                <m:t>𝑝</m:t>
                              </m:r>
                            </m:e>
                            <m:sub>
                              <m:r>
                                <a:rPr lang="es-MX" b="0" i="1" smtClean="0">
                                  <a:latin typeface="Cambria Math" panose="02040503050406030204" pitchFamily="18" charset="0"/>
                                  <a:ea typeface="Cambria Math" panose="02040503050406030204" pitchFamily="18" charset="0"/>
                                </a:rPr>
                                <m:t>0</m:t>
                              </m:r>
                            </m:sub>
                          </m:sSub>
                          <m:r>
                            <a:rPr lang="es-MX" b="0" i="1" smtClean="0">
                              <a:latin typeface="Cambria Math" panose="02040503050406030204" pitchFamily="18" charset="0"/>
                              <a:ea typeface="Cambria Math" panose="02040503050406030204" pitchFamily="18" charset="0"/>
                            </a:rPr>
                            <m:t>)</m:t>
                          </m:r>
                          <m:sSub>
                            <m:sSubPr>
                              <m:ctrlPr>
                                <a:rPr lang="es-MX" b="0" i="1" smtClean="0">
                                  <a:latin typeface="Cambria Math" panose="02040503050406030204" pitchFamily="18" charset="0"/>
                                  <a:ea typeface="Cambria Math" panose="02040503050406030204" pitchFamily="18" charset="0"/>
                                </a:rPr>
                              </m:ctrlPr>
                            </m:sSubPr>
                            <m:e>
                              <m:r>
                                <a:rPr lang="es-MX" b="0" i="1" smtClean="0">
                                  <a:latin typeface="Cambria Math" panose="02040503050406030204" pitchFamily="18" charset="0"/>
                                  <a:ea typeface="Cambria Math" panose="02040503050406030204" pitchFamily="18" charset="0"/>
                                </a:rPr>
                                <m:t>𝐴</m:t>
                              </m:r>
                            </m:e>
                            <m:sub>
                              <m:r>
                                <a:rPr lang="es-MX" b="0" i="1" smtClean="0">
                                  <a:latin typeface="Cambria Math" panose="02040503050406030204" pitchFamily="18" charset="0"/>
                                  <a:ea typeface="Cambria Math" panose="02040503050406030204" pitchFamily="18" charset="0"/>
                                </a:rPr>
                                <m:t>2</m:t>
                              </m:r>
                            </m:sub>
                          </m:sSub>
                        </m:num>
                        <m:den>
                          <m:acc>
                            <m:accPr>
                              <m:chr m:val="̇"/>
                              <m:ctrlPr>
                                <a:rPr lang="es-MX" b="0" i="1" smtClean="0">
                                  <a:latin typeface="Cambria Math" panose="02040503050406030204" pitchFamily="18" charset="0"/>
                                  <a:ea typeface="Cambria Math" panose="02040503050406030204" pitchFamily="18" charset="0"/>
                                </a:rPr>
                              </m:ctrlPr>
                            </m:accPr>
                            <m:e>
                              <m:sSub>
                                <m:sSubPr>
                                  <m:ctrlPr>
                                    <a:rPr lang="es-MX" b="0" i="1" smtClean="0">
                                      <a:latin typeface="Cambria Math" panose="02040503050406030204" pitchFamily="18" charset="0"/>
                                      <a:ea typeface="Cambria Math" panose="02040503050406030204" pitchFamily="18" charset="0"/>
                                    </a:rPr>
                                  </m:ctrlPr>
                                </m:sSubPr>
                                <m:e>
                                  <m:r>
                                    <a:rPr lang="es-MX" b="0" i="1" smtClean="0">
                                      <a:latin typeface="Cambria Math" panose="02040503050406030204" pitchFamily="18" charset="0"/>
                                      <a:ea typeface="Cambria Math" panose="02040503050406030204" pitchFamily="18" charset="0"/>
                                    </a:rPr>
                                    <m:t>𝑚</m:t>
                                  </m:r>
                                </m:e>
                                <m:sub>
                                  <m:r>
                                    <a:rPr lang="es-MX" b="0" i="1" smtClean="0">
                                      <a:latin typeface="Cambria Math" panose="02040503050406030204" pitchFamily="18" charset="0"/>
                                      <a:ea typeface="Cambria Math" panose="02040503050406030204" pitchFamily="18" charset="0"/>
                                    </a:rPr>
                                    <m:t>𝑃</m:t>
                                  </m:r>
                                </m:sub>
                              </m:sSub>
                            </m:e>
                          </m:acc>
                        </m:den>
                      </m:f>
                    </m:oMath>
                  </m:oMathPara>
                </a14:m>
                <a:endParaRPr lang="es-MX" dirty="0"/>
              </a:p>
            </p:txBody>
          </p:sp>
        </mc:Choice>
        <mc:Fallback>
          <p:sp>
            <p:nvSpPr>
              <p:cNvPr id="8" name="CuadroTexto 7">
                <a:extLst>
                  <a:ext uri="{FF2B5EF4-FFF2-40B4-BE49-F238E27FC236}">
                    <a16:creationId xmlns:a16="http://schemas.microsoft.com/office/drawing/2014/main" id="{0E12C880-5F16-BC4D-02C5-BBB868263AAD}"/>
                  </a:ext>
                </a:extLst>
              </p:cNvPr>
              <p:cNvSpPr txBox="1">
                <a:spLocks noRot="1" noChangeAspect="1" noMove="1" noResize="1" noEditPoints="1" noAdjustHandles="1" noChangeArrowheads="1" noChangeShapeType="1" noTextEdit="1"/>
              </p:cNvSpPr>
              <p:nvPr/>
            </p:nvSpPr>
            <p:spPr>
              <a:xfrm>
                <a:off x="6393508" y="2578160"/>
                <a:ext cx="2846741" cy="572914"/>
              </a:xfrm>
              <a:prstGeom prst="rect">
                <a:avLst/>
              </a:prstGeom>
              <a:blipFill>
                <a:blip r:embed="rId7"/>
                <a:stretch>
                  <a:fillRect/>
                </a:stretch>
              </a:blipFill>
            </p:spPr>
            <p:txBody>
              <a:bodyPr/>
              <a:lstStyle/>
              <a:p>
                <a:r>
                  <a:rPr lang="es-MX">
                    <a:noFill/>
                  </a:rPr>
                  <a:t> </a:t>
                </a:r>
              </a:p>
            </p:txBody>
          </p:sp>
        </mc:Fallback>
      </mc:AlternateContent>
      <p:sp>
        <p:nvSpPr>
          <p:cNvPr id="13" name="CuadroTexto 12">
            <a:extLst>
              <a:ext uri="{FF2B5EF4-FFF2-40B4-BE49-F238E27FC236}">
                <a16:creationId xmlns:a16="http://schemas.microsoft.com/office/drawing/2014/main" id="{0C21B8DD-7ABD-2A11-C645-94BBE1F7B2CE}"/>
              </a:ext>
            </a:extLst>
          </p:cNvPr>
          <p:cNvSpPr txBox="1"/>
          <p:nvPr/>
        </p:nvSpPr>
        <p:spPr>
          <a:xfrm>
            <a:off x="8220317" y="6342878"/>
            <a:ext cx="2379049" cy="369332"/>
          </a:xfrm>
          <a:prstGeom prst="rect">
            <a:avLst/>
          </a:prstGeom>
          <a:noFill/>
        </p:spPr>
        <p:txBody>
          <a:bodyPr wrap="none" rtlCol="0">
            <a:spAutoFit/>
          </a:bodyPr>
          <a:lstStyle/>
          <a:p>
            <a:r>
              <a:rPr lang="es-MX" dirty="0"/>
              <a:t>(Fahroki, 2014, p. 829)</a:t>
            </a:r>
          </a:p>
        </p:txBody>
      </p:sp>
      <p:sp>
        <p:nvSpPr>
          <p:cNvPr id="14" name="CuadroTexto 13">
            <a:extLst>
              <a:ext uri="{FF2B5EF4-FFF2-40B4-BE49-F238E27FC236}">
                <a16:creationId xmlns:a16="http://schemas.microsoft.com/office/drawing/2014/main" id="{7B174281-B4B3-1CB6-86AE-440AD45CFA13}"/>
              </a:ext>
            </a:extLst>
          </p:cNvPr>
          <p:cNvSpPr txBox="1"/>
          <p:nvPr/>
        </p:nvSpPr>
        <p:spPr>
          <a:xfrm>
            <a:off x="1775260" y="6191829"/>
            <a:ext cx="1767535" cy="369332"/>
          </a:xfrm>
          <a:prstGeom prst="rect">
            <a:avLst/>
          </a:prstGeom>
          <a:noFill/>
        </p:spPr>
        <p:txBody>
          <a:bodyPr wrap="none" rtlCol="0">
            <a:spAutoFit/>
          </a:bodyPr>
          <a:lstStyle/>
          <a:p>
            <a:r>
              <a:rPr lang="es-MX" dirty="0"/>
              <a:t>(Richard </a:t>
            </a:r>
            <a:r>
              <a:rPr lang="es-MX" dirty="0" err="1"/>
              <a:t>Nakka</a:t>
            </a:r>
            <a:r>
              <a:rPr lang="es-MX" dirty="0"/>
              <a:t>)</a:t>
            </a:r>
          </a:p>
        </p:txBody>
      </p:sp>
    </p:spTree>
    <p:extLst>
      <p:ext uri="{BB962C8B-B14F-4D97-AF65-F5344CB8AC3E}">
        <p14:creationId xmlns:p14="http://schemas.microsoft.com/office/powerpoint/2010/main" val="16115941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19ECBA-0FE3-A262-6DF8-976C93CBBDA3}"/>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8B3DFA6D-9F9C-65BA-1D43-48404335AA47}"/>
              </a:ext>
            </a:extLst>
          </p:cNvPr>
          <p:cNvSpPr>
            <a:spLocks noGrp="1"/>
          </p:cNvSpPr>
          <p:nvPr>
            <p:ph type="title"/>
          </p:nvPr>
        </p:nvSpPr>
        <p:spPr/>
        <p:txBody>
          <a:bodyPr>
            <a:normAutofit/>
          </a:bodyPr>
          <a:lstStyle/>
          <a:p>
            <a:r>
              <a:rPr lang="es-MX" sz="3400" dirty="0">
                <a:latin typeface="Times New Roman" panose="02020603050405020304" pitchFamily="18" charset="0"/>
                <a:cs typeface="Times New Roman" panose="02020603050405020304" pitchFamily="18" charset="0"/>
              </a:rPr>
              <a:t>Estado del arte</a:t>
            </a:r>
          </a:p>
        </p:txBody>
      </p:sp>
      <mc:AlternateContent xmlns:mc="http://schemas.openxmlformats.org/markup-compatibility/2006">
        <mc:Choice xmlns:a14="http://schemas.microsoft.com/office/drawing/2010/main" Requires="a14">
          <p:sp>
            <p:nvSpPr>
              <p:cNvPr id="3" name="Marcador de contenido 2">
                <a:extLst>
                  <a:ext uri="{FF2B5EF4-FFF2-40B4-BE49-F238E27FC236}">
                    <a16:creationId xmlns:a16="http://schemas.microsoft.com/office/drawing/2014/main" id="{9D212CE2-B569-5765-664D-52BD84671B53}"/>
                  </a:ext>
                </a:extLst>
              </p:cNvPr>
              <p:cNvSpPr>
                <a:spLocks noGrp="1"/>
              </p:cNvSpPr>
              <p:nvPr>
                <p:ph sz="half" idx="1"/>
              </p:nvPr>
            </p:nvSpPr>
            <p:spPr>
              <a:xfrm>
                <a:off x="465221" y="1690688"/>
                <a:ext cx="5005137" cy="4486275"/>
              </a:xfrm>
            </p:spPr>
            <p:txBody>
              <a:bodyPr>
                <a:normAutofit/>
              </a:bodyPr>
              <a:lstStyle/>
              <a:p>
                <a:pPr marL="0" indent="0">
                  <a:buNone/>
                </a:pPr>
                <a:r>
                  <a:rPr lang="es-MX" sz="2400" dirty="0">
                    <a:latin typeface="Times New Roman" panose="02020603050405020304" pitchFamily="18" charset="0"/>
                    <a:cs typeface="Times New Roman" panose="02020603050405020304" pitchFamily="18" charset="0"/>
                  </a:rPr>
                  <a:t>Ecuación general de empuje:</a:t>
                </a:r>
              </a:p>
              <a:p>
                <a:pPr marL="0" indent="0">
                  <a:buNone/>
                </a:pPr>
                <a14:m>
                  <m:oMathPara xmlns:m="http://schemas.openxmlformats.org/officeDocument/2006/math">
                    <m:oMathParaPr>
                      <m:jc m:val="centerGroup"/>
                    </m:oMathParaPr>
                    <m:oMath xmlns:m="http://schemas.openxmlformats.org/officeDocument/2006/math">
                      <m:sSub>
                        <m:sSubPr>
                          <m:ctrlPr>
                            <a:rPr lang="es-MX" sz="2000" b="0" i="1" smtClean="0">
                              <a:latin typeface="Cambria Math" panose="02040503050406030204" pitchFamily="18" charset="0"/>
                              <a:cs typeface="Times New Roman" panose="02020603050405020304" pitchFamily="18" charset="0"/>
                            </a:rPr>
                          </m:ctrlPr>
                        </m:sSubPr>
                        <m:e>
                          <m:r>
                            <a:rPr lang="es-MX" sz="2000" b="0" i="1" smtClean="0">
                              <a:latin typeface="Cambria Math" panose="02040503050406030204" pitchFamily="18" charset="0"/>
                              <a:cs typeface="Times New Roman" panose="02020603050405020304" pitchFamily="18" charset="0"/>
                            </a:rPr>
                            <m:t>𝐹</m:t>
                          </m:r>
                        </m:e>
                        <m:sub>
                          <m:r>
                            <a:rPr lang="es-MX" sz="2000" b="0" i="1" smtClean="0">
                              <a:latin typeface="Cambria Math" panose="02040503050406030204" pitchFamily="18" charset="0"/>
                              <a:cs typeface="Times New Roman" panose="02020603050405020304" pitchFamily="18" charset="0"/>
                            </a:rPr>
                            <m:t>𝑔𝑒𝑛</m:t>
                          </m:r>
                        </m:sub>
                      </m:sSub>
                      <m:r>
                        <a:rPr lang="es-MX" sz="2000" b="0" i="1" smtClean="0">
                          <a:latin typeface="Cambria Math" panose="02040503050406030204" pitchFamily="18" charset="0"/>
                          <a:cs typeface="Times New Roman" panose="02020603050405020304" pitchFamily="18" charset="0"/>
                        </a:rPr>
                        <m:t>=(</m:t>
                      </m:r>
                      <m:acc>
                        <m:accPr>
                          <m:chr m:val="̇"/>
                          <m:ctrlPr>
                            <a:rPr lang="es-MX" sz="2000" b="0" i="1" smtClean="0">
                              <a:latin typeface="Cambria Math" panose="02040503050406030204" pitchFamily="18" charset="0"/>
                              <a:cs typeface="Times New Roman" panose="02020603050405020304" pitchFamily="18" charset="0"/>
                            </a:rPr>
                          </m:ctrlPr>
                        </m:accPr>
                        <m:e>
                          <m:sSub>
                            <m:sSubPr>
                              <m:ctrlPr>
                                <a:rPr lang="es-MX" sz="2000" b="0" i="1" smtClean="0">
                                  <a:latin typeface="Cambria Math" panose="02040503050406030204" pitchFamily="18" charset="0"/>
                                  <a:cs typeface="Times New Roman" panose="02020603050405020304" pitchFamily="18" charset="0"/>
                                </a:rPr>
                              </m:ctrlPr>
                            </m:sSubPr>
                            <m:e>
                              <m:r>
                                <a:rPr lang="es-MX" sz="2000" b="0" i="1" smtClean="0">
                                  <a:latin typeface="Cambria Math" panose="02040503050406030204" pitchFamily="18" charset="0"/>
                                  <a:cs typeface="Times New Roman" panose="02020603050405020304" pitchFamily="18" charset="0"/>
                                </a:rPr>
                                <m:t>𝑚</m:t>
                              </m:r>
                            </m:e>
                            <m:sub>
                              <m:r>
                                <a:rPr lang="es-MX" sz="2000" b="0" i="1" smtClean="0">
                                  <a:latin typeface="Cambria Math" panose="02040503050406030204" pitchFamily="18" charset="0"/>
                                  <a:cs typeface="Times New Roman" panose="02020603050405020304" pitchFamily="18" charset="0"/>
                                </a:rPr>
                                <m:t>0</m:t>
                              </m:r>
                            </m:sub>
                          </m:sSub>
                        </m:e>
                      </m:acc>
                      <m:r>
                        <a:rPr lang="es-MX" sz="2000" b="0" i="1" smtClean="0">
                          <a:latin typeface="Cambria Math" panose="02040503050406030204" pitchFamily="18" charset="0"/>
                          <a:cs typeface="Times New Roman" panose="02020603050405020304" pitchFamily="18" charset="0"/>
                        </a:rPr>
                        <m:t>+</m:t>
                      </m:r>
                      <m:acc>
                        <m:accPr>
                          <m:chr m:val="̇"/>
                          <m:ctrlPr>
                            <a:rPr lang="es-MX" sz="2000" i="1">
                              <a:latin typeface="Cambria Math" panose="02040503050406030204" pitchFamily="18" charset="0"/>
                              <a:cs typeface="Times New Roman" panose="02020603050405020304" pitchFamily="18" charset="0"/>
                            </a:rPr>
                          </m:ctrlPr>
                        </m:accPr>
                        <m:e>
                          <m:sSub>
                            <m:sSubPr>
                              <m:ctrlPr>
                                <a:rPr lang="es-MX" sz="2000" i="1">
                                  <a:latin typeface="Cambria Math" panose="02040503050406030204" pitchFamily="18" charset="0"/>
                                  <a:cs typeface="Times New Roman" panose="02020603050405020304" pitchFamily="18" charset="0"/>
                                </a:rPr>
                              </m:ctrlPr>
                            </m:sSubPr>
                            <m:e>
                              <m:r>
                                <a:rPr lang="es-MX" sz="2000" i="1">
                                  <a:latin typeface="Cambria Math" panose="02040503050406030204" pitchFamily="18" charset="0"/>
                                  <a:cs typeface="Times New Roman" panose="02020603050405020304" pitchFamily="18" charset="0"/>
                                </a:rPr>
                                <m:t>𝑚</m:t>
                              </m:r>
                            </m:e>
                            <m:sub>
                              <m:r>
                                <a:rPr lang="es-MX" sz="2000" b="0" i="1" smtClean="0">
                                  <a:latin typeface="Cambria Math" panose="02040503050406030204" pitchFamily="18" charset="0"/>
                                  <a:cs typeface="Times New Roman" panose="02020603050405020304" pitchFamily="18" charset="0"/>
                                </a:rPr>
                                <m:t>𝑓</m:t>
                              </m:r>
                            </m:sub>
                          </m:sSub>
                          <m:r>
                            <a:rPr lang="es-MX" sz="2000" b="0" i="1" smtClean="0">
                              <a:latin typeface="Cambria Math" panose="02040503050406030204" pitchFamily="18" charset="0"/>
                              <a:cs typeface="Times New Roman" panose="02020603050405020304" pitchFamily="18" charset="0"/>
                            </a:rPr>
                            <m:t>)</m:t>
                          </m:r>
                          <m:sSub>
                            <m:sSubPr>
                              <m:ctrlPr>
                                <a:rPr lang="es-MX" sz="2000" b="0" i="1" smtClean="0">
                                  <a:latin typeface="Cambria Math" panose="02040503050406030204" pitchFamily="18" charset="0"/>
                                  <a:cs typeface="Times New Roman" panose="02020603050405020304" pitchFamily="18" charset="0"/>
                                </a:rPr>
                              </m:ctrlPr>
                            </m:sSubPr>
                            <m:e>
                              <m:r>
                                <a:rPr lang="es-MX" sz="2000" b="0" i="1" smtClean="0">
                                  <a:latin typeface="Cambria Math" panose="02040503050406030204" pitchFamily="18" charset="0"/>
                                  <a:cs typeface="Times New Roman" panose="02020603050405020304" pitchFamily="18" charset="0"/>
                                </a:rPr>
                                <m:t>𝑉</m:t>
                              </m:r>
                            </m:e>
                            <m:sub>
                              <m:r>
                                <a:rPr lang="es-MX" sz="2000" b="0" i="1" smtClean="0">
                                  <a:latin typeface="Cambria Math" panose="02040503050406030204" pitchFamily="18" charset="0"/>
                                  <a:cs typeface="Times New Roman" panose="02020603050405020304" pitchFamily="18" charset="0"/>
                                </a:rPr>
                                <m:t>𝑒</m:t>
                              </m:r>
                            </m:sub>
                          </m:sSub>
                          <m:r>
                            <a:rPr lang="es-MX" sz="2000" b="0" i="1" smtClean="0">
                              <a:latin typeface="Cambria Math" panose="02040503050406030204" pitchFamily="18" charset="0"/>
                              <a:cs typeface="Times New Roman" panose="02020603050405020304" pitchFamily="18" charset="0"/>
                            </a:rPr>
                            <m:t>−</m:t>
                          </m:r>
                          <m:acc>
                            <m:accPr>
                              <m:chr m:val="̇"/>
                              <m:ctrlPr>
                                <a:rPr lang="es-MX" sz="2000" i="1">
                                  <a:latin typeface="Cambria Math" panose="02040503050406030204" pitchFamily="18" charset="0"/>
                                  <a:cs typeface="Times New Roman" panose="02020603050405020304" pitchFamily="18" charset="0"/>
                                </a:rPr>
                              </m:ctrlPr>
                            </m:accPr>
                            <m:e>
                              <m:sSub>
                                <m:sSubPr>
                                  <m:ctrlPr>
                                    <a:rPr lang="es-MX" sz="2000" i="1">
                                      <a:latin typeface="Cambria Math" panose="02040503050406030204" pitchFamily="18" charset="0"/>
                                      <a:cs typeface="Times New Roman" panose="02020603050405020304" pitchFamily="18" charset="0"/>
                                    </a:rPr>
                                  </m:ctrlPr>
                                </m:sSubPr>
                                <m:e>
                                  <m:r>
                                    <a:rPr lang="es-MX" sz="2000" i="1">
                                      <a:latin typeface="Cambria Math" panose="02040503050406030204" pitchFamily="18" charset="0"/>
                                      <a:cs typeface="Times New Roman" panose="02020603050405020304" pitchFamily="18" charset="0"/>
                                    </a:rPr>
                                    <m:t>𝑚</m:t>
                                  </m:r>
                                </m:e>
                                <m:sub>
                                  <m:r>
                                    <a:rPr lang="es-MX" sz="2000" i="1">
                                      <a:latin typeface="Cambria Math" panose="02040503050406030204" pitchFamily="18" charset="0"/>
                                      <a:cs typeface="Times New Roman" panose="02020603050405020304" pitchFamily="18" charset="0"/>
                                    </a:rPr>
                                    <m:t>0</m:t>
                                  </m:r>
                                </m:sub>
                              </m:sSub>
                            </m:e>
                          </m:acc>
                          <m:sSub>
                            <m:sSubPr>
                              <m:ctrlPr>
                                <a:rPr lang="es-MX" sz="2000" b="0" i="1" smtClean="0">
                                  <a:latin typeface="Cambria Math" panose="02040503050406030204" pitchFamily="18" charset="0"/>
                                  <a:cs typeface="Times New Roman" panose="02020603050405020304" pitchFamily="18" charset="0"/>
                                </a:rPr>
                              </m:ctrlPr>
                            </m:sSubPr>
                            <m:e>
                              <m:r>
                                <a:rPr lang="es-MX" sz="2000" b="0" i="1" smtClean="0">
                                  <a:latin typeface="Cambria Math" panose="02040503050406030204" pitchFamily="18" charset="0"/>
                                  <a:cs typeface="Times New Roman" panose="02020603050405020304" pitchFamily="18" charset="0"/>
                                </a:rPr>
                                <m:t>𝑉</m:t>
                              </m:r>
                            </m:e>
                            <m:sub>
                              <m:r>
                                <a:rPr lang="es-MX" sz="2000" b="0" i="1" smtClean="0">
                                  <a:latin typeface="Cambria Math" panose="02040503050406030204" pitchFamily="18" charset="0"/>
                                  <a:cs typeface="Times New Roman" panose="02020603050405020304" pitchFamily="18" charset="0"/>
                                </a:rPr>
                                <m:t>0</m:t>
                              </m:r>
                            </m:sub>
                          </m:sSub>
                          <m:r>
                            <a:rPr lang="es-MX" sz="2000" b="0" i="1" smtClean="0">
                              <a:latin typeface="Cambria Math" panose="02040503050406030204" pitchFamily="18" charset="0"/>
                              <a:cs typeface="Times New Roman" panose="02020603050405020304" pitchFamily="18" charset="0"/>
                            </a:rPr>
                            <m:t>+</m:t>
                          </m:r>
                          <m:d>
                            <m:dPr>
                              <m:ctrlPr>
                                <a:rPr lang="es-MX" sz="2000" b="0" i="1" smtClean="0">
                                  <a:latin typeface="Cambria Math" panose="02040503050406030204" pitchFamily="18" charset="0"/>
                                  <a:cs typeface="Times New Roman" panose="02020603050405020304" pitchFamily="18" charset="0"/>
                                </a:rPr>
                              </m:ctrlPr>
                            </m:dPr>
                            <m:e>
                              <m:sSub>
                                <m:sSubPr>
                                  <m:ctrlPr>
                                    <a:rPr lang="es-MX" sz="2000" b="0" i="1" smtClean="0">
                                      <a:latin typeface="Cambria Math" panose="02040503050406030204" pitchFamily="18" charset="0"/>
                                      <a:cs typeface="Times New Roman" panose="02020603050405020304" pitchFamily="18" charset="0"/>
                                    </a:rPr>
                                  </m:ctrlPr>
                                </m:sSubPr>
                                <m:e>
                                  <m:r>
                                    <a:rPr lang="es-MX" sz="2000" b="0" i="1" smtClean="0">
                                      <a:latin typeface="Cambria Math" panose="02040503050406030204" pitchFamily="18" charset="0"/>
                                      <a:cs typeface="Times New Roman" panose="02020603050405020304" pitchFamily="18" charset="0"/>
                                    </a:rPr>
                                    <m:t>𝑝</m:t>
                                  </m:r>
                                </m:e>
                                <m:sub>
                                  <m:r>
                                    <a:rPr lang="es-MX" sz="2000" b="0" i="1" smtClean="0">
                                      <a:latin typeface="Cambria Math" panose="02040503050406030204" pitchFamily="18" charset="0"/>
                                      <a:cs typeface="Times New Roman" panose="02020603050405020304" pitchFamily="18" charset="0"/>
                                    </a:rPr>
                                    <m:t>𝑒</m:t>
                                  </m:r>
                                </m:sub>
                              </m:sSub>
                              <m:r>
                                <a:rPr lang="es-MX" sz="2000" b="0" i="1" smtClean="0">
                                  <a:latin typeface="Cambria Math" panose="02040503050406030204" pitchFamily="18" charset="0"/>
                                  <a:cs typeface="Times New Roman" panose="02020603050405020304" pitchFamily="18" charset="0"/>
                                </a:rPr>
                                <m:t>−</m:t>
                              </m:r>
                              <m:sSub>
                                <m:sSubPr>
                                  <m:ctrlPr>
                                    <a:rPr lang="es-MX" sz="2000" b="0" i="1" smtClean="0">
                                      <a:latin typeface="Cambria Math" panose="02040503050406030204" pitchFamily="18" charset="0"/>
                                      <a:cs typeface="Times New Roman" panose="02020603050405020304" pitchFamily="18" charset="0"/>
                                    </a:rPr>
                                  </m:ctrlPr>
                                </m:sSubPr>
                                <m:e>
                                  <m:r>
                                    <a:rPr lang="es-MX" sz="2000" b="0" i="1" smtClean="0">
                                      <a:latin typeface="Cambria Math" panose="02040503050406030204" pitchFamily="18" charset="0"/>
                                      <a:cs typeface="Times New Roman" panose="02020603050405020304" pitchFamily="18" charset="0"/>
                                    </a:rPr>
                                    <m:t>𝑝</m:t>
                                  </m:r>
                                </m:e>
                                <m:sub>
                                  <m:r>
                                    <a:rPr lang="es-MX" sz="2000" b="0" i="1" smtClean="0">
                                      <a:latin typeface="Cambria Math" panose="02040503050406030204" pitchFamily="18" charset="0"/>
                                      <a:cs typeface="Times New Roman" panose="02020603050405020304" pitchFamily="18" charset="0"/>
                                    </a:rPr>
                                    <m:t>0</m:t>
                                  </m:r>
                                </m:sub>
                              </m:sSub>
                            </m:e>
                          </m:d>
                          <m:sSub>
                            <m:sSubPr>
                              <m:ctrlPr>
                                <a:rPr lang="es-MX" sz="2000" b="0" i="1" smtClean="0">
                                  <a:latin typeface="Cambria Math" panose="02040503050406030204" pitchFamily="18" charset="0"/>
                                  <a:cs typeface="Times New Roman" panose="02020603050405020304" pitchFamily="18" charset="0"/>
                                </a:rPr>
                              </m:ctrlPr>
                            </m:sSubPr>
                            <m:e>
                              <m:r>
                                <a:rPr lang="es-MX" sz="2000" b="0" i="1" smtClean="0">
                                  <a:latin typeface="Cambria Math" panose="02040503050406030204" pitchFamily="18" charset="0"/>
                                  <a:cs typeface="Times New Roman" panose="02020603050405020304" pitchFamily="18" charset="0"/>
                                </a:rPr>
                                <m:t>𝐴</m:t>
                              </m:r>
                            </m:e>
                            <m:sub>
                              <m:r>
                                <a:rPr lang="es-MX" sz="2000" b="0" i="1" smtClean="0">
                                  <a:latin typeface="Cambria Math" panose="02040503050406030204" pitchFamily="18" charset="0"/>
                                  <a:cs typeface="Times New Roman" panose="02020603050405020304" pitchFamily="18" charset="0"/>
                                </a:rPr>
                                <m:t>𝑒</m:t>
                              </m:r>
                            </m:sub>
                          </m:sSub>
                        </m:e>
                      </m:acc>
                    </m:oMath>
                  </m:oMathPara>
                </a14:m>
                <a:endParaRPr lang="es-MX" sz="2400" dirty="0">
                  <a:latin typeface="Times New Roman" panose="02020603050405020304" pitchFamily="18" charset="0"/>
                  <a:cs typeface="Times New Roman" panose="02020603050405020304" pitchFamily="18" charset="0"/>
                </a:endParaRPr>
              </a:p>
              <a:p>
                <a:pPr marL="0" indent="0">
                  <a:buNone/>
                </a:pPr>
                <a:r>
                  <a:rPr lang="es-MX" sz="2400" b="0" dirty="0">
                    <a:latin typeface="Times New Roman" panose="02020603050405020304" pitchFamily="18" charset="0"/>
                    <a:cs typeface="Times New Roman" panose="02020603050405020304" pitchFamily="18" charset="0"/>
                  </a:rPr>
                  <a:t>Re</a:t>
                </a:r>
                <a:r>
                  <a:rPr lang="es-MX" sz="2400" dirty="0">
                    <a:latin typeface="Times New Roman" panose="02020603050405020304" pitchFamily="18" charset="0"/>
                    <a:cs typeface="Times New Roman" panose="02020603050405020304" pitchFamily="18" charset="0"/>
                  </a:rPr>
                  <a:t>ducida para motores cohete, y derivada de un volumen de control:</a:t>
                </a:r>
                <a:endParaRPr lang="es-MX" sz="2400" b="0" dirty="0">
                  <a:latin typeface="Times New Roman" panose="02020603050405020304" pitchFamily="18" charset="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r>
                        <a:rPr lang="es-MX" sz="2400" b="0" i="1" smtClean="0">
                          <a:latin typeface="Cambria Math" panose="02040503050406030204" pitchFamily="18" charset="0"/>
                          <a:cs typeface="Times New Roman" panose="02020603050405020304" pitchFamily="18" charset="0"/>
                        </a:rPr>
                        <m:t>𝐹</m:t>
                      </m:r>
                      <m:r>
                        <a:rPr lang="es-MX" sz="2400" b="0" i="1" smtClean="0">
                          <a:latin typeface="Cambria Math" panose="02040503050406030204" pitchFamily="18" charset="0"/>
                          <a:cs typeface="Times New Roman" panose="02020603050405020304" pitchFamily="18" charset="0"/>
                        </a:rPr>
                        <m:t>=</m:t>
                      </m:r>
                      <m:acc>
                        <m:accPr>
                          <m:chr m:val="̇"/>
                          <m:ctrlPr>
                            <a:rPr lang="es-MX" sz="2400" b="0" i="1" smtClean="0">
                              <a:latin typeface="Cambria Math" panose="02040503050406030204" pitchFamily="18" charset="0"/>
                              <a:cs typeface="Times New Roman" panose="02020603050405020304" pitchFamily="18" charset="0"/>
                            </a:rPr>
                          </m:ctrlPr>
                        </m:accPr>
                        <m:e>
                          <m:r>
                            <a:rPr lang="es-MX" sz="2400" b="0" i="1" smtClean="0">
                              <a:latin typeface="Cambria Math" panose="02040503050406030204" pitchFamily="18" charset="0"/>
                              <a:cs typeface="Times New Roman" panose="02020603050405020304" pitchFamily="18" charset="0"/>
                            </a:rPr>
                            <m:t>𝑚</m:t>
                          </m:r>
                        </m:e>
                      </m:acc>
                      <m:sSub>
                        <m:sSubPr>
                          <m:ctrlPr>
                            <a:rPr lang="es-MX" sz="2400" b="0" i="1" smtClean="0">
                              <a:latin typeface="Cambria Math" panose="02040503050406030204" pitchFamily="18" charset="0"/>
                              <a:cs typeface="Times New Roman" panose="02020603050405020304" pitchFamily="18" charset="0"/>
                            </a:rPr>
                          </m:ctrlPr>
                        </m:sSubPr>
                        <m:e>
                          <m:r>
                            <a:rPr lang="es-MX" sz="2400" b="0" i="1" smtClean="0">
                              <a:latin typeface="Cambria Math" panose="02040503050406030204" pitchFamily="18" charset="0"/>
                              <a:cs typeface="Times New Roman" panose="02020603050405020304" pitchFamily="18" charset="0"/>
                            </a:rPr>
                            <m:t>𝑣</m:t>
                          </m:r>
                        </m:e>
                        <m:sub>
                          <m:r>
                            <a:rPr lang="es-MX" sz="2400" b="0" i="1" smtClean="0">
                              <a:latin typeface="Cambria Math" panose="02040503050406030204" pitchFamily="18" charset="0"/>
                              <a:cs typeface="Times New Roman" panose="02020603050405020304" pitchFamily="18" charset="0"/>
                            </a:rPr>
                            <m:t>2</m:t>
                          </m:r>
                        </m:sub>
                      </m:sSub>
                      <m:r>
                        <a:rPr lang="es-MX" sz="2400" b="0" i="1" smtClean="0">
                          <a:latin typeface="Cambria Math" panose="02040503050406030204" pitchFamily="18" charset="0"/>
                          <a:cs typeface="Times New Roman" panose="02020603050405020304" pitchFamily="18" charset="0"/>
                        </a:rPr>
                        <m:t>+</m:t>
                      </m:r>
                      <m:d>
                        <m:dPr>
                          <m:ctrlPr>
                            <a:rPr lang="es-MX" sz="2400" b="0" i="1" smtClean="0">
                              <a:latin typeface="Cambria Math" panose="02040503050406030204" pitchFamily="18" charset="0"/>
                              <a:cs typeface="Times New Roman" panose="02020603050405020304" pitchFamily="18" charset="0"/>
                            </a:rPr>
                          </m:ctrlPr>
                        </m:dPr>
                        <m:e>
                          <m:sSub>
                            <m:sSubPr>
                              <m:ctrlPr>
                                <a:rPr lang="es-MX" sz="2400" b="0" i="1" smtClean="0">
                                  <a:latin typeface="Cambria Math" panose="02040503050406030204" pitchFamily="18" charset="0"/>
                                  <a:cs typeface="Times New Roman" panose="02020603050405020304" pitchFamily="18" charset="0"/>
                                </a:rPr>
                              </m:ctrlPr>
                            </m:sSubPr>
                            <m:e>
                              <m:r>
                                <a:rPr lang="es-MX" sz="2400" b="0" i="1" smtClean="0">
                                  <a:latin typeface="Cambria Math" panose="02040503050406030204" pitchFamily="18" charset="0"/>
                                  <a:cs typeface="Times New Roman" panose="02020603050405020304" pitchFamily="18" charset="0"/>
                                </a:rPr>
                                <m:t>𝑝</m:t>
                              </m:r>
                            </m:e>
                            <m:sub>
                              <m:r>
                                <a:rPr lang="es-MX" sz="2400" b="0" i="1" smtClean="0">
                                  <a:latin typeface="Cambria Math" panose="02040503050406030204" pitchFamily="18" charset="0"/>
                                  <a:cs typeface="Times New Roman" panose="02020603050405020304" pitchFamily="18" charset="0"/>
                                </a:rPr>
                                <m:t>2</m:t>
                              </m:r>
                            </m:sub>
                          </m:sSub>
                          <m:r>
                            <a:rPr lang="es-MX" sz="2400" b="0" i="1" smtClean="0">
                              <a:latin typeface="Cambria Math" panose="02040503050406030204" pitchFamily="18" charset="0"/>
                              <a:cs typeface="Times New Roman" panose="02020603050405020304" pitchFamily="18" charset="0"/>
                            </a:rPr>
                            <m:t>−</m:t>
                          </m:r>
                          <m:sSub>
                            <m:sSubPr>
                              <m:ctrlPr>
                                <a:rPr lang="es-MX" sz="2400" b="0" i="1" smtClean="0">
                                  <a:latin typeface="Cambria Math" panose="02040503050406030204" pitchFamily="18" charset="0"/>
                                  <a:cs typeface="Times New Roman" panose="02020603050405020304" pitchFamily="18" charset="0"/>
                                </a:rPr>
                              </m:ctrlPr>
                            </m:sSubPr>
                            <m:e>
                              <m:r>
                                <a:rPr lang="es-MX" sz="2400" b="0" i="1" smtClean="0">
                                  <a:latin typeface="Cambria Math" panose="02040503050406030204" pitchFamily="18" charset="0"/>
                                  <a:cs typeface="Times New Roman" panose="02020603050405020304" pitchFamily="18" charset="0"/>
                                </a:rPr>
                                <m:t>𝑝</m:t>
                              </m:r>
                            </m:e>
                            <m:sub>
                              <m:r>
                                <a:rPr lang="es-MX" sz="2400" b="0" i="1" smtClean="0">
                                  <a:latin typeface="Cambria Math" panose="02040503050406030204" pitchFamily="18" charset="0"/>
                                  <a:cs typeface="Times New Roman" panose="02020603050405020304" pitchFamily="18" charset="0"/>
                                </a:rPr>
                                <m:t>3</m:t>
                              </m:r>
                            </m:sub>
                          </m:sSub>
                        </m:e>
                      </m:d>
                      <m:sSub>
                        <m:sSubPr>
                          <m:ctrlPr>
                            <a:rPr lang="es-MX" sz="2400" b="0" i="1" smtClean="0">
                              <a:latin typeface="Cambria Math" panose="02040503050406030204" pitchFamily="18" charset="0"/>
                              <a:cs typeface="Times New Roman" panose="02020603050405020304" pitchFamily="18" charset="0"/>
                            </a:rPr>
                          </m:ctrlPr>
                        </m:sSubPr>
                        <m:e>
                          <m:r>
                            <a:rPr lang="es-MX" sz="2400" b="0" i="1" smtClean="0">
                              <a:latin typeface="Cambria Math" panose="02040503050406030204" pitchFamily="18" charset="0"/>
                              <a:cs typeface="Times New Roman" panose="02020603050405020304" pitchFamily="18" charset="0"/>
                            </a:rPr>
                            <m:t>𝐴</m:t>
                          </m:r>
                        </m:e>
                        <m:sub>
                          <m:r>
                            <a:rPr lang="es-MX" sz="2400" b="0" i="1" smtClean="0">
                              <a:latin typeface="Cambria Math" panose="02040503050406030204" pitchFamily="18" charset="0"/>
                              <a:cs typeface="Times New Roman" panose="02020603050405020304" pitchFamily="18" charset="0"/>
                            </a:rPr>
                            <m:t>2</m:t>
                          </m:r>
                        </m:sub>
                      </m:sSub>
                    </m:oMath>
                  </m:oMathPara>
                </a14:m>
                <a:endParaRPr lang="es-MX" sz="2400" dirty="0">
                  <a:latin typeface="Times New Roman" panose="02020603050405020304" pitchFamily="18" charset="0"/>
                  <a:cs typeface="Times New Roman" panose="02020603050405020304" pitchFamily="18" charset="0"/>
                </a:endParaRPr>
              </a:p>
              <a:p>
                <a:pPr marL="0" indent="0">
                  <a:buNone/>
                </a:pPr>
                <a:endParaRPr lang="es-MX" sz="2400" dirty="0">
                  <a:latin typeface="Times New Roman" panose="02020603050405020304" pitchFamily="18" charset="0"/>
                  <a:cs typeface="Times New Roman" panose="02020603050405020304" pitchFamily="18" charset="0"/>
                </a:endParaRPr>
              </a:p>
              <a:p>
                <a:pPr marL="0" indent="0">
                  <a:buNone/>
                </a:pPr>
                <a:endParaRPr lang="es-MX" sz="2400" dirty="0">
                  <a:latin typeface="Times New Roman" panose="02020603050405020304" pitchFamily="18" charset="0"/>
                  <a:cs typeface="Times New Roman" panose="02020603050405020304" pitchFamily="18" charset="0"/>
                </a:endParaRPr>
              </a:p>
              <a:p>
                <a:pPr marL="0" indent="0">
                  <a:buNone/>
                </a:pPr>
                <a:r>
                  <a:rPr lang="es-MX" sz="2400" dirty="0">
                    <a:latin typeface="Times New Roman" panose="02020603050405020304" pitchFamily="18" charset="0"/>
                    <a:cs typeface="Times New Roman" panose="02020603050405020304" pitchFamily="18" charset="0"/>
                  </a:rPr>
                  <a:t>Hay que buscar un </a:t>
                </a:r>
                <a14:m>
                  <m:oMath xmlns:m="http://schemas.openxmlformats.org/officeDocument/2006/math">
                    <m:sSub>
                      <m:sSubPr>
                        <m:ctrlPr>
                          <a:rPr lang="es-MX" sz="2400" b="0" i="1" smtClean="0">
                            <a:latin typeface="Cambria Math" panose="02040503050406030204" pitchFamily="18" charset="0"/>
                            <a:cs typeface="Times New Roman" panose="02020603050405020304" pitchFamily="18" charset="0"/>
                          </a:rPr>
                        </m:ctrlPr>
                      </m:sSubPr>
                      <m:e>
                        <m:r>
                          <a:rPr lang="es-MX" sz="2400" b="0" i="1" smtClean="0">
                            <a:latin typeface="Cambria Math" panose="02040503050406030204" pitchFamily="18" charset="0"/>
                            <a:cs typeface="Times New Roman" panose="02020603050405020304" pitchFamily="18" charset="0"/>
                          </a:rPr>
                          <m:t>𝐴</m:t>
                        </m:r>
                      </m:e>
                      <m:sub>
                        <m:r>
                          <a:rPr lang="es-MX" sz="2400" b="0" i="1" smtClean="0">
                            <a:latin typeface="Cambria Math" panose="02040503050406030204" pitchFamily="18" charset="0"/>
                            <a:cs typeface="Times New Roman" panose="02020603050405020304" pitchFamily="18" charset="0"/>
                          </a:rPr>
                          <m:t>2</m:t>
                        </m:r>
                      </m:sub>
                    </m:sSub>
                    <m:r>
                      <a:rPr lang="es-MX" sz="2400" b="0" i="1" smtClean="0">
                        <a:latin typeface="Cambria Math" panose="02040503050406030204" pitchFamily="18" charset="0"/>
                        <a:cs typeface="Times New Roman" panose="02020603050405020304" pitchFamily="18" charset="0"/>
                      </a:rPr>
                      <m:t>/</m:t>
                    </m:r>
                    <m:sSub>
                      <m:sSubPr>
                        <m:ctrlPr>
                          <a:rPr lang="es-MX" sz="2400" b="0" i="1" smtClean="0">
                            <a:latin typeface="Cambria Math" panose="02040503050406030204" pitchFamily="18" charset="0"/>
                            <a:cs typeface="Times New Roman" panose="02020603050405020304" pitchFamily="18" charset="0"/>
                          </a:rPr>
                        </m:ctrlPr>
                      </m:sSubPr>
                      <m:e>
                        <m:r>
                          <a:rPr lang="es-MX" sz="2400" b="0" i="1" smtClean="0">
                            <a:latin typeface="Cambria Math" panose="02040503050406030204" pitchFamily="18" charset="0"/>
                            <a:cs typeface="Times New Roman" panose="02020603050405020304" pitchFamily="18" charset="0"/>
                          </a:rPr>
                          <m:t>𝐴</m:t>
                        </m:r>
                      </m:e>
                      <m:sub>
                        <m:r>
                          <a:rPr lang="es-MX" sz="2400" b="0" i="1" smtClean="0">
                            <a:latin typeface="Cambria Math" panose="02040503050406030204" pitchFamily="18" charset="0"/>
                            <a:cs typeface="Times New Roman" panose="02020603050405020304" pitchFamily="18" charset="0"/>
                          </a:rPr>
                          <m:t>𝑡</m:t>
                        </m:r>
                      </m:sub>
                    </m:sSub>
                  </m:oMath>
                </a14:m>
                <a:r>
                  <a:rPr lang="es-MX" sz="2400" dirty="0">
                    <a:latin typeface="Times New Roman" panose="02020603050405020304" pitchFamily="18" charset="0"/>
                    <a:cs typeface="Times New Roman" panose="02020603050405020304" pitchFamily="18" charset="0"/>
                  </a:rPr>
                  <a:t> optimo en función de la altitud operativa, buscamos que </a:t>
                </a:r>
                <a14:m>
                  <m:oMath xmlns:m="http://schemas.openxmlformats.org/officeDocument/2006/math">
                    <m:sSub>
                      <m:sSubPr>
                        <m:ctrlPr>
                          <a:rPr lang="es-MX" sz="2400" b="0" i="1" smtClean="0">
                            <a:latin typeface="Cambria Math" panose="02040503050406030204" pitchFamily="18" charset="0"/>
                            <a:cs typeface="Times New Roman" panose="02020603050405020304" pitchFamily="18" charset="0"/>
                          </a:rPr>
                        </m:ctrlPr>
                      </m:sSubPr>
                      <m:e>
                        <m:r>
                          <a:rPr lang="es-MX" sz="2400" b="0" i="1" smtClean="0">
                            <a:latin typeface="Cambria Math" panose="02040503050406030204" pitchFamily="18" charset="0"/>
                            <a:cs typeface="Times New Roman" panose="02020603050405020304" pitchFamily="18" charset="0"/>
                          </a:rPr>
                          <m:t>𝑝</m:t>
                        </m:r>
                      </m:e>
                      <m:sub>
                        <m:r>
                          <a:rPr lang="es-MX" sz="2400" b="0" i="1" smtClean="0">
                            <a:latin typeface="Cambria Math" panose="02040503050406030204" pitchFamily="18" charset="0"/>
                            <a:cs typeface="Times New Roman" panose="02020603050405020304" pitchFamily="18" charset="0"/>
                          </a:rPr>
                          <m:t>2</m:t>
                        </m:r>
                      </m:sub>
                    </m:sSub>
                    <m:r>
                      <a:rPr lang="es-MX" sz="2400" b="0" i="1" smtClean="0">
                        <a:latin typeface="Cambria Math" panose="02040503050406030204" pitchFamily="18" charset="0"/>
                        <a:cs typeface="Times New Roman" panose="02020603050405020304" pitchFamily="18" charset="0"/>
                      </a:rPr>
                      <m:t>=</m:t>
                    </m:r>
                    <m:sSub>
                      <m:sSubPr>
                        <m:ctrlPr>
                          <a:rPr lang="es-MX" sz="2400" b="0" i="1" smtClean="0">
                            <a:latin typeface="Cambria Math" panose="02040503050406030204" pitchFamily="18" charset="0"/>
                            <a:cs typeface="Times New Roman" panose="02020603050405020304" pitchFamily="18" charset="0"/>
                          </a:rPr>
                        </m:ctrlPr>
                      </m:sSubPr>
                      <m:e>
                        <m:r>
                          <a:rPr lang="es-MX" sz="2400" b="0" i="1" smtClean="0">
                            <a:latin typeface="Cambria Math" panose="02040503050406030204" pitchFamily="18" charset="0"/>
                            <a:cs typeface="Times New Roman" panose="02020603050405020304" pitchFamily="18" charset="0"/>
                          </a:rPr>
                          <m:t>𝑝</m:t>
                        </m:r>
                      </m:e>
                      <m:sub>
                        <m:r>
                          <a:rPr lang="es-MX" sz="2400" b="0" i="1" smtClean="0">
                            <a:latin typeface="Cambria Math" panose="02040503050406030204" pitchFamily="18" charset="0"/>
                            <a:cs typeface="Times New Roman" panose="02020603050405020304" pitchFamily="18" charset="0"/>
                          </a:rPr>
                          <m:t>3</m:t>
                        </m:r>
                      </m:sub>
                    </m:sSub>
                  </m:oMath>
                </a14:m>
                <a:r>
                  <a:rPr lang="es-MX" sz="2400" dirty="0">
                    <a:latin typeface="Times New Roman" panose="02020603050405020304" pitchFamily="18" charset="0"/>
                    <a:cs typeface="Times New Roman" panose="02020603050405020304" pitchFamily="18" charset="0"/>
                  </a:rPr>
                  <a:t> </a:t>
                </a:r>
              </a:p>
            </p:txBody>
          </p:sp>
        </mc:Choice>
        <mc:Fallback>
          <p:sp>
            <p:nvSpPr>
              <p:cNvPr id="3" name="Marcador de contenido 2">
                <a:extLst>
                  <a:ext uri="{FF2B5EF4-FFF2-40B4-BE49-F238E27FC236}">
                    <a16:creationId xmlns:a16="http://schemas.microsoft.com/office/drawing/2014/main" id="{9D212CE2-B569-5765-664D-52BD84671B53}"/>
                  </a:ext>
                </a:extLst>
              </p:cNvPr>
              <p:cNvSpPr>
                <a:spLocks noGrp="1" noRot="1" noChangeAspect="1" noMove="1" noResize="1" noEditPoints="1" noAdjustHandles="1" noChangeArrowheads="1" noChangeShapeType="1" noTextEdit="1"/>
              </p:cNvSpPr>
              <p:nvPr>
                <p:ph sz="half" idx="1"/>
              </p:nvPr>
            </p:nvSpPr>
            <p:spPr>
              <a:xfrm>
                <a:off x="465221" y="1690688"/>
                <a:ext cx="5005137" cy="4486275"/>
              </a:xfrm>
              <a:blipFill>
                <a:blip r:embed="rId3"/>
                <a:stretch>
                  <a:fillRect l="-1827" t="-1902"/>
                </a:stretch>
              </a:blipFill>
            </p:spPr>
            <p:txBody>
              <a:bodyPr/>
              <a:lstStyle/>
              <a:p>
                <a:r>
                  <a:rPr lang="es-MX">
                    <a:noFill/>
                  </a:rPr>
                  <a:t> </a:t>
                </a:r>
              </a:p>
            </p:txBody>
          </p:sp>
        </mc:Fallback>
      </mc:AlternateContent>
      <p:pic>
        <p:nvPicPr>
          <p:cNvPr id="11" name="Imagen 10">
            <a:extLst>
              <a:ext uri="{FF2B5EF4-FFF2-40B4-BE49-F238E27FC236}">
                <a16:creationId xmlns:a16="http://schemas.microsoft.com/office/drawing/2014/main" id="{4171342F-33BD-9E54-AFF9-8592B2450642}"/>
              </a:ext>
            </a:extLst>
          </p:cNvPr>
          <p:cNvPicPr>
            <a:picLocks noChangeAspect="1"/>
          </p:cNvPicPr>
          <p:nvPr/>
        </p:nvPicPr>
        <p:blipFill>
          <a:blip r:embed="rId4"/>
          <a:stretch>
            <a:fillRect/>
          </a:stretch>
        </p:blipFill>
        <p:spPr>
          <a:xfrm>
            <a:off x="5495411" y="2060462"/>
            <a:ext cx="6159957" cy="3522919"/>
          </a:xfrm>
          <a:prstGeom prst="rect">
            <a:avLst/>
          </a:prstGeom>
        </p:spPr>
      </p:pic>
      <p:sp>
        <p:nvSpPr>
          <p:cNvPr id="13" name="Abrir llave 12">
            <a:extLst>
              <a:ext uri="{FF2B5EF4-FFF2-40B4-BE49-F238E27FC236}">
                <a16:creationId xmlns:a16="http://schemas.microsoft.com/office/drawing/2014/main" id="{E0BBBB8D-80D2-0277-2D83-5839EDB6890E}"/>
              </a:ext>
            </a:extLst>
          </p:cNvPr>
          <p:cNvSpPr/>
          <p:nvPr/>
        </p:nvSpPr>
        <p:spPr>
          <a:xfrm rot="16200000">
            <a:off x="2162727" y="3294145"/>
            <a:ext cx="269207" cy="782053"/>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s-MX"/>
          </a:p>
        </p:txBody>
      </p:sp>
      <p:sp>
        <p:nvSpPr>
          <p:cNvPr id="14" name="Abrir llave 13">
            <a:extLst>
              <a:ext uri="{FF2B5EF4-FFF2-40B4-BE49-F238E27FC236}">
                <a16:creationId xmlns:a16="http://schemas.microsoft.com/office/drawing/2014/main" id="{B01E28D3-F041-7B60-80A1-C1D466F0E5E1}"/>
              </a:ext>
            </a:extLst>
          </p:cNvPr>
          <p:cNvSpPr/>
          <p:nvPr/>
        </p:nvSpPr>
        <p:spPr>
          <a:xfrm rot="16200000">
            <a:off x="3688081" y="2883208"/>
            <a:ext cx="269207" cy="1608221"/>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s-MX"/>
          </a:p>
        </p:txBody>
      </p:sp>
      <p:sp>
        <p:nvSpPr>
          <p:cNvPr id="15" name="CuadroTexto 14">
            <a:extLst>
              <a:ext uri="{FF2B5EF4-FFF2-40B4-BE49-F238E27FC236}">
                <a16:creationId xmlns:a16="http://schemas.microsoft.com/office/drawing/2014/main" id="{71392D05-5CB3-995F-825F-28AD09643899}"/>
              </a:ext>
            </a:extLst>
          </p:cNvPr>
          <p:cNvSpPr txBox="1"/>
          <p:nvPr/>
        </p:nvSpPr>
        <p:spPr>
          <a:xfrm>
            <a:off x="1358457" y="3819775"/>
            <a:ext cx="1372011" cy="646331"/>
          </a:xfrm>
          <a:prstGeom prst="rect">
            <a:avLst/>
          </a:prstGeom>
          <a:noFill/>
        </p:spPr>
        <p:txBody>
          <a:bodyPr wrap="square" rtlCol="0">
            <a:spAutoFit/>
          </a:bodyPr>
          <a:lstStyle/>
          <a:p>
            <a:pPr algn="just"/>
            <a:r>
              <a:rPr lang="es-MX" dirty="0"/>
              <a:t>Empuje por momentum</a:t>
            </a:r>
          </a:p>
        </p:txBody>
      </p:sp>
      <p:sp>
        <p:nvSpPr>
          <p:cNvPr id="16" name="CuadroTexto 15">
            <a:extLst>
              <a:ext uri="{FF2B5EF4-FFF2-40B4-BE49-F238E27FC236}">
                <a16:creationId xmlns:a16="http://schemas.microsoft.com/office/drawing/2014/main" id="{071E4AFD-07EF-C366-4ACD-3295252BC030}"/>
              </a:ext>
            </a:extLst>
          </p:cNvPr>
          <p:cNvSpPr txBox="1"/>
          <p:nvPr/>
        </p:nvSpPr>
        <p:spPr>
          <a:xfrm>
            <a:off x="2952400" y="3821922"/>
            <a:ext cx="2253915" cy="646331"/>
          </a:xfrm>
          <a:prstGeom prst="rect">
            <a:avLst/>
          </a:prstGeom>
          <a:noFill/>
        </p:spPr>
        <p:txBody>
          <a:bodyPr wrap="square" rtlCol="0">
            <a:spAutoFit/>
          </a:bodyPr>
          <a:lstStyle/>
          <a:p>
            <a:pPr algn="ctr"/>
            <a:r>
              <a:rPr lang="es-MX" dirty="0"/>
              <a:t>Empuje por diferencia de presión</a:t>
            </a:r>
          </a:p>
        </p:txBody>
      </p:sp>
      <p:sp>
        <p:nvSpPr>
          <p:cNvPr id="19" name="CuadroTexto 18">
            <a:extLst>
              <a:ext uri="{FF2B5EF4-FFF2-40B4-BE49-F238E27FC236}">
                <a16:creationId xmlns:a16="http://schemas.microsoft.com/office/drawing/2014/main" id="{6E4EF6AD-030C-D1D9-14FB-843EC4460BEB}"/>
              </a:ext>
            </a:extLst>
          </p:cNvPr>
          <p:cNvSpPr txBox="1"/>
          <p:nvPr/>
        </p:nvSpPr>
        <p:spPr>
          <a:xfrm>
            <a:off x="5616741" y="5583823"/>
            <a:ext cx="3104248" cy="369332"/>
          </a:xfrm>
          <a:prstGeom prst="rect">
            <a:avLst/>
          </a:prstGeom>
          <a:noFill/>
        </p:spPr>
        <p:txBody>
          <a:bodyPr wrap="none" rtlCol="0">
            <a:spAutoFit/>
          </a:bodyPr>
          <a:lstStyle/>
          <a:p>
            <a:r>
              <a:rPr lang="es-MX" dirty="0"/>
              <a:t>(Sutton &amp; </a:t>
            </a:r>
            <a:r>
              <a:rPr lang="es-MX" dirty="0" err="1"/>
              <a:t>Biblarz</a:t>
            </a:r>
            <a:r>
              <a:rPr lang="es-MX" dirty="0"/>
              <a:t>, 2017, p. 32)</a:t>
            </a:r>
          </a:p>
        </p:txBody>
      </p:sp>
    </p:spTree>
    <p:extLst>
      <p:ext uri="{BB962C8B-B14F-4D97-AF65-F5344CB8AC3E}">
        <p14:creationId xmlns:p14="http://schemas.microsoft.com/office/powerpoint/2010/main" val="11536989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FCBCE7-4227-3A4F-7553-65FB8C0E2E15}"/>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2845A44F-A3CC-A535-578F-D1159003EE11}"/>
              </a:ext>
            </a:extLst>
          </p:cNvPr>
          <p:cNvSpPr>
            <a:spLocks noGrp="1"/>
          </p:cNvSpPr>
          <p:nvPr>
            <p:ph type="title"/>
          </p:nvPr>
        </p:nvSpPr>
        <p:spPr/>
        <p:txBody>
          <a:bodyPr>
            <a:normAutofit/>
          </a:bodyPr>
          <a:lstStyle/>
          <a:p>
            <a:r>
              <a:rPr lang="es-MX" sz="3400" dirty="0">
                <a:latin typeface="Times New Roman" panose="02020603050405020304" pitchFamily="18" charset="0"/>
                <a:cs typeface="Times New Roman" panose="02020603050405020304" pitchFamily="18" charset="0"/>
              </a:rPr>
              <a:t>Estado del arte</a:t>
            </a:r>
          </a:p>
        </p:txBody>
      </p:sp>
      <mc:AlternateContent xmlns:mc="http://schemas.openxmlformats.org/markup-compatibility/2006">
        <mc:Choice xmlns:a14="http://schemas.microsoft.com/office/drawing/2010/main" Requires="a14">
          <p:sp>
            <p:nvSpPr>
              <p:cNvPr id="3" name="Marcador de contenido 2">
                <a:extLst>
                  <a:ext uri="{FF2B5EF4-FFF2-40B4-BE49-F238E27FC236}">
                    <a16:creationId xmlns:a16="http://schemas.microsoft.com/office/drawing/2014/main" id="{9B47C1CA-1FBE-412A-E933-F868B5095F17}"/>
                  </a:ext>
                </a:extLst>
              </p:cNvPr>
              <p:cNvSpPr>
                <a:spLocks noGrp="1"/>
              </p:cNvSpPr>
              <p:nvPr>
                <p:ph sz="half" idx="1"/>
              </p:nvPr>
            </p:nvSpPr>
            <p:spPr>
              <a:xfrm>
                <a:off x="838200" y="1690688"/>
                <a:ext cx="5181600" cy="4486275"/>
              </a:xfrm>
            </p:spPr>
            <p:txBody>
              <a:bodyPr>
                <a:normAutofit/>
              </a:bodyPr>
              <a:lstStyle/>
              <a:p>
                <a:pPr marL="0" indent="0">
                  <a:buNone/>
                </a:pPr>
                <a:r>
                  <a:rPr lang="es-MX" sz="2400" dirty="0">
                    <a:latin typeface="Times New Roman" panose="02020603050405020304" pitchFamily="18" charset="0"/>
                    <a:cs typeface="Times New Roman" panose="02020603050405020304" pitchFamily="18" charset="0"/>
                  </a:rPr>
                  <a:t>Velocidad característica: </a:t>
                </a:r>
              </a:p>
              <a:p>
                <a:pPr marL="0" indent="0">
                  <a:buNone/>
                </a:pPr>
                <a14:m>
                  <m:oMathPara xmlns:m="http://schemas.openxmlformats.org/officeDocument/2006/math">
                    <m:oMathParaPr>
                      <m:jc m:val="centerGroup"/>
                    </m:oMathParaPr>
                    <m:oMath xmlns:m="http://schemas.openxmlformats.org/officeDocument/2006/math">
                      <m:sSup>
                        <m:sSupPr>
                          <m:ctrlPr>
                            <a:rPr lang="es-MX" sz="2400" b="0" i="1" smtClean="0">
                              <a:latin typeface="Cambria Math" panose="02040503050406030204" pitchFamily="18" charset="0"/>
                              <a:cs typeface="Times New Roman" panose="02020603050405020304" pitchFamily="18" charset="0"/>
                            </a:rPr>
                          </m:ctrlPr>
                        </m:sSupPr>
                        <m:e>
                          <m:r>
                            <a:rPr lang="es-MX" sz="2400" b="0" i="1" smtClean="0">
                              <a:latin typeface="Cambria Math" panose="02040503050406030204" pitchFamily="18" charset="0"/>
                              <a:cs typeface="Times New Roman" panose="02020603050405020304" pitchFamily="18" charset="0"/>
                            </a:rPr>
                            <m:t>𝑐</m:t>
                          </m:r>
                        </m:e>
                        <m:sup>
                          <m:r>
                            <a:rPr lang="es-MX" sz="2400" b="0" i="1" smtClean="0">
                              <a:latin typeface="Cambria Math" panose="02040503050406030204" pitchFamily="18" charset="0"/>
                              <a:cs typeface="Times New Roman" panose="02020603050405020304" pitchFamily="18" charset="0"/>
                            </a:rPr>
                            <m:t>∗</m:t>
                          </m:r>
                        </m:sup>
                      </m:sSup>
                      <m:r>
                        <a:rPr lang="es-MX" sz="2400" b="0" i="1" smtClean="0">
                          <a:latin typeface="Cambria Math" panose="02040503050406030204" pitchFamily="18" charset="0"/>
                          <a:cs typeface="Times New Roman" panose="02020603050405020304" pitchFamily="18" charset="0"/>
                        </a:rPr>
                        <m:t>=</m:t>
                      </m:r>
                      <m:f>
                        <m:fPr>
                          <m:ctrlPr>
                            <a:rPr lang="es-MX" sz="2400" b="0" i="1" smtClean="0">
                              <a:latin typeface="Cambria Math" panose="02040503050406030204" pitchFamily="18" charset="0"/>
                              <a:cs typeface="Times New Roman" panose="02020603050405020304" pitchFamily="18" charset="0"/>
                            </a:rPr>
                          </m:ctrlPr>
                        </m:fPr>
                        <m:num>
                          <m:sSub>
                            <m:sSubPr>
                              <m:ctrlPr>
                                <a:rPr lang="es-MX" sz="2400" b="0" i="1" smtClean="0">
                                  <a:latin typeface="Cambria Math" panose="02040503050406030204" pitchFamily="18" charset="0"/>
                                  <a:cs typeface="Times New Roman" panose="02020603050405020304" pitchFamily="18" charset="0"/>
                                </a:rPr>
                              </m:ctrlPr>
                            </m:sSubPr>
                            <m:e>
                              <m:r>
                                <a:rPr lang="es-MX" sz="2400" b="0" i="1" smtClean="0">
                                  <a:latin typeface="Cambria Math" panose="02040503050406030204" pitchFamily="18" charset="0"/>
                                  <a:cs typeface="Times New Roman" panose="02020603050405020304" pitchFamily="18" charset="0"/>
                                </a:rPr>
                                <m:t>𝑝</m:t>
                              </m:r>
                            </m:e>
                            <m:sub>
                              <m:r>
                                <a:rPr lang="es-MX" sz="2400" b="0" i="1" smtClean="0">
                                  <a:latin typeface="Cambria Math" panose="02040503050406030204" pitchFamily="18" charset="0"/>
                                  <a:cs typeface="Times New Roman" panose="02020603050405020304" pitchFamily="18" charset="0"/>
                                </a:rPr>
                                <m:t>1</m:t>
                              </m:r>
                            </m:sub>
                          </m:sSub>
                          <m:sSub>
                            <m:sSubPr>
                              <m:ctrlPr>
                                <a:rPr lang="es-MX" sz="2400" b="0" i="1" smtClean="0">
                                  <a:latin typeface="Cambria Math" panose="02040503050406030204" pitchFamily="18" charset="0"/>
                                  <a:cs typeface="Times New Roman" panose="02020603050405020304" pitchFamily="18" charset="0"/>
                                </a:rPr>
                              </m:ctrlPr>
                            </m:sSubPr>
                            <m:e>
                              <m:r>
                                <a:rPr lang="es-MX" sz="2400" b="0" i="1" smtClean="0">
                                  <a:latin typeface="Cambria Math" panose="02040503050406030204" pitchFamily="18" charset="0"/>
                                  <a:cs typeface="Times New Roman" panose="02020603050405020304" pitchFamily="18" charset="0"/>
                                </a:rPr>
                                <m:t>𝐴</m:t>
                              </m:r>
                            </m:e>
                            <m:sub>
                              <m:r>
                                <a:rPr lang="es-MX" sz="2400" b="0" i="1" smtClean="0">
                                  <a:latin typeface="Cambria Math" panose="02040503050406030204" pitchFamily="18" charset="0"/>
                                  <a:cs typeface="Times New Roman" panose="02020603050405020304" pitchFamily="18" charset="0"/>
                                </a:rPr>
                                <m:t>𝑡</m:t>
                              </m:r>
                            </m:sub>
                          </m:sSub>
                        </m:num>
                        <m:den>
                          <m:sSub>
                            <m:sSubPr>
                              <m:ctrlPr>
                                <a:rPr lang="es-MX" sz="2400" b="0" i="1" smtClean="0">
                                  <a:latin typeface="Cambria Math" panose="02040503050406030204" pitchFamily="18" charset="0"/>
                                  <a:cs typeface="Times New Roman" panose="02020603050405020304" pitchFamily="18" charset="0"/>
                                </a:rPr>
                              </m:ctrlPr>
                            </m:sSubPr>
                            <m:e>
                              <m:acc>
                                <m:accPr>
                                  <m:chr m:val="̇"/>
                                  <m:ctrlPr>
                                    <a:rPr lang="es-MX" sz="2400" b="0" i="1" smtClean="0">
                                      <a:latin typeface="Cambria Math" panose="02040503050406030204" pitchFamily="18" charset="0"/>
                                      <a:cs typeface="Times New Roman" panose="02020603050405020304" pitchFamily="18" charset="0"/>
                                    </a:rPr>
                                  </m:ctrlPr>
                                </m:accPr>
                                <m:e>
                                  <m:r>
                                    <a:rPr lang="es-MX" sz="2400" b="0" i="1" smtClean="0">
                                      <a:latin typeface="Cambria Math" panose="02040503050406030204" pitchFamily="18" charset="0"/>
                                      <a:cs typeface="Times New Roman" panose="02020603050405020304" pitchFamily="18" charset="0"/>
                                    </a:rPr>
                                    <m:t>𝑚</m:t>
                                  </m:r>
                                </m:e>
                              </m:acc>
                            </m:e>
                            <m:sub>
                              <m:r>
                                <a:rPr lang="es-MX" sz="2400" b="0" i="1" smtClean="0">
                                  <a:latin typeface="Cambria Math" panose="02040503050406030204" pitchFamily="18" charset="0"/>
                                  <a:cs typeface="Times New Roman" panose="02020603050405020304" pitchFamily="18" charset="0"/>
                                </a:rPr>
                                <m:t>𝑃</m:t>
                              </m:r>
                            </m:sub>
                          </m:sSub>
                        </m:den>
                      </m:f>
                      <m:r>
                        <a:rPr lang="es-MX" sz="2400" b="0" i="1" smtClean="0">
                          <a:latin typeface="Cambria Math" panose="02040503050406030204" pitchFamily="18" charset="0"/>
                          <a:cs typeface="Times New Roman" panose="02020603050405020304" pitchFamily="18" charset="0"/>
                        </a:rPr>
                        <m:t>=</m:t>
                      </m:r>
                      <m:rad>
                        <m:radPr>
                          <m:degHide m:val="on"/>
                          <m:ctrlPr>
                            <a:rPr lang="es-MX" sz="2400" b="0" i="1" smtClean="0">
                              <a:latin typeface="Cambria Math" panose="02040503050406030204" pitchFamily="18" charset="0"/>
                              <a:cs typeface="Times New Roman" panose="02020603050405020304" pitchFamily="18" charset="0"/>
                            </a:rPr>
                          </m:ctrlPr>
                        </m:radPr>
                        <m:deg/>
                        <m:e>
                          <m:r>
                            <a:rPr lang="es-MX" sz="2400" b="0" i="1" smtClean="0">
                              <a:latin typeface="Cambria Math" panose="02040503050406030204" pitchFamily="18" charset="0"/>
                              <a:cs typeface="Times New Roman" panose="02020603050405020304" pitchFamily="18" charset="0"/>
                            </a:rPr>
                            <m:t>𝛾</m:t>
                          </m:r>
                          <m:sSub>
                            <m:sSubPr>
                              <m:ctrlPr>
                                <a:rPr lang="es-MX" sz="2400" b="0" i="1" smtClean="0">
                                  <a:latin typeface="Cambria Math" panose="02040503050406030204" pitchFamily="18" charset="0"/>
                                  <a:cs typeface="Times New Roman" panose="02020603050405020304" pitchFamily="18" charset="0"/>
                                </a:rPr>
                              </m:ctrlPr>
                            </m:sSubPr>
                            <m:e>
                              <m:r>
                                <a:rPr lang="es-MX" sz="2400" b="0" i="1" smtClean="0">
                                  <a:latin typeface="Cambria Math" panose="02040503050406030204" pitchFamily="18" charset="0"/>
                                  <a:cs typeface="Times New Roman" panose="02020603050405020304" pitchFamily="18" charset="0"/>
                                </a:rPr>
                                <m:t>𝑅</m:t>
                              </m:r>
                            </m:e>
                            <m:sub>
                              <m:r>
                                <a:rPr lang="es-MX" sz="2400" b="0" i="1" smtClean="0">
                                  <a:latin typeface="Cambria Math" panose="02040503050406030204" pitchFamily="18" charset="0"/>
                                  <a:cs typeface="Times New Roman" panose="02020603050405020304" pitchFamily="18" charset="0"/>
                                </a:rPr>
                                <m:t>𝑃</m:t>
                              </m:r>
                            </m:sub>
                          </m:sSub>
                          <m:sSub>
                            <m:sSubPr>
                              <m:ctrlPr>
                                <a:rPr lang="es-MX" sz="2400" b="0" i="1" smtClean="0">
                                  <a:latin typeface="Cambria Math" panose="02040503050406030204" pitchFamily="18" charset="0"/>
                                  <a:cs typeface="Times New Roman" panose="02020603050405020304" pitchFamily="18" charset="0"/>
                                </a:rPr>
                              </m:ctrlPr>
                            </m:sSubPr>
                            <m:e>
                              <m:r>
                                <a:rPr lang="es-MX" sz="2400" b="0" i="1" smtClean="0">
                                  <a:latin typeface="Cambria Math" panose="02040503050406030204" pitchFamily="18" charset="0"/>
                                  <a:cs typeface="Times New Roman" panose="02020603050405020304" pitchFamily="18" charset="0"/>
                                </a:rPr>
                                <m:t>𝑇</m:t>
                              </m:r>
                            </m:e>
                            <m:sub>
                              <m:r>
                                <a:rPr lang="es-MX" sz="2400" b="0" i="1" smtClean="0">
                                  <a:latin typeface="Cambria Math" panose="02040503050406030204" pitchFamily="18" charset="0"/>
                                  <a:cs typeface="Times New Roman" panose="02020603050405020304" pitchFamily="18" charset="0"/>
                                </a:rPr>
                                <m:t>𝑐</m:t>
                              </m:r>
                            </m:sub>
                          </m:sSub>
                        </m:e>
                      </m:rad>
                    </m:oMath>
                  </m:oMathPara>
                </a14:m>
                <a:endParaRPr lang="es-MX" sz="2400" dirty="0">
                  <a:latin typeface="Times New Roman" panose="02020603050405020304" pitchFamily="18" charset="0"/>
                  <a:cs typeface="Times New Roman" panose="02020603050405020304" pitchFamily="18" charset="0"/>
                </a:endParaRPr>
              </a:p>
              <a:p>
                <a:pPr marL="0" indent="0">
                  <a:buNone/>
                </a:pPr>
                <a:r>
                  <a:rPr lang="es-MX" sz="2400" dirty="0">
                    <a:latin typeface="Times New Roman" panose="02020603050405020304" pitchFamily="18" charset="0"/>
                    <a:cs typeface="Times New Roman" panose="02020603050405020304" pitchFamily="18" charset="0"/>
                  </a:rPr>
                  <a:t>Eficiencia de combustión del proceso, que tan rápido se generan los gases de combustión.</a:t>
                </a:r>
              </a:p>
              <a:p>
                <a:pPr marL="0" indent="0">
                  <a:buNone/>
                </a:pPr>
                <a:endParaRPr lang="es-MX" sz="2400" dirty="0">
                  <a:latin typeface="Times New Roman" panose="02020603050405020304" pitchFamily="18" charset="0"/>
                  <a:cs typeface="Times New Roman" panose="02020603050405020304" pitchFamily="18" charset="0"/>
                </a:endParaRPr>
              </a:p>
            </p:txBody>
          </p:sp>
        </mc:Choice>
        <mc:Fallback>
          <p:sp>
            <p:nvSpPr>
              <p:cNvPr id="3" name="Marcador de contenido 2">
                <a:extLst>
                  <a:ext uri="{FF2B5EF4-FFF2-40B4-BE49-F238E27FC236}">
                    <a16:creationId xmlns:a16="http://schemas.microsoft.com/office/drawing/2014/main" id="{9B47C1CA-1FBE-412A-E933-F868B5095F17}"/>
                  </a:ext>
                </a:extLst>
              </p:cNvPr>
              <p:cNvSpPr>
                <a:spLocks noGrp="1" noRot="1" noChangeAspect="1" noMove="1" noResize="1" noEditPoints="1" noAdjustHandles="1" noChangeArrowheads="1" noChangeShapeType="1" noTextEdit="1"/>
              </p:cNvSpPr>
              <p:nvPr>
                <p:ph sz="half" idx="1"/>
              </p:nvPr>
            </p:nvSpPr>
            <p:spPr>
              <a:xfrm>
                <a:off x="838200" y="1690688"/>
                <a:ext cx="5181600" cy="4486275"/>
              </a:xfrm>
              <a:blipFill>
                <a:blip r:embed="rId3"/>
                <a:stretch>
                  <a:fillRect l="-1882" t="-1902"/>
                </a:stretch>
              </a:blipFill>
            </p:spPr>
            <p:txBody>
              <a:bodyPr/>
              <a:lstStyle/>
              <a:p>
                <a:r>
                  <a:rPr lang="es-MX">
                    <a:noFill/>
                  </a:rPr>
                  <a:t> </a:t>
                </a:r>
              </a:p>
            </p:txBody>
          </p:sp>
        </mc:Fallback>
      </mc:AlternateContent>
      <mc:AlternateContent xmlns:mc="http://schemas.openxmlformats.org/markup-compatibility/2006">
        <mc:Choice xmlns:a14="http://schemas.microsoft.com/office/drawing/2010/main" Requires="a14">
          <p:sp>
            <p:nvSpPr>
              <p:cNvPr id="4" name="Marcador de contenido 3">
                <a:extLst>
                  <a:ext uri="{FF2B5EF4-FFF2-40B4-BE49-F238E27FC236}">
                    <a16:creationId xmlns:a16="http://schemas.microsoft.com/office/drawing/2014/main" id="{33376411-7794-DBE3-8CFD-7FD77FD9B7E1}"/>
                  </a:ext>
                </a:extLst>
              </p:cNvPr>
              <p:cNvSpPr>
                <a:spLocks noGrp="1"/>
              </p:cNvSpPr>
              <p:nvPr>
                <p:ph sz="half" idx="2"/>
              </p:nvPr>
            </p:nvSpPr>
            <p:spPr>
              <a:xfrm>
                <a:off x="6172200" y="1681861"/>
                <a:ext cx="5181600" cy="4486275"/>
              </a:xfrm>
            </p:spPr>
            <p:txBody>
              <a:bodyPr>
                <a:normAutofit/>
              </a:bodyPr>
              <a:lstStyle/>
              <a:p>
                <a:pPr marL="0" indent="0">
                  <a:buNone/>
                </a:pPr>
                <a:r>
                  <a:rPr lang="es-MX" sz="2400" dirty="0">
                    <a:latin typeface="Times New Roman" panose="02020603050405020304" pitchFamily="18" charset="0"/>
                    <a:cs typeface="Times New Roman" panose="02020603050405020304" pitchFamily="18" charset="0"/>
                  </a:rPr>
                  <a:t>Si tuviésemos un volumen de control estándar con un orificio (Este siendo el área de garganta, </a:t>
                </a:r>
                <a14:m>
                  <m:oMath xmlns:m="http://schemas.openxmlformats.org/officeDocument/2006/math">
                    <m:sSub>
                      <m:sSubPr>
                        <m:ctrlPr>
                          <a:rPr lang="es-MX" sz="2400" b="0" i="1" smtClean="0">
                            <a:latin typeface="Cambria Math" panose="02040503050406030204" pitchFamily="18" charset="0"/>
                            <a:cs typeface="Times New Roman" panose="02020603050405020304" pitchFamily="18" charset="0"/>
                          </a:rPr>
                        </m:ctrlPr>
                      </m:sSubPr>
                      <m:e>
                        <m:r>
                          <a:rPr lang="es-MX" sz="2400" b="0" i="1" smtClean="0">
                            <a:latin typeface="Cambria Math" panose="02040503050406030204" pitchFamily="18" charset="0"/>
                            <a:cs typeface="Times New Roman" panose="02020603050405020304" pitchFamily="18" charset="0"/>
                          </a:rPr>
                          <m:t>𝐴</m:t>
                        </m:r>
                      </m:e>
                      <m:sub>
                        <m:r>
                          <a:rPr lang="es-MX" sz="2400" b="0" i="1" smtClean="0">
                            <a:latin typeface="Cambria Math" panose="02040503050406030204" pitchFamily="18" charset="0"/>
                            <a:cs typeface="Times New Roman" panose="02020603050405020304" pitchFamily="18" charset="0"/>
                          </a:rPr>
                          <m:t>𝑡</m:t>
                        </m:r>
                      </m:sub>
                    </m:sSub>
                    <m:r>
                      <a:rPr lang="es-MX" sz="2400" b="0" i="1" smtClean="0">
                        <a:latin typeface="Cambria Math" panose="02040503050406030204" pitchFamily="18" charset="0"/>
                        <a:cs typeface="Times New Roman" panose="02020603050405020304" pitchFamily="18" charset="0"/>
                      </a:rPr>
                      <m:t>)</m:t>
                    </m:r>
                  </m:oMath>
                </a14:m>
                <a:r>
                  <a:rPr lang="es-MX" sz="2400" dirty="0">
                    <a:latin typeface="Times New Roman" panose="02020603050405020304" pitchFamily="18" charset="0"/>
                    <a:cs typeface="Times New Roman" panose="02020603050405020304" pitchFamily="18" charset="0"/>
                  </a:rPr>
                  <a:t> el combustible con mayor reacción de combustión tendría velocidades características mayores.</a:t>
                </a:r>
              </a:p>
            </p:txBody>
          </p:sp>
        </mc:Choice>
        <mc:Fallback>
          <p:sp>
            <p:nvSpPr>
              <p:cNvPr id="4" name="Marcador de contenido 3">
                <a:extLst>
                  <a:ext uri="{FF2B5EF4-FFF2-40B4-BE49-F238E27FC236}">
                    <a16:creationId xmlns:a16="http://schemas.microsoft.com/office/drawing/2014/main" id="{33376411-7794-DBE3-8CFD-7FD77FD9B7E1}"/>
                  </a:ext>
                </a:extLst>
              </p:cNvPr>
              <p:cNvSpPr>
                <a:spLocks noGrp="1" noRot="1" noChangeAspect="1" noMove="1" noResize="1" noEditPoints="1" noAdjustHandles="1" noChangeArrowheads="1" noChangeShapeType="1" noTextEdit="1"/>
              </p:cNvSpPr>
              <p:nvPr>
                <p:ph sz="half" idx="2"/>
              </p:nvPr>
            </p:nvSpPr>
            <p:spPr>
              <a:xfrm>
                <a:off x="6172200" y="1681861"/>
                <a:ext cx="5181600" cy="4486275"/>
              </a:xfrm>
              <a:blipFill>
                <a:blip r:embed="rId4"/>
                <a:stretch>
                  <a:fillRect l="-1882" t="-1902" r="-2353"/>
                </a:stretch>
              </a:blipFill>
            </p:spPr>
            <p:txBody>
              <a:bodyPr/>
              <a:lstStyle/>
              <a:p>
                <a:r>
                  <a:rPr lang="es-MX">
                    <a:noFill/>
                  </a:rPr>
                  <a:t> </a:t>
                </a:r>
              </a:p>
            </p:txBody>
          </p:sp>
        </mc:Fallback>
      </mc:AlternateContent>
      <mc:AlternateContent xmlns:mc="http://schemas.openxmlformats.org/markup-compatibility/2006">
        <mc:Choice xmlns:a14="http://schemas.microsoft.com/office/drawing/2010/main" Requires="a14">
          <p:graphicFrame>
            <p:nvGraphicFramePr>
              <p:cNvPr id="9" name="Tabla 8">
                <a:extLst>
                  <a:ext uri="{FF2B5EF4-FFF2-40B4-BE49-F238E27FC236}">
                    <a16:creationId xmlns:a16="http://schemas.microsoft.com/office/drawing/2014/main" id="{98CA1BFB-021D-ADE1-A02E-3506BDC1A908}"/>
                  </a:ext>
                </a:extLst>
              </p:cNvPr>
              <p:cNvGraphicFramePr>
                <a:graphicFrameLocks noGrp="1"/>
              </p:cNvGraphicFramePr>
              <p:nvPr>
                <p:extLst>
                  <p:ext uri="{D42A27DB-BD31-4B8C-83A1-F6EECF244321}">
                    <p14:modId xmlns:p14="http://schemas.microsoft.com/office/powerpoint/2010/main" val="1380693578"/>
                  </p:ext>
                </p:extLst>
              </p:nvPr>
            </p:nvGraphicFramePr>
            <p:xfrm>
              <a:off x="838200" y="4060613"/>
              <a:ext cx="6261821" cy="1847606"/>
            </p:xfrm>
            <a:graphic>
              <a:graphicData uri="http://schemas.openxmlformats.org/drawingml/2006/table">
                <a:tbl>
                  <a:tblPr firstRow="1" bandRow="1">
                    <a:tableStyleId>{2D5ABB26-0587-4C30-8999-92F81FD0307C}</a:tableStyleId>
                  </a:tblPr>
                  <a:tblGrid>
                    <a:gridCol w="1207135">
                      <a:extLst>
                        <a:ext uri="{9D8B030D-6E8A-4147-A177-3AD203B41FA5}">
                          <a16:colId xmlns:a16="http://schemas.microsoft.com/office/drawing/2014/main" val="4231280534"/>
                        </a:ext>
                      </a:extLst>
                    </a:gridCol>
                    <a:gridCol w="1170305">
                      <a:extLst>
                        <a:ext uri="{9D8B030D-6E8A-4147-A177-3AD203B41FA5}">
                          <a16:colId xmlns:a16="http://schemas.microsoft.com/office/drawing/2014/main" val="1923169229"/>
                        </a:ext>
                      </a:extLst>
                    </a:gridCol>
                    <a:gridCol w="2041144">
                      <a:extLst>
                        <a:ext uri="{9D8B030D-6E8A-4147-A177-3AD203B41FA5}">
                          <a16:colId xmlns:a16="http://schemas.microsoft.com/office/drawing/2014/main" val="3299784387"/>
                        </a:ext>
                      </a:extLst>
                    </a:gridCol>
                    <a:gridCol w="1843237">
                      <a:extLst>
                        <a:ext uri="{9D8B030D-6E8A-4147-A177-3AD203B41FA5}">
                          <a16:colId xmlns:a16="http://schemas.microsoft.com/office/drawing/2014/main" val="2309885579"/>
                        </a:ext>
                      </a:extLst>
                    </a:gridCol>
                  </a:tblGrid>
                  <a:tr h="0">
                    <a:tc>
                      <a:txBody>
                        <a:bodyPr/>
                        <a:lstStyle/>
                        <a:p>
                          <a:r>
                            <a:rPr lang="es-MX" b="1" dirty="0" err="1"/>
                            <a:t>Oxig</a:t>
                          </a:r>
                          <a:r>
                            <a:rPr lang="es-MX" b="1" dirty="0"/>
                            <a:t>./F</a:t>
                          </a:r>
                        </a:p>
                      </a:txBody>
                      <a:tcPr>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r>
                            <a:rPr lang="es-MX" b="1" dirty="0" err="1"/>
                            <a:t>Mix</a:t>
                          </a:r>
                          <a:r>
                            <a:rPr lang="es-MX" b="1" dirty="0"/>
                            <a:t> </a:t>
                          </a:r>
                          <a:r>
                            <a:rPr lang="es-MX" b="1" dirty="0" err="1"/>
                            <a:t>Rat</a:t>
                          </a:r>
                          <a:r>
                            <a:rPr lang="es-MX" b="1" dirty="0"/>
                            <a:t>.</a:t>
                          </a:r>
                        </a:p>
                      </a:txBody>
                      <a:tcPr>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r>
                            <a:rPr lang="es-MX" b="1" dirty="0" err="1"/>
                            <a:t>Temp</a:t>
                          </a:r>
                          <a:r>
                            <a:rPr lang="es-MX" b="1" dirty="0"/>
                            <a:t>. en </a:t>
                          </a:r>
                          <a:r>
                            <a:rPr lang="es-MX" b="1" dirty="0" err="1"/>
                            <a:t>cam</a:t>
                          </a:r>
                          <a:r>
                            <a:rPr lang="es-MX" b="1" dirty="0"/>
                            <a:t>.(K)</a:t>
                          </a:r>
                        </a:p>
                      </a:txBody>
                      <a:tcPr>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14:m>
                            <m:oMathPara xmlns:m="http://schemas.openxmlformats.org/officeDocument/2006/math">
                              <m:oMathParaPr>
                                <m:jc m:val="centerGroup"/>
                              </m:oMathParaPr>
                              <m:oMath xmlns:m="http://schemas.openxmlformats.org/officeDocument/2006/math">
                                <m:sSup>
                                  <m:sSupPr>
                                    <m:ctrlPr>
                                      <a:rPr lang="es-MX" b="1" smtClean="0"/>
                                    </m:ctrlPr>
                                  </m:sSupPr>
                                  <m:e>
                                    <m:r>
                                      <a:rPr lang="es-MX" b="1" i="1" smtClean="0"/>
                                      <m:t>𝐜</m:t>
                                    </m:r>
                                  </m:e>
                                  <m:sup>
                                    <m:r>
                                      <a:rPr lang="es-MX" b="1" smtClean="0"/>
                                      <m:t>∗</m:t>
                                    </m:r>
                                  </m:sup>
                                </m:sSup>
                              </m:oMath>
                            </m:oMathPara>
                          </a14:m>
                          <a:endParaRPr lang="es-MX" b="1" dirty="0"/>
                        </a:p>
                      </a:txBody>
                      <a:tcPr>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1334428884"/>
                      </a:ext>
                    </a:extLst>
                  </a:tr>
                  <a:tr h="369326">
                    <a:tc>
                      <a:txBody>
                        <a:bodyPr/>
                        <a:lstStyle/>
                        <a:p>
                          <a:r>
                            <a:rPr lang="es-MX" dirty="0" err="1"/>
                            <a:t>Methane</a:t>
                          </a:r>
                          <a:endParaRPr lang="es-MX"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MX" dirty="0"/>
                            <a:t>3.2</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MX" dirty="0"/>
                            <a:t>3526</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MX" dirty="0"/>
                            <a:t>1835</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15401656"/>
                      </a:ext>
                    </a:extLst>
                  </a:tr>
                  <a:tr h="370840">
                    <a:tc>
                      <a:txBody>
                        <a:bodyPr/>
                        <a:lstStyle/>
                        <a:p>
                          <a:r>
                            <a:rPr lang="es-MX" dirty="0"/>
                            <a:t>RP-1</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MX" dirty="0"/>
                            <a:t>2.24-2.56</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MX" dirty="0"/>
                            <a:t>3571-3677</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MX" dirty="0"/>
                            <a:t>1774 – 1800</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33675829"/>
                      </a:ext>
                    </a:extLst>
                  </a:tr>
                  <a:tr h="370840">
                    <a:tc>
                      <a:txBody>
                        <a:bodyPr/>
                        <a:lstStyle/>
                        <a:p>
                          <a:r>
                            <a:rPr lang="es-MX" dirty="0" err="1"/>
                            <a:t>Hydrogen</a:t>
                          </a:r>
                          <a:endParaRPr lang="es-MX"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MX" dirty="0"/>
                            <a:t>3.4</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MX" dirty="0"/>
                            <a:t>2959</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MX" dirty="0"/>
                            <a:t>2428</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67198737"/>
                      </a:ext>
                    </a:extLst>
                  </a:tr>
                  <a:tr h="370840">
                    <a:tc>
                      <a:txBody>
                        <a:bodyPr/>
                        <a:lstStyle/>
                        <a:p>
                          <a:r>
                            <a:rPr lang="es-MX" dirty="0"/>
                            <a:t>KNSU*</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MX" dirty="0"/>
                            <a:t>1.85</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MX" dirty="0"/>
                            <a:t>1634</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MX" dirty="0"/>
                            <a:t>895</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25488404"/>
                      </a:ext>
                    </a:extLst>
                  </a:tr>
                </a:tbl>
              </a:graphicData>
            </a:graphic>
          </p:graphicFrame>
        </mc:Choice>
        <mc:Fallback>
          <p:graphicFrame>
            <p:nvGraphicFramePr>
              <p:cNvPr id="9" name="Tabla 8">
                <a:extLst>
                  <a:ext uri="{FF2B5EF4-FFF2-40B4-BE49-F238E27FC236}">
                    <a16:creationId xmlns:a16="http://schemas.microsoft.com/office/drawing/2014/main" id="{98CA1BFB-021D-ADE1-A02E-3506BDC1A908}"/>
                  </a:ext>
                </a:extLst>
              </p:cNvPr>
              <p:cNvGraphicFramePr>
                <a:graphicFrameLocks noGrp="1"/>
              </p:cNvGraphicFramePr>
              <p:nvPr>
                <p:extLst>
                  <p:ext uri="{D42A27DB-BD31-4B8C-83A1-F6EECF244321}">
                    <p14:modId xmlns:p14="http://schemas.microsoft.com/office/powerpoint/2010/main" val="1380693578"/>
                  </p:ext>
                </p:extLst>
              </p:nvPr>
            </p:nvGraphicFramePr>
            <p:xfrm>
              <a:off x="838200" y="4060613"/>
              <a:ext cx="6261821" cy="1847606"/>
            </p:xfrm>
            <a:graphic>
              <a:graphicData uri="http://schemas.openxmlformats.org/drawingml/2006/table">
                <a:tbl>
                  <a:tblPr firstRow="1" bandRow="1">
                    <a:tableStyleId>{2D5ABB26-0587-4C30-8999-92F81FD0307C}</a:tableStyleId>
                  </a:tblPr>
                  <a:tblGrid>
                    <a:gridCol w="1207135">
                      <a:extLst>
                        <a:ext uri="{9D8B030D-6E8A-4147-A177-3AD203B41FA5}">
                          <a16:colId xmlns:a16="http://schemas.microsoft.com/office/drawing/2014/main" val="4231280534"/>
                        </a:ext>
                      </a:extLst>
                    </a:gridCol>
                    <a:gridCol w="1170305">
                      <a:extLst>
                        <a:ext uri="{9D8B030D-6E8A-4147-A177-3AD203B41FA5}">
                          <a16:colId xmlns:a16="http://schemas.microsoft.com/office/drawing/2014/main" val="1923169229"/>
                        </a:ext>
                      </a:extLst>
                    </a:gridCol>
                    <a:gridCol w="2041144">
                      <a:extLst>
                        <a:ext uri="{9D8B030D-6E8A-4147-A177-3AD203B41FA5}">
                          <a16:colId xmlns:a16="http://schemas.microsoft.com/office/drawing/2014/main" val="3299784387"/>
                        </a:ext>
                      </a:extLst>
                    </a:gridCol>
                    <a:gridCol w="1843237">
                      <a:extLst>
                        <a:ext uri="{9D8B030D-6E8A-4147-A177-3AD203B41FA5}">
                          <a16:colId xmlns:a16="http://schemas.microsoft.com/office/drawing/2014/main" val="2309885579"/>
                        </a:ext>
                      </a:extLst>
                    </a:gridCol>
                  </a:tblGrid>
                  <a:tr h="365760">
                    <a:tc>
                      <a:txBody>
                        <a:bodyPr/>
                        <a:lstStyle/>
                        <a:p>
                          <a:r>
                            <a:rPr lang="es-MX" b="1" dirty="0" err="1"/>
                            <a:t>Oxig</a:t>
                          </a:r>
                          <a:r>
                            <a:rPr lang="es-MX" b="1" dirty="0"/>
                            <a:t>./F</a:t>
                          </a:r>
                        </a:p>
                      </a:txBody>
                      <a:tcPr>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r>
                            <a:rPr lang="es-MX" b="1" dirty="0" err="1"/>
                            <a:t>Mix</a:t>
                          </a:r>
                          <a:r>
                            <a:rPr lang="es-MX" b="1" dirty="0"/>
                            <a:t> </a:t>
                          </a:r>
                          <a:r>
                            <a:rPr lang="es-MX" b="1" dirty="0" err="1"/>
                            <a:t>Rat</a:t>
                          </a:r>
                          <a:r>
                            <a:rPr lang="es-MX" b="1" dirty="0"/>
                            <a:t>.</a:t>
                          </a:r>
                        </a:p>
                      </a:txBody>
                      <a:tcPr>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r>
                            <a:rPr lang="es-MX" b="1" dirty="0" err="1"/>
                            <a:t>Temp</a:t>
                          </a:r>
                          <a:r>
                            <a:rPr lang="es-MX" b="1" dirty="0"/>
                            <a:t>. en </a:t>
                          </a:r>
                          <a:r>
                            <a:rPr lang="es-MX" b="1" dirty="0" err="1"/>
                            <a:t>cam</a:t>
                          </a:r>
                          <a:r>
                            <a:rPr lang="es-MX" b="1" dirty="0"/>
                            <a:t>.(K)</a:t>
                          </a:r>
                        </a:p>
                      </a:txBody>
                      <a:tcPr>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endParaRPr lang="es-MX"/>
                        </a:p>
                      </a:txBody>
                      <a:tcPr>
                        <a:lnB w="12700" cap="flat" cmpd="sng" algn="ctr">
                          <a:solidFill>
                            <a:schemeClr val="tx1"/>
                          </a:solidFill>
                          <a:prstDash val="solid"/>
                          <a:round/>
                          <a:headEnd type="none" w="med" len="med"/>
                          <a:tailEnd type="none" w="med" len="med"/>
                        </a:lnB>
                        <a:blipFill>
                          <a:blip r:embed="rId5"/>
                          <a:stretch>
                            <a:fillRect l="-239274" t="-6667" r="-330" b="-431667"/>
                          </a:stretch>
                        </a:blipFill>
                      </a:tcPr>
                    </a:tc>
                    <a:extLst>
                      <a:ext uri="{0D108BD9-81ED-4DB2-BD59-A6C34878D82A}">
                        <a16:rowId xmlns:a16="http://schemas.microsoft.com/office/drawing/2014/main" val="1334428884"/>
                      </a:ext>
                    </a:extLst>
                  </a:tr>
                  <a:tr h="369326">
                    <a:tc>
                      <a:txBody>
                        <a:bodyPr/>
                        <a:lstStyle/>
                        <a:p>
                          <a:r>
                            <a:rPr lang="es-MX" dirty="0" err="1"/>
                            <a:t>Methane</a:t>
                          </a:r>
                          <a:endParaRPr lang="es-MX"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MX" dirty="0"/>
                            <a:t>3.2</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MX" dirty="0"/>
                            <a:t>3526</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MX" dirty="0"/>
                            <a:t>1835</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15401656"/>
                      </a:ext>
                    </a:extLst>
                  </a:tr>
                  <a:tr h="370840">
                    <a:tc>
                      <a:txBody>
                        <a:bodyPr/>
                        <a:lstStyle/>
                        <a:p>
                          <a:r>
                            <a:rPr lang="es-MX" dirty="0"/>
                            <a:t>RP-1</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MX" dirty="0"/>
                            <a:t>2.24-2.56</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MX" dirty="0"/>
                            <a:t>3571-3677</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MX" dirty="0"/>
                            <a:t>1774 – 1800</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33675829"/>
                      </a:ext>
                    </a:extLst>
                  </a:tr>
                  <a:tr h="370840">
                    <a:tc>
                      <a:txBody>
                        <a:bodyPr/>
                        <a:lstStyle/>
                        <a:p>
                          <a:r>
                            <a:rPr lang="es-MX" dirty="0" err="1"/>
                            <a:t>Hydrogen</a:t>
                          </a:r>
                          <a:endParaRPr lang="es-MX"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MX" dirty="0"/>
                            <a:t>3.4</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MX" dirty="0"/>
                            <a:t>2959</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MX" dirty="0"/>
                            <a:t>2428</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67198737"/>
                      </a:ext>
                    </a:extLst>
                  </a:tr>
                  <a:tr h="370840">
                    <a:tc>
                      <a:txBody>
                        <a:bodyPr/>
                        <a:lstStyle/>
                        <a:p>
                          <a:r>
                            <a:rPr lang="es-MX" dirty="0"/>
                            <a:t>KNSU*</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MX" dirty="0"/>
                            <a:t>1.85</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MX" dirty="0"/>
                            <a:t>1634</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MX" dirty="0"/>
                            <a:t>895</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25488404"/>
                      </a:ext>
                    </a:extLst>
                  </a:tr>
                </a:tbl>
              </a:graphicData>
            </a:graphic>
          </p:graphicFrame>
        </mc:Fallback>
      </mc:AlternateContent>
      <p:sp>
        <p:nvSpPr>
          <p:cNvPr id="11" name="Rectángulo 10">
            <a:extLst>
              <a:ext uri="{FF2B5EF4-FFF2-40B4-BE49-F238E27FC236}">
                <a16:creationId xmlns:a16="http://schemas.microsoft.com/office/drawing/2014/main" id="{5095EFC9-E205-7BDE-EED9-84ACF52F2416}"/>
              </a:ext>
            </a:extLst>
          </p:cNvPr>
          <p:cNvSpPr/>
          <p:nvPr/>
        </p:nvSpPr>
        <p:spPr>
          <a:xfrm>
            <a:off x="8104598" y="4043685"/>
            <a:ext cx="1283368" cy="94297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MX" dirty="0"/>
              <a:t>RP-1</a:t>
            </a:r>
          </a:p>
        </p:txBody>
      </p:sp>
      <p:sp>
        <p:nvSpPr>
          <p:cNvPr id="12" name="Rectángulo 11">
            <a:extLst>
              <a:ext uri="{FF2B5EF4-FFF2-40B4-BE49-F238E27FC236}">
                <a16:creationId xmlns:a16="http://schemas.microsoft.com/office/drawing/2014/main" id="{F1920D2E-75E3-40C4-47B1-53C315C071B7}"/>
              </a:ext>
            </a:extLst>
          </p:cNvPr>
          <p:cNvSpPr/>
          <p:nvPr/>
        </p:nvSpPr>
        <p:spPr>
          <a:xfrm>
            <a:off x="8104598" y="5464610"/>
            <a:ext cx="1283368" cy="94297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MX" dirty="0" err="1"/>
              <a:t>Hydrogen</a:t>
            </a:r>
            <a:endParaRPr lang="es-MX" dirty="0"/>
          </a:p>
        </p:txBody>
      </p:sp>
      <p:cxnSp>
        <p:nvCxnSpPr>
          <p:cNvPr id="14" name="Conector recto 13">
            <a:extLst>
              <a:ext uri="{FF2B5EF4-FFF2-40B4-BE49-F238E27FC236}">
                <a16:creationId xmlns:a16="http://schemas.microsoft.com/office/drawing/2014/main" id="{1EE5BF10-512B-83CF-68A9-867146FAA8B4}"/>
              </a:ext>
            </a:extLst>
          </p:cNvPr>
          <p:cNvCxnSpPr>
            <a:cxnSpLocks/>
            <a:stCxn id="11" idx="3"/>
          </p:cNvCxnSpPr>
          <p:nvPr/>
        </p:nvCxnSpPr>
        <p:spPr>
          <a:xfrm flipV="1">
            <a:off x="9387966" y="4370794"/>
            <a:ext cx="609600" cy="144379"/>
          </a:xfrm>
          <a:prstGeom prst="line">
            <a:avLst/>
          </a:prstGeom>
        </p:spPr>
        <p:style>
          <a:lnRef idx="2">
            <a:schemeClr val="accent1"/>
          </a:lnRef>
          <a:fillRef idx="0">
            <a:schemeClr val="accent1"/>
          </a:fillRef>
          <a:effectRef idx="1">
            <a:schemeClr val="accent1"/>
          </a:effectRef>
          <a:fontRef idx="minor">
            <a:schemeClr val="tx1"/>
          </a:fontRef>
        </p:style>
      </p:cxnSp>
      <p:cxnSp>
        <p:nvCxnSpPr>
          <p:cNvPr id="17" name="Conector recto 16">
            <a:extLst>
              <a:ext uri="{FF2B5EF4-FFF2-40B4-BE49-F238E27FC236}">
                <a16:creationId xmlns:a16="http://schemas.microsoft.com/office/drawing/2014/main" id="{F8835413-E296-86F1-2413-0044EA33819B}"/>
              </a:ext>
            </a:extLst>
          </p:cNvPr>
          <p:cNvCxnSpPr>
            <a:cxnSpLocks/>
            <a:stCxn id="11" idx="3"/>
          </p:cNvCxnSpPr>
          <p:nvPr/>
        </p:nvCxnSpPr>
        <p:spPr>
          <a:xfrm>
            <a:off x="9387966" y="4515173"/>
            <a:ext cx="762000" cy="8021"/>
          </a:xfrm>
          <a:prstGeom prst="line">
            <a:avLst/>
          </a:prstGeom>
        </p:spPr>
        <p:style>
          <a:lnRef idx="2">
            <a:schemeClr val="accent1"/>
          </a:lnRef>
          <a:fillRef idx="0">
            <a:schemeClr val="accent1"/>
          </a:fillRef>
          <a:effectRef idx="1">
            <a:schemeClr val="accent1"/>
          </a:effectRef>
          <a:fontRef idx="minor">
            <a:schemeClr val="tx1"/>
          </a:fontRef>
        </p:style>
      </p:cxnSp>
      <p:cxnSp>
        <p:nvCxnSpPr>
          <p:cNvPr id="19" name="Conector recto 18">
            <a:extLst>
              <a:ext uri="{FF2B5EF4-FFF2-40B4-BE49-F238E27FC236}">
                <a16:creationId xmlns:a16="http://schemas.microsoft.com/office/drawing/2014/main" id="{1B2D845B-7087-3602-3CA9-E2B8E95AB6E8}"/>
              </a:ext>
            </a:extLst>
          </p:cNvPr>
          <p:cNvCxnSpPr>
            <a:cxnSpLocks/>
            <a:stCxn id="11" idx="3"/>
          </p:cNvCxnSpPr>
          <p:nvPr/>
        </p:nvCxnSpPr>
        <p:spPr>
          <a:xfrm>
            <a:off x="9387966" y="4515173"/>
            <a:ext cx="609600" cy="144379"/>
          </a:xfrm>
          <a:prstGeom prst="line">
            <a:avLst/>
          </a:prstGeom>
        </p:spPr>
        <p:style>
          <a:lnRef idx="2">
            <a:schemeClr val="accent1"/>
          </a:lnRef>
          <a:fillRef idx="0">
            <a:schemeClr val="accent1"/>
          </a:fillRef>
          <a:effectRef idx="1">
            <a:schemeClr val="accent1"/>
          </a:effectRef>
          <a:fontRef idx="minor">
            <a:schemeClr val="tx1"/>
          </a:fontRef>
        </p:style>
      </p:cxnSp>
      <p:cxnSp>
        <p:nvCxnSpPr>
          <p:cNvPr id="22" name="Conector recto 21">
            <a:extLst>
              <a:ext uri="{FF2B5EF4-FFF2-40B4-BE49-F238E27FC236}">
                <a16:creationId xmlns:a16="http://schemas.microsoft.com/office/drawing/2014/main" id="{11AB5E83-A8AA-0B74-F944-196109C24502}"/>
              </a:ext>
            </a:extLst>
          </p:cNvPr>
          <p:cNvCxnSpPr>
            <a:cxnSpLocks/>
            <a:stCxn id="12" idx="3"/>
          </p:cNvCxnSpPr>
          <p:nvPr/>
        </p:nvCxnSpPr>
        <p:spPr>
          <a:xfrm flipV="1">
            <a:off x="9387966" y="5620769"/>
            <a:ext cx="921032" cy="315329"/>
          </a:xfrm>
          <a:prstGeom prst="line">
            <a:avLst/>
          </a:prstGeom>
        </p:spPr>
        <p:style>
          <a:lnRef idx="2">
            <a:schemeClr val="accent1"/>
          </a:lnRef>
          <a:fillRef idx="0">
            <a:schemeClr val="accent1"/>
          </a:fillRef>
          <a:effectRef idx="1">
            <a:schemeClr val="accent1"/>
          </a:effectRef>
          <a:fontRef idx="minor">
            <a:schemeClr val="tx1"/>
          </a:fontRef>
        </p:style>
      </p:cxnSp>
      <p:cxnSp>
        <p:nvCxnSpPr>
          <p:cNvPr id="25" name="Conector recto 24">
            <a:extLst>
              <a:ext uri="{FF2B5EF4-FFF2-40B4-BE49-F238E27FC236}">
                <a16:creationId xmlns:a16="http://schemas.microsoft.com/office/drawing/2014/main" id="{4F5F5433-B5F6-7D1B-3AB2-64E901A5EDD7}"/>
              </a:ext>
            </a:extLst>
          </p:cNvPr>
          <p:cNvCxnSpPr>
            <a:cxnSpLocks/>
            <a:stCxn id="12" idx="3"/>
          </p:cNvCxnSpPr>
          <p:nvPr/>
        </p:nvCxnSpPr>
        <p:spPr>
          <a:xfrm>
            <a:off x="9387966" y="5936098"/>
            <a:ext cx="1331495"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8" name="Conector recto 27">
            <a:extLst>
              <a:ext uri="{FF2B5EF4-FFF2-40B4-BE49-F238E27FC236}">
                <a16:creationId xmlns:a16="http://schemas.microsoft.com/office/drawing/2014/main" id="{E5664ADB-503E-0D4D-FC40-F342CB76DE76}"/>
              </a:ext>
            </a:extLst>
          </p:cNvPr>
          <p:cNvCxnSpPr>
            <a:cxnSpLocks/>
            <a:stCxn id="12" idx="3"/>
          </p:cNvCxnSpPr>
          <p:nvPr/>
        </p:nvCxnSpPr>
        <p:spPr>
          <a:xfrm flipV="1">
            <a:off x="9387966" y="5769312"/>
            <a:ext cx="1012619" cy="166786"/>
          </a:xfrm>
          <a:prstGeom prst="line">
            <a:avLst/>
          </a:prstGeom>
        </p:spPr>
        <p:style>
          <a:lnRef idx="2">
            <a:schemeClr val="accent1"/>
          </a:lnRef>
          <a:fillRef idx="0">
            <a:schemeClr val="accent1"/>
          </a:fillRef>
          <a:effectRef idx="1">
            <a:schemeClr val="accent1"/>
          </a:effectRef>
          <a:fontRef idx="minor">
            <a:schemeClr val="tx1"/>
          </a:fontRef>
        </p:style>
      </p:cxnSp>
      <p:cxnSp>
        <p:nvCxnSpPr>
          <p:cNvPr id="32" name="Conector recto 31">
            <a:extLst>
              <a:ext uri="{FF2B5EF4-FFF2-40B4-BE49-F238E27FC236}">
                <a16:creationId xmlns:a16="http://schemas.microsoft.com/office/drawing/2014/main" id="{41689905-FEF3-814B-2CEF-8D2C69CF4D71}"/>
              </a:ext>
            </a:extLst>
          </p:cNvPr>
          <p:cNvCxnSpPr>
            <a:cxnSpLocks/>
            <a:stCxn id="12" idx="3"/>
          </p:cNvCxnSpPr>
          <p:nvPr/>
        </p:nvCxnSpPr>
        <p:spPr>
          <a:xfrm>
            <a:off x="9387966" y="5936098"/>
            <a:ext cx="1073432" cy="158737"/>
          </a:xfrm>
          <a:prstGeom prst="line">
            <a:avLst/>
          </a:prstGeom>
        </p:spPr>
        <p:style>
          <a:lnRef idx="2">
            <a:schemeClr val="accent1"/>
          </a:lnRef>
          <a:fillRef idx="0">
            <a:schemeClr val="accent1"/>
          </a:fillRef>
          <a:effectRef idx="1">
            <a:schemeClr val="accent1"/>
          </a:effectRef>
          <a:fontRef idx="minor">
            <a:schemeClr val="tx1"/>
          </a:fontRef>
        </p:style>
      </p:cxnSp>
      <p:cxnSp>
        <p:nvCxnSpPr>
          <p:cNvPr id="35" name="Conector recto 34">
            <a:extLst>
              <a:ext uri="{FF2B5EF4-FFF2-40B4-BE49-F238E27FC236}">
                <a16:creationId xmlns:a16="http://schemas.microsoft.com/office/drawing/2014/main" id="{2A1609FC-EA89-E8CE-5936-3D54BD98D145}"/>
              </a:ext>
            </a:extLst>
          </p:cNvPr>
          <p:cNvCxnSpPr>
            <a:cxnSpLocks/>
            <a:stCxn id="12" idx="3"/>
          </p:cNvCxnSpPr>
          <p:nvPr/>
        </p:nvCxnSpPr>
        <p:spPr>
          <a:xfrm>
            <a:off x="9387966" y="5936098"/>
            <a:ext cx="760651" cy="236817"/>
          </a:xfrm>
          <a:prstGeom prst="line">
            <a:avLst/>
          </a:prstGeom>
        </p:spPr>
        <p:style>
          <a:lnRef idx="2">
            <a:schemeClr val="accent1"/>
          </a:lnRef>
          <a:fillRef idx="0">
            <a:schemeClr val="accent1"/>
          </a:fillRef>
          <a:effectRef idx="1">
            <a:schemeClr val="accent1"/>
          </a:effectRef>
          <a:fontRef idx="minor">
            <a:schemeClr val="tx1"/>
          </a:fontRef>
        </p:style>
      </p:cxnSp>
      <p:sp>
        <p:nvSpPr>
          <p:cNvPr id="38" name="CuadroTexto 37">
            <a:extLst>
              <a:ext uri="{FF2B5EF4-FFF2-40B4-BE49-F238E27FC236}">
                <a16:creationId xmlns:a16="http://schemas.microsoft.com/office/drawing/2014/main" id="{5FCB0778-1654-B6B4-8BA1-3D5727A1CC3D}"/>
              </a:ext>
            </a:extLst>
          </p:cNvPr>
          <p:cNvSpPr txBox="1"/>
          <p:nvPr/>
        </p:nvSpPr>
        <p:spPr>
          <a:xfrm>
            <a:off x="7992422" y="3612002"/>
            <a:ext cx="1767279" cy="369332"/>
          </a:xfrm>
          <a:prstGeom prst="rect">
            <a:avLst/>
          </a:prstGeom>
          <a:noFill/>
        </p:spPr>
        <p:txBody>
          <a:bodyPr wrap="none" rtlCol="0">
            <a:spAutoFit/>
          </a:bodyPr>
          <a:lstStyle/>
          <a:p>
            <a:r>
              <a:rPr lang="es-MX" dirty="0"/>
              <a:t>Menos eficiente</a:t>
            </a:r>
          </a:p>
        </p:txBody>
      </p:sp>
      <p:sp>
        <p:nvSpPr>
          <p:cNvPr id="39" name="CuadroTexto 38">
            <a:extLst>
              <a:ext uri="{FF2B5EF4-FFF2-40B4-BE49-F238E27FC236}">
                <a16:creationId xmlns:a16="http://schemas.microsoft.com/office/drawing/2014/main" id="{17CEBE75-1994-6BCE-472F-8E7809BDADF8}"/>
              </a:ext>
            </a:extLst>
          </p:cNvPr>
          <p:cNvSpPr txBox="1"/>
          <p:nvPr/>
        </p:nvSpPr>
        <p:spPr>
          <a:xfrm>
            <a:off x="7992422" y="5030372"/>
            <a:ext cx="1515608" cy="369332"/>
          </a:xfrm>
          <a:prstGeom prst="rect">
            <a:avLst/>
          </a:prstGeom>
          <a:noFill/>
        </p:spPr>
        <p:txBody>
          <a:bodyPr wrap="none" rtlCol="0">
            <a:spAutoFit/>
          </a:bodyPr>
          <a:lstStyle/>
          <a:p>
            <a:r>
              <a:rPr lang="es-MX" dirty="0"/>
              <a:t>Mas eficiente</a:t>
            </a:r>
          </a:p>
        </p:txBody>
      </p:sp>
      <p:sp>
        <p:nvSpPr>
          <p:cNvPr id="40" name="CuadroTexto 39">
            <a:extLst>
              <a:ext uri="{FF2B5EF4-FFF2-40B4-BE49-F238E27FC236}">
                <a16:creationId xmlns:a16="http://schemas.microsoft.com/office/drawing/2014/main" id="{5D1A0A17-21C4-C698-DA37-49B7314640A8}"/>
              </a:ext>
            </a:extLst>
          </p:cNvPr>
          <p:cNvSpPr txBox="1"/>
          <p:nvPr/>
        </p:nvSpPr>
        <p:spPr>
          <a:xfrm>
            <a:off x="838200" y="6082476"/>
            <a:ext cx="2379049" cy="369332"/>
          </a:xfrm>
          <a:prstGeom prst="rect">
            <a:avLst/>
          </a:prstGeom>
          <a:noFill/>
        </p:spPr>
        <p:txBody>
          <a:bodyPr wrap="none" rtlCol="0">
            <a:spAutoFit/>
          </a:bodyPr>
          <a:lstStyle/>
          <a:p>
            <a:r>
              <a:rPr lang="es-MX" dirty="0"/>
              <a:t>(Fahroki, 2014, p. 834)</a:t>
            </a:r>
          </a:p>
        </p:txBody>
      </p:sp>
      <p:sp>
        <p:nvSpPr>
          <p:cNvPr id="41" name="CuadroTexto 40">
            <a:extLst>
              <a:ext uri="{FF2B5EF4-FFF2-40B4-BE49-F238E27FC236}">
                <a16:creationId xmlns:a16="http://schemas.microsoft.com/office/drawing/2014/main" id="{1EB65284-6CAB-4A7D-CEC5-E9DB0295E301}"/>
              </a:ext>
            </a:extLst>
          </p:cNvPr>
          <p:cNvSpPr txBox="1"/>
          <p:nvPr/>
        </p:nvSpPr>
        <p:spPr>
          <a:xfrm>
            <a:off x="838200" y="6407585"/>
            <a:ext cx="3661195" cy="369332"/>
          </a:xfrm>
          <a:prstGeom prst="rect">
            <a:avLst/>
          </a:prstGeom>
          <a:noFill/>
        </p:spPr>
        <p:txBody>
          <a:bodyPr wrap="none" rtlCol="0">
            <a:spAutoFit/>
          </a:bodyPr>
          <a:lstStyle/>
          <a:p>
            <a:r>
              <a:rPr lang="es-MX" dirty="0"/>
              <a:t>(Richard </a:t>
            </a:r>
            <a:r>
              <a:rPr lang="es-MX" dirty="0" err="1"/>
              <a:t>Nakka</a:t>
            </a:r>
            <a:r>
              <a:rPr lang="es-MX" dirty="0"/>
              <a:t>) propelente sólido*</a:t>
            </a:r>
          </a:p>
        </p:txBody>
      </p:sp>
    </p:spTree>
    <p:extLst>
      <p:ext uri="{BB962C8B-B14F-4D97-AF65-F5344CB8AC3E}">
        <p14:creationId xmlns:p14="http://schemas.microsoft.com/office/powerpoint/2010/main" val="31634118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2BFE6A-2DB1-E0D0-9400-F02E1069CC92}"/>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734A44EE-5DC6-76A6-8360-7880E3E694E1}"/>
              </a:ext>
            </a:extLst>
          </p:cNvPr>
          <p:cNvSpPr>
            <a:spLocks noGrp="1"/>
          </p:cNvSpPr>
          <p:nvPr>
            <p:ph type="title"/>
          </p:nvPr>
        </p:nvSpPr>
        <p:spPr/>
        <p:txBody>
          <a:bodyPr>
            <a:normAutofit/>
          </a:bodyPr>
          <a:lstStyle/>
          <a:p>
            <a:r>
              <a:rPr lang="es-MX" sz="3400" dirty="0">
                <a:latin typeface="Times New Roman" panose="02020603050405020304" pitchFamily="18" charset="0"/>
                <a:cs typeface="Times New Roman" panose="02020603050405020304" pitchFamily="18" charset="0"/>
              </a:rPr>
              <a:t>Estado del arte</a:t>
            </a:r>
          </a:p>
        </p:txBody>
      </p:sp>
      <mc:AlternateContent xmlns:mc="http://schemas.openxmlformats.org/markup-compatibility/2006">
        <mc:Choice xmlns:a14="http://schemas.microsoft.com/office/drawing/2010/main" Requires="a14">
          <p:sp>
            <p:nvSpPr>
              <p:cNvPr id="3" name="Marcador de contenido 2">
                <a:extLst>
                  <a:ext uri="{FF2B5EF4-FFF2-40B4-BE49-F238E27FC236}">
                    <a16:creationId xmlns:a16="http://schemas.microsoft.com/office/drawing/2014/main" id="{33643874-1905-7EFB-B2A0-9A8BC1D7A8BD}"/>
                  </a:ext>
                </a:extLst>
              </p:cNvPr>
              <p:cNvSpPr>
                <a:spLocks noGrp="1"/>
              </p:cNvSpPr>
              <p:nvPr>
                <p:ph sz="half" idx="1"/>
              </p:nvPr>
            </p:nvSpPr>
            <p:spPr>
              <a:xfrm>
                <a:off x="838200" y="1690688"/>
                <a:ext cx="5181600" cy="4486275"/>
              </a:xfrm>
            </p:spPr>
            <p:txBody>
              <a:bodyPr>
                <a:noAutofit/>
              </a:bodyPr>
              <a:lstStyle/>
              <a:p>
                <a:pPr marL="0" indent="0">
                  <a:buNone/>
                </a:pPr>
                <a:r>
                  <a:rPr lang="es-MX" sz="2400" dirty="0">
                    <a:latin typeface="Times New Roman" panose="02020603050405020304" pitchFamily="18" charset="0"/>
                    <a:cs typeface="Times New Roman" panose="02020603050405020304" pitchFamily="18" charset="0"/>
                  </a:rPr>
                  <a:t>Coeficiente de empuje:</a:t>
                </a:r>
              </a:p>
              <a:p>
                <a:pPr marL="0" indent="0">
                  <a:buNone/>
                </a:pPr>
                <a14:m>
                  <m:oMathPara xmlns:m="http://schemas.openxmlformats.org/officeDocument/2006/math">
                    <m:oMathParaPr>
                      <m:jc m:val="centerGroup"/>
                    </m:oMathParaPr>
                    <m:oMath xmlns:m="http://schemas.openxmlformats.org/officeDocument/2006/math">
                      <m:r>
                        <a:rPr lang="es-MX" sz="2400" b="0" i="1" smtClean="0">
                          <a:latin typeface="Cambria Math" panose="02040503050406030204" pitchFamily="18" charset="0"/>
                          <a:cs typeface="Times New Roman" panose="02020603050405020304" pitchFamily="18" charset="0"/>
                        </a:rPr>
                        <m:t>𝐹</m:t>
                      </m:r>
                      <m:r>
                        <a:rPr lang="es-MX" sz="2400" b="0" i="1" smtClean="0">
                          <a:latin typeface="Cambria Math" panose="02040503050406030204" pitchFamily="18" charset="0"/>
                          <a:ea typeface="Cambria Math" panose="02040503050406030204" pitchFamily="18" charset="0"/>
                          <a:cs typeface="Times New Roman" panose="02020603050405020304" pitchFamily="18" charset="0"/>
                        </a:rPr>
                        <m:t>≡</m:t>
                      </m:r>
                      <m:sSub>
                        <m:sSubPr>
                          <m:ctrlPr>
                            <a:rPr lang="es-MX" sz="2400" b="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s-MX" sz="2400" b="0" i="1" smtClean="0">
                              <a:latin typeface="Cambria Math" panose="02040503050406030204" pitchFamily="18" charset="0"/>
                              <a:ea typeface="Cambria Math" panose="02040503050406030204" pitchFamily="18" charset="0"/>
                              <a:cs typeface="Times New Roman" panose="02020603050405020304" pitchFamily="18" charset="0"/>
                            </a:rPr>
                            <m:t>𝐶</m:t>
                          </m:r>
                        </m:e>
                        <m:sub>
                          <m:r>
                            <a:rPr lang="es-MX" sz="2400" b="0" i="1" smtClean="0">
                              <a:latin typeface="Cambria Math" panose="02040503050406030204" pitchFamily="18" charset="0"/>
                              <a:ea typeface="Cambria Math" panose="02040503050406030204" pitchFamily="18" charset="0"/>
                              <a:cs typeface="Times New Roman" panose="02020603050405020304" pitchFamily="18" charset="0"/>
                            </a:rPr>
                            <m:t>𝐹</m:t>
                          </m:r>
                        </m:sub>
                      </m:sSub>
                      <m:sSub>
                        <m:sSubPr>
                          <m:ctrlPr>
                            <a:rPr lang="es-MX" sz="2400" b="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s-MX" sz="2400" b="0" i="1" smtClean="0">
                              <a:latin typeface="Cambria Math" panose="02040503050406030204" pitchFamily="18" charset="0"/>
                              <a:ea typeface="Cambria Math" panose="02040503050406030204" pitchFamily="18" charset="0"/>
                              <a:cs typeface="Times New Roman" panose="02020603050405020304" pitchFamily="18" charset="0"/>
                            </a:rPr>
                            <m:t>𝑝</m:t>
                          </m:r>
                        </m:e>
                        <m:sub>
                          <m:r>
                            <a:rPr lang="es-MX" sz="2400" b="0" i="1" smtClean="0">
                              <a:latin typeface="Cambria Math" panose="02040503050406030204" pitchFamily="18" charset="0"/>
                              <a:ea typeface="Cambria Math" panose="02040503050406030204" pitchFamily="18" charset="0"/>
                              <a:cs typeface="Times New Roman" panose="02020603050405020304" pitchFamily="18" charset="0"/>
                            </a:rPr>
                            <m:t>𝑐h𝑎𝑚𝑏</m:t>
                          </m:r>
                        </m:sub>
                      </m:sSub>
                      <m:sSub>
                        <m:sSubPr>
                          <m:ctrlPr>
                            <a:rPr lang="es-MX" sz="2400" b="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s-MX" sz="2400" b="0" i="1" smtClean="0">
                              <a:latin typeface="Cambria Math" panose="02040503050406030204" pitchFamily="18" charset="0"/>
                              <a:ea typeface="Cambria Math" panose="02040503050406030204" pitchFamily="18" charset="0"/>
                              <a:cs typeface="Times New Roman" panose="02020603050405020304" pitchFamily="18" charset="0"/>
                            </a:rPr>
                            <m:t>𝐴</m:t>
                          </m:r>
                        </m:e>
                        <m:sub>
                          <m:r>
                            <a:rPr lang="es-MX" sz="2400" b="0" i="1" smtClean="0">
                              <a:latin typeface="Cambria Math" panose="02040503050406030204" pitchFamily="18" charset="0"/>
                              <a:ea typeface="Cambria Math" panose="02040503050406030204" pitchFamily="18" charset="0"/>
                              <a:cs typeface="Times New Roman" panose="02020603050405020304" pitchFamily="18" charset="0"/>
                            </a:rPr>
                            <m:t>𝑡h</m:t>
                          </m:r>
                        </m:sub>
                      </m:sSub>
                    </m:oMath>
                  </m:oMathPara>
                </a14:m>
                <a:endParaRPr lang="es-MX" sz="2400" dirty="0">
                  <a:latin typeface="Times New Roman" panose="02020603050405020304" pitchFamily="18" charset="0"/>
                  <a:cs typeface="Times New Roman" panose="02020603050405020304" pitchFamily="18" charset="0"/>
                </a:endParaRPr>
              </a:p>
              <a:p>
                <a:pPr marL="0" indent="0">
                  <a:buNone/>
                </a:pPr>
                <a:r>
                  <a:rPr lang="es-MX" sz="2400" dirty="0">
                    <a:latin typeface="Times New Roman" panose="02020603050405020304" pitchFamily="18" charset="0"/>
                    <a:cs typeface="Times New Roman" panose="02020603050405020304" pitchFamily="18" charset="0"/>
                  </a:rPr>
                  <a:t>Es función de la relación de áreas </a:t>
                </a:r>
                <a14:m>
                  <m:oMath xmlns:m="http://schemas.openxmlformats.org/officeDocument/2006/math">
                    <m:sSub>
                      <m:sSubPr>
                        <m:ctrlPr>
                          <a:rPr lang="es-MX" sz="2400" b="0" i="1" smtClean="0">
                            <a:latin typeface="Cambria Math" panose="02040503050406030204" pitchFamily="18" charset="0"/>
                            <a:cs typeface="Times New Roman" panose="02020603050405020304" pitchFamily="18" charset="0"/>
                          </a:rPr>
                        </m:ctrlPr>
                      </m:sSubPr>
                      <m:e>
                        <m:r>
                          <a:rPr lang="es-MX" sz="2400" b="0" i="1" smtClean="0">
                            <a:latin typeface="Cambria Math" panose="02040503050406030204" pitchFamily="18" charset="0"/>
                            <a:cs typeface="Times New Roman" panose="02020603050405020304" pitchFamily="18" charset="0"/>
                          </a:rPr>
                          <m:t>𝐴</m:t>
                        </m:r>
                      </m:e>
                      <m:sub>
                        <m:r>
                          <a:rPr lang="es-MX" sz="2400" b="0" i="1" smtClean="0">
                            <a:latin typeface="Cambria Math" panose="02040503050406030204" pitchFamily="18" charset="0"/>
                            <a:cs typeface="Times New Roman" panose="02020603050405020304" pitchFamily="18" charset="0"/>
                          </a:rPr>
                          <m:t>2</m:t>
                        </m:r>
                      </m:sub>
                    </m:sSub>
                    <m:r>
                      <a:rPr lang="es-MX" sz="2400" b="0" i="1" smtClean="0">
                        <a:latin typeface="Cambria Math" panose="02040503050406030204" pitchFamily="18" charset="0"/>
                        <a:cs typeface="Times New Roman" panose="02020603050405020304" pitchFamily="18" charset="0"/>
                      </a:rPr>
                      <m:t>/</m:t>
                    </m:r>
                    <m:sSub>
                      <m:sSubPr>
                        <m:ctrlPr>
                          <a:rPr lang="es-MX" sz="2400" b="0" i="1" smtClean="0">
                            <a:latin typeface="Cambria Math" panose="02040503050406030204" pitchFamily="18" charset="0"/>
                            <a:cs typeface="Times New Roman" panose="02020603050405020304" pitchFamily="18" charset="0"/>
                          </a:rPr>
                        </m:ctrlPr>
                      </m:sSubPr>
                      <m:e>
                        <m:r>
                          <a:rPr lang="es-MX" sz="2400" b="0" i="1" smtClean="0">
                            <a:latin typeface="Cambria Math" panose="02040503050406030204" pitchFamily="18" charset="0"/>
                            <a:cs typeface="Times New Roman" panose="02020603050405020304" pitchFamily="18" charset="0"/>
                          </a:rPr>
                          <m:t>𝐴</m:t>
                        </m:r>
                      </m:e>
                      <m:sub>
                        <m:r>
                          <a:rPr lang="es-MX" sz="2400" b="0" i="1" smtClean="0">
                            <a:latin typeface="Cambria Math" panose="02040503050406030204" pitchFamily="18" charset="0"/>
                            <a:cs typeface="Times New Roman" panose="02020603050405020304" pitchFamily="18" charset="0"/>
                          </a:rPr>
                          <m:t>𝑡h</m:t>
                        </m:r>
                      </m:sub>
                    </m:sSub>
                  </m:oMath>
                </a14:m>
                <a:r>
                  <a:rPr lang="es-MX" sz="2400" dirty="0">
                    <a:latin typeface="Times New Roman" panose="02020603050405020304" pitchFamily="18" charset="0"/>
                    <a:cs typeface="Times New Roman" panose="02020603050405020304" pitchFamily="18" charset="0"/>
                  </a:rPr>
                  <a:t>, la relación de presiones </a:t>
                </a:r>
                <a14:m>
                  <m:oMath xmlns:m="http://schemas.openxmlformats.org/officeDocument/2006/math">
                    <m:sSub>
                      <m:sSubPr>
                        <m:ctrlPr>
                          <a:rPr lang="es-MX" sz="2400" b="0" i="1" smtClean="0">
                            <a:latin typeface="Cambria Math" panose="02040503050406030204" pitchFamily="18" charset="0"/>
                            <a:cs typeface="Times New Roman" panose="02020603050405020304" pitchFamily="18" charset="0"/>
                          </a:rPr>
                        </m:ctrlPr>
                      </m:sSubPr>
                      <m:e>
                        <m:r>
                          <a:rPr lang="es-MX" sz="2400" b="0" i="1" smtClean="0">
                            <a:latin typeface="Cambria Math" panose="02040503050406030204" pitchFamily="18" charset="0"/>
                            <a:cs typeface="Times New Roman" panose="02020603050405020304" pitchFamily="18" charset="0"/>
                          </a:rPr>
                          <m:t>𝑝</m:t>
                        </m:r>
                      </m:e>
                      <m:sub>
                        <m:r>
                          <a:rPr lang="es-MX" sz="2400" b="0" i="1" smtClean="0">
                            <a:latin typeface="Cambria Math" panose="02040503050406030204" pitchFamily="18" charset="0"/>
                            <a:cs typeface="Times New Roman" panose="02020603050405020304" pitchFamily="18" charset="0"/>
                          </a:rPr>
                          <m:t>2</m:t>
                        </m:r>
                      </m:sub>
                    </m:sSub>
                    <m:r>
                      <a:rPr lang="es-MX" sz="2400" b="0" i="1" smtClean="0">
                        <a:latin typeface="Cambria Math" panose="02040503050406030204" pitchFamily="18" charset="0"/>
                        <a:cs typeface="Times New Roman" panose="02020603050405020304" pitchFamily="18" charset="0"/>
                      </a:rPr>
                      <m:t>/</m:t>
                    </m:r>
                    <m:sSub>
                      <m:sSubPr>
                        <m:ctrlPr>
                          <a:rPr lang="es-MX" sz="2400" b="0" i="1" smtClean="0">
                            <a:latin typeface="Cambria Math" panose="02040503050406030204" pitchFamily="18" charset="0"/>
                            <a:cs typeface="Times New Roman" panose="02020603050405020304" pitchFamily="18" charset="0"/>
                          </a:rPr>
                        </m:ctrlPr>
                      </m:sSubPr>
                      <m:e>
                        <m:r>
                          <a:rPr lang="es-MX" sz="2400" b="0" i="1" smtClean="0">
                            <a:latin typeface="Cambria Math" panose="02040503050406030204" pitchFamily="18" charset="0"/>
                            <a:cs typeface="Times New Roman" panose="02020603050405020304" pitchFamily="18" charset="0"/>
                          </a:rPr>
                          <m:t>𝑝</m:t>
                        </m:r>
                      </m:e>
                      <m:sub>
                        <m:r>
                          <a:rPr lang="es-MX" sz="2400" b="0" i="1" smtClean="0">
                            <a:latin typeface="Cambria Math" panose="02040503050406030204" pitchFamily="18" charset="0"/>
                            <a:cs typeface="Times New Roman" panose="02020603050405020304" pitchFamily="18" charset="0"/>
                          </a:rPr>
                          <m:t>𝑐h𝑎𝑚𝑏</m:t>
                        </m:r>
                      </m:sub>
                    </m:sSub>
                  </m:oMath>
                </a14:m>
                <a:r>
                  <a:rPr lang="es-MX" sz="2400" dirty="0">
                    <a:latin typeface="Times New Roman" panose="02020603050405020304" pitchFamily="18" charset="0"/>
                    <a:cs typeface="Times New Roman" panose="02020603050405020304" pitchFamily="18" charset="0"/>
                  </a:rPr>
                  <a:t> y la relación de calores </a:t>
                </a:r>
                <a:r>
                  <a:rPr lang="es-MX" sz="2400" dirty="0" err="1">
                    <a:latin typeface="Times New Roman" panose="02020603050405020304" pitchFamily="18" charset="0"/>
                    <a:cs typeface="Times New Roman" panose="02020603050405020304" pitchFamily="18" charset="0"/>
                  </a:rPr>
                  <a:t>especificos</a:t>
                </a:r>
                <a:r>
                  <a:rPr lang="es-MX" sz="2400" dirty="0">
                    <a:latin typeface="Times New Roman" panose="02020603050405020304" pitchFamily="18" charset="0"/>
                    <a:cs typeface="Times New Roman" panose="02020603050405020304" pitchFamily="18" charset="0"/>
                  </a:rPr>
                  <a:t> </a:t>
                </a:r>
                <a14:m>
                  <m:oMath xmlns:m="http://schemas.openxmlformats.org/officeDocument/2006/math">
                    <m:r>
                      <a:rPr lang="es-MX" sz="2400" b="0" i="1" smtClean="0">
                        <a:latin typeface="Cambria Math" panose="02040503050406030204" pitchFamily="18" charset="0"/>
                        <a:cs typeface="Times New Roman" panose="02020603050405020304" pitchFamily="18" charset="0"/>
                      </a:rPr>
                      <m:t>𝛾</m:t>
                    </m:r>
                  </m:oMath>
                </a14:m>
                <a:r>
                  <a:rPr lang="es-MX" sz="2400" dirty="0">
                    <a:latin typeface="Times New Roman" panose="02020603050405020304" pitchFamily="18" charset="0"/>
                    <a:cs typeface="Times New Roman" panose="02020603050405020304" pitchFamily="18" charset="0"/>
                  </a:rPr>
                  <a:t>. </a:t>
                </a:r>
              </a:p>
              <a:p>
                <a:pPr marL="0" indent="0">
                  <a:buNone/>
                </a:pPr>
                <a:r>
                  <a:rPr lang="es-MX" sz="2400" dirty="0">
                    <a:latin typeface="Times New Roman" panose="02020603050405020304" pitchFamily="18" charset="0"/>
                    <a:cs typeface="Times New Roman" panose="02020603050405020304" pitchFamily="18" charset="0"/>
                  </a:rPr>
                  <a:t>Para un </a:t>
                </a:r>
                <a14:m>
                  <m:oMath xmlns:m="http://schemas.openxmlformats.org/officeDocument/2006/math">
                    <m:sSub>
                      <m:sSubPr>
                        <m:ctrlPr>
                          <a:rPr lang="es-MX" sz="2400" b="0" i="1" smtClean="0">
                            <a:latin typeface="Cambria Math" panose="02040503050406030204" pitchFamily="18" charset="0"/>
                            <a:cs typeface="Times New Roman" panose="02020603050405020304" pitchFamily="18" charset="0"/>
                          </a:rPr>
                        </m:ctrlPr>
                      </m:sSubPr>
                      <m:e>
                        <m:r>
                          <a:rPr lang="es-MX" sz="2400" b="0" i="1" smtClean="0">
                            <a:latin typeface="Cambria Math" panose="02040503050406030204" pitchFamily="18" charset="0"/>
                            <a:cs typeface="Times New Roman" panose="02020603050405020304" pitchFamily="18" charset="0"/>
                          </a:rPr>
                          <m:t>𝐶</m:t>
                        </m:r>
                      </m:e>
                      <m:sub>
                        <m:r>
                          <a:rPr lang="es-MX" sz="2400" b="0" i="1" smtClean="0">
                            <a:latin typeface="Cambria Math" panose="02040503050406030204" pitchFamily="18" charset="0"/>
                            <a:cs typeface="Times New Roman" panose="02020603050405020304" pitchFamily="18" charset="0"/>
                          </a:rPr>
                          <m:t>𝐹</m:t>
                        </m:r>
                      </m:sub>
                    </m:sSub>
                  </m:oMath>
                </a14:m>
                <a:r>
                  <a:rPr lang="es-MX" sz="2400" dirty="0">
                    <a:latin typeface="Times New Roman" panose="02020603050405020304" pitchFamily="18" charset="0"/>
                    <a:cs typeface="Times New Roman" panose="02020603050405020304" pitchFamily="18" charset="0"/>
                  </a:rPr>
                  <a:t> óptimo: </a:t>
                </a:r>
              </a:p>
              <a:p>
                <a:pPr marL="0" indent="0">
                  <a:buNone/>
                </a:pPr>
                <a:endParaRPr lang="es-MX" sz="2400" dirty="0">
                  <a:latin typeface="Times New Roman" panose="02020603050405020304" pitchFamily="18" charset="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s-MX" sz="1800" b="0" i="1" smtClean="0">
                              <a:latin typeface="Cambria Math" panose="02040503050406030204" pitchFamily="18" charset="0"/>
                              <a:cs typeface="Times New Roman" panose="02020603050405020304" pitchFamily="18" charset="0"/>
                            </a:rPr>
                          </m:ctrlPr>
                        </m:sSubPr>
                        <m:e>
                          <m:r>
                            <a:rPr lang="es-MX" sz="1800" b="0" i="1" smtClean="0">
                              <a:latin typeface="Cambria Math" panose="02040503050406030204" pitchFamily="18" charset="0"/>
                              <a:cs typeface="Times New Roman" panose="02020603050405020304" pitchFamily="18" charset="0"/>
                            </a:rPr>
                            <m:t>𝐶</m:t>
                          </m:r>
                        </m:e>
                        <m:sub>
                          <m:r>
                            <a:rPr lang="es-MX" sz="1800" b="0" i="1" smtClean="0">
                              <a:latin typeface="Cambria Math" panose="02040503050406030204" pitchFamily="18" charset="0"/>
                              <a:cs typeface="Times New Roman" panose="02020603050405020304" pitchFamily="18" charset="0"/>
                            </a:rPr>
                            <m:t>𝐹</m:t>
                          </m:r>
                        </m:sub>
                      </m:sSub>
                      <m:r>
                        <a:rPr lang="es-MX" sz="1800" b="0" i="1" smtClean="0">
                          <a:latin typeface="Cambria Math" panose="02040503050406030204" pitchFamily="18" charset="0"/>
                          <a:cs typeface="Times New Roman" panose="02020603050405020304" pitchFamily="18" charset="0"/>
                        </a:rPr>
                        <m:t>=</m:t>
                      </m:r>
                      <m:rad>
                        <m:radPr>
                          <m:degHide m:val="on"/>
                          <m:ctrlPr>
                            <a:rPr lang="es-MX" sz="1800" b="0" i="1" smtClean="0">
                              <a:latin typeface="Cambria Math" panose="02040503050406030204" pitchFamily="18" charset="0"/>
                              <a:cs typeface="Times New Roman" panose="02020603050405020304" pitchFamily="18" charset="0"/>
                            </a:rPr>
                          </m:ctrlPr>
                        </m:radPr>
                        <m:deg/>
                        <m:e>
                          <m:d>
                            <m:dPr>
                              <m:ctrlPr>
                                <a:rPr lang="es-MX" sz="1800" i="1">
                                  <a:latin typeface="Cambria Math" panose="02040503050406030204" pitchFamily="18" charset="0"/>
                                  <a:cs typeface="Times New Roman" panose="02020603050405020304" pitchFamily="18" charset="0"/>
                                </a:rPr>
                              </m:ctrlPr>
                            </m:dPr>
                            <m:e>
                              <m:f>
                                <m:fPr>
                                  <m:ctrlPr>
                                    <a:rPr lang="es-MX" sz="1800" i="1">
                                      <a:latin typeface="Cambria Math" panose="02040503050406030204" pitchFamily="18" charset="0"/>
                                      <a:cs typeface="Times New Roman" panose="02020603050405020304" pitchFamily="18" charset="0"/>
                                    </a:rPr>
                                  </m:ctrlPr>
                                </m:fPr>
                                <m:num>
                                  <m:r>
                                    <a:rPr lang="es-MX" sz="1800" i="1">
                                      <a:latin typeface="Cambria Math" panose="02040503050406030204" pitchFamily="18" charset="0"/>
                                      <a:cs typeface="Times New Roman" panose="02020603050405020304" pitchFamily="18" charset="0"/>
                                    </a:rPr>
                                    <m:t>2</m:t>
                                  </m:r>
                                  <m:sSup>
                                    <m:sSupPr>
                                      <m:ctrlPr>
                                        <a:rPr lang="es-MX" sz="1800" i="1">
                                          <a:latin typeface="Cambria Math" panose="02040503050406030204" pitchFamily="18" charset="0"/>
                                          <a:cs typeface="Times New Roman" panose="02020603050405020304" pitchFamily="18" charset="0"/>
                                        </a:rPr>
                                      </m:ctrlPr>
                                    </m:sSupPr>
                                    <m:e>
                                      <m:r>
                                        <a:rPr lang="es-MX" sz="1800" i="1">
                                          <a:latin typeface="Cambria Math" panose="02040503050406030204" pitchFamily="18" charset="0"/>
                                          <a:cs typeface="Times New Roman" panose="02020603050405020304" pitchFamily="18" charset="0"/>
                                        </a:rPr>
                                        <m:t>𝛾</m:t>
                                      </m:r>
                                    </m:e>
                                    <m:sup>
                                      <m:r>
                                        <a:rPr lang="es-MX" sz="1800" i="1">
                                          <a:latin typeface="Cambria Math" panose="02040503050406030204" pitchFamily="18" charset="0"/>
                                          <a:cs typeface="Times New Roman" panose="02020603050405020304" pitchFamily="18" charset="0"/>
                                        </a:rPr>
                                        <m:t>2</m:t>
                                      </m:r>
                                    </m:sup>
                                  </m:sSup>
                                </m:num>
                                <m:den>
                                  <m:r>
                                    <a:rPr lang="es-MX" sz="1800" i="1">
                                      <a:latin typeface="Cambria Math" panose="02040503050406030204" pitchFamily="18" charset="0"/>
                                      <a:cs typeface="Times New Roman" panose="02020603050405020304" pitchFamily="18" charset="0"/>
                                    </a:rPr>
                                    <m:t>𝛾</m:t>
                                  </m:r>
                                  <m:r>
                                    <a:rPr lang="es-MX" sz="1800" i="1">
                                      <a:latin typeface="Cambria Math" panose="02040503050406030204" pitchFamily="18" charset="0"/>
                                      <a:cs typeface="Times New Roman" panose="02020603050405020304" pitchFamily="18" charset="0"/>
                                    </a:rPr>
                                    <m:t>−1 </m:t>
                                  </m:r>
                                </m:den>
                              </m:f>
                            </m:e>
                          </m:d>
                          <m:sSup>
                            <m:sSupPr>
                              <m:ctrlPr>
                                <a:rPr lang="es-MX" sz="1800" i="1">
                                  <a:latin typeface="Cambria Math" panose="02040503050406030204" pitchFamily="18" charset="0"/>
                                  <a:cs typeface="Times New Roman" panose="02020603050405020304" pitchFamily="18" charset="0"/>
                                </a:rPr>
                              </m:ctrlPr>
                            </m:sSupPr>
                            <m:e>
                              <m:d>
                                <m:dPr>
                                  <m:ctrlPr>
                                    <a:rPr lang="es-MX" sz="1800" i="1">
                                      <a:latin typeface="Cambria Math" panose="02040503050406030204" pitchFamily="18" charset="0"/>
                                      <a:cs typeface="Times New Roman" panose="02020603050405020304" pitchFamily="18" charset="0"/>
                                    </a:rPr>
                                  </m:ctrlPr>
                                </m:dPr>
                                <m:e>
                                  <m:f>
                                    <m:fPr>
                                      <m:ctrlPr>
                                        <a:rPr lang="es-MX" sz="1800" i="1">
                                          <a:latin typeface="Cambria Math" panose="02040503050406030204" pitchFamily="18" charset="0"/>
                                          <a:cs typeface="Times New Roman" panose="02020603050405020304" pitchFamily="18" charset="0"/>
                                        </a:rPr>
                                      </m:ctrlPr>
                                    </m:fPr>
                                    <m:num>
                                      <m:r>
                                        <a:rPr lang="es-MX" sz="1800" i="1">
                                          <a:latin typeface="Cambria Math" panose="02040503050406030204" pitchFamily="18" charset="0"/>
                                          <a:cs typeface="Times New Roman" panose="02020603050405020304" pitchFamily="18" charset="0"/>
                                        </a:rPr>
                                        <m:t>2</m:t>
                                      </m:r>
                                    </m:num>
                                    <m:den>
                                      <m:r>
                                        <a:rPr lang="es-MX" sz="1800" i="1">
                                          <a:latin typeface="Cambria Math" panose="02040503050406030204" pitchFamily="18" charset="0"/>
                                          <a:cs typeface="Times New Roman" panose="02020603050405020304" pitchFamily="18" charset="0"/>
                                        </a:rPr>
                                        <m:t>𝛾</m:t>
                                      </m:r>
                                      <m:r>
                                        <a:rPr lang="es-MX" sz="1800" i="1">
                                          <a:latin typeface="Cambria Math" panose="02040503050406030204" pitchFamily="18" charset="0"/>
                                          <a:cs typeface="Times New Roman" panose="02020603050405020304" pitchFamily="18" charset="0"/>
                                        </a:rPr>
                                        <m:t>+1 </m:t>
                                      </m:r>
                                    </m:den>
                                  </m:f>
                                </m:e>
                              </m:d>
                            </m:e>
                            <m:sup>
                              <m:f>
                                <m:fPr>
                                  <m:ctrlPr>
                                    <a:rPr lang="es-MX" sz="1800" i="1">
                                      <a:latin typeface="Cambria Math" panose="02040503050406030204" pitchFamily="18" charset="0"/>
                                      <a:cs typeface="Times New Roman" panose="02020603050405020304" pitchFamily="18" charset="0"/>
                                    </a:rPr>
                                  </m:ctrlPr>
                                </m:fPr>
                                <m:num>
                                  <m:r>
                                    <a:rPr lang="es-MX" sz="1800" i="1">
                                      <a:latin typeface="Cambria Math" panose="02040503050406030204" pitchFamily="18" charset="0"/>
                                      <a:cs typeface="Times New Roman" panose="02020603050405020304" pitchFamily="18" charset="0"/>
                                    </a:rPr>
                                    <m:t>𝛾</m:t>
                                  </m:r>
                                  <m:r>
                                    <a:rPr lang="es-MX" sz="1800" i="1">
                                      <a:latin typeface="Cambria Math" panose="02040503050406030204" pitchFamily="18" charset="0"/>
                                      <a:cs typeface="Times New Roman" panose="02020603050405020304" pitchFamily="18" charset="0"/>
                                    </a:rPr>
                                    <m:t>+1</m:t>
                                  </m:r>
                                </m:num>
                                <m:den>
                                  <m:r>
                                    <a:rPr lang="es-MX" sz="1800" i="1">
                                      <a:latin typeface="Cambria Math" panose="02040503050406030204" pitchFamily="18" charset="0"/>
                                      <a:cs typeface="Times New Roman" panose="02020603050405020304" pitchFamily="18" charset="0"/>
                                    </a:rPr>
                                    <m:t>𝛾</m:t>
                                  </m:r>
                                  <m:r>
                                    <a:rPr lang="es-MX" sz="1800" i="1">
                                      <a:latin typeface="Cambria Math" panose="02040503050406030204" pitchFamily="18" charset="0"/>
                                      <a:cs typeface="Times New Roman" panose="02020603050405020304" pitchFamily="18" charset="0"/>
                                    </a:rPr>
                                    <m:t>−1</m:t>
                                  </m:r>
                                </m:den>
                              </m:f>
                            </m:sup>
                          </m:sSup>
                          <m:d>
                            <m:dPr>
                              <m:begChr m:val="["/>
                              <m:endChr m:val="]"/>
                              <m:ctrlPr>
                                <a:rPr lang="es-MX" sz="1800" i="1">
                                  <a:latin typeface="Cambria Math" panose="02040503050406030204" pitchFamily="18" charset="0"/>
                                  <a:cs typeface="Times New Roman" panose="02020603050405020304" pitchFamily="18" charset="0"/>
                                </a:rPr>
                              </m:ctrlPr>
                            </m:dPr>
                            <m:e>
                              <m:r>
                                <a:rPr lang="es-MX" sz="1800" i="1">
                                  <a:latin typeface="Cambria Math" panose="02040503050406030204" pitchFamily="18" charset="0"/>
                                  <a:cs typeface="Times New Roman" panose="02020603050405020304" pitchFamily="18" charset="0"/>
                                </a:rPr>
                                <m:t>1−</m:t>
                              </m:r>
                              <m:sSup>
                                <m:sSupPr>
                                  <m:ctrlPr>
                                    <a:rPr lang="es-MX" sz="1800" i="1">
                                      <a:latin typeface="Cambria Math" panose="02040503050406030204" pitchFamily="18" charset="0"/>
                                      <a:cs typeface="Times New Roman" panose="02020603050405020304" pitchFamily="18" charset="0"/>
                                    </a:rPr>
                                  </m:ctrlPr>
                                </m:sSupPr>
                                <m:e>
                                  <m:d>
                                    <m:dPr>
                                      <m:ctrlPr>
                                        <a:rPr lang="es-MX" sz="1800" i="1">
                                          <a:latin typeface="Cambria Math" panose="02040503050406030204" pitchFamily="18" charset="0"/>
                                          <a:cs typeface="Times New Roman" panose="02020603050405020304" pitchFamily="18" charset="0"/>
                                        </a:rPr>
                                      </m:ctrlPr>
                                    </m:dPr>
                                    <m:e>
                                      <m:f>
                                        <m:fPr>
                                          <m:ctrlPr>
                                            <a:rPr lang="es-MX" sz="1800" i="1">
                                              <a:latin typeface="Cambria Math" panose="02040503050406030204" pitchFamily="18" charset="0"/>
                                              <a:cs typeface="Times New Roman" panose="02020603050405020304" pitchFamily="18" charset="0"/>
                                            </a:rPr>
                                          </m:ctrlPr>
                                        </m:fPr>
                                        <m:num>
                                          <m:sSub>
                                            <m:sSubPr>
                                              <m:ctrlPr>
                                                <a:rPr lang="es-MX" sz="1800" i="1">
                                                  <a:latin typeface="Cambria Math" panose="02040503050406030204" pitchFamily="18" charset="0"/>
                                                  <a:cs typeface="Times New Roman" panose="02020603050405020304" pitchFamily="18" charset="0"/>
                                                </a:rPr>
                                              </m:ctrlPr>
                                            </m:sSubPr>
                                            <m:e>
                                              <m:r>
                                                <a:rPr lang="es-MX" sz="1800" i="1">
                                                  <a:latin typeface="Cambria Math" panose="02040503050406030204" pitchFamily="18" charset="0"/>
                                                  <a:cs typeface="Times New Roman" panose="02020603050405020304" pitchFamily="18" charset="0"/>
                                                </a:rPr>
                                                <m:t>𝑝</m:t>
                                              </m:r>
                                            </m:e>
                                            <m:sub>
                                              <m:r>
                                                <a:rPr lang="es-MX" sz="1800" i="1">
                                                  <a:latin typeface="Cambria Math" panose="02040503050406030204" pitchFamily="18" charset="0"/>
                                                  <a:cs typeface="Times New Roman" panose="02020603050405020304" pitchFamily="18" charset="0"/>
                                                </a:rPr>
                                                <m:t>𝑒𝑥𝑖𝑡</m:t>
                                              </m:r>
                                            </m:sub>
                                          </m:sSub>
                                        </m:num>
                                        <m:den>
                                          <m:sSub>
                                            <m:sSubPr>
                                              <m:ctrlPr>
                                                <a:rPr lang="es-MX" sz="1800" i="1">
                                                  <a:latin typeface="Cambria Math" panose="02040503050406030204" pitchFamily="18" charset="0"/>
                                                  <a:cs typeface="Times New Roman" panose="02020603050405020304" pitchFamily="18" charset="0"/>
                                                </a:rPr>
                                              </m:ctrlPr>
                                            </m:sSubPr>
                                            <m:e>
                                              <m:r>
                                                <a:rPr lang="es-MX" sz="1800" i="1">
                                                  <a:latin typeface="Cambria Math" panose="02040503050406030204" pitchFamily="18" charset="0"/>
                                                  <a:cs typeface="Times New Roman" panose="02020603050405020304" pitchFamily="18" charset="0"/>
                                                </a:rPr>
                                                <m:t>𝑝</m:t>
                                              </m:r>
                                            </m:e>
                                            <m:sub>
                                              <m:r>
                                                <a:rPr lang="es-MX" sz="1800" i="1">
                                                  <a:latin typeface="Cambria Math" panose="02040503050406030204" pitchFamily="18" charset="0"/>
                                                  <a:cs typeface="Times New Roman" panose="02020603050405020304" pitchFamily="18" charset="0"/>
                                                </a:rPr>
                                                <m:t>𝑐h𝑎𝑚𝑏</m:t>
                                              </m:r>
                                            </m:sub>
                                          </m:sSub>
                                        </m:den>
                                      </m:f>
                                    </m:e>
                                  </m:d>
                                </m:e>
                                <m:sup>
                                  <m:f>
                                    <m:fPr>
                                      <m:ctrlPr>
                                        <a:rPr lang="es-MX" sz="1800" i="1">
                                          <a:latin typeface="Cambria Math" panose="02040503050406030204" pitchFamily="18" charset="0"/>
                                          <a:cs typeface="Times New Roman" panose="02020603050405020304" pitchFamily="18" charset="0"/>
                                        </a:rPr>
                                      </m:ctrlPr>
                                    </m:fPr>
                                    <m:num>
                                      <m:r>
                                        <a:rPr lang="es-MX" sz="1800" i="1">
                                          <a:latin typeface="Cambria Math" panose="02040503050406030204" pitchFamily="18" charset="0"/>
                                          <a:cs typeface="Times New Roman" panose="02020603050405020304" pitchFamily="18" charset="0"/>
                                        </a:rPr>
                                        <m:t>𝛾</m:t>
                                      </m:r>
                                      <m:r>
                                        <a:rPr lang="es-MX" sz="1800" i="1">
                                          <a:latin typeface="Cambria Math" panose="02040503050406030204" pitchFamily="18" charset="0"/>
                                          <a:cs typeface="Times New Roman" panose="02020603050405020304" pitchFamily="18" charset="0"/>
                                        </a:rPr>
                                        <m:t>−1</m:t>
                                      </m:r>
                                    </m:num>
                                    <m:den>
                                      <m:r>
                                        <a:rPr lang="es-MX" sz="1800" i="1">
                                          <a:latin typeface="Cambria Math" panose="02040503050406030204" pitchFamily="18" charset="0"/>
                                          <a:cs typeface="Times New Roman" panose="02020603050405020304" pitchFamily="18" charset="0"/>
                                        </a:rPr>
                                        <m:t>𝛾</m:t>
                                      </m:r>
                                    </m:den>
                                  </m:f>
                                </m:sup>
                              </m:sSup>
                            </m:e>
                          </m:d>
                        </m:e>
                      </m:rad>
                    </m:oMath>
                  </m:oMathPara>
                </a14:m>
                <a:endParaRPr lang="es-MX" sz="2400" dirty="0">
                  <a:latin typeface="Times New Roman" panose="02020603050405020304" pitchFamily="18" charset="0"/>
                  <a:cs typeface="Times New Roman" panose="02020603050405020304" pitchFamily="18" charset="0"/>
                </a:endParaRPr>
              </a:p>
            </p:txBody>
          </p:sp>
        </mc:Choice>
        <mc:Fallback>
          <p:sp>
            <p:nvSpPr>
              <p:cNvPr id="3" name="Marcador de contenido 2">
                <a:extLst>
                  <a:ext uri="{FF2B5EF4-FFF2-40B4-BE49-F238E27FC236}">
                    <a16:creationId xmlns:a16="http://schemas.microsoft.com/office/drawing/2014/main" id="{33643874-1905-7EFB-B2A0-9A8BC1D7A8BD}"/>
                  </a:ext>
                </a:extLst>
              </p:cNvPr>
              <p:cNvSpPr>
                <a:spLocks noGrp="1" noRot="1" noChangeAspect="1" noMove="1" noResize="1" noEditPoints="1" noAdjustHandles="1" noChangeArrowheads="1" noChangeShapeType="1" noTextEdit="1"/>
              </p:cNvSpPr>
              <p:nvPr>
                <p:ph sz="half" idx="1"/>
              </p:nvPr>
            </p:nvSpPr>
            <p:spPr>
              <a:xfrm>
                <a:off x="838200" y="1690688"/>
                <a:ext cx="5181600" cy="4486275"/>
              </a:xfrm>
              <a:blipFill>
                <a:blip r:embed="rId3"/>
                <a:stretch>
                  <a:fillRect l="-1882" t="-1902"/>
                </a:stretch>
              </a:blipFill>
            </p:spPr>
            <p:txBody>
              <a:bodyPr/>
              <a:lstStyle/>
              <a:p>
                <a:r>
                  <a:rPr lang="es-MX">
                    <a:noFill/>
                  </a:rPr>
                  <a:t> </a:t>
                </a:r>
              </a:p>
            </p:txBody>
          </p:sp>
        </mc:Fallback>
      </mc:AlternateContent>
      <mc:AlternateContent xmlns:mc="http://schemas.openxmlformats.org/markup-compatibility/2006">
        <mc:Choice xmlns:a14="http://schemas.microsoft.com/office/drawing/2010/main" Requires="a14">
          <p:sp>
            <p:nvSpPr>
              <p:cNvPr id="4" name="Marcador de contenido 3">
                <a:extLst>
                  <a:ext uri="{FF2B5EF4-FFF2-40B4-BE49-F238E27FC236}">
                    <a16:creationId xmlns:a16="http://schemas.microsoft.com/office/drawing/2014/main" id="{317D7AD1-7B06-B41D-A2C7-6563599477F1}"/>
                  </a:ext>
                </a:extLst>
              </p:cNvPr>
              <p:cNvSpPr>
                <a:spLocks noGrp="1"/>
              </p:cNvSpPr>
              <p:nvPr>
                <p:ph sz="half" idx="2"/>
              </p:nvPr>
            </p:nvSpPr>
            <p:spPr>
              <a:xfrm>
                <a:off x="6172200" y="1690688"/>
                <a:ext cx="5181600" cy="4486275"/>
              </a:xfrm>
            </p:spPr>
            <p:txBody>
              <a:bodyPr>
                <a:normAutofit/>
              </a:bodyPr>
              <a:lstStyle/>
              <a:p>
                <a:pPr marL="0" indent="0">
                  <a:buNone/>
                </a:pPr>
                <a:r>
                  <a:rPr lang="es-MX" sz="2400" dirty="0">
                    <a:latin typeface="Times New Roman" panose="02020603050405020304" pitchFamily="18" charset="0"/>
                    <a:cs typeface="Times New Roman" panose="02020603050405020304" pitchFamily="18" charset="0"/>
                  </a:rPr>
                  <a:t>Cuando la eficiencia térmica se acerca a 1, podemos tener el </a:t>
                </a:r>
                <a:r>
                  <a:rPr lang="es-MX" sz="2400" dirty="0" err="1">
                    <a:latin typeface="Times New Roman" panose="02020603050405020304" pitchFamily="18" charset="0"/>
                    <a:cs typeface="Times New Roman" panose="02020603050405020304" pitchFamily="18" charset="0"/>
                  </a:rPr>
                  <a:t>coef</a:t>
                </a:r>
                <a:r>
                  <a:rPr lang="es-MX" sz="2400" dirty="0">
                    <a:latin typeface="Times New Roman" panose="02020603050405020304" pitchFamily="18" charset="0"/>
                    <a:cs typeface="Times New Roman" panose="02020603050405020304" pitchFamily="18" charset="0"/>
                  </a:rPr>
                  <a:t>. de empuje máximo:</a:t>
                </a:r>
              </a:p>
              <a:p>
                <a:pPr marL="0" indent="0">
                  <a:buNone/>
                </a:pPr>
                <a14:m>
                  <m:oMathPara xmlns:m="http://schemas.openxmlformats.org/officeDocument/2006/math">
                    <m:oMathParaPr>
                      <m:jc m:val="centerGroup"/>
                    </m:oMathParaPr>
                    <m:oMath xmlns:m="http://schemas.openxmlformats.org/officeDocument/2006/math">
                      <m:sSub>
                        <m:sSubPr>
                          <m:ctrlPr>
                            <a:rPr lang="es-MX" sz="1800" b="0" i="1" smtClean="0">
                              <a:latin typeface="Cambria Math" panose="02040503050406030204" pitchFamily="18" charset="0"/>
                              <a:cs typeface="Times New Roman" panose="02020603050405020304" pitchFamily="18" charset="0"/>
                            </a:rPr>
                          </m:ctrlPr>
                        </m:sSubPr>
                        <m:e>
                          <m:r>
                            <a:rPr lang="es-MX" sz="1800" b="0" i="1" smtClean="0">
                              <a:latin typeface="Cambria Math" panose="02040503050406030204" pitchFamily="18" charset="0"/>
                              <a:cs typeface="Times New Roman" panose="02020603050405020304" pitchFamily="18" charset="0"/>
                            </a:rPr>
                            <m:t>𝐶</m:t>
                          </m:r>
                        </m:e>
                        <m:sub>
                          <m:r>
                            <a:rPr lang="es-MX" sz="1800" b="0" i="1" smtClean="0">
                              <a:latin typeface="Cambria Math" panose="02040503050406030204" pitchFamily="18" charset="0"/>
                              <a:cs typeface="Times New Roman" panose="02020603050405020304" pitchFamily="18" charset="0"/>
                            </a:rPr>
                            <m:t>𝐹</m:t>
                          </m:r>
                        </m:sub>
                      </m:sSub>
                      <m:r>
                        <a:rPr lang="es-MX" sz="1800" b="0" i="1" smtClean="0">
                          <a:latin typeface="Cambria Math" panose="02040503050406030204" pitchFamily="18" charset="0"/>
                          <a:cs typeface="Times New Roman" panose="02020603050405020304" pitchFamily="18" charset="0"/>
                        </a:rPr>
                        <m:t>=</m:t>
                      </m:r>
                      <m:rad>
                        <m:radPr>
                          <m:degHide m:val="on"/>
                          <m:ctrlPr>
                            <a:rPr lang="es-MX" sz="1800" b="0" i="1" smtClean="0">
                              <a:latin typeface="Cambria Math" panose="02040503050406030204" pitchFamily="18" charset="0"/>
                              <a:cs typeface="Times New Roman" panose="02020603050405020304" pitchFamily="18" charset="0"/>
                            </a:rPr>
                          </m:ctrlPr>
                        </m:radPr>
                        <m:deg/>
                        <m:e>
                          <m:d>
                            <m:dPr>
                              <m:ctrlPr>
                                <a:rPr lang="es-MX" sz="1800" i="1">
                                  <a:latin typeface="Cambria Math" panose="02040503050406030204" pitchFamily="18" charset="0"/>
                                  <a:cs typeface="Times New Roman" panose="02020603050405020304" pitchFamily="18" charset="0"/>
                                </a:rPr>
                              </m:ctrlPr>
                            </m:dPr>
                            <m:e>
                              <m:f>
                                <m:fPr>
                                  <m:ctrlPr>
                                    <a:rPr lang="es-MX" sz="1800" i="1">
                                      <a:latin typeface="Cambria Math" panose="02040503050406030204" pitchFamily="18" charset="0"/>
                                      <a:cs typeface="Times New Roman" panose="02020603050405020304" pitchFamily="18" charset="0"/>
                                    </a:rPr>
                                  </m:ctrlPr>
                                </m:fPr>
                                <m:num>
                                  <m:r>
                                    <a:rPr lang="es-MX" sz="1800" i="1">
                                      <a:latin typeface="Cambria Math" panose="02040503050406030204" pitchFamily="18" charset="0"/>
                                      <a:cs typeface="Times New Roman" panose="02020603050405020304" pitchFamily="18" charset="0"/>
                                    </a:rPr>
                                    <m:t>2</m:t>
                                  </m:r>
                                  <m:sSup>
                                    <m:sSupPr>
                                      <m:ctrlPr>
                                        <a:rPr lang="es-MX" sz="1800" i="1">
                                          <a:latin typeface="Cambria Math" panose="02040503050406030204" pitchFamily="18" charset="0"/>
                                          <a:cs typeface="Times New Roman" panose="02020603050405020304" pitchFamily="18" charset="0"/>
                                        </a:rPr>
                                      </m:ctrlPr>
                                    </m:sSupPr>
                                    <m:e>
                                      <m:r>
                                        <a:rPr lang="es-MX" sz="1800" i="1">
                                          <a:latin typeface="Cambria Math" panose="02040503050406030204" pitchFamily="18" charset="0"/>
                                          <a:cs typeface="Times New Roman" panose="02020603050405020304" pitchFamily="18" charset="0"/>
                                        </a:rPr>
                                        <m:t>𝛾</m:t>
                                      </m:r>
                                    </m:e>
                                    <m:sup>
                                      <m:r>
                                        <a:rPr lang="es-MX" sz="1800" i="1">
                                          <a:latin typeface="Cambria Math" panose="02040503050406030204" pitchFamily="18" charset="0"/>
                                          <a:cs typeface="Times New Roman" panose="02020603050405020304" pitchFamily="18" charset="0"/>
                                        </a:rPr>
                                        <m:t>2</m:t>
                                      </m:r>
                                    </m:sup>
                                  </m:sSup>
                                </m:num>
                                <m:den>
                                  <m:r>
                                    <a:rPr lang="es-MX" sz="1800" i="1">
                                      <a:latin typeface="Cambria Math" panose="02040503050406030204" pitchFamily="18" charset="0"/>
                                      <a:cs typeface="Times New Roman" panose="02020603050405020304" pitchFamily="18" charset="0"/>
                                    </a:rPr>
                                    <m:t>𝛾</m:t>
                                  </m:r>
                                  <m:r>
                                    <a:rPr lang="es-MX" sz="1800" i="1">
                                      <a:latin typeface="Cambria Math" panose="02040503050406030204" pitchFamily="18" charset="0"/>
                                      <a:cs typeface="Times New Roman" panose="02020603050405020304" pitchFamily="18" charset="0"/>
                                    </a:rPr>
                                    <m:t>−1 </m:t>
                                  </m:r>
                                </m:den>
                              </m:f>
                            </m:e>
                          </m:d>
                          <m:sSup>
                            <m:sSupPr>
                              <m:ctrlPr>
                                <a:rPr lang="es-MX" sz="1800" i="1">
                                  <a:latin typeface="Cambria Math" panose="02040503050406030204" pitchFamily="18" charset="0"/>
                                  <a:cs typeface="Times New Roman" panose="02020603050405020304" pitchFamily="18" charset="0"/>
                                </a:rPr>
                              </m:ctrlPr>
                            </m:sSupPr>
                            <m:e>
                              <m:d>
                                <m:dPr>
                                  <m:ctrlPr>
                                    <a:rPr lang="es-MX" sz="1800" i="1">
                                      <a:latin typeface="Cambria Math" panose="02040503050406030204" pitchFamily="18" charset="0"/>
                                      <a:cs typeface="Times New Roman" panose="02020603050405020304" pitchFamily="18" charset="0"/>
                                    </a:rPr>
                                  </m:ctrlPr>
                                </m:dPr>
                                <m:e>
                                  <m:f>
                                    <m:fPr>
                                      <m:ctrlPr>
                                        <a:rPr lang="es-MX" sz="1800" i="1">
                                          <a:latin typeface="Cambria Math" panose="02040503050406030204" pitchFamily="18" charset="0"/>
                                          <a:cs typeface="Times New Roman" panose="02020603050405020304" pitchFamily="18" charset="0"/>
                                        </a:rPr>
                                      </m:ctrlPr>
                                    </m:fPr>
                                    <m:num>
                                      <m:r>
                                        <a:rPr lang="es-MX" sz="1800" i="1">
                                          <a:latin typeface="Cambria Math" panose="02040503050406030204" pitchFamily="18" charset="0"/>
                                          <a:cs typeface="Times New Roman" panose="02020603050405020304" pitchFamily="18" charset="0"/>
                                        </a:rPr>
                                        <m:t>2</m:t>
                                      </m:r>
                                    </m:num>
                                    <m:den>
                                      <m:r>
                                        <a:rPr lang="es-MX" sz="1800" i="1">
                                          <a:latin typeface="Cambria Math" panose="02040503050406030204" pitchFamily="18" charset="0"/>
                                          <a:cs typeface="Times New Roman" panose="02020603050405020304" pitchFamily="18" charset="0"/>
                                        </a:rPr>
                                        <m:t>𝛾</m:t>
                                      </m:r>
                                      <m:r>
                                        <a:rPr lang="es-MX" sz="1800" i="1">
                                          <a:latin typeface="Cambria Math" panose="02040503050406030204" pitchFamily="18" charset="0"/>
                                          <a:cs typeface="Times New Roman" panose="02020603050405020304" pitchFamily="18" charset="0"/>
                                        </a:rPr>
                                        <m:t>+1 </m:t>
                                      </m:r>
                                    </m:den>
                                  </m:f>
                                </m:e>
                              </m:d>
                            </m:e>
                            <m:sup>
                              <m:f>
                                <m:fPr>
                                  <m:ctrlPr>
                                    <a:rPr lang="es-MX" sz="1800" i="1">
                                      <a:latin typeface="Cambria Math" panose="02040503050406030204" pitchFamily="18" charset="0"/>
                                      <a:cs typeface="Times New Roman" panose="02020603050405020304" pitchFamily="18" charset="0"/>
                                    </a:rPr>
                                  </m:ctrlPr>
                                </m:fPr>
                                <m:num>
                                  <m:r>
                                    <a:rPr lang="es-MX" sz="1800" i="1">
                                      <a:latin typeface="Cambria Math" panose="02040503050406030204" pitchFamily="18" charset="0"/>
                                      <a:cs typeface="Times New Roman" panose="02020603050405020304" pitchFamily="18" charset="0"/>
                                    </a:rPr>
                                    <m:t>𝛾</m:t>
                                  </m:r>
                                  <m:r>
                                    <a:rPr lang="es-MX" sz="1800" i="1">
                                      <a:latin typeface="Cambria Math" panose="02040503050406030204" pitchFamily="18" charset="0"/>
                                      <a:cs typeface="Times New Roman" panose="02020603050405020304" pitchFamily="18" charset="0"/>
                                    </a:rPr>
                                    <m:t>+1</m:t>
                                  </m:r>
                                </m:num>
                                <m:den>
                                  <m:r>
                                    <a:rPr lang="es-MX" sz="1800" i="1">
                                      <a:latin typeface="Cambria Math" panose="02040503050406030204" pitchFamily="18" charset="0"/>
                                      <a:cs typeface="Times New Roman" panose="02020603050405020304" pitchFamily="18" charset="0"/>
                                    </a:rPr>
                                    <m:t>𝛾</m:t>
                                  </m:r>
                                  <m:r>
                                    <a:rPr lang="es-MX" sz="1800" i="1">
                                      <a:latin typeface="Cambria Math" panose="02040503050406030204" pitchFamily="18" charset="0"/>
                                      <a:cs typeface="Times New Roman" panose="02020603050405020304" pitchFamily="18" charset="0"/>
                                    </a:rPr>
                                    <m:t>−1</m:t>
                                  </m:r>
                                </m:den>
                              </m:f>
                            </m:sup>
                          </m:sSup>
                        </m:e>
                      </m:rad>
                    </m:oMath>
                  </m:oMathPara>
                </a14:m>
                <a:endParaRPr lang="es-MX" sz="1800" dirty="0">
                  <a:latin typeface="Times New Roman" panose="02020603050405020304" pitchFamily="18" charset="0"/>
                  <a:cs typeface="Times New Roman" panose="02020603050405020304" pitchFamily="18" charset="0"/>
                </a:endParaRPr>
              </a:p>
              <a:p>
                <a:pPr marL="0" indent="0">
                  <a:buNone/>
                </a:pPr>
                <a:endParaRPr lang="es-MX" sz="2400" dirty="0">
                  <a:latin typeface="Times New Roman" panose="02020603050405020304" pitchFamily="18" charset="0"/>
                  <a:cs typeface="Times New Roman" panose="02020603050405020304" pitchFamily="18" charset="0"/>
                </a:endParaRPr>
              </a:p>
            </p:txBody>
          </p:sp>
        </mc:Choice>
        <mc:Fallback>
          <p:sp>
            <p:nvSpPr>
              <p:cNvPr id="4" name="Marcador de contenido 3">
                <a:extLst>
                  <a:ext uri="{FF2B5EF4-FFF2-40B4-BE49-F238E27FC236}">
                    <a16:creationId xmlns:a16="http://schemas.microsoft.com/office/drawing/2014/main" id="{317D7AD1-7B06-B41D-A2C7-6563599477F1}"/>
                  </a:ext>
                </a:extLst>
              </p:cNvPr>
              <p:cNvSpPr>
                <a:spLocks noGrp="1" noRot="1" noChangeAspect="1" noMove="1" noResize="1" noEditPoints="1" noAdjustHandles="1" noChangeArrowheads="1" noChangeShapeType="1" noTextEdit="1"/>
              </p:cNvSpPr>
              <p:nvPr>
                <p:ph sz="half" idx="2"/>
              </p:nvPr>
            </p:nvSpPr>
            <p:spPr>
              <a:xfrm>
                <a:off x="6172200" y="1690688"/>
                <a:ext cx="5181600" cy="4486275"/>
              </a:xfrm>
              <a:blipFill>
                <a:blip r:embed="rId4"/>
                <a:stretch>
                  <a:fillRect l="-1882" t="-1902" r="-941"/>
                </a:stretch>
              </a:blipFill>
            </p:spPr>
            <p:txBody>
              <a:bodyPr/>
              <a:lstStyle/>
              <a:p>
                <a:r>
                  <a:rPr lang="es-MX">
                    <a:noFill/>
                  </a:rPr>
                  <a:t> </a:t>
                </a:r>
              </a:p>
            </p:txBody>
          </p:sp>
        </mc:Fallback>
      </mc:AlternateContent>
      <p:sp>
        <p:nvSpPr>
          <p:cNvPr id="9" name="Abrir llave 8">
            <a:extLst>
              <a:ext uri="{FF2B5EF4-FFF2-40B4-BE49-F238E27FC236}">
                <a16:creationId xmlns:a16="http://schemas.microsoft.com/office/drawing/2014/main" id="{6D1EF346-10A7-B9BA-E281-E0BE0F7E0702}"/>
              </a:ext>
            </a:extLst>
          </p:cNvPr>
          <p:cNvSpPr/>
          <p:nvPr/>
        </p:nvSpPr>
        <p:spPr>
          <a:xfrm rot="16200000">
            <a:off x="4734947" y="4892108"/>
            <a:ext cx="367960" cy="2201750"/>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s-MX"/>
          </a:p>
        </p:txBody>
      </p:sp>
      <p:sp>
        <p:nvSpPr>
          <p:cNvPr id="11" name="CuadroTexto 10">
            <a:extLst>
              <a:ext uri="{FF2B5EF4-FFF2-40B4-BE49-F238E27FC236}">
                <a16:creationId xmlns:a16="http://schemas.microsoft.com/office/drawing/2014/main" id="{300D47FF-0E73-F6FD-1E6D-F93C30936340}"/>
              </a:ext>
            </a:extLst>
          </p:cNvPr>
          <p:cNvSpPr txBox="1"/>
          <p:nvPr/>
        </p:nvSpPr>
        <p:spPr>
          <a:xfrm>
            <a:off x="3616711" y="6150304"/>
            <a:ext cx="2604431" cy="369332"/>
          </a:xfrm>
          <a:prstGeom prst="rect">
            <a:avLst/>
          </a:prstGeom>
          <a:noFill/>
        </p:spPr>
        <p:txBody>
          <a:bodyPr wrap="none" rtlCol="0">
            <a:spAutoFit/>
          </a:bodyPr>
          <a:lstStyle/>
          <a:p>
            <a:r>
              <a:rPr lang="es-MX" dirty="0"/>
              <a:t>Ef. Térmica Ideal Brayton</a:t>
            </a:r>
          </a:p>
        </p:txBody>
      </p:sp>
      <p:sp>
        <p:nvSpPr>
          <p:cNvPr id="14" name="CuadroTexto 13">
            <a:extLst>
              <a:ext uri="{FF2B5EF4-FFF2-40B4-BE49-F238E27FC236}">
                <a16:creationId xmlns:a16="http://schemas.microsoft.com/office/drawing/2014/main" id="{383A969F-4553-4EEA-7F8A-103791D6F8D7}"/>
              </a:ext>
            </a:extLst>
          </p:cNvPr>
          <p:cNvSpPr txBox="1"/>
          <p:nvPr/>
        </p:nvSpPr>
        <p:spPr>
          <a:xfrm>
            <a:off x="8974751" y="6123543"/>
            <a:ext cx="2379049" cy="369332"/>
          </a:xfrm>
          <a:prstGeom prst="rect">
            <a:avLst/>
          </a:prstGeom>
          <a:noFill/>
        </p:spPr>
        <p:txBody>
          <a:bodyPr wrap="none" rtlCol="0">
            <a:spAutoFit/>
          </a:bodyPr>
          <a:lstStyle/>
          <a:p>
            <a:r>
              <a:rPr lang="es-MX" dirty="0"/>
              <a:t>(Fahroki, 2014, p. 832)</a:t>
            </a:r>
          </a:p>
        </p:txBody>
      </p:sp>
      <p:pic>
        <p:nvPicPr>
          <p:cNvPr id="16" name="Imagen 15">
            <a:extLst>
              <a:ext uri="{FF2B5EF4-FFF2-40B4-BE49-F238E27FC236}">
                <a16:creationId xmlns:a16="http://schemas.microsoft.com/office/drawing/2014/main" id="{944F5E01-6509-6391-1291-62C2B4838CCD}"/>
              </a:ext>
            </a:extLst>
          </p:cNvPr>
          <p:cNvPicPr>
            <a:picLocks noChangeAspect="1"/>
          </p:cNvPicPr>
          <p:nvPr/>
        </p:nvPicPr>
        <p:blipFill>
          <a:blip r:embed="rId5"/>
          <a:stretch>
            <a:fillRect/>
          </a:stretch>
        </p:blipFill>
        <p:spPr>
          <a:xfrm>
            <a:off x="6357192" y="3933825"/>
            <a:ext cx="4811616" cy="2189718"/>
          </a:xfrm>
          <a:prstGeom prst="rect">
            <a:avLst/>
          </a:prstGeom>
        </p:spPr>
      </p:pic>
    </p:spTree>
    <p:extLst>
      <p:ext uri="{BB962C8B-B14F-4D97-AF65-F5344CB8AC3E}">
        <p14:creationId xmlns:p14="http://schemas.microsoft.com/office/powerpoint/2010/main" val="30747794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811552-CF54-B7B0-228A-FCC1759885BF}"/>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C6DE340F-FCED-4F7D-FE84-7B279ABAD467}"/>
              </a:ext>
            </a:extLst>
          </p:cNvPr>
          <p:cNvSpPr>
            <a:spLocks noGrp="1"/>
          </p:cNvSpPr>
          <p:nvPr>
            <p:ph type="title"/>
          </p:nvPr>
        </p:nvSpPr>
        <p:spPr/>
        <p:txBody>
          <a:bodyPr>
            <a:normAutofit/>
          </a:bodyPr>
          <a:lstStyle/>
          <a:p>
            <a:r>
              <a:rPr lang="es-MX" sz="3400" dirty="0">
                <a:latin typeface="Times New Roman" panose="02020603050405020304" pitchFamily="18" charset="0"/>
                <a:cs typeface="Times New Roman" panose="02020603050405020304" pitchFamily="18" charset="0"/>
              </a:rPr>
              <a:t>Estado del arte</a:t>
            </a:r>
          </a:p>
        </p:txBody>
      </p:sp>
      <p:pic>
        <p:nvPicPr>
          <p:cNvPr id="16" name="Imagen 15">
            <a:extLst>
              <a:ext uri="{FF2B5EF4-FFF2-40B4-BE49-F238E27FC236}">
                <a16:creationId xmlns:a16="http://schemas.microsoft.com/office/drawing/2014/main" id="{D673634D-3F76-0399-4602-730EAA99ABBB}"/>
              </a:ext>
            </a:extLst>
          </p:cNvPr>
          <p:cNvPicPr>
            <a:picLocks noChangeAspect="1"/>
          </p:cNvPicPr>
          <p:nvPr/>
        </p:nvPicPr>
        <p:blipFill>
          <a:blip r:embed="rId3"/>
          <a:stretch>
            <a:fillRect/>
          </a:stretch>
        </p:blipFill>
        <p:spPr>
          <a:xfrm>
            <a:off x="1990765" y="1394678"/>
            <a:ext cx="7779768" cy="5098197"/>
          </a:xfrm>
          <a:prstGeom prst="rect">
            <a:avLst/>
          </a:prstGeom>
        </p:spPr>
      </p:pic>
    </p:spTree>
    <p:extLst>
      <p:ext uri="{BB962C8B-B14F-4D97-AF65-F5344CB8AC3E}">
        <p14:creationId xmlns:p14="http://schemas.microsoft.com/office/powerpoint/2010/main" val="3003599902"/>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861</TotalTime>
  <Words>2830</Words>
  <Application>Microsoft Office PowerPoint</Application>
  <PresentationFormat>Panorámica</PresentationFormat>
  <Paragraphs>330</Paragraphs>
  <Slides>31</Slides>
  <Notes>24</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31</vt:i4>
      </vt:variant>
    </vt:vector>
  </HeadingPairs>
  <TitlesOfParts>
    <vt:vector size="38" baseType="lpstr">
      <vt:lpstr>Aptos</vt:lpstr>
      <vt:lpstr>Aptos Display</vt:lpstr>
      <vt:lpstr>Arial</vt:lpstr>
      <vt:lpstr>Cambria Math</vt:lpstr>
      <vt:lpstr>Lucida Console</vt:lpstr>
      <vt:lpstr>Times New Roman</vt:lpstr>
      <vt:lpstr>Tema de Office</vt:lpstr>
      <vt:lpstr>DYNX - HPRT R&amp;D - Propulsión Programa Flammam</vt:lpstr>
      <vt:lpstr>Agenda</vt:lpstr>
      <vt:lpstr>[Propulsión – R&amp;D] Motor de pruebas clasificación “H” – Resumen ejecutivo  </vt:lpstr>
      <vt:lpstr>Antecedentes</vt:lpstr>
      <vt:lpstr>Estado del arte</vt:lpstr>
      <vt:lpstr>Estado del arte</vt:lpstr>
      <vt:lpstr>Estado del arte</vt:lpstr>
      <vt:lpstr>Estado del arte</vt:lpstr>
      <vt:lpstr>Estado del arte</vt:lpstr>
      <vt:lpstr>Estado del arte</vt:lpstr>
      <vt:lpstr>Estado del arte</vt:lpstr>
      <vt:lpstr>Estado del arte</vt:lpstr>
      <vt:lpstr>Estado del arte</vt:lpstr>
      <vt:lpstr>Estado del arte</vt:lpstr>
      <vt:lpstr>Estado del arte</vt:lpstr>
      <vt:lpstr>Estado del arte</vt:lpstr>
      <vt:lpstr>Estado del arte</vt:lpstr>
      <vt:lpstr>Estado del arte</vt:lpstr>
      <vt:lpstr>Estado del arte</vt:lpstr>
      <vt:lpstr>Estado del arte</vt:lpstr>
      <vt:lpstr>Estado del arte</vt:lpstr>
      <vt:lpstr>Estado del arte</vt:lpstr>
      <vt:lpstr>Estado del arte</vt:lpstr>
      <vt:lpstr>Estado del arte</vt:lpstr>
      <vt:lpstr>Estado del arte</vt:lpstr>
      <vt:lpstr>Estado del arte</vt:lpstr>
      <vt:lpstr>Estado del arte</vt:lpstr>
      <vt:lpstr>Metodología – Puntos de diseño</vt:lpstr>
      <vt:lpstr>Metodología – Puntos de diseño</vt:lpstr>
      <vt:lpstr>Metodología – Diseño a detalle </vt:lpstr>
      <vt:lpstr>Factibilidad – Manufactura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DYNX - HPRT R&amp;D - Propulsión Programa Flammam</dc:title>
  <dc:creator>DIEGO RUBEN RODRIGUEZ AGUILERA</dc:creator>
  <cp:lastModifiedBy>DIEGO RUBEN RODRIGUEZ AGUILERA</cp:lastModifiedBy>
  <cp:revision>20</cp:revision>
  <dcterms:created xsi:type="dcterms:W3CDTF">2025-05-21T21:17:18Z</dcterms:created>
  <dcterms:modified xsi:type="dcterms:W3CDTF">2025-06-01T06:36:33Z</dcterms:modified>
</cp:coreProperties>
</file>