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Roboto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22" Type="http://schemas.openxmlformats.org/officeDocument/2006/relationships/font" Target="fonts/RobotoMedium-bold.fntdata"/><Relationship Id="rId10" Type="http://schemas.openxmlformats.org/officeDocument/2006/relationships/slide" Target="slides/slide6.xml"/><Relationship Id="rId21" Type="http://schemas.openxmlformats.org/officeDocument/2006/relationships/font" Target="fonts/RobotoMedium-regular.fntdata"/><Relationship Id="rId13" Type="http://schemas.openxmlformats.org/officeDocument/2006/relationships/slide" Target="slides/slide9.xml"/><Relationship Id="rId24" Type="http://schemas.openxmlformats.org/officeDocument/2006/relationships/font" Target="fonts/RobotoMedium-boldItalic.fntdata"/><Relationship Id="rId12" Type="http://schemas.openxmlformats.org/officeDocument/2006/relationships/slide" Target="slides/slide8.xml"/><Relationship Id="rId23"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loud.google.com/vi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lvl="0">
              <a:spcBef>
                <a:spcPts val="0"/>
              </a:spcBef>
              <a:buNone/>
            </a:pPr>
            <a:r>
              <a:rPr lang="en"/>
              <a:t>Deception Detection</a:t>
            </a:r>
          </a:p>
        </p:txBody>
      </p:sp>
      <p:sp>
        <p:nvSpPr>
          <p:cNvPr id="86" name="Shape 8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lvl="0">
              <a:spcBef>
                <a:spcPts val="0"/>
              </a:spcBef>
              <a:buNone/>
            </a:pPr>
            <a:r>
              <a:rPr lang="en"/>
              <a:t>Team 2 - Socratis, Maureen, Daniel, Tarekul, Miguel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Anticipated Issues</a:t>
            </a:r>
          </a:p>
        </p:txBody>
      </p:sp>
      <p:sp>
        <p:nvSpPr>
          <p:cNvPr id="141" name="Shape 141"/>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Char char="-"/>
            </a:pPr>
            <a:r>
              <a:rPr lang="en"/>
              <a:t>General Audio Visual Issues</a:t>
            </a:r>
          </a:p>
          <a:p>
            <a:pPr indent="-317500" lvl="1" marL="914400" rtl="0">
              <a:spcBef>
                <a:spcPts val="0"/>
              </a:spcBef>
              <a:spcAft>
                <a:spcPts val="0"/>
              </a:spcAft>
              <a:buSzPct val="100000"/>
              <a:buChar char="-"/>
            </a:pPr>
            <a:r>
              <a:rPr lang="en"/>
              <a:t>Lighting</a:t>
            </a:r>
          </a:p>
          <a:p>
            <a:pPr indent="-317500" lvl="1" marL="914400" rtl="0">
              <a:spcBef>
                <a:spcPts val="0"/>
              </a:spcBef>
              <a:spcAft>
                <a:spcPts val="0"/>
              </a:spcAft>
              <a:buSzPct val="100000"/>
              <a:buChar char="-"/>
            </a:pPr>
            <a:r>
              <a:rPr lang="en"/>
              <a:t>Camera Quality</a:t>
            </a:r>
          </a:p>
          <a:p>
            <a:pPr indent="-317500" lvl="1" marL="914400" rtl="0">
              <a:spcBef>
                <a:spcPts val="0"/>
              </a:spcBef>
              <a:spcAft>
                <a:spcPts val="0"/>
              </a:spcAft>
              <a:buSzPct val="100000"/>
              <a:buChar char="-"/>
            </a:pPr>
            <a:r>
              <a:rPr lang="en"/>
              <a:t>Subject’s head orientation</a:t>
            </a:r>
          </a:p>
          <a:p>
            <a:pPr indent="-317500" lvl="1" marL="914400" rtl="0">
              <a:spcBef>
                <a:spcPts val="0"/>
              </a:spcBef>
              <a:spcAft>
                <a:spcPts val="0"/>
              </a:spcAft>
              <a:buSzPct val="100000"/>
              <a:buChar char="-"/>
            </a:pPr>
            <a:r>
              <a:rPr lang="en"/>
              <a:t>Background Noise</a:t>
            </a:r>
          </a:p>
          <a:p>
            <a:pPr indent="-317500" lvl="1" marL="914400" rtl="0">
              <a:spcBef>
                <a:spcPts val="0"/>
              </a:spcBef>
              <a:spcAft>
                <a:spcPts val="0"/>
              </a:spcAft>
              <a:buSzPct val="100000"/>
              <a:buChar char="-"/>
            </a:pPr>
            <a:r>
              <a:t/>
            </a:r>
            <a:endParaRPr/>
          </a:p>
          <a:p>
            <a:pPr indent="-342900" lvl="0" marL="457200">
              <a:spcBef>
                <a:spcPts val="0"/>
              </a:spcBef>
              <a:buSzPct val="100000"/>
              <a:buChar char="-"/>
            </a:pPr>
            <a:r>
              <a:rPr lang="en"/>
              <a:t>Creating a circumstance where the subject will provide usable data</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                                Conclusion</a:t>
            </a:r>
          </a:p>
        </p:txBody>
      </p:sp>
      <p:sp>
        <p:nvSpPr>
          <p:cNvPr id="147" name="Shape 147"/>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rtl="0">
              <a:spcBef>
                <a:spcPts val="0"/>
              </a:spcBef>
              <a:buNone/>
            </a:pPr>
            <a:r>
              <a:rPr lang="en" sz="1500"/>
              <a:t>Our goal is to accurately and efficiently determine whether a person is </a:t>
            </a:r>
            <a:r>
              <a:rPr lang="en" sz="1500"/>
              <a:t>deceiving</a:t>
            </a:r>
            <a:r>
              <a:rPr lang="en" sz="1500"/>
              <a:t>  during a conversation. To do so, we have come up with an audio-visual system to monitor physiological changes. We choose to monitor subconscious behavior and we keep our technique of capturing data, non-invasive. </a:t>
            </a:r>
            <a:r>
              <a:rPr lang="en" sz="1500">
                <a:solidFill>
                  <a:srgbClr val="000000"/>
                </a:solidFill>
              </a:rPr>
              <a:t> </a:t>
            </a:r>
          </a:p>
          <a:p>
            <a:pPr lvl="0" rtl="0">
              <a:spcBef>
                <a:spcPts val="0"/>
              </a:spcBef>
              <a:buNone/>
            </a:pPr>
            <a:r>
              <a:rPr lang="en" sz="1500">
                <a:solidFill>
                  <a:srgbClr val="000000"/>
                </a:solidFill>
                <a:latin typeface="Roboto Medium"/>
                <a:ea typeface="Roboto Medium"/>
                <a:cs typeface="Roboto Medium"/>
                <a:sym typeface="Roboto Medium"/>
              </a:rPr>
              <a:t>We anticipate that we’ll face the general issues involved with audiovisual systems</a:t>
            </a:r>
            <a:r>
              <a:rPr lang="en" sz="1500">
                <a:latin typeface="Roboto Medium"/>
                <a:ea typeface="Roboto Medium"/>
                <a:cs typeface="Roboto Medium"/>
                <a:sym typeface="Roboto Medium"/>
              </a:rPr>
              <a:t>.</a:t>
            </a:r>
          </a:p>
          <a:p>
            <a:pPr indent="-323850" lvl="0" marL="457200" rtl="0">
              <a:spcBef>
                <a:spcPts val="0"/>
              </a:spcBef>
              <a:spcAft>
                <a:spcPts val="0"/>
              </a:spcAft>
              <a:buSzPct val="100000"/>
              <a:buChar char="●"/>
            </a:pPr>
            <a:r>
              <a:rPr lang="en" sz="1500"/>
              <a:t>These include background noise, poor lighting, out of focus video, and subject’s poor head orientation.</a:t>
            </a:r>
          </a:p>
          <a:p>
            <a:pPr indent="-323850" lvl="0" marL="457200">
              <a:spcBef>
                <a:spcPts val="0"/>
              </a:spcBef>
              <a:buSzPct val="100000"/>
              <a:buChar char="●"/>
            </a:pPr>
            <a:r>
              <a:rPr lang="en" sz="1500"/>
              <a:t>We aim to avoid these environmental conditions by recording in an enclosed environment,  use a high speed camera in a well lit room, and have subject face directly as the camera. (Camera will be hidden)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Technologies To Be Used</a:t>
            </a:r>
          </a:p>
        </p:txBody>
      </p:sp>
      <p:sp>
        <p:nvSpPr>
          <p:cNvPr id="153" name="Shape 153"/>
          <p:cNvSpPr txBox="1"/>
          <p:nvPr>
            <p:ph idx="1" type="body"/>
          </p:nvPr>
        </p:nvSpPr>
        <p:spPr>
          <a:xfrm>
            <a:off x="311700" y="1229875"/>
            <a:ext cx="8520600" cy="3339000"/>
          </a:xfrm>
          <a:prstGeom prst="rect">
            <a:avLst/>
          </a:prstGeom>
          <a:effectLst>
            <a:reflection blurRad="0" dir="5400000" dist="38100" endA="0" fadeDir="5400012" kx="0" rotWithShape="0" algn="bl" stPos="0" sy="-100000" ky="0"/>
          </a:effectLst>
        </p:spPr>
        <p:txBody>
          <a:bodyPr anchorCtr="0" anchor="t" bIns="91425" lIns="91425" rIns="91425" wrap="square" tIns="91425">
            <a:noAutofit/>
          </a:bodyPr>
          <a:lstStyle/>
          <a:p>
            <a:pPr indent="-342900" lvl="0" marL="457200" rtl="0">
              <a:lnSpc>
                <a:spcPct val="100000"/>
              </a:lnSpc>
              <a:spcBef>
                <a:spcPts val="0"/>
              </a:spcBef>
              <a:spcAft>
                <a:spcPts val="0"/>
              </a:spcAft>
              <a:buClr>
                <a:schemeClr val="dk1"/>
              </a:buClr>
              <a:buSzPct val="100000"/>
              <a:buChar char="-"/>
            </a:pPr>
            <a:r>
              <a:rPr lang="en">
                <a:solidFill>
                  <a:schemeClr val="dk1"/>
                </a:solidFill>
              </a:rPr>
              <a:t>Mostly Python</a:t>
            </a:r>
          </a:p>
          <a:p>
            <a:pPr lvl="0" rtl="0">
              <a:lnSpc>
                <a:spcPct val="100000"/>
              </a:lnSpc>
              <a:spcBef>
                <a:spcPts val="0"/>
              </a:spcBef>
              <a:buNone/>
            </a:pPr>
            <a:r>
              <a:t/>
            </a:r>
            <a:endParaRPr>
              <a:solidFill>
                <a:schemeClr val="dk1"/>
              </a:solidFill>
            </a:endParaRPr>
          </a:p>
          <a:p>
            <a:pPr indent="-342900" lvl="0" marL="457200" rtl="0">
              <a:lnSpc>
                <a:spcPct val="100000"/>
              </a:lnSpc>
              <a:spcBef>
                <a:spcPts val="0"/>
              </a:spcBef>
              <a:spcAft>
                <a:spcPts val="0"/>
              </a:spcAft>
              <a:buClr>
                <a:schemeClr val="dk1"/>
              </a:buClr>
              <a:buSzPct val="100000"/>
              <a:buChar char="-"/>
            </a:pPr>
            <a:r>
              <a:rPr lang="en">
                <a:solidFill>
                  <a:schemeClr val="dk1"/>
                </a:solidFill>
              </a:rPr>
              <a:t>Google suite of AI tools and Cloud Environment. </a:t>
            </a:r>
            <a:r>
              <a:rPr lang="en" u="sng">
                <a:solidFill>
                  <a:schemeClr val="dk1"/>
                </a:solidFill>
                <a:hlinkClick r:id="rId3"/>
              </a:rPr>
              <a:t>Preview</a:t>
            </a:r>
          </a:p>
          <a:p>
            <a:pPr lvl="0" rtl="0">
              <a:lnSpc>
                <a:spcPct val="100000"/>
              </a:lnSpc>
              <a:spcBef>
                <a:spcPts val="0"/>
              </a:spcBef>
              <a:spcAft>
                <a:spcPts val="0"/>
              </a:spcAft>
              <a:buNone/>
            </a:pPr>
            <a:r>
              <a:t/>
            </a:r>
            <a:endParaRPr>
              <a:solidFill>
                <a:schemeClr val="dk1"/>
              </a:solidFill>
            </a:endParaRPr>
          </a:p>
          <a:p>
            <a:pPr indent="-342900" lvl="0" marL="457200" rtl="0">
              <a:lnSpc>
                <a:spcPct val="100000"/>
              </a:lnSpc>
              <a:spcBef>
                <a:spcPts val="0"/>
              </a:spcBef>
              <a:spcAft>
                <a:spcPts val="0"/>
              </a:spcAft>
              <a:buClr>
                <a:schemeClr val="dk1"/>
              </a:buClr>
              <a:buSzPct val="100000"/>
              <a:buChar char="-"/>
            </a:pPr>
            <a:r>
              <a:rPr lang="en">
                <a:solidFill>
                  <a:schemeClr val="dk1"/>
                </a:solidFill>
              </a:rPr>
              <a:t>Tensor</a:t>
            </a:r>
            <a:r>
              <a:rPr lang="en">
                <a:solidFill>
                  <a:schemeClr val="dk1"/>
                </a:solidFill>
              </a:rPr>
              <a:t>F</a:t>
            </a:r>
            <a:r>
              <a:rPr lang="en">
                <a:solidFill>
                  <a:schemeClr val="dk1"/>
                </a:solidFill>
              </a:rPr>
              <a:t>low</a:t>
            </a:r>
          </a:p>
          <a:p>
            <a:pPr lvl="0" rtl="0">
              <a:lnSpc>
                <a:spcPct val="100000"/>
              </a:lnSpc>
              <a:spcBef>
                <a:spcPts val="0"/>
              </a:spcBef>
              <a:spcAft>
                <a:spcPts val="0"/>
              </a:spcAft>
              <a:buNone/>
            </a:pPr>
            <a:r>
              <a:t/>
            </a:r>
            <a:endParaRPr>
              <a:solidFill>
                <a:schemeClr val="dk1"/>
              </a:solidFill>
            </a:endParaRPr>
          </a:p>
          <a:p>
            <a:pPr indent="-342900" lvl="0" marL="457200" rtl="0">
              <a:lnSpc>
                <a:spcPct val="100000"/>
              </a:lnSpc>
              <a:spcBef>
                <a:spcPts val="0"/>
              </a:spcBef>
              <a:spcAft>
                <a:spcPts val="0"/>
              </a:spcAft>
              <a:buClr>
                <a:schemeClr val="dk1"/>
              </a:buClr>
              <a:buSzPct val="100000"/>
              <a:buChar char="-"/>
            </a:pPr>
            <a:r>
              <a:rPr lang="en">
                <a:solidFill>
                  <a:schemeClr val="dk1"/>
                </a:solidFill>
              </a:rPr>
              <a:t>Software Signalling (LPF, HPF, FFT, IFFT)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lgn="ctr">
              <a:spcBef>
                <a:spcPts val="0"/>
              </a:spcBef>
              <a:buNone/>
            </a:pPr>
            <a:r>
              <a:rPr lang="en"/>
              <a:t>Current Lie Detectors</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ct val="100000"/>
              <a:buChar char="-"/>
            </a:pPr>
            <a:r>
              <a:rPr lang="en">
                <a:solidFill>
                  <a:schemeClr val="dk1"/>
                </a:solidFill>
              </a:rPr>
              <a:t>Typical lie detectors used what are called contact receivers to analyze information like heart rate, skin conductivity, sweat response, and blood pressure.</a:t>
            </a:r>
          </a:p>
          <a:p>
            <a:pPr lv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ct val="100000"/>
              <a:buChar char="-"/>
            </a:pPr>
            <a:r>
              <a:rPr lang="en">
                <a:solidFill>
                  <a:schemeClr val="dk1"/>
                </a:solidFill>
              </a:rPr>
              <a:t>The problem arises when physiological changes recorded are manipulated by the subject. Conscious physiological changes can be manipulated by the subject or the environment they are in can have an impact on their behavior.</a:t>
            </a:r>
          </a:p>
          <a:p>
            <a:pPr lvl="0" rtl="0">
              <a:spcBef>
                <a:spcPts val="0"/>
              </a:spcBef>
              <a:spcAft>
                <a:spcPts val="0"/>
              </a:spcAft>
              <a:buNone/>
            </a:pPr>
            <a:r>
              <a:t/>
            </a:r>
            <a:endParaRPr>
              <a:solidFill>
                <a:schemeClr val="dk1"/>
              </a:solidFill>
            </a:endParaRPr>
          </a:p>
          <a:p>
            <a:pPr lvl="0" rtl="0">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lgn="ctr">
              <a:spcBef>
                <a:spcPts val="0"/>
              </a:spcBef>
              <a:buNone/>
            </a:pPr>
            <a:r>
              <a:rPr lang="en"/>
              <a:t>Our ‘Solution’</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ct val="100000"/>
              <a:buChar char="-"/>
            </a:pPr>
            <a:r>
              <a:rPr lang="en">
                <a:solidFill>
                  <a:schemeClr val="dk1"/>
                </a:solidFill>
              </a:rPr>
              <a:t>Our Research aims on using non-invasive techniques and measuring subconscious physiological changes to accurately and efficiently indicate whether a subject is being truthful or lying. </a:t>
            </a:r>
          </a:p>
          <a:p>
            <a:pPr lvl="0" rtl="0">
              <a:spcBef>
                <a:spcPts val="0"/>
              </a:spcBef>
              <a:spcAft>
                <a:spcPts val="0"/>
              </a:spcAft>
              <a:buNone/>
            </a:pPr>
            <a:r>
              <a:t/>
            </a:r>
            <a:endParaRPr>
              <a:solidFill>
                <a:schemeClr val="dk1"/>
              </a:solidFill>
            </a:endParaRPr>
          </a:p>
          <a:p>
            <a:pPr lv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ct val="100000"/>
              <a:buChar char="-"/>
            </a:pPr>
            <a:r>
              <a:rPr lang="en">
                <a:solidFill>
                  <a:schemeClr val="dk1"/>
                </a:solidFill>
              </a:rPr>
              <a:t>Using multi-modal data like facial micro-expressions and voice analysis with machine learning techniques, we will attempt to produce a correlation between facial and vocal features that can accurately predict when someone, either intentionally or not, commits an act of deception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lgn="ctr">
              <a:spcBef>
                <a:spcPts val="0"/>
              </a:spcBef>
              <a:buNone/>
            </a:pPr>
            <a:r>
              <a:rPr lang="en"/>
              <a:t>Voice</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solidFill>
                  <a:schemeClr val="dk1"/>
                </a:solidFill>
              </a:rPr>
              <a:t>Vocal analysis has become a popular mode of data for deception detection. In </a:t>
            </a:r>
            <a:r>
              <a:rPr lang="en">
                <a:solidFill>
                  <a:schemeClr val="dk1"/>
                </a:solidFill>
              </a:rPr>
              <a:t>conjunction</a:t>
            </a:r>
            <a:r>
              <a:rPr lang="en">
                <a:solidFill>
                  <a:schemeClr val="dk1"/>
                </a:solidFill>
              </a:rPr>
              <a:t> with facial data, it can provide a higher prediction rate.</a:t>
            </a:r>
          </a:p>
          <a:p>
            <a:pPr lvl="0">
              <a:spcBef>
                <a:spcPts val="0"/>
              </a:spcBef>
              <a:buNone/>
            </a:pPr>
            <a:r>
              <a:rPr lang="en">
                <a:solidFill>
                  <a:schemeClr val="dk1"/>
                </a:solidFill>
              </a:rPr>
              <a:t>Four voice characteristics will be looked into. Vocal pitch, pitch amplitude, mean energy of utterance, and changes in fundamental frequency show the highest correlation to deception detection.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descr="Screen Shot 2017-11-12 at 8.39.05 PM.png" id="109" name="Shape 109"/>
          <p:cNvPicPr preferRelativeResize="0"/>
          <p:nvPr/>
        </p:nvPicPr>
        <p:blipFill>
          <a:blip r:embed="rId3">
            <a:alphaModFix/>
          </a:blip>
          <a:stretch>
            <a:fillRect/>
          </a:stretch>
        </p:blipFill>
        <p:spPr>
          <a:xfrm>
            <a:off x="440525" y="689250"/>
            <a:ext cx="8336774" cy="4097050"/>
          </a:xfrm>
          <a:prstGeom prst="rect">
            <a:avLst/>
          </a:prstGeom>
          <a:noFill/>
          <a:ln>
            <a:noFill/>
          </a:ln>
        </p:spPr>
      </p:pic>
      <p:sp>
        <p:nvSpPr>
          <p:cNvPr id="110" name="Shape 110"/>
          <p:cNvSpPr txBox="1"/>
          <p:nvPr/>
        </p:nvSpPr>
        <p:spPr>
          <a:xfrm>
            <a:off x="440525" y="95250"/>
            <a:ext cx="8203500" cy="5940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lang="en" sz="3000">
                <a:latin typeface="Roboto"/>
                <a:ea typeface="Roboto"/>
                <a:cs typeface="Roboto"/>
                <a:sym typeface="Roboto"/>
              </a:rPr>
              <a:t>FSM that generalizes the process that we would recreate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lgn="ctr">
              <a:spcBef>
                <a:spcPts val="0"/>
              </a:spcBef>
              <a:buNone/>
            </a:pPr>
            <a:r>
              <a:rPr lang="en"/>
              <a:t>Micro Facial Expressions</a:t>
            </a:r>
          </a:p>
        </p:txBody>
      </p:sp>
      <p:sp>
        <p:nvSpPr>
          <p:cNvPr id="116" name="Shape 11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Char char="-"/>
            </a:pPr>
            <a:r>
              <a:rPr lang="en">
                <a:solidFill>
                  <a:schemeClr val="dk1"/>
                </a:solidFill>
              </a:rPr>
              <a:t>Facial Micro-Expressions are involuntary facial changes that are not discernable to the human eye (micro movement occurs in 1/25 of a second); they occur in short time interval, usually few milliseconds.</a:t>
            </a:r>
          </a:p>
          <a:p>
            <a:pPr lvl="0" rtl="0">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ct val="100000"/>
              <a:buChar char="-"/>
            </a:pPr>
            <a:r>
              <a:rPr lang="en">
                <a:solidFill>
                  <a:schemeClr val="dk1"/>
                </a:solidFill>
              </a:rPr>
              <a:t>Micro-expressions are useful tools for detecting if a person is trying to hide something (or lying) because a combination of fear and surprise, anger and fear, or contempt and fear all register when a lie is told.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lgn="ctr">
              <a:spcBef>
                <a:spcPts val="0"/>
              </a:spcBef>
              <a:buNone/>
            </a:pPr>
            <a:r>
              <a:rPr lang="en"/>
              <a:t>List of Micro Facial expressions</a:t>
            </a:r>
          </a:p>
        </p:txBody>
      </p:sp>
      <p:pic>
        <p:nvPicPr>
          <p:cNvPr descr="Screen Shot 2017-11-12 at 8.56.57 PM.png" id="122" name="Shape 122"/>
          <p:cNvPicPr preferRelativeResize="0"/>
          <p:nvPr/>
        </p:nvPicPr>
        <p:blipFill>
          <a:blip r:embed="rId3">
            <a:alphaModFix/>
          </a:blip>
          <a:stretch>
            <a:fillRect/>
          </a:stretch>
        </p:blipFill>
        <p:spPr>
          <a:xfrm>
            <a:off x="723900" y="1017800"/>
            <a:ext cx="3459720" cy="3820899"/>
          </a:xfrm>
          <a:prstGeom prst="rect">
            <a:avLst/>
          </a:prstGeom>
          <a:noFill/>
          <a:ln>
            <a:noFill/>
          </a:ln>
        </p:spPr>
      </p:pic>
      <p:pic>
        <p:nvPicPr>
          <p:cNvPr descr="Screen Shot 2017-11-12 at 8.58.05 PM.png" id="123" name="Shape 123"/>
          <p:cNvPicPr preferRelativeResize="0"/>
          <p:nvPr/>
        </p:nvPicPr>
        <p:blipFill>
          <a:blip r:embed="rId4">
            <a:alphaModFix/>
          </a:blip>
          <a:stretch>
            <a:fillRect/>
          </a:stretch>
        </p:blipFill>
        <p:spPr>
          <a:xfrm>
            <a:off x="4183625" y="1309700"/>
            <a:ext cx="4655575" cy="339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rtl="0" algn="ctr">
              <a:spcBef>
                <a:spcPts val="0"/>
              </a:spcBef>
              <a:buClr>
                <a:srgbClr val="000000"/>
              </a:buClr>
              <a:buSzPct val="36666"/>
              <a:buFont typeface="Arial"/>
              <a:buNone/>
            </a:pPr>
            <a:r>
              <a:rPr lang="en"/>
              <a:t>Eye Blink Patterns</a:t>
            </a:r>
          </a:p>
        </p:txBody>
      </p:sp>
      <p:sp>
        <p:nvSpPr>
          <p:cNvPr id="129" name="Shape 129"/>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buChar char="-"/>
            </a:pPr>
            <a:r>
              <a:rPr lang="en">
                <a:solidFill>
                  <a:schemeClr val="dk1"/>
                </a:solidFill>
              </a:rPr>
              <a:t>Eye blinking rates decrease when there is an increase in the cognitive demand. Lying is more cognitively demanding than telling the truth.</a:t>
            </a:r>
          </a:p>
          <a:p>
            <a:pPr lvl="0" rtl="0">
              <a:spcBef>
                <a:spcPts val="0"/>
              </a:spcBef>
              <a:spcAft>
                <a:spcPts val="0"/>
              </a:spcAft>
              <a:buNone/>
            </a:pPr>
            <a:r>
              <a:t/>
            </a:r>
            <a:endParaRPr sz="1100">
              <a:solidFill>
                <a:schemeClr val="dk1"/>
              </a:solidFill>
            </a:endParaRPr>
          </a:p>
          <a:p>
            <a:pPr indent="-342900" lvl="0" marL="457200" rtl="0">
              <a:spcBef>
                <a:spcPts val="0"/>
              </a:spcBef>
              <a:spcAft>
                <a:spcPts val="0"/>
              </a:spcAft>
              <a:buClr>
                <a:schemeClr val="dk1"/>
              </a:buClr>
              <a:buSzPct val="100000"/>
              <a:buChar char="-"/>
            </a:pPr>
            <a:r>
              <a:rPr lang="en">
                <a:solidFill>
                  <a:schemeClr val="dk1"/>
                </a:solidFill>
              </a:rPr>
              <a:t>If the subject is lying, there will be a major decrease in the blink rate during in the target period as compared to the threshold value for some time (during a lie), followed by a significant increase in the blink rate above the threshold value, once the lie has been told. </a:t>
            </a:r>
          </a:p>
          <a:p>
            <a:pPr lvl="0" rtl="0">
              <a:spcBef>
                <a:spcPts val="0"/>
              </a:spcBef>
              <a:spcAft>
                <a:spcPts val="0"/>
              </a:spcAft>
              <a:buNone/>
            </a:pPr>
            <a:r>
              <a:rPr lang="en" sz="1100">
                <a:solidFill>
                  <a:schemeClr val="dk1"/>
                </a:solidFill>
              </a:rPr>
              <a:t>.</a:t>
            </a:r>
          </a:p>
          <a:p>
            <a:pPr lvl="0" rtl="0">
              <a:spcBef>
                <a:spcPts val="0"/>
              </a:spcBef>
              <a:spcAft>
                <a:spcPts val="0"/>
              </a:spcAft>
              <a:buNone/>
            </a:pPr>
            <a:r>
              <a:t/>
            </a:r>
            <a:endParaRPr sz="1100">
              <a:solidFill>
                <a:schemeClr val="dk1"/>
              </a:solidFill>
            </a:endParaRPr>
          </a:p>
          <a:p>
            <a:pPr lvl="0" rtl="0">
              <a:spcBef>
                <a:spcPts val="0"/>
              </a:spcBef>
              <a:spcAft>
                <a:spcPts val="0"/>
              </a:spcAft>
              <a:buNone/>
            </a:pPr>
            <a:r>
              <a:t/>
            </a:r>
            <a:endParaRPr sz="1100">
              <a:solidFill>
                <a:schemeClr val="dk1"/>
              </a:solidFill>
            </a:endParaRPr>
          </a:p>
          <a:p>
            <a:pPr lvl="0" rtl="0">
              <a:spcBef>
                <a:spcPts val="0"/>
              </a:spcBef>
              <a:spcAft>
                <a:spcPts val="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descr="Screen Shot 2017-11-12 at 8.12.14 PM.png" id="134" name="Shape 134"/>
          <p:cNvPicPr preferRelativeResize="0"/>
          <p:nvPr/>
        </p:nvPicPr>
        <p:blipFill>
          <a:blip r:embed="rId3">
            <a:alphaModFix/>
          </a:blip>
          <a:stretch>
            <a:fillRect/>
          </a:stretch>
        </p:blipFill>
        <p:spPr>
          <a:xfrm>
            <a:off x="584850" y="952500"/>
            <a:ext cx="7825101" cy="3536150"/>
          </a:xfrm>
          <a:prstGeom prst="rect">
            <a:avLst/>
          </a:prstGeom>
          <a:noFill/>
          <a:ln>
            <a:noFill/>
          </a:ln>
        </p:spPr>
      </p:pic>
      <p:sp>
        <p:nvSpPr>
          <p:cNvPr id="135" name="Shape 135"/>
          <p:cNvSpPr txBox="1"/>
          <p:nvPr/>
        </p:nvSpPr>
        <p:spPr>
          <a:xfrm>
            <a:off x="547700" y="166700"/>
            <a:ext cx="7893900" cy="619200"/>
          </a:xfrm>
          <a:prstGeom prst="rect">
            <a:avLst/>
          </a:prstGeom>
          <a:noFill/>
          <a:ln>
            <a:noFill/>
          </a:ln>
        </p:spPr>
        <p:txBody>
          <a:bodyPr anchorCtr="0" anchor="t" bIns="91425" lIns="91425" rIns="91425" wrap="square" tIns="91425">
            <a:noAutofit/>
          </a:bodyPr>
          <a:lstStyle/>
          <a:p>
            <a:pPr lvl="0" algn="ctr">
              <a:spcBef>
                <a:spcPts val="0"/>
              </a:spcBef>
              <a:buNone/>
            </a:pPr>
            <a:r>
              <a:rPr lang="en" sz="3000">
                <a:latin typeface="Roboto"/>
                <a:ea typeface="Roboto"/>
                <a:cs typeface="Roboto"/>
                <a:sym typeface="Roboto"/>
              </a:rPr>
              <a:t>Table results for Blink rate during lie</a:t>
            </a: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