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9" r:id="rId3"/>
    <p:sldId id="279" r:id="rId4"/>
    <p:sldId id="272" r:id="rId5"/>
    <p:sldId id="280" r:id="rId6"/>
    <p:sldId id="287" r:id="rId7"/>
    <p:sldId id="281" r:id="rId8"/>
    <p:sldId id="288" r:id="rId9"/>
    <p:sldId id="282" r:id="rId10"/>
    <p:sldId id="289" r:id="rId11"/>
    <p:sldId id="277" r:id="rId12"/>
    <p:sldId id="264" r:id="rId13"/>
    <p:sldId id="265" r:id="rId14"/>
    <p:sldId id="284"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528" userDrawn="1">
          <p15:clr>
            <a:srgbClr val="A4A3A4"/>
          </p15:clr>
        </p15:guide>
        <p15:guide id="3" orient="horz" pos="4176" userDrawn="1">
          <p15:clr>
            <a:srgbClr val="A4A3A4"/>
          </p15:clr>
        </p15:guide>
        <p15:guide id="4" pos="7152" userDrawn="1">
          <p15:clr>
            <a:srgbClr val="A4A3A4"/>
          </p15:clr>
        </p15:guide>
        <p15:guide id="5" pos="14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shadri, Gopal" initials="SG" lastIdx="0" clrIdx="0">
    <p:extLst>
      <p:ext uri="{19B8F6BF-5375-455C-9EA6-DF929625EA0E}">
        <p15:presenceInfo xmlns:p15="http://schemas.microsoft.com/office/powerpoint/2012/main" userId="Seshadri, Gop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149" autoAdjust="0"/>
  </p:normalViewPr>
  <p:slideViewPr>
    <p:cSldViewPr snapToGrid="0">
      <p:cViewPr varScale="1">
        <p:scale>
          <a:sx n="63" d="100"/>
          <a:sy n="63" d="100"/>
        </p:scale>
        <p:origin x="1454" y="48"/>
      </p:cViewPr>
      <p:guideLst>
        <p:guide orient="horz" pos="1032"/>
        <p:guide pos="528"/>
        <p:guide orient="horz" pos="4176"/>
        <p:guide pos="7152"/>
        <p:guide pos="14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dk1"/>
                </a:solidFill>
                <a:latin typeface="+mn-lt"/>
                <a:ea typeface="+mn-ea"/>
                <a:cs typeface="+mn-cs"/>
              </a:defRPr>
            </a:pPr>
            <a:r>
              <a:rPr lang="en-US" sz="1400" b="1" dirty="0"/>
              <a:t>Benchmarking</a:t>
            </a:r>
            <a:r>
              <a:rPr lang="en-US" sz="1400" b="1" baseline="0" dirty="0"/>
              <a:t> the algorithms using Yahoo’s AD data</a:t>
            </a:r>
            <a:endParaRPr lang="en-US" sz="1400" b="1"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Recall</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Twitter's Package</c:v>
                </c:pt>
                <c:pt idx="1">
                  <c:v>One-class SVM</c:v>
                </c:pt>
                <c:pt idx="2">
                  <c:v>Max Voting</c:v>
                </c:pt>
                <c:pt idx="3">
                  <c:v>Isolation Forest</c:v>
                </c:pt>
                <c:pt idx="4">
                  <c:v>Moving Avg + rolling Sdv</c:v>
                </c:pt>
                <c:pt idx="5">
                  <c:v>K-Means</c:v>
                </c:pt>
                <c:pt idx="6">
                  <c:v>Moving Avg plus SDV</c:v>
                </c:pt>
              </c:strCache>
            </c:strRef>
          </c:cat>
          <c:val>
            <c:numRef>
              <c:f>Sheet1!$B$2:$B$8</c:f>
              <c:numCache>
                <c:formatCode>General</c:formatCode>
                <c:ptCount val="7"/>
                <c:pt idx="0">
                  <c:v>1</c:v>
                </c:pt>
                <c:pt idx="1">
                  <c:v>0.84499999999999997</c:v>
                </c:pt>
                <c:pt idx="2">
                  <c:v>0.77100000000000002</c:v>
                </c:pt>
                <c:pt idx="3">
                  <c:v>0.60899999999999999</c:v>
                </c:pt>
                <c:pt idx="4">
                  <c:v>0.59899999999999998</c:v>
                </c:pt>
                <c:pt idx="5">
                  <c:v>0.39300000000000002</c:v>
                </c:pt>
                <c:pt idx="6">
                  <c:v>0.20799999999999999</c:v>
                </c:pt>
              </c:numCache>
            </c:numRef>
          </c:val>
          <c:extLst>
            <c:ext xmlns:c16="http://schemas.microsoft.com/office/drawing/2014/chart" uri="{C3380CC4-5D6E-409C-BE32-E72D297353CC}">
              <c16:uniqueId val="{00000000-E723-4B4C-B118-34253E3C222B}"/>
            </c:ext>
          </c:extLst>
        </c:ser>
        <c:ser>
          <c:idx val="1"/>
          <c:order val="1"/>
          <c:tx>
            <c:strRef>
              <c:f>Sheet1!$C$1</c:f>
              <c:strCache>
                <c:ptCount val="1"/>
                <c:pt idx="0">
                  <c:v>F1 score</c:v>
                </c:pt>
              </c:strCache>
            </c:strRef>
          </c:tx>
          <c:spPr>
            <a:solidFill>
              <a:schemeClr val="accent2"/>
            </a:solidFill>
            <a:ln>
              <a:noFill/>
            </a:ln>
            <a:effectLst/>
          </c:spPr>
          <c:invertIfNegative val="0"/>
          <c:dLbls>
            <c:delete val="1"/>
          </c:dLbls>
          <c:cat>
            <c:strRef>
              <c:f>Sheet1!$A$2:$A$8</c:f>
              <c:strCache>
                <c:ptCount val="7"/>
                <c:pt idx="0">
                  <c:v>Twitter's Package</c:v>
                </c:pt>
                <c:pt idx="1">
                  <c:v>One-class SVM</c:v>
                </c:pt>
                <c:pt idx="2">
                  <c:v>Max Voting</c:v>
                </c:pt>
                <c:pt idx="3">
                  <c:v>Isolation Forest</c:v>
                </c:pt>
                <c:pt idx="4">
                  <c:v>Moving Avg + rolling Sdv</c:v>
                </c:pt>
                <c:pt idx="5">
                  <c:v>K-Means</c:v>
                </c:pt>
                <c:pt idx="6">
                  <c:v>Moving Avg plus SDV</c:v>
                </c:pt>
              </c:strCache>
            </c:strRef>
          </c:cat>
          <c:val>
            <c:numRef>
              <c:f>Sheet1!$C$2:$C$8</c:f>
              <c:numCache>
                <c:formatCode>General</c:formatCode>
                <c:ptCount val="7"/>
                <c:pt idx="0">
                  <c:v>0.99</c:v>
                </c:pt>
                <c:pt idx="1">
                  <c:v>0.57599999999999996</c:v>
                </c:pt>
                <c:pt idx="2">
                  <c:v>0.66500000000000004</c:v>
                </c:pt>
                <c:pt idx="3">
                  <c:v>0.41699999999999998</c:v>
                </c:pt>
                <c:pt idx="4">
                  <c:v>0.60099999999999998</c:v>
                </c:pt>
                <c:pt idx="5">
                  <c:v>0.27</c:v>
                </c:pt>
                <c:pt idx="6">
                  <c:v>0.29599999999999999</c:v>
                </c:pt>
              </c:numCache>
            </c:numRef>
          </c:val>
          <c:extLst>
            <c:ext xmlns:c16="http://schemas.microsoft.com/office/drawing/2014/chart" uri="{C3380CC4-5D6E-409C-BE32-E72D297353CC}">
              <c16:uniqueId val="{00000000-D9ED-4459-8364-98729112E95B}"/>
            </c:ext>
          </c:extLst>
        </c:ser>
        <c:dLbls>
          <c:showLegendKey val="0"/>
          <c:showVal val="1"/>
          <c:showCatName val="0"/>
          <c:showSerName val="0"/>
          <c:showPercent val="0"/>
          <c:showBubbleSize val="0"/>
        </c:dLbls>
        <c:gapWidth val="219"/>
        <c:axId val="580369784"/>
        <c:axId val="548249528"/>
      </c:barChart>
      <c:lineChart>
        <c:grouping val="standard"/>
        <c:varyColors val="0"/>
        <c:ser>
          <c:idx val="2"/>
          <c:order val="2"/>
          <c:tx>
            <c:strRef>
              <c:f>Sheet1!$D$1</c:f>
              <c:strCache>
                <c:ptCount val="1"/>
                <c:pt idx="0">
                  <c:v>Baseline</c:v>
                </c:pt>
              </c:strCache>
            </c:strRef>
          </c:tx>
          <c:spPr>
            <a:ln w="28575" cap="rnd">
              <a:solidFill>
                <a:schemeClr val="accent3"/>
              </a:solidFill>
              <a:round/>
            </a:ln>
            <a:effectLst/>
          </c:spPr>
          <c:marker>
            <c:symbol val="none"/>
          </c:marker>
          <c:cat>
            <c:strRef>
              <c:f>Sheet1!$A$2:$A$8</c:f>
              <c:strCache>
                <c:ptCount val="7"/>
                <c:pt idx="0">
                  <c:v>Twitter's Package</c:v>
                </c:pt>
                <c:pt idx="1">
                  <c:v>One-class SVM</c:v>
                </c:pt>
                <c:pt idx="2">
                  <c:v>Max Voting</c:v>
                </c:pt>
                <c:pt idx="3">
                  <c:v>Isolation Forest</c:v>
                </c:pt>
                <c:pt idx="4">
                  <c:v>Moving Avg + rolling Sdv</c:v>
                </c:pt>
                <c:pt idx="5">
                  <c:v>K-Means</c:v>
                </c:pt>
                <c:pt idx="6">
                  <c:v>Moving Avg plus SDV</c:v>
                </c:pt>
              </c:strCache>
            </c:strRef>
          </c:cat>
          <c:val>
            <c:numRef>
              <c:f>Sheet1!$D$2:$D$8</c:f>
              <c:numCache>
                <c:formatCode>General</c:formatCode>
                <c:ptCount val="7"/>
                <c:pt idx="0">
                  <c:v>0.373</c:v>
                </c:pt>
                <c:pt idx="1">
                  <c:v>0.373</c:v>
                </c:pt>
                <c:pt idx="2">
                  <c:v>0.373</c:v>
                </c:pt>
                <c:pt idx="3">
                  <c:v>0.373</c:v>
                </c:pt>
                <c:pt idx="4">
                  <c:v>0.373</c:v>
                </c:pt>
                <c:pt idx="5">
                  <c:v>0.373</c:v>
                </c:pt>
                <c:pt idx="6">
                  <c:v>0.373</c:v>
                </c:pt>
              </c:numCache>
            </c:numRef>
          </c:val>
          <c:smooth val="0"/>
          <c:extLst>
            <c:ext xmlns:c16="http://schemas.microsoft.com/office/drawing/2014/chart" uri="{C3380CC4-5D6E-409C-BE32-E72D297353CC}">
              <c16:uniqueId val="{00000001-D9ED-4459-8364-98729112E95B}"/>
            </c:ext>
          </c:extLst>
        </c:ser>
        <c:dLbls>
          <c:showLegendKey val="0"/>
          <c:showVal val="0"/>
          <c:showCatName val="0"/>
          <c:showSerName val="0"/>
          <c:showPercent val="0"/>
          <c:showBubbleSize val="0"/>
        </c:dLbls>
        <c:marker val="1"/>
        <c:smooth val="0"/>
        <c:axId val="580369784"/>
        <c:axId val="548249528"/>
      </c:lineChart>
      <c:catAx>
        <c:axId val="580369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548249528"/>
        <c:crosses val="autoZero"/>
        <c:auto val="1"/>
        <c:lblAlgn val="ctr"/>
        <c:lblOffset val="100"/>
        <c:noMultiLvlLbl val="0"/>
      </c:catAx>
      <c:valAx>
        <c:axId val="548249528"/>
        <c:scaling>
          <c:orientation val="minMax"/>
          <c:max val="1"/>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580369784"/>
        <c:crosses val="autoZero"/>
        <c:crossBetween val="between"/>
      </c:valAx>
      <c:spPr>
        <a:noFill/>
        <a:ln w="25400">
          <a:solidFill>
            <a:schemeClr val="bg1"/>
          </a:solidFill>
        </a:ln>
        <a:effectLst/>
      </c:spPr>
    </c:plotArea>
    <c:legend>
      <c:legendPos val="t"/>
      <c:layout>
        <c:manualLayout>
          <c:xMode val="edge"/>
          <c:yMode val="edge"/>
          <c:x val="0.43848557653917908"/>
          <c:y val="0.15982188740839948"/>
          <c:w val="0.51452039592605148"/>
          <c:h val="5.26234370418846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tx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E3CCE-83A8-48D5-9608-A017206682F3}" type="doc">
      <dgm:prSet loTypeId="urn:microsoft.com/office/officeart/2005/8/layout/chevron1" loCatId="process" qsTypeId="urn:microsoft.com/office/officeart/2005/8/quickstyle/simple1" qsCatId="simple" csTypeId="urn:microsoft.com/office/officeart/2005/8/colors/accent1_2" csCatId="accent1" phldr="1"/>
      <dgm:spPr/>
    </dgm:pt>
    <dgm:pt modelId="{E96D1B60-B514-406E-9D1E-4D6F97985DA0}">
      <dgm:prSet phldrT="[Text]" custT="1"/>
      <dgm:spPr>
        <a:solidFill>
          <a:schemeClr val="accent1"/>
        </a:solidFill>
        <a:ln>
          <a:solidFill>
            <a:schemeClr val="accent1"/>
          </a:solidFill>
        </a:ln>
      </dgm:spPr>
      <dgm:t>
        <a:bodyPr/>
        <a:lstStyle/>
        <a:p>
          <a:r>
            <a:rPr lang="en-US" sz="1600" b="1" dirty="0"/>
            <a:t>Why are we doing this?</a:t>
          </a:r>
        </a:p>
      </dgm:t>
    </dgm:pt>
    <dgm:pt modelId="{A206280D-070B-48C5-950F-296985EBB378}" type="parTrans" cxnId="{516CF6A4-BE7C-46D5-8879-C4735DEED98A}">
      <dgm:prSet/>
      <dgm:spPr/>
      <dgm:t>
        <a:bodyPr/>
        <a:lstStyle/>
        <a:p>
          <a:endParaRPr lang="en-US" sz="1400"/>
        </a:p>
      </dgm:t>
    </dgm:pt>
    <dgm:pt modelId="{C0A89F14-856F-4562-A7D6-3868E24ACD8C}" type="sibTrans" cxnId="{516CF6A4-BE7C-46D5-8879-C4735DEED98A}">
      <dgm:prSet/>
      <dgm:spPr/>
      <dgm:t>
        <a:bodyPr/>
        <a:lstStyle/>
        <a:p>
          <a:endParaRPr lang="en-US" sz="1400"/>
        </a:p>
      </dgm:t>
    </dgm:pt>
    <dgm:pt modelId="{F7F42BB6-C104-4900-8233-0575FB874AB5}">
      <dgm:prSet phldrT="[Text]" custT="1"/>
      <dgm:spPr/>
      <dgm:t>
        <a:bodyPr/>
        <a:lstStyle/>
        <a:p>
          <a:r>
            <a:rPr lang="en-US" sz="1600" b="1" dirty="0"/>
            <a:t>How are we doing it?</a:t>
          </a:r>
        </a:p>
      </dgm:t>
    </dgm:pt>
    <dgm:pt modelId="{B67D166E-4E03-47FA-B187-214A197C9C13}" type="parTrans" cxnId="{47584C91-42FE-4B8B-ABDF-978F5027C208}">
      <dgm:prSet/>
      <dgm:spPr/>
      <dgm:t>
        <a:bodyPr/>
        <a:lstStyle/>
        <a:p>
          <a:endParaRPr lang="en-US" sz="1400"/>
        </a:p>
      </dgm:t>
    </dgm:pt>
    <dgm:pt modelId="{AE9341E7-E5A9-4C8E-AD87-9EB0D338414A}" type="sibTrans" cxnId="{47584C91-42FE-4B8B-ABDF-978F5027C208}">
      <dgm:prSet/>
      <dgm:spPr/>
      <dgm:t>
        <a:bodyPr/>
        <a:lstStyle/>
        <a:p>
          <a:endParaRPr lang="en-US" sz="1400"/>
        </a:p>
      </dgm:t>
    </dgm:pt>
    <dgm:pt modelId="{E713F12B-B756-4847-B50D-00870BFC7E75}">
      <dgm:prSet phldrT="[Text]" custT="1"/>
      <dgm:spPr/>
      <dgm:t>
        <a:bodyPr/>
        <a:lstStyle/>
        <a:p>
          <a:r>
            <a:rPr lang="en-US" sz="1600" b="1" dirty="0"/>
            <a:t>What are we doing?</a:t>
          </a:r>
        </a:p>
      </dgm:t>
    </dgm:pt>
    <dgm:pt modelId="{8E45FB53-9E05-4E27-9DA6-F93FD104CDC2}" type="sibTrans" cxnId="{EF3A4BFD-0075-4564-B6F8-169F5442B83E}">
      <dgm:prSet/>
      <dgm:spPr/>
      <dgm:t>
        <a:bodyPr/>
        <a:lstStyle/>
        <a:p>
          <a:endParaRPr lang="en-US" sz="1400"/>
        </a:p>
      </dgm:t>
    </dgm:pt>
    <dgm:pt modelId="{9B228B08-8B44-420C-A43D-74A19D3093EE}" type="parTrans" cxnId="{EF3A4BFD-0075-4564-B6F8-169F5442B83E}">
      <dgm:prSet/>
      <dgm:spPr/>
      <dgm:t>
        <a:bodyPr/>
        <a:lstStyle/>
        <a:p>
          <a:endParaRPr lang="en-US" sz="1400"/>
        </a:p>
      </dgm:t>
    </dgm:pt>
    <dgm:pt modelId="{D3DF7B4A-665D-4B27-B13B-68883458FB32}" type="pres">
      <dgm:prSet presAssocID="{00BE3CCE-83A8-48D5-9608-A017206682F3}" presName="Name0" presStyleCnt="0">
        <dgm:presLayoutVars>
          <dgm:dir/>
          <dgm:animLvl val="lvl"/>
          <dgm:resizeHandles val="exact"/>
        </dgm:presLayoutVars>
      </dgm:prSet>
      <dgm:spPr/>
    </dgm:pt>
    <dgm:pt modelId="{F8EFA6B3-55E0-4349-B84B-A5A13C260665}" type="pres">
      <dgm:prSet presAssocID="{E96D1B60-B514-406E-9D1E-4D6F97985DA0}" presName="parTxOnly" presStyleLbl="node1" presStyleIdx="0" presStyleCnt="3" custLinFactNeighborX="-48943" custLinFactNeighborY="6957">
        <dgm:presLayoutVars>
          <dgm:chMax val="0"/>
          <dgm:chPref val="0"/>
          <dgm:bulletEnabled val="1"/>
        </dgm:presLayoutVars>
      </dgm:prSet>
      <dgm:spPr/>
    </dgm:pt>
    <dgm:pt modelId="{06CD9FCC-E43A-47E9-A3FE-F30EFDE30235}" type="pres">
      <dgm:prSet presAssocID="{C0A89F14-856F-4562-A7D6-3868E24ACD8C}" presName="parTxOnlySpace" presStyleCnt="0"/>
      <dgm:spPr/>
    </dgm:pt>
    <dgm:pt modelId="{75A0020A-216E-4485-BFA2-E28D82DE97BA}" type="pres">
      <dgm:prSet presAssocID="{E713F12B-B756-4847-B50D-00870BFC7E75}" presName="parTxOnly" presStyleLbl="node1" presStyleIdx="1" presStyleCnt="3">
        <dgm:presLayoutVars>
          <dgm:chMax val="0"/>
          <dgm:chPref val="0"/>
          <dgm:bulletEnabled val="1"/>
        </dgm:presLayoutVars>
      </dgm:prSet>
      <dgm:spPr/>
    </dgm:pt>
    <dgm:pt modelId="{FF363687-7F05-43FC-9426-7D14508435DF}" type="pres">
      <dgm:prSet presAssocID="{8E45FB53-9E05-4E27-9DA6-F93FD104CDC2}" presName="parTxOnlySpace" presStyleCnt="0"/>
      <dgm:spPr/>
    </dgm:pt>
    <dgm:pt modelId="{A327AF2F-D828-4A42-B4D9-ECBFCCC85BBC}" type="pres">
      <dgm:prSet presAssocID="{F7F42BB6-C104-4900-8233-0575FB874AB5}" presName="parTxOnly" presStyleLbl="node1" presStyleIdx="2" presStyleCnt="3">
        <dgm:presLayoutVars>
          <dgm:chMax val="0"/>
          <dgm:chPref val="0"/>
          <dgm:bulletEnabled val="1"/>
        </dgm:presLayoutVars>
      </dgm:prSet>
      <dgm:spPr/>
    </dgm:pt>
  </dgm:ptLst>
  <dgm:cxnLst>
    <dgm:cxn modelId="{D41F290B-B3FA-42A8-B8A9-775E1656B9B5}" type="presOf" srcId="{E96D1B60-B514-406E-9D1E-4D6F97985DA0}" destId="{F8EFA6B3-55E0-4349-B84B-A5A13C260665}" srcOrd="0" destOrd="0" presId="urn:microsoft.com/office/officeart/2005/8/layout/chevron1"/>
    <dgm:cxn modelId="{E63BC769-CFE4-4F4D-987C-A24DBC04E58F}" type="presOf" srcId="{F7F42BB6-C104-4900-8233-0575FB874AB5}" destId="{A327AF2F-D828-4A42-B4D9-ECBFCCC85BBC}" srcOrd="0" destOrd="0" presId="urn:microsoft.com/office/officeart/2005/8/layout/chevron1"/>
    <dgm:cxn modelId="{47584C91-42FE-4B8B-ABDF-978F5027C208}" srcId="{00BE3CCE-83A8-48D5-9608-A017206682F3}" destId="{F7F42BB6-C104-4900-8233-0575FB874AB5}" srcOrd="2" destOrd="0" parTransId="{B67D166E-4E03-47FA-B187-214A197C9C13}" sibTransId="{AE9341E7-E5A9-4C8E-AD87-9EB0D338414A}"/>
    <dgm:cxn modelId="{2CE1ED98-44DF-4A17-B3D8-4C9F8969A8E3}" type="presOf" srcId="{E713F12B-B756-4847-B50D-00870BFC7E75}" destId="{75A0020A-216E-4485-BFA2-E28D82DE97BA}" srcOrd="0" destOrd="0" presId="urn:microsoft.com/office/officeart/2005/8/layout/chevron1"/>
    <dgm:cxn modelId="{516CF6A4-BE7C-46D5-8879-C4735DEED98A}" srcId="{00BE3CCE-83A8-48D5-9608-A017206682F3}" destId="{E96D1B60-B514-406E-9D1E-4D6F97985DA0}" srcOrd="0" destOrd="0" parTransId="{A206280D-070B-48C5-950F-296985EBB378}" sibTransId="{C0A89F14-856F-4562-A7D6-3868E24ACD8C}"/>
    <dgm:cxn modelId="{45303CF1-A165-4580-8EE7-658D84D84488}" type="presOf" srcId="{00BE3CCE-83A8-48D5-9608-A017206682F3}" destId="{D3DF7B4A-665D-4B27-B13B-68883458FB32}" srcOrd="0" destOrd="0" presId="urn:microsoft.com/office/officeart/2005/8/layout/chevron1"/>
    <dgm:cxn modelId="{EF3A4BFD-0075-4564-B6F8-169F5442B83E}" srcId="{00BE3CCE-83A8-48D5-9608-A017206682F3}" destId="{E713F12B-B756-4847-B50D-00870BFC7E75}" srcOrd="1" destOrd="0" parTransId="{9B228B08-8B44-420C-A43D-74A19D3093EE}" sibTransId="{8E45FB53-9E05-4E27-9DA6-F93FD104CDC2}"/>
    <dgm:cxn modelId="{05B20F59-7750-4F90-97C4-B5001F1C2F72}" type="presParOf" srcId="{D3DF7B4A-665D-4B27-B13B-68883458FB32}" destId="{F8EFA6B3-55E0-4349-B84B-A5A13C260665}" srcOrd="0" destOrd="0" presId="urn:microsoft.com/office/officeart/2005/8/layout/chevron1"/>
    <dgm:cxn modelId="{FDB91149-A0CB-490D-9047-BBB305B4B32D}" type="presParOf" srcId="{D3DF7B4A-665D-4B27-B13B-68883458FB32}" destId="{06CD9FCC-E43A-47E9-A3FE-F30EFDE30235}" srcOrd="1" destOrd="0" presId="urn:microsoft.com/office/officeart/2005/8/layout/chevron1"/>
    <dgm:cxn modelId="{8DDC7D57-540D-45F8-B4CE-EF58962CCD19}" type="presParOf" srcId="{D3DF7B4A-665D-4B27-B13B-68883458FB32}" destId="{75A0020A-216E-4485-BFA2-E28D82DE97BA}" srcOrd="2" destOrd="0" presId="urn:microsoft.com/office/officeart/2005/8/layout/chevron1"/>
    <dgm:cxn modelId="{9A3A80C5-F456-4A86-B1B9-B2B8558055D4}" type="presParOf" srcId="{D3DF7B4A-665D-4B27-B13B-68883458FB32}" destId="{FF363687-7F05-43FC-9426-7D14508435DF}" srcOrd="3" destOrd="0" presId="urn:microsoft.com/office/officeart/2005/8/layout/chevron1"/>
    <dgm:cxn modelId="{921AD9DB-E539-484A-BE58-4F043FA7D0DF}" type="presParOf" srcId="{D3DF7B4A-665D-4B27-B13B-68883458FB32}" destId="{A327AF2F-D828-4A42-B4D9-ECBFCCC85BBC}"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FA6B3-55E0-4349-B84B-A5A13C260665}">
      <dsp:nvSpPr>
        <dsp:cNvPr id="0" name=""/>
        <dsp:cNvSpPr/>
      </dsp:nvSpPr>
      <dsp:spPr>
        <a:xfrm>
          <a:off x="0" y="0"/>
          <a:ext cx="3753370" cy="590304"/>
        </a:xfrm>
        <a:prstGeom prst="chevron">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Why are we doing this?</a:t>
          </a:r>
        </a:p>
      </dsp:txBody>
      <dsp:txXfrm>
        <a:off x="295152" y="0"/>
        <a:ext cx="3163066" cy="590304"/>
      </dsp:txXfrm>
    </dsp:sp>
    <dsp:sp modelId="{75A0020A-216E-4485-BFA2-E28D82DE97BA}">
      <dsp:nvSpPr>
        <dsp:cNvPr id="0" name=""/>
        <dsp:cNvSpPr/>
      </dsp:nvSpPr>
      <dsp:spPr>
        <a:xfrm>
          <a:off x="3381114" y="0"/>
          <a:ext cx="3753370" cy="59030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What are we doing?</a:t>
          </a:r>
        </a:p>
      </dsp:txBody>
      <dsp:txXfrm>
        <a:off x="3676266" y="0"/>
        <a:ext cx="3163066" cy="590304"/>
      </dsp:txXfrm>
    </dsp:sp>
    <dsp:sp modelId="{A327AF2F-D828-4A42-B4D9-ECBFCCC85BBC}">
      <dsp:nvSpPr>
        <dsp:cNvPr id="0" name=""/>
        <dsp:cNvSpPr/>
      </dsp:nvSpPr>
      <dsp:spPr>
        <a:xfrm>
          <a:off x="6759148" y="0"/>
          <a:ext cx="3753370" cy="59030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t>How are we doing it?</a:t>
          </a:r>
        </a:p>
      </dsp:txBody>
      <dsp:txXfrm>
        <a:off x="7054300" y="0"/>
        <a:ext cx="3163066" cy="5903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978FD-B6DA-49CA-A8EA-08A93782B386}"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4EDAB-E4D7-41F6-9EF1-50DAA802F43F}" type="slidenum">
              <a:rPr lang="en-US" smtClean="0"/>
              <a:t>‹#›</a:t>
            </a:fld>
            <a:endParaRPr lang="en-US"/>
          </a:p>
        </p:txBody>
      </p:sp>
    </p:spTree>
    <p:extLst>
      <p:ext uri="{BB962C8B-B14F-4D97-AF65-F5344CB8AC3E}">
        <p14:creationId xmlns:p14="http://schemas.microsoft.com/office/powerpoint/2010/main" val="3231157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will be discussing the results from all our algorithms. As explained before we have run our algorithm on 67 diff time series datasets and What you see in the results for all out algorithms averaged over 67 different time series data.</a:t>
            </a:r>
          </a:p>
          <a:p>
            <a:endParaRPr lang="en-US" dirty="0"/>
          </a:p>
          <a:p>
            <a:r>
              <a:rPr lang="en-US" dirty="0"/>
              <a:t> IN the x axis you have the various </a:t>
            </a:r>
            <a:r>
              <a:rPr lang="en-US" dirty="0" err="1"/>
              <a:t>mathods</a:t>
            </a:r>
            <a:r>
              <a:rPr lang="en-US" dirty="0"/>
              <a:t> tried out and I the y axis we have the recall and F1 score. </a:t>
            </a:r>
          </a:p>
          <a:p>
            <a:r>
              <a:rPr lang="en-US" dirty="0"/>
              <a:t>The grey line represents the baseline model and as you can see all the algorithms outperform the baseline line model interns of recall. </a:t>
            </a:r>
          </a:p>
          <a:p>
            <a:r>
              <a:rPr lang="en-US" dirty="0"/>
              <a:t>The best model </a:t>
            </a:r>
            <a:r>
              <a:rPr lang="en-US" dirty="0" err="1"/>
              <a:t>si</a:t>
            </a:r>
            <a:r>
              <a:rPr lang="en-US" dirty="0"/>
              <a:t> the Twitters </a:t>
            </a:r>
            <a:r>
              <a:rPr lang="en-US" dirty="0" err="1"/>
              <a:t>Anomoy</a:t>
            </a:r>
            <a:r>
              <a:rPr lang="en-US" dirty="0"/>
              <a:t> detection package wilt near 100 recall and a very high F1 score as well. Out One-class SVM model is close with a 84% recall value. </a:t>
            </a:r>
            <a:r>
              <a:rPr lang="en-US" dirty="0" err="1"/>
              <a:t>Yhe</a:t>
            </a:r>
            <a:r>
              <a:rPr lang="en-US" dirty="0"/>
              <a:t> max voting </a:t>
            </a:r>
            <a:r>
              <a:rPr lang="en-US" dirty="0" err="1"/>
              <a:t>mdel</a:t>
            </a:r>
            <a:r>
              <a:rPr lang="en-US" dirty="0"/>
              <a:t> </a:t>
            </a:r>
            <a:r>
              <a:rPr lang="en-US" dirty="0" err="1"/>
              <a:t>perfroms</a:t>
            </a:r>
            <a:r>
              <a:rPr lang="en-US" dirty="0"/>
              <a:t> a bit poorer than the SVM in terms of </a:t>
            </a:r>
            <a:r>
              <a:rPr lang="en-US" dirty="0" err="1"/>
              <a:t>rcall</a:t>
            </a:r>
            <a:r>
              <a:rPr lang="en-US" dirty="0"/>
              <a:t> but  has a better F value(we have not included the Twitter AD package into the max voting). </a:t>
            </a:r>
          </a:p>
          <a:p>
            <a:r>
              <a:rPr lang="en-US" dirty="0"/>
              <a:t>We belie isolation forest is perform </a:t>
            </a:r>
            <a:r>
              <a:rPr lang="en-US" dirty="0" err="1"/>
              <a:t>pooting</a:t>
            </a:r>
            <a:r>
              <a:rPr lang="en-US" dirty="0"/>
              <a:t> because the data set </a:t>
            </a:r>
            <a:r>
              <a:rPr lang="en-US" dirty="0" err="1"/>
              <a:t>sinze</a:t>
            </a:r>
            <a:r>
              <a:rPr lang="en-US" dirty="0"/>
              <a:t> is a bit small and the problem with the K means algorithms is </a:t>
            </a:r>
            <a:r>
              <a:rPr lang="en-US" dirty="0" err="1"/>
              <a:t>deIsolation</a:t>
            </a:r>
            <a:r>
              <a:rPr lang="en-US" dirty="0"/>
              <a:t> forest  </a:t>
            </a:r>
          </a:p>
          <a:p>
            <a:endParaRPr lang="en-US" dirty="0"/>
          </a:p>
        </p:txBody>
      </p:sp>
      <p:sp>
        <p:nvSpPr>
          <p:cNvPr id="4" name="Slide Number Placeholder 3"/>
          <p:cNvSpPr>
            <a:spLocks noGrp="1"/>
          </p:cNvSpPr>
          <p:nvPr>
            <p:ph type="sldNum" sz="quarter" idx="5"/>
          </p:nvPr>
        </p:nvSpPr>
        <p:spPr/>
        <p:txBody>
          <a:bodyPr/>
          <a:lstStyle/>
          <a:p>
            <a:fld id="{45A4EDAB-E4D7-41F6-9EF1-50DAA802F43F}" type="slidenum">
              <a:rPr lang="en-US" smtClean="0"/>
              <a:t>11</a:t>
            </a:fld>
            <a:endParaRPr lang="en-US"/>
          </a:p>
        </p:txBody>
      </p:sp>
    </p:spTree>
    <p:extLst>
      <p:ext uri="{BB962C8B-B14F-4D97-AF65-F5344CB8AC3E}">
        <p14:creationId xmlns:p14="http://schemas.microsoft.com/office/powerpoint/2010/main" val="4013223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have benchmarked our algorithms on a standard anomaly detection dataset, you can ask us where can you use this?</a:t>
            </a:r>
          </a:p>
          <a:p>
            <a:r>
              <a:rPr lang="en-US" dirty="0"/>
              <a:t>Saw you are </a:t>
            </a:r>
            <a:r>
              <a:rPr lang="en-US" dirty="0" err="1"/>
              <a:t>woking</a:t>
            </a:r>
            <a:r>
              <a:rPr lang="en-US" dirty="0"/>
              <a:t> in a company and </a:t>
            </a:r>
            <a:r>
              <a:rPr lang="en-US" dirty="0" err="1"/>
              <a:t>yo</a:t>
            </a:r>
            <a:r>
              <a:rPr lang="en-US" dirty="0"/>
              <a:t> want to track what people information about your company on social media. In Social media you can track a lot things </a:t>
            </a:r>
          </a:p>
          <a:p>
            <a:r>
              <a:rPr lang="en-US" dirty="0"/>
              <a:t>1)what  people are taking about your company </a:t>
            </a:r>
          </a:p>
          <a:p>
            <a:r>
              <a:rPr lang="en-US" dirty="0"/>
              <a:t>Specific products, </a:t>
            </a:r>
          </a:p>
          <a:p>
            <a:r>
              <a:rPr lang="en-US" dirty="0" err="1"/>
              <a:t>Competiors</a:t>
            </a:r>
            <a:r>
              <a:rPr lang="en-US" dirty="0"/>
              <a:t> products </a:t>
            </a:r>
          </a:p>
          <a:p>
            <a:r>
              <a:rPr lang="en-US" dirty="0"/>
              <a:t>They </a:t>
            </a:r>
            <a:r>
              <a:rPr lang="en-US" dirty="0" err="1"/>
              <a:t>maynot</a:t>
            </a:r>
            <a:r>
              <a:rPr lang="en-US" dirty="0"/>
              <a:t> talk about your </a:t>
            </a:r>
            <a:r>
              <a:rPr lang="en-US" dirty="0" err="1"/>
              <a:t>cmpny</a:t>
            </a:r>
            <a:r>
              <a:rPr lang="en-US" dirty="0"/>
              <a:t> but can talk about the raw ingredients in general , your brand </a:t>
            </a:r>
            <a:r>
              <a:rPr lang="en-US" dirty="0" err="1"/>
              <a:t>promotering</a:t>
            </a:r>
            <a:r>
              <a:rPr lang="en-US" dirty="0"/>
              <a:t> </a:t>
            </a:r>
            <a:r>
              <a:rPr lang="en-US" dirty="0" err="1"/>
              <a:t>clebriltes</a:t>
            </a:r>
            <a:r>
              <a:rPr lang="en-US" dirty="0"/>
              <a:t>  to name a few , Not it’s a pain to check this if there is any change in their behavior everyday. So for these cases our approach works well in saving time and effort . Let me give you an example , </a:t>
            </a:r>
          </a:p>
          <a:p>
            <a:endParaRPr lang="en-US" dirty="0"/>
          </a:p>
          <a:p>
            <a:r>
              <a:rPr lang="en-US" dirty="0"/>
              <a:t>The graph you see contains count of tweets about the US chain target a little before the thanksgiving week, we </a:t>
            </a:r>
            <a:r>
              <a:rPr lang="en-US" dirty="0" err="1"/>
              <a:t>scarapped</a:t>
            </a:r>
            <a:r>
              <a:rPr lang="en-US" dirty="0"/>
              <a:t> this data from twitter. </a:t>
            </a:r>
          </a:p>
          <a:p>
            <a:endParaRPr lang="en-US" dirty="0"/>
          </a:p>
          <a:p>
            <a:r>
              <a:rPr lang="en-US" dirty="0"/>
              <a:t> Now our model was able to pick up this sudden change and </a:t>
            </a:r>
            <a:r>
              <a:rPr lang="en-US" dirty="0" err="1"/>
              <a:t>woud</a:t>
            </a:r>
            <a:r>
              <a:rPr lang="en-US" dirty="0"/>
              <a:t> have been able to alter the concerned team. So we don’t stop there we also create a word cloud on the day/hour of the spike to </a:t>
            </a:r>
            <a:r>
              <a:rPr lang="en-US" dirty="0" err="1"/>
              <a:t>impeve</a:t>
            </a:r>
            <a:r>
              <a:rPr lang="en-US" dirty="0"/>
              <a:t> reaction time.</a:t>
            </a:r>
          </a:p>
          <a:p>
            <a:endParaRPr lang="en-US" dirty="0"/>
          </a:p>
          <a:p>
            <a:r>
              <a:rPr lang="en-US" dirty="0"/>
              <a:t>u or your competitor are performing on social media, So you track the tweets about tour products, CEO, </a:t>
            </a:r>
            <a:r>
              <a:rPr lang="en-US" dirty="0" err="1"/>
              <a:t>competr</a:t>
            </a:r>
            <a:r>
              <a:rPr lang="en-US" dirty="0"/>
              <a:t> products their management on social media. Now you </a:t>
            </a:r>
            <a:r>
              <a:rPr lang="en-US" dirty="0" err="1"/>
              <a:t>realisie</a:t>
            </a:r>
            <a:r>
              <a:rPr lang="en-US" dirty="0"/>
              <a:t> there is so much to track. </a:t>
            </a:r>
          </a:p>
          <a:p>
            <a:endParaRPr lang="en-US" dirty="0"/>
          </a:p>
          <a:p>
            <a:r>
              <a:rPr lang="en-US" dirty="0"/>
              <a:t>Now instead of looking all these charts everyday you can use he AD framework to that work for you. So you can track the tweet count or sentiment about a </a:t>
            </a:r>
            <a:r>
              <a:rPr lang="en-US" dirty="0" err="1"/>
              <a:t>particualt</a:t>
            </a:r>
            <a:r>
              <a:rPr lang="en-US" dirty="0"/>
              <a:t> topic over time and use AD model will automatically </a:t>
            </a:r>
            <a:r>
              <a:rPr lang="en-US" dirty="0" err="1"/>
              <a:t>altert</a:t>
            </a:r>
            <a:r>
              <a:rPr lang="en-US" dirty="0"/>
              <a:t> you if there is a </a:t>
            </a:r>
            <a:r>
              <a:rPr lang="en-US" dirty="0" err="1"/>
              <a:t>a</a:t>
            </a:r>
            <a:r>
              <a:rPr lang="en-US" dirty="0"/>
              <a:t> issue. </a:t>
            </a:r>
          </a:p>
          <a:p>
            <a:endParaRPr lang="en-US" dirty="0"/>
          </a:p>
          <a:p>
            <a:endParaRPr lang="en-US" dirty="0"/>
          </a:p>
          <a:p>
            <a:r>
              <a:rPr lang="en-US" dirty="0"/>
              <a:t>We saw that the max voting </a:t>
            </a:r>
          </a:p>
          <a:p>
            <a:r>
              <a:rPr lang="en-US" dirty="0"/>
              <a:t>We got permission from the Twitter and scrapped their data using </a:t>
            </a:r>
            <a:r>
              <a:rPr lang="en-US" dirty="0" err="1"/>
              <a:t>thr</a:t>
            </a:r>
            <a:r>
              <a:rPr lang="en-US" dirty="0"/>
              <a:t> </a:t>
            </a:r>
            <a:r>
              <a:rPr lang="en-US" dirty="0" err="1"/>
              <a:t>tweepy</a:t>
            </a:r>
            <a:r>
              <a:rPr lang="en-US" dirty="0"/>
              <a:t> package. For experimental purposes we in the graph we y axis is the tweet count for </a:t>
            </a:r>
          </a:p>
          <a:p>
            <a:endParaRPr lang="en-US" dirty="0"/>
          </a:p>
          <a:p>
            <a:r>
              <a:rPr lang="en-US" dirty="0"/>
              <a:t>Ok you an alter, so what now? To </a:t>
            </a:r>
            <a:r>
              <a:rPr lang="en-US" dirty="0" err="1"/>
              <a:t>addresss</a:t>
            </a:r>
            <a:r>
              <a:rPr lang="en-US" dirty="0"/>
              <a:t> that we have used the bag of words approach to create a word </a:t>
            </a:r>
            <a:r>
              <a:rPr lang="en-US" dirty="0" err="1"/>
              <a:t>clowrd</a:t>
            </a:r>
            <a:r>
              <a:rPr lang="en-US" dirty="0"/>
              <a:t>. This entire framework will </a:t>
            </a:r>
            <a:r>
              <a:rPr lang="en-US" dirty="0" err="1"/>
              <a:t>redcut</a:t>
            </a:r>
            <a:r>
              <a:rPr lang="en-US" dirty="0"/>
              <a:t> the hours of manual work and reduce reaction time. So you can use this to track if sales or any of your metrics are deviating from </a:t>
            </a:r>
            <a:r>
              <a:rPr lang="en-US" dirty="0" err="1"/>
              <a:t>standaed</a:t>
            </a:r>
            <a:r>
              <a:rPr lang="en-US" dirty="0"/>
              <a:t> </a:t>
            </a:r>
            <a:r>
              <a:rPr lang="en-US" dirty="0" err="1"/>
              <a:t>behaviout</a:t>
            </a:r>
            <a:r>
              <a:rPr lang="en-US" dirty="0"/>
              <a:t>. </a:t>
            </a:r>
          </a:p>
        </p:txBody>
      </p:sp>
      <p:sp>
        <p:nvSpPr>
          <p:cNvPr id="4" name="Slide Number Placeholder 3"/>
          <p:cNvSpPr>
            <a:spLocks noGrp="1"/>
          </p:cNvSpPr>
          <p:nvPr>
            <p:ph type="sldNum" sz="quarter" idx="5"/>
          </p:nvPr>
        </p:nvSpPr>
        <p:spPr/>
        <p:txBody>
          <a:bodyPr/>
          <a:lstStyle/>
          <a:p>
            <a:fld id="{45A4EDAB-E4D7-41F6-9EF1-50DAA802F43F}" type="slidenum">
              <a:rPr lang="en-US" smtClean="0"/>
              <a:t>12</a:t>
            </a:fld>
            <a:endParaRPr lang="en-US"/>
          </a:p>
        </p:txBody>
      </p:sp>
    </p:spTree>
    <p:extLst>
      <p:ext uri="{BB962C8B-B14F-4D97-AF65-F5344CB8AC3E}">
        <p14:creationId xmlns:p14="http://schemas.microsoft.com/office/powerpoint/2010/main" val="1605279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we have see how our model picks up </a:t>
            </a:r>
            <a:r>
              <a:rPr lang="en-US" sz="1200" b="0" i="0" kern="1200" dirty="0" err="1">
                <a:solidFill>
                  <a:schemeClr val="tx1"/>
                </a:solidFill>
                <a:effectLst/>
                <a:latin typeface="+mn-lt"/>
                <a:ea typeface="+mn-ea"/>
                <a:cs typeface="+mn-cs"/>
              </a:rPr>
              <a:t>amolonies</a:t>
            </a:r>
            <a:r>
              <a:rPr lang="en-US" sz="1200" b="0" i="0" kern="1200" dirty="0">
                <a:solidFill>
                  <a:schemeClr val="tx1"/>
                </a:solidFill>
                <a:effectLst/>
                <a:latin typeface="+mn-lt"/>
                <a:ea typeface="+mn-ea"/>
                <a:cs typeface="+mn-cs"/>
              </a:rPr>
              <a:t> on time series data, now lets </a:t>
            </a:r>
            <a:r>
              <a:rPr lang="en-US" sz="1200" b="0" i="0" kern="1200" dirty="0" err="1">
                <a:solidFill>
                  <a:schemeClr val="tx1"/>
                </a:solidFill>
                <a:effectLst/>
                <a:latin typeface="+mn-lt"/>
                <a:ea typeface="+mn-ea"/>
                <a:cs typeface="+mn-cs"/>
              </a:rPr>
              <a:t>exapand</a:t>
            </a:r>
            <a:r>
              <a:rPr lang="en-US" sz="1200" b="0" i="0" kern="1200" dirty="0">
                <a:solidFill>
                  <a:schemeClr val="tx1"/>
                </a:solidFill>
                <a:effectLst/>
                <a:latin typeface="+mn-lt"/>
                <a:ea typeface="+mn-ea"/>
                <a:cs typeface="+mn-cs"/>
              </a:rPr>
              <a:t> it to multi dimensional data as well.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 considered </a:t>
            </a:r>
            <a:r>
              <a:rPr lang="en-US" sz="1200" b="0" i="0" kern="1200" dirty="0" err="1">
                <a:solidFill>
                  <a:schemeClr val="tx1"/>
                </a:solidFill>
                <a:effectLst/>
                <a:latin typeface="+mn-lt"/>
                <a:ea typeface="+mn-ea"/>
                <a:cs typeface="+mn-cs"/>
              </a:rPr>
              <a:t>Kaggles</a:t>
            </a:r>
            <a:r>
              <a:rPr lang="en-US" sz="1200" b="0" i="0" kern="1200" dirty="0">
                <a:solidFill>
                  <a:schemeClr val="tx1"/>
                </a:solidFill>
                <a:effectLst/>
                <a:latin typeface="+mn-lt"/>
                <a:ea typeface="+mn-ea"/>
                <a:cs typeface="+mn-cs"/>
              </a:rPr>
              <a:t> credit card </a:t>
            </a:r>
            <a:r>
              <a:rPr lang="en-US" sz="1200" b="0" i="0" kern="1200" dirty="0" err="1">
                <a:solidFill>
                  <a:schemeClr val="tx1"/>
                </a:solidFill>
                <a:effectLst/>
                <a:latin typeface="+mn-lt"/>
                <a:ea typeface="+mn-ea"/>
                <a:cs typeface="+mn-cs"/>
              </a:rPr>
              <a:t>draud</a:t>
            </a:r>
            <a:r>
              <a:rPr lang="en-US" sz="1200" b="0" i="0" kern="1200" dirty="0">
                <a:solidFill>
                  <a:schemeClr val="tx1"/>
                </a:solidFill>
                <a:effectLst/>
                <a:latin typeface="+mn-lt"/>
                <a:ea typeface="+mn-ea"/>
                <a:cs typeface="+mn-cs"/>
              </a:rPr>
              <a:t> detection dataset for this purpose. </a:t>
            </a:r>
          </a:p>
          <a:p>
            <a:r>
              <a:rPr lang="en-US" sz="1200" b="0" i="0" kern="1200" dirty="0">
                <a:solidFill>
                  <a:schemeClr val="tx1"/>
                </a:solidFill>
                <a:effectLst/>
                <a:latin typeface="+mn-lt"/>
                <a:ea typeface="+mn-ea"/>
                <a:cs typeface="+mn-cs"/>
              </a:rPr>
              <a:t>The data set is highly skewed, consisting of 492 frauds in a total of 284,807 observations. This resulted in only 0.172% fraud cases. This skewed set is justified by the low number of fraudulent transactions.</a:t>
            </a:r>
          </a:p>
          <a:p>
            <a:r>
              <a:rPr lang="en-US" sz="1200" b="0" i="0" kern="1200" dirty="0">
                <a:solidFill>
                  <a:schemeClr val="tx1"/>
                </a:solidFill>
                <a:effectLst/>
                <a:latin typeface="+mn-lt"/>
                <a:ea typeface="+mn-ea"/>
                <a:cs typeface="+mn-cs"/>
              </a:rPr>
              <a:t>The dataset consists of numerical values from the 28 ‘Principal Component Analysis (PCA)’ transformed features, namely V1 to V28. Furthermore, there is no metadata about the original features provided, so pre-analysis or feature study could not be done.</a:t>
            </a:r>
          </a:p>
          <a:p>
            <a:r>
              <a:rPr lang="en-US" sz="1200" b="0" i="0" kern="1200" dirty="0">
                <a:solidFill>
                  <a:schemeClr val="tx1"/>
                </a:solidFill>
                <a:effectLst/>
                <a:latin typeface="+mn-lt"/>
                <a:ea typeface="+mn-ea"/>
                <a:cs typeface="+mn-cs"/>
              </a:rPr>
              <a:t>The ‘Time’ and ‘Amount’ features are not transformed data.</a:t>
            </a:r>
          </a:p>
          <a:p>
            <a:r>
              <a:rPr lang="en-US" sz="1200" b="0" i="0" kern="1200" dirty="0">
                <a:solidFill>
                  <a:schemeClr val="tx1"/>
                </a:solidFill>
                <a:effectLst/>
                <a:latin typeface="+mn-lt"/>
                <a:ea typeface="+mn-ea"/>
                <a:cs typeface="+mn-cs"/>
              </a:rPr>
              <a:t>There is no missing value in the dataset. As you can see from the recall and AUC score our models </a:t>
            </a:r>
            <a:r>
              <a:rPr lang="en-US" sz="1200" b="0" i="0" kern="1200" dirty="0" err="1">
                <a:solidFill>
                  <a:schemeClr val="tx1"/>
                </a:solidFill>
                <a:effectLst/>
                <a:latin typeface="+mn-lt"/>
                <a:ea typeface="+mn-ea"/>
                <a:cs typeface="+mn-cs"/>
              </a:rPr>
              <a:t>perfroms</a:t>
            </a:r>
            <a:r>
              <a:rPr lang="en-US" sz="1200" b="0" i="0" kern="1200" dirty="0">
                <a:solidFill>
                  <a:schemeClr val="tx1"/>
                </a:solidFill>
                <a:effectLst/>
                <a:latin typeface="+mn-lt"/>
                <a:ea typeface="+mn-ea"/>
                <a:cs typeface="+mn-cs"/>
              </a:rPr>
              <a:t> quite well for unsupervised </a:t>
            </a:r>
            <a:r>
              <a:rPr lang="en-US" sz="1200" b="0" i="0" kern="1200" dirty="0" err="1">
                <a:solidFill>
                  <a:schemeClr val="tx1"/>
                </a:solidFill>
                <a:effectLst/>
                <a:latin typeface="+mn-lt"/>
                <a:ea typeface="+mn-ea"/>
                <a:cs typeface="+mn-cs"/>
              </a:rPr>
              <a:t>learing</a:t>
            </a:r>
            <a:r>
              <a:rPr lang="en-US" sz="1200" b="0" i="0" kern="1200" dirty="0">
                <a:solidFill>
                  <a:schemeClr val="tx1"/>
                </a:solidFill>
                <a:effectLst/>
                <a:latin typeface="+mn-lt"/>
                <a:ea typeface="+mn-ea"/>
                <a:cs typeface="+mn-cs"/>
              </a:rPr>
              <a:t>. Again SVM </a:t>
            </a:r>
            <a:r>
              <a:rPr lang="en-US" sz="1200" b="0" i="0" kern="1200" dirty="0" err="1">
                <a:solidFill>
                  <a:schemeClr val="tx1"/>
                </a:solidFill>
                <a:effectLst/>
                <a:latin typeface="+mn-lt"/>
                <a:ea typeface="+mn-ea"/>
                <a:cs typeface="+mn-cs"/>
              </a:rPr>
              <a:t>pefoms</a:t>
            </a:r>
            <a:r>
              <a:rPr lang="en-US" sz="1200" b="0" i="0" kern="1200" dirty="0">
                <a:solidFill>
                  <a:schemeClr val="tx1"/>
                </a:solidFill>
                <a:effectLst/>
                <a:latin typeface="+mn-lt"/>
                <a:ea typeface="+mn-ea"/>
                <a:cs typeface="+mn-cs"/>
              </a:rPr>
              <a:t> quite well but </a:t>
            </a:r>
            <a:r>
              <a:rPr lang="en-US" sz="1200" b="0" i="0" kern="1200" dirty="0" err="1">
                <a:solidFill>
                  <a:schemeClr val="tx1"/>
                </a:solidFill>
                <a:effectLst/>
                <a:latin typeface="+mn-lt"/>
                <a:ea typeface="+mn-ea"/>
                <a:cs typeface="+mn-cs"/>
              </a:rPr>
              <a:t>Isolaiton</a:t>
            </a:r>
            <a:r>
              <a:rPr lang="en-US" sz="1200" b="0" i="0" kern="1200" dirty="0">
                <a:solidFill>
                  <a:schemeClr val="tx1"/>
                </a:solidFill>
                <a:effectLst/>
                <a:latin typeface="+mn-lt"/>
                <a:ea typeface="+mn-ea"/>
                <a:cs typeface="+mn-cs"/>
              </a:rPr>
              <a:t> forest runs a lot faster, so the best model has to be </a:t>
            </a:r>
            <a:r>
              <a:rPr lang="en-US" sz="1200" b="0" i="0" kern="1200" dirty="0" err="1">
                <a:solidFill>
                  <a:schemeClr val="tx1"/>
                </a:solidFill>
                <a:effectLst/>
                <a:latin typeface="+mn-lt"/>
                <a:ea typeface="+mn-ea"/>
                <a:cs typeface="+mn-cs"/>
              </a:rPr>
              <a:t>idefitied</a:t>
            </a:r>
            <a:r>
              <a:rPr lang="en-US" sz="1200" b="0" i="0" kern="1200" dirty="0">
                <a:solidFill>
                  <a:schemeClr val="tx1"/>
                </a:solidFill>
                <a:effectLst/>
                <a:latin typeface="+mn-lt"/>
                <a:ea typeface="+mn-ea"/>
                <a:cs typeface="+mn-cs"/>
              </a:rPr>
              <a:t> case by case. </a:t>
            </a:r>
          </a:p>
        </p:txBody>
      </p:sp>
      <p:sp>
        <p:nvSpPr>
          <p:cNvPr id="4" name="Slide Number Placeholder 3"/>
          <p:cNvSpPr>
            <a:spLocks noGrp="1"/>
          </p:cNvSpPr>
          <p:nvPr>
            <p:ph type="sldNum" sz="quarter" idx="5"/>
          </p:nvPr>
        </p:nvSpPr>
        <p:spPr/>
        <p:txBody>
          <a:bodyPr/>
          <a:lstStyle/>
          <a:p>
            <a:fld id="{45A4EDAB-E4D7-41F6-9EF1-50DAA802F43F}" type="slidenum">
              <a:rPr lang="en-US" smtClean="0"/>
              <a:t>13</a:t>
            </a:fld>
            <a:endParaRPr lang="en-US"/>
          </a:p>
        </p:txBody>
      </p:sp>
    </p:spTree>
    <p:extLst>
      <p:ext uri="{BB962C8B-B14F-4D97-AF65-F5344CB8AC3E}">
        <p14:creationId xmlns:p14="http://schemas.microsoft.com/office/powerpoint/2010/main" val="383461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solidFill>
                  <a:schemeClr val="tx1"/>
                </a:solidFill>
              </a:rPr>
              <a:t>One algorithm that has come up recently is the Autoencoder and needs to be explored further</a:t>
            </a: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 Autoencoder is an unsupervised neural network algorithm which takes a data and compresses it and then reconstructs the same data</a:t>
            </a: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If we train our Autoencoder with sufficient non anomalous data it will be able to reconstruct the input with minimal change and now if anomalous data passes through the trained Autoencoder the reconstructing will be poor which will result in poor accuracy between the original data and the reconstructed</a:t>
            </a: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We can identify anomalous points based on the error between the original and reconstructed data.</a:t>
            </a:r>
          </a:p>
          <a:p>
            <a:endParaRPr lang="en-US" dirty="0"/>
          </a:p>
        </p:txBody>
      </p:sp>
      <p:sp>
        <p:nvSpPr>
          <p:cNvPr id="4" name="Slide Number Placeholder 3"/>
          <p:cNvSpPr>
            <a:spLocks noGrp="1"/>
          </p:cNvSpPr>
          <p:nvPr>
            <p:ph type="sldNum" sz="quarter" idx="5"/>
          </p:nvPr>
        </p:nvSpPr>
        <p:spPr/>
        <p:txBody>
          <a:bodyPr/>
          <a:lstStyle/>
          <a:p>
            <a:fld id="{45A4EDAB-E4D7-41F6-9EF1-50DAA802F43F}" type="slidenum">
              <a:rPr lang="en-US" smtClean="0"/>
              <a:t>14</a:t>
            </a:fld>
            <a:endParaRPr lang="en-US"/>
          </a:p>
        </p:txBody>
      </p:sp>
    </p:spTree>
    <p:extLst>
      <p:ext uri="{BB962C8B-B14F-4D97-AF65-F5344CB8AC3E}">
        <p14:creationId xmlns:p14="http://schemas.microsoft.com/office/powerpoint/2010/main" val="291140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01A6-6322-46F5-BE11-1519C835E9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18A330-E398-4199-B518-CD3D0FFCB5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11024-8AA3-47C9-AE9B-739245E60DFB}"/>
              </a:ext>
            </a:extLst>
          </p:cNvPr>
          <p:cNvSpPr>
            <a:spLocks noGrp="1"/>
          </p:cNvSpPr>
          <p:nvPr>
            <p:ph type="dt" sz="half" idx="10"/>
          </p:nvPr>
        </p:nvSpPr>
        <p:spPr/>
        <p:txBody>
          <a:bodyPr/>
          <a:lstStyle/>
          <a:p>
            <a:fld id="{37B395AE-7460-4A5B-8987-3230BD99A475}" type="datetimeFigureOut">
              <a:rPr lang="en-US" smtClean="0"/>
              <a:t>12/5/2018</a:t>
            </a:fld>
            <a:endParaRPr lang="en-US"/>
          </a:p>
        </p:txBody>
      </p:sp>
      <p:sp>
        <p:nvSpPr>
          <p:cNvPr id="5" name="Footer Placeholder 4">
            <a:extLst>
              <a:ext uri="{FF2B5EF4-FFF2-40B4-BE49-F238E27FC236}">
                <a16:creationId xmlns:a16="http://schemas.microsoft.com/office/drawing/2014/main" id="{3E2C0F56-E869-4CB3-A553-6E54CEB5E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E6BE8-AFE4-46D6-B5C2-DE6EC72FC890}"/>
              </a:ext>
            </a:extLst>
          </p:cNvPr>
          <p:cNvSpPr>
            <a:spLocks noGrp="1"/>
          </p:cNvSpPr>
          <p:nvPr>
            <p:ph type="sldNum" sz="quarter" idx="12"/>
          </p:nvPr>
        </p:nvSpPr>
        <p:spPr/>
        <p:txBody>
          <a:bodyPr/>
          <a:lstStyle/>
          <a:p>
            <a:fld id="{9C343CFF-03FC-4162-BFFE-633B35967B04}" type="slidenum">
              <a:rPr lang="en-US" smtClean="0"/>
              <a:t>‹#›</a:t>
            </a:fld>
            <a:endParaRPr lang="en-US"/>
          </a:p>
        </p:txBody>
      </p:sp>
    </p:spTree>
    <p:extLst>
      <p:ext uri="{BB962C8B-B14F-4D97-AF65-F5344CB8AC3E}">
        <p14:creationId xmlns:p14="http://schemas.microsoft.com/office/powerpoint/2010/main" val="304858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2CCC-8400-4AD1-8A79-13513C2717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E86C66-CB77-4240-A2CD-2E43F8CFAD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BC98D-12DF-44BA-B58A-B6A9D97D4B8D}"/>
              </a:ext>
            </a:extLst>
          </p:cNvPr>
          <p:cNvSpPr>
            <a:spLocks noGrp="1"/>
          </p:cNvSpPr>
          <p:nvPr>
            <p:ph type="dt" sz="half" idx="10"/>
          </p:nvPr>
        </p:nvSpPr>
        <p:spPr/>
        <p:txBody>
          <a:bodyPr/>
          <a:lstStyle/>
          <a:p>
            <a:fld id="{37B395AE-7460-4A5B-8987-3230BD99A475}" type="datetimeFigureOut">
              <a:rPr lang="en-US" smtClean="0"/>
              <a:t>12/5/2018</a:t>
            </a:fld>
            <a:endParaRPr lang="en-US"/>
          </a:p>
        </p:txBody>
      </p:sp>
      <p:sp>
        <p:nvSpPr>
          <p:cNvPr id="5" name="Footer Placeholder 4">
            <a:extLst>
              <a:ext uri="{FF2B5EF4-FFF2-40B4-BE49-F238E27FC236}">
                <a16:creationId xmlns:a16="http://schemas.microsoft.com/office/drawing/2014/main" id="{62C6DD0F-4F0F-475A-9308-794CC5DD0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56B76-9ACF-4F9E-9A29-6B481859F54F}"/>
              </a:ext>
            </a:extLst>
          </p:cNvPr>
          <p:cNvSpPr>
            <a:spLocks noGrp="1"/>
          </p:cNvSpPr>
          <p:nvPr>
            <p:ph type="sldNum" sz="quarter" idx="12"/>
          </p:nvPr>
        </p:nvSpPr>
        <p:spPr/>
        <p:txBody>
          <a:bodyPr/>
          <a:lstStyle/>
          <a:p>
            <a:fld id="{9C343CFF-03FC-4162-BFFE-633B35967B04}" type="slidenum">
              <a:rPr lang="en-US" smtClean="0"/>
              <a:t>‹#›</a:t>
            </a:fld>
            <a:endParaRPr lang="en-US"/>
          </a:p>
        </p:txBody>
      </p:sp>
    </p:spTree>
    <p:extLst>
      <p:ext uri="{BB962C8B-B14F-4D97-AF65-F5344CB8AC3E}">
        <p14:creationId xmlns:p14="http://schemas.microsoft.com/office/powerpoint/2010/main" val="154887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4CD19-AABA-49CF-8E4F-F9178DFCCA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66AF25-B994-4088-80C3-20AEC37CD9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26CA6-F36F-41A0-928D-A5FAFC097E0B}"/>
              </a:ext>
            </a:extLst>
          </p:cNvPr>
          <p:cNvSpPr>
            <a:spLocks noGrp="1"/>
          </p:cNvSpPr>
          <p:nvPr>
            <p:ph type="dt" sz="half" idx="10"/>
          </p:nvPr>
        </p:nvSpPr>
        <p:spPr/>
        <p:txBody>
          <a:bodyPr/>
          <a:lstStyle/>
          <a:p>
            <a:fld id="{37B395AE-7460-4A5B-8987-3230BD99A475}" type="datetimeFigureOut">
              <a:rPr lang="en-US" smtClean="0"/>
              <a:t>12/5/2018</a:t>
            </a:fld>
            <a:endParaRPr lang="en-US"/>
          </a:p>
        </p:txBody>
      </p:sp>
      <p:sp>
        <p:nvSpPr>
          <p:cNvPr id="5" name="Footer Placeholder 4">
            <a:extLst>
              <a:ext uri="{FF2B5EF4-FFF2-40B4-BE49-F238E27FC236}">
                <a16:creationId xmlns:a16="http://schemas.microsoft.com/office/drawing/2014/main" id="{B9C47147-224B-4154-A843-32B0B39C8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DA350-DF42-4705-AFAA-3D1667A4ADB5}"/>
              </a:ext>
            </a:extLst>
          </p:cNvPr>
          <p:cNvSpPr>
            <a:spLocks noGrp="1"/>
          </p:cNvSpPr>
          <p:nvPr>
            <p:ph type="sldNum" sz="quarter" idx="12"/>
          </p:nvPr>
        </p:nvSpPr>
        <p:spPr/>
        <p:txBody>
          <a:bodyPr/>
          <a:lstStyle/>
          <a:p>
            <a:fld id="{9C343CFF-03FC-4162-BFFE-633B35967B04}" type="slidenum">
              <a:rPr lang="en-US" smtClean="0"/>
              <a:t>‹#›</a:t>
            </a:fld>
            <a:endParaRPr lang="en-US"/>
          </a:p>
        </p:txBody>
      </p:sp>
    </p:spTree>
    <p:extLst>
      <p:ext uri="{BB962C8B-B14F-4D97-AF65-F5344CB8AC3E}">
        <p14:creationId xmlns:p14="http://schemas.microsoft.com/office/powerpoint/2010/main" val="144126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74D7-372C-4C0D-ACA3-8B86A36D64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3A49F-C074-4BF6-A56A-DD294875326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0E0A8-ACA6-4C54-B295-25FD647E3262}"/>
              </a:ext>
            </a:extLst>
          </p:cNvPr>
          <p:cNvSpPr>
            <a:spLocks noGrp="1"/>
          </p:cNvSpPr>
          <p:nvPr>
            <p:ph type="dt" sz="half" idx="10"/>
          </p:nvPr>
        </p:nvSpPr>
        <p:spPr/>
        <p:txBody>
          <a:bodyPr/>
          <a:lstStyle/>
          <a:p>
            <a:fld id="{37B395AE-7460-4A5B-8987-3230BD99A475}" type="datetimeFigureOut">
              <a:rPr lang="en-US" smtClean="0"/>
              <a:t>12/5/2018</a:t>
            </a:fld>
            <a:endParaRPr lang="en-US"/>
          </a:p>
        </p:txBody>
      </p:sp>
      <p:sp>
        <p:nvSpPr>
          <p:cNvPr id="5" name="Footer Placeholder 4">
            <a:extLst>
              <a:ext uri="{FF2B5EF4-FFF2-40B4-BE49-F238E27FC236}">
                <a16:creationId xmlns:a16="http://schemas.microsoft.com/office/drawing/2014/main" id="{52E70781-B285-4A11-B08A-CAEE3581E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955BE-F364-4EE5-AF02-552E0DE28739}"/>
              </a:ext>
            </a:extLst>
          </p:cNvPr>
          <p:cNvSpPr>
            <a:spLocks noGrp="1"/>
          </p:cNvSpPr>
          <p:nvPr>
            <p:ph type="sldNum" sz="quarter" idx="12"/>
          </p:nvPr>
        </p:nvSpPr>
        <p:spPr/>
        <p:txBody>
          <a:bodyPr/>
          <a:lstStyle/>
          <a:p>
            <a:fld id="{9C343CFF-03FC-4162-BFFE-633B35967B04}" type="slidenum">
              <a:rPr lang="en-US" smtClean="0"/>
              <a:t>‹#›</a:t>
            </a:fld>
            <a:endParaRPr lang="en-US"/>
          </a:p>
        </p:txBody>
      </p:sp>
    </p:spTree>
    <p:extLst>
      <p:ext uri="{BB962C8B-B14F-4D97-AF65-F5344CB8AC3E}">
        <p14:creationId xmlns:p14="http://schemas.microsoft.com/office/powerpoint/2010/main" val="120806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3419-ED9F-4F19-BCC3-03128DD24B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4E2774-666D-4B17-8D08-7600C0002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9F6697-8A95-49C1-9EB3-8D69A6220918}"/>
              </a:ext>
            </a:extLst>
          </p:cNvPr>
          <p:cNvSpPr>
            <a:spLocks noGrp="1"/>
          </p:cNvSpPr>
          <p:nvPr>
            <p:ph type="dt" sz="half" idx="10"/>
          </p:nvPr>
        </p:nvSpPr>
        <p:spPr/>
        <p:txBody>
          <a:bodyPr/>
          <a:lstStyle/>
          <a:p>
            <a:fld id="{37B395AE-7460-4A5B-8987-3230BD99A475}" type="datetimeFigureOut">
              <a:rPr lang="en-US" smtClean="0"/>
              <a:t>12/5/2018</a:t>
            </a:fld>
            <a:endParaRPr lang="en-US"/>
          </a:p>
        </p:txBody>
      </p:sp>
      <p:sp>
        <p:nvSpPr>
          <p:cNvPr id="5" name="Footer Placeholder 4">
            <a:extLst>
              <a:ext uri="{FF2B5EF4-FFF2-40B4-BE49-F238E27FC236}">
                <a16:creationId xmlns:a16="http://schemas.microsoft.com/office/drawing/2014/main" id="{81B53454-F948-4A7E-B9DE-7D3DBA8A4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F314B-ADA9-4BCF-BCBF-C21CBEE76492}"/>
              </a:ext>
            </a:extLst>
          </p:cNvPr>
          <p:cNvSpPr>
            <a:spLocks noGrp="1"/>
          </p:cNvSpPr>
          <p:nvPr>
            <p:ph type="sldNum" sz="quarter" idx="12"/>
          </p:nvPr>
        </p:nvSpPr>
        <p:spPr/>
        <p:txBody>
          <a:bodyPr/>
          <a:lstStyle/>
          <a:p>
            <a:fld id="{9C343CFF-03FC-4162-BFFE-633B35967B04}" type="slidenum">
              <a:rPr lang="en-US" smtClean="0"/>
              <a:t>‹#›</a:t>
            </a:fld>
            <a:endParaRPr lang="en-US"/>
          </a:p>
        </p:txBody>
      </p:sp>
    </p:spTree>
    <p:extLst>
      <p:ext uri="{BB962C8B-B14F-4D97-AF65-F5344CB8AC3E}">
        <p14:creationId xmlns:p14="http://schemas.microsoft.com/office/powerpoint/2010/main" val="2388566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C574-4A39-4E64-BF2C-154935E737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2200E4-D03D-4CC0-9E33-AC4B0C6178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52EF0-F774-4F11-B315-72F3B0000E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912C6C-D5FC-45E6-95C4-BE407A5DFC2D}"/>
              </a:ext>
            </a:extLst>
          </p:cNvPr>
          <p:cNvSpPr>
            <a:spLocks noGrp="1"/>
          </p:cNvSpPr>
          <p:nvPr>
            <p:ph type="dt" sz="half" idx="10"/>
          </p:nvPr>
        </p:nvSpPr>
        <p:spPr/>
        <p:txBody>
          <a:bodyPr/>
          <a:lstStyle/>
          <a:p>
            <a:fld id="{37B395AE-7460-4A5B-8987-3230BD99A475}" type="datetimeFigureOut">
              <a:rPr lang="en-US" smtClean="0"/>
              <a:t>12/5/2018</a:t>
            </a:fld>
            <a:endParaRPr lang="en-US"/>
          </a:p>
        </p:txBody>
      </p:sp>
      <p:sp>
        <p:nvSpPr>
          <p:cNvPr id="6" name="Footer Placeholder 5">
            <a:extLst>
              <a:ext uri="{FF2B5EF4-FFF2-40B4-BE49-F238E27FC236}">
                <a16:creationId xmlns:a16="http://schemas.microsoft.com/office/drawing/2014/main" id="{3C60649A-314E-4178-AB8F-14C9E0BDD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538217-BEF0-4E1F-AA8D-4F3305A5B4DB}"/>
              </a:ext>
            </a:extLst>
          </p:cNvPr>
          <p:cNvSpPr>
            <a:spLocks noGrp="1"/>
          </p:cNvSpPr>
          <p:nvPr>
            <p:ph type="sldNum" sz="quarter" idx="12"/>
          </p:nvPr>
        </p:nvSpPr>
        <p:spPr/>
        <p:txBody>
          <a:bodyPr/>
          <a:lstStyle/>
          <a:p>
            <a:fld id="{9C343CFF-03FC-4162-BFFE-633B35967B04}" type="slidenum">
              <a:rPr lang="en-US" smtClean="0"/>
              <a:t>‹#›</a:t>
            </a:fld>
            <a:endParaRPr lang="en-US"/>
          </a:p>
        </p:txBody>
      </p:sp>
    </p:spTree>
    <p:extLst>
      <p:ext uri="{BB962C8B-B14F-4D97-AF65-F5344CB8AC3E}">
        <p14:creationId xmlns:p14="http://schemas.microsoft.com/office/powerpoint/2010/main" val="39915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69C3-D5E8-4634-8103-1ECBB16D5F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D14C59-80D7-4BC5-ACFB-E735CD063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DD346B-A0FE-4888-8C79-A2045A6E21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6718D0-4C60-4DE8-94AD-88D208463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8BBC94-73A7-49A4-8068-0200206929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1878ED-C923-46CE-96B0-6C2BF048D34F}"/>
              </a:ext>
            </a:extLst>
          </p:cNvPr>
          <p:cNvSpPr>
            <a:spLocks noGrp="1"/>
          </p:cNvSpPr>
          <p:nvPr>
            <p:ph type="dt" sz="half" idx="10"/>
          </p:nvPr>
        </p:nvSpPr>
        <p:spPr/>
        <p:txBody>
          <a:bodyPr/>
          <a:lstStyle/>
          <a:p>
            <a:fld id="{37B395AE-7460-4A5B-8987-3230BD99A475}" type="datetimeFigureOut">
              <a:rPr lang="en-US" smtClean="0"/>
              <a:t>12/5/2018</a:t>
            </a:fld>
            <a:endParaRPr lang="en-US"/>
          </a:p>
        </p:txBody>
      </p:sp>
      <p:sp>
        <p:nvSpPr>
          <p:cNvPr id="8" name="Footer Placeholder 7">
            <a:extLst>
              <a:ext uri="{FF2B5EF4-FFF2-40B4-BE49-F238E27FC236}">
                <a16:creationId xmlns:a16="http://schemas.microsoft.com/office/drawing/2014/main" id="{8AFF1211-9456-4CAD-809B-D7288B886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EFB6C4-AC22-4FB8-A9BF-D66F58538645}"/>
              </a:ext>
            </a:extLst>
          </p:cNvPr>
          <p:cNvSpPr>
            <a:spLocks noGrp="1"/>
          </p:cNvSpPr>
          <p:nvPr>
            <p:ph type="sldNum" sz="quarter" idx="12"/>
          </p:nvPr>
        </p:nvSpPr>
        <p:spPr/>
        <p:txBody>
          <a:bodyPr/>
          <a:lstStyle/>
          <a:p>
            <a:fld id="{9C343CFF-03FC-4162-BFFE-633B35967B04}" type="slidenum">
              <a:rPr lang="en-US" smtClean="0"/>
              <a:t>‹#›</a:t>
            </a:fld>
            <a:endParaRPr lang="en-US"/>
          </a:p>
        </p:txBody>
      </p:sp>
    </p:spTree>
    <p:extLst>
      <p:ext uri="{BB962C8B-B14F-4D97-AF65-F5344CB8AC3E}">
        <p14:creationId xmlns:p14="http://schemas.microsoft.com/office/powerpoint/2010/main" val="24022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62BC-DFB5-4F53-A4E4-B99A17129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166187-3F63-4AC1-99CE-A66C07262002}"/>
              </a:ext>
            </a:extLst>
          </p:cNvPr>
          <p:cNvSpPr>
            <a:spLocks noGrp="1"/>
          </p:cNvSpPr>
          <p:nvPr>
            <p:ph type="dt" sz="half" idx="10"/>
          </p:nvPr>
        </p:nvSpPr>
        <p:spPr/>
        <p:txBody>
          <a:bodyPr/>
          <a:lstStyle/>
          <a:p>
            <a:fld id="{37B395AE-7460-4A5B-8987-3230BD99A475}" type="datetimeFigureOut">
              <a:rPr lang="en-US" smtClean="0"/>
              <a:t>12/5/2018</a:t>
            </a:fld>
            <a:endParaRPr lang="en-US"/>
          </a:p>
        </p:txBody>
      </p:sp>
      <p:sp>
        <p:nvSpPr>
          <p:cNvPr id="4" name="Footer Placeholder 3">
            <a:extLst>
              <a:ext uri="{FF2B5EF4-FFF2-40B4-BE49-F238E27FC236}">
                <a16:creationId xmlns:a16="http://schemas.microsoft.com/office/drawing/2014/main" id="{7B31D158-8AEA-4867-9255-376F9AB3FC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0F30C6-2169-4248-8EFC-C645E3C75BBF}"/>
              </a:ext>
            </a:extLst>
          </p:cNvPr>
          <p:cNvSpPr>
            <a:spLocks noGrp="1"/>
          </p:cNvSpPr>
          <p:nvPr>
            <p:ph type="sldNum" sz="quarter" idx="12"/>
          </p:nvPr>
        </p:nvSpPr>
        <p:spPr/>
        <p:txBody>
          <a:bodyPr/>
          <a:lstStyle/>
          <a:p>
            <a:fld id="{9C343CFF-03FC-4162-BFFE-633B35967B04}" type="slidenum">
              <a:rPr lang="en-US" smtClean="0"/>
              <a:t>‹#›</a:t>
            </a:fld>
            <a:endParaRPr lang="en-US"/>
          </a:p>
        </p:txBody>
      </p:sp>
    </p:spTree>
    <p:extLst>
      <p:ext uri="{BB962C8B-B14F-4D97-AF65-F5344CB8AC3E}">
        <p14:creationId xmlns:p14="http://schemas.microsoft.com/office/powerpoint/2010/main" val="3251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1D34A-2CA5-402E-9D06-3089C588E729}"/>
              </a:ext>
            </a:extLst>
          </p:cNvPr>
          <p:cNvSpPr>
            <a:spLocks noGrp="1"/>
          </p:cNvSpPr>
          <p:nvPr>
            <p:ph type="dt" sz="half" idx="10"/>
          </p:nvPr>
        </p:nvSpPr>
        <p:spPr/>
        <p:txBody>
          <a:bodyPr/>
          <a:lstStyle/>
          <a:p>
            <a:fld id="{37B395AE-7460-4A5B-8987-3230BD99A475}" type="datetimeFigureOut">
              <a:rPr lang="en-US" smtClean="0"/>
              <a:t>12/5/2018</a:t>
            </a:fld>
            <a:endParaRPr lang="en-US"/>
          </a:p>
        </p:txBody>
      </p:sp>
      <p:sp>
        <p:nvSpPr>
          <p:cNvPr id="3" name="Footer Placeholder 2">
            <a:extLst>
              <a:ext uri="{FF2B5EF4-FFF2-40B4-BE49-F238E27FC236}">
                <a16:creationId xmlns:a16="http://schemas.microsoft.com/office/drawing/2014/main" id="{283E2577-CEEC-472B-915A-668D2F5EE3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0590B0-AA18-48AB-B77C-CB5816868D50}"/>
              </a:ext>
            </a:extLst>
          </p:cNvPr>
          <p:cNvSpPr>
            <a:spLocks noGrp="1"/>
          </p:cNvSpPr>
          <p:nvPr>
            <p:ph type="sldNum" sz="quarter" idx="12"/>
          </p:nvPr>
        </p:nvSpPr>
        <p:spPr/>
        <p:txBody>
          <a:bodyPr/>
          <a:lstStyle/>
          <a:p>
            <a:fld id="{9C343CFF-03FC-4162-BFFE-633B35967B04}" type="slidenum">
              <a:rPr lang="en-US" smtClean="0"/>
              <a:t>‹#›</a:t>
            </a:fld>
            <a:endParaRPr lang="en-US"/>
          </a:p>
        </p:txBody>
      </p:sp>
    </p:spTree>
    <p:extLst>
      <p:ext uri="{BB962C8B-B14F-4D97-AF65-F5344CB8AC3E}">
        <p14:creationId xmlns:p14="http://schemas.microsoft.com/office/powerpoint/2010/main" val="396310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8EAC-2BDD-45A8-BD50-C60153D44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63FB91-9C4F-49B2-9770-EF36ACF09F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4B0A2-A3AB-4F3F-9E82-8249DA61D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8620EC-07EE-4723-94DF-B823060DF8D2}"/>
              </a:ext>
            </a:extLst>
          </p:cNvPr>
          <p:cNvSpPr>
            <a:spLocks noGrp="1"/>
          </p:cNvSpPr>
          <p:nvPr>
            <p:ph type="dt" sz="half" idx="10"/>
          </p:nvPr>
        </p:nvSpPr>
        <p:spPr/>
        <p:txBody>
          <a:bodyPr/>
          <a:lstStyle/>
          <a:p>
            <a:fld id="{37B395AE-7460-4A5B-8987-3230BD99A475}" type="datetimeFigureOut">
              <a:rPr lang="en-US" smtClean="0"/>
              <a:t>12/5/2018</a:t>
            </a:fld>
            <a:endParaRPr lang="en-US"/>
          </a:p>
        </p:txBody>
      </p:sp>
      <p:sp>
        <p:nvSpPr>
          <p:cNvPr id="6" name="Footer Placeholder 5">
            <a:extLst>
              <a:ext uri="{FF2B5EF4-FFF2-40B4-BE49-F238E27FC236}">
                <a16:creationId xmlns:a16="http://schemas.microsoft.com/office/drawing/2014/main" id="{F664B33F-387D-47DD-BBA3-93A70FAA0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6D5E9-C2FB-4863-B3E4-EC98324C87CF}"/>
              </a:ext>
            </a:extLst>
          </p:cNvPr>
          <p:cNvSpPr>
            <a:spLocks noGrp="1"/>
          </p:cNvSpPr>
          <p:nvPr>
            <p:ph type="sldNum" sz="quarter" idx="12"/>
          </p:nvPr>
        </p:nvSpPr>
        <p:spPr/>
        <p:txBody>
          <a:bodyPr/>
          <a:lstStyle/>
          <a:p>
            <a:fld id="{9C343CFF-03FC-4162-BFFE-633B35967B04}" type="slidenum">
              <a:rPr lang="en-US" smtClean="0"/>
              <a:t>‹#›</a:t>
            </a:fld>
            <a:endParaRPr lang="en-US"/>
          </a:p>
        </p:txBody>
      </p:sp>
    </p:spTree>
    <p:extLst>
      <p:ext uri="{BB962C8B-B14F-4D97-AF65-F5344CB8AC3E}">
        <p14:creationId xmlns:p14="http://schemas.microsoft.com/office/powerpoint/2010/main" val="3648241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9B09-EAB2-417A-AF4C-0282A6999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00A462-96A8-46B5-B735-B2F3D255F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C1653E-38CC-4C00-922F-569B56BB2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799881-F01B-49D5-84A6-1775E0DC7774}"/>
              </a:ext>
            </a:extLst>
          </p:cNvPr>
          <p:cNvSpPr>
            <a:spLocks noGrp="1"/>
          </p:cNvSpPr>
          <p:nvPr>
            <p:ph type="dt" sz="half" idx="10"/>
          </p:nvPr>
        </p:nvSpPr>
        <p:spPr/>
        <p:txBody>
          <a:bodyPr/>
          <a:lstStyle/>
          <a:p>
            <a:fld id="{37B395AE-7460-4A5B-8987-3230BD99A475}" type="datetimeFigureOut">
              <a:rPr lang="en-US" smtClean="0"/>
              <a:t>12/5/2018</a:t>
            </a:fld>
            <a:endParaRPr lang="en-US"/>
          </a:p>
        </p:txBody>
      </p:sp>
      <p:sp>
        <p:nvSpPr>
          <p:cNvPr id="6" name="Footer Placeholder 5">
            <a:extLst>
              <a:ext uri="{FF2B5EF4-FFF2-40B4-BE49-F238E27FC236}">
                <a16:creationId xmlns:a16="http://schemas.microsoft.com/office/drawing/2014/main" id="{114B85BA-45F5-410B-80CB-2B1F1BD74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2B297B-58E6-42A0-B458-44468944D488}"/>
              </a:ext>
            </a:extLst>
          </p:cNvPr>
          <p:cNvSpPr>
            <a:spLocks noGrp="1"/>
          </p:cNvSpPr>
          <p:nvPr>
            <p:ph type="sldNum" sz="quarter" idx="12"/>
          </p:nvPr>
        </p:nvSpPr>
        <p:spPr/>
        <p:txBody>
          <a:bodyPr/>
          <a:lstStyle/>
          <a:p>
            <a:fld id="{9C343CFF-03FC-4162-BFFE-633B35967B04}" type="slidenum">
              <a:rPr lang="en-US" smtClean="0"/>
              <a:t>‹#›</a:t>
            </a:fld>
            <a:endParaRPr lang="en-US"/>
          </a:p>
        </p:txBody>
      </p:sp>
    </p:spTree>
    <p:extLst>
      <p:ext uri="{BB962C8B-B14F-4D97-AF65-F5344CB8AC3E}">
        <p14:creationId xmlns:p14="http://schemas.microsoft.com/office/powerpoint/2010/main" val="292218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F5A093-DCD1-4CD3-8640-DE54F83C1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379890-4E8C-43D4-8E43-2060F8A9D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F178E-819C-44AD-AC4D-F709E93757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395AE-7460-4A5B-8987-3230BD99A475}" type="datetimeFigureOut">
              <a:rPr lang="en-US" smtClean="0"/>
              <a:t>12/5/2018</a:t>
            </a:fld>
            <a:endParaRPr lang="en-US"/>
          </a:p>
        </p:txBody>
      </p:sp>
      <p:sp>
        <p:nvSpPr>
          <p:cNvPr id="5" name="Footer Placeholder 4">
            <a:extLst>
              <a:ext uri="{FF2B5EF4-FFF2-40B4-BE49-F238E27FC236}">
                <a16:creationId xmlns:a16="http://schemas.microsoft.com/office/drawing/2014/main" id="{95FE2103-C022-4E0E-A508-28E3FBE47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C921B3-52E1-4A74-9CAB-B422C9784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3CFF-03FC-4162-BFFE-633B35967B04}" type="slidenum">
              <a:rPr lang="en-US" smtClean="0"/>
              <a:t>‹#›</a:t>
            </a:fld>
            <a:endParaRPr lang="en-US"/>
          </a:p>
        </p:txBody>
      </p:sp>
    </p:spTree>
    <p:extLst>
      <p:ext uri="{BB962C8B-B14F-4D97-AF65-F5344CB8AC3E}">
        <p14:creationId xmlns:p14="http://schemas.microsoft.com/office/powerpoint/2010/main" val="2282291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CAC0-DAA1-4047-875C-5947BC874A9A}"/>
              </a:ext>
            </a:extLst>
          </p:cNvPr>
          <p:cNvSpPr>
            <a:spLocks noGrp="1"/>
          </p:cNvSpPr>
          <p:nvPr>
            <p:ph type="ctrTitle"/>
          </p:nvPr>
        </p:nvSpPr>
        <p:spPr>
          <a:xfrm>
            <a:off x="342901" y="599952"/>
            <a:ext cx="10925174" cy="1573244"/>
          </a:xfrm>
        </p:spPr>
        <p:txBody>
          <a:bodyPr>
            <a:normAutofit/>
          </a:bodyPr>
          <a:lstStyle/>
          <a:p>
            <a:r>
              <a:rPr lang="en-US" sz="5000" dirty="0"/>
              <a:t>Identifying key signals from data using Anomaly Detection</a:t>
            </a:r>
          </a:p>
        </p:txBody>
      </p:sp>
      <p:sp>
        <p:nvSpPr>
          <p:cNvPr id="4" name="Subtitle 2">
            <a:extLst>
              <a:ext uri="{FF2B5EF4-FFF2-40B4-BE49-F238E27FC236}">
                <a16:creationId xmlns:a16="http://schemas.microsoft.com/office/drawing/2014/main" id="{D10B3529-6061-4CBF-AD55-42FB8D374137}"/>
              </a:ext>
            </a:extLst>
          </p:cNvPr>
          <p:cNvSpPr txBox="1">
            <a:spLocks/>
          </p:cNvSpPr>
          <p:nvPr/>
        </p:nvSpPr>
        <p:spPr>
          <a:xfrm>
            <a:off x="1392315" y="4793125"/>
            <a:ext cx="9144000" cy="1655762"/>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7200" dirty="0"/>
              <a:t>Archish Ramesh </a:t>
            </a:r>
            <a:r>
              <a:rPr lang="en-US" sz="7200" dirty="0" err="1"/>
              <a:t>Babu</a:t>
            </a:r>
            <a:r>
              <a:rPr lang="en-US" sz="7200" dirty="0"/>
              <a:t>(ARAMESHB)</a:t>
            </a:r>
          </a:p>
          <a:p>
            <a:r>
              <a:rPr lang="en-US" sz="7200" dirty="0"/>
              <a:t>Gopal Seshadri(GSESHAD)</a:t>
            </a:r>
          </a:p>
          <a:p>
            <a:r>
              <a:rPr lang="en-US" sz="7200" dirty="0"/>
              <a:t>Agastya </a:t>
            </a:r>
            <a:r>
              <a:rPr lang="en-US" sz="7200" dirty="0" err="1"/>
              <a:t>Teja</a:t>
            </a:r>
            <a:r>
              <a:rPr lang="en-US" sz="7200" dirty="0"/>
              <a:t> </a:t>
            </a:r>
            <a:r>
              <a:rPr lang="en-US" sz="7200" dirty="0" err="1"/>
              <a:t>Anumanchi</a:t>
            </a:r>
            <a:r>
              <a:rPr lang="en-US" sz="7200" dirty="0"/>
              <a:t>(AANUMANC)</a:t>
            </a:r>
          </a:p>
          <a:p>
            <a:r>
              <a:rPr lang="en-US" dirty="0"/>
              <a:t> </a:t>
            </a:r>
          </a:p>
        </p:txBody>
      </p:sp>
      <p:pic>
        <p:nvPicPr>
          <p:cNvPr id="5" name="Picture 4">
            <a:extLst>
              <a:ext uri="{FF2B5EF4-FFF2-40B4-BE49-F238E27FC236}">
                <a16:creationId xmlns:a16="http://schemas.microsoft.com/office/drawing/2014/main" id="{BBA9D166-AB4B-48F7-A575-85DC71426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75" y="2941277"/>
            <a:ext cx="4924425" cy="975445"/>
          </a:xfrm>
          <a:prstGeom prst="rect">
            <a:avLst/>
          </a:prstGeom>
        </p:spPr>
      </p:pic>
    </p:spTree>
    <p:extLst>
      <p:ext uri="{BB962C8B-B14F-4D97-AF65-F5344CB8AC3E}">
        <p14:creationId xmlns:p14="http://schemas.microsoft.com/office/powerpoint/2010/main" val="652665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62E8-65EE-45FB-BCF9-DFCFE48BB960}"/>
              </a:ext>
            </a:extLst>
          </p:cNvPr>
          <p:cNvSpPr>
            <a:spLocks noGrp="1"/>
          </p:cNvSpPr>
          <p:nvPr>
            <p:ph type="title"/>
          </p:nvPr>
        </p:nvSpPr>
        <p:spPr/>
        <p:txBody>
          <a:bodyPr>
            <a:normAutofit/>
          </a:bodyPr>
          <a:lstStyle/>
          <a:p>
            <a:r>
              <a:rPr lang="en-US" sz="3000" dirty="0"/>
              <a:t>How do these Algorithms work?(2/2)</a:t>
            </a:r>
          </a:p>
        </p:txBody>
      </p:sp>
      <p:graphicFrame>
        <p:nvGraphicFramePr>
          <p:cNvPr id="3" name="Table 2">
            <a:extLst>
              <a:ext uri="{FF2B5EF4-FFF2-40B4-BE49-F238E27FC236}">
                <a16:creationId xmlns:a16="http://schemas.microsoft.com/office/drawing/2014/main" id="{6A742990-6452-49AF-AAE6-1F4C041CF342}"/>
              </a:ext>
            </a:extLst>
          </p:cNvPr>
          <p:cNvGraphicFramePr>
            <a:graphicFrameLocks noGrp="1"/>
          </p:cNvGraphicFramePr>
          <p:nvPr>
            <p:extLst>
              <p:ext uri="{D42A27DB-BD31-4B8C-83A1-F6EECF244321}">
                <p14:modId xmlns:p14="http://schemas.microsoft.com/office/powerpoint/2010/main" val="187199316"/>
              </p:ext>
            </p:extLst>
          </p:nvPr>
        </p:nvGraphicFramePr>
        <p:xfrm>
          <a:off x="838200" y="1638300"/>
          <a:ext cx="10515600" cy="4991100"/>
        </p:xfrm>
        <a:graphic>
          <a:graphicData uri="http://schemas.openxmlformats.org/drawingml/2006/table">
            <a:tbl>
              <a:tblPr firstRow="1" bandRow="1">
                <a:tableStyleId>{5C22544A-7EE6-4342-B048-85BDC9FD1C3A}</a:tableStyleId>
              </a:tblPr>
              <a:tblGrid>
                <a:gridCol w="1541016">
                  <a:extLst>
                    <a:ext uri="{9D8B030D-6E8A-4147-A177-3AD203B41FA5}">
                      <a16:colId xmlns:a16="http://schemas.microsoft.com/office/drawing/2014/main" val="3985911931"/>
                    </a:ext>
                  </a:extLst>
                </a:gridCol>
                <a:gridCol w="8974584">
                  <a:extLst>
                    <a:ext uri="{9D8B030D-6E8A-4147-A177-3AD203B41FA5}">
                      <a16:colId xmlns:a16="http://schemas.microsoft.com/office/drawing/2014/main" val="1819903634"/>
                    </a:ext>
                  </a:extLst>
                </a:gridCol>
              </a:tblGrid>
              <a:tr h="454899">
                <a:tc>
                  <a:txBody>
                    <a:bodyPr/>
                    <a:lstStyle/>
                    <a:p>
                      <a:pPr algn="ctr"/>
                      <a:r>
                        <a:rPr lang="en-US" sz="1600" dirty="0"/>
                        <a:t>Algorithm</a:t>
                      </a:r>
                    </a:p>
                  </a:txBody>
                  <a:tcPr anchor="ctr"/>
                </a:tc>
                <a:tc>
                  <a:txBody>
                    <a:bodyPr/>
                    <a:lstStyle/>
                    <a:p>
                      <a:pPr algn="ctr"/>
                      <a:r>
                        <a:rPr lang="en-US" sz="1600" dirty="0"/>
                        <a:t>How they work?</a:t>
                      </a:r>
                    </a:p>
                  </a:txBody>
                  <a:tcPr anchor="ctr"/>
                </a:tc>
                <a:extLst>
                  <a:ext uri="{0D108BD9-81ED-4DB2-BD59-A6C34878D82A}">
                    <a16:rowId xmlns:a16="http://schemas.microsoft.com/office/drawing/2014/main" val="3954288911"/>
                  </a:ext>
                </a:extLst>
              </a:tr>
              <a:tr h="1412760">
                <a:tc>
                  <a:txBody>
                    <a:bodyPr/>
                    <a:lstStyle/>
                    <a:p>
                      <a:pPr algn="ctr"/>
                      <a:r>
                        <a:rPr lang="en-US" sz="1400" dirty="0"/>
                        <a:t>K Means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This is a distance-based anomaly detection method, in this method we first specify the number of clusters to be created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Once these clusters are formed based on the distance between the point and the cluster. The points which have a very large distance from the clusters are tagged as anomalous points. We have set the cluster size to 4 for all the data</a:t>
                      </a:r>
                    </a:p>
                  </a:txBody>
                  <a:tcPr/>
                </a:tc>
                <a:extLst>
                  <a:ext uri="{0D108BD9-81ED-4DB2-BD59-A6C34878D82A}">
                    <a16:rowId xmlns:a16="http://schemas.microsoft.com/office/drawing/2014/main" val="3886110785"/>
                  </a:ext>
                </a:extLst>
              </a:tr>
              <a:tr h="1674422">
                <a:tc>
                  <a:txBody>
                    <a:bodyPr/>
                    <a:lstStyle/>
                    <a:p>
                      <a:pPr algn="ctr"/>
                      <a:r>
                        <a:rPr lang="en-US" sz="1400" dirty="0"/>
                        <a:t>Max Voting</a:t>
                      </a:r>
                    </a:p>
                  </a:txBody>
                  <a:tcPr anchor="ctr"/>
                </a:tc>
                <a:tc>
                  <a:txBody>
                    <a:bodyPr/>
                    <a:lstStyle/>
                    <a:p>
                      <a:pPr marL="285750" indent="-285750">
                        <a:buFont typeface="Arial" panose="020B0604020202020204" pitchFamily="34" charset="0"/>
                        <a:buChar char="•"/>
                      </a:pPr>
                      <a:r>
                        <a:rPr lang="en-US" sz="1400" dirty="0"/>
                        <a:t>Each of the classifier algorithms have their own advantages and disadvantages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order to boost the true positive and minimize the false positive, we have created a voting algorithm where all the above algorithms vote on a points to be an anomaly or not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If a point is tagged as an anomaly by 2 or more algorithms among the Moving Average with Rolling Standard Deviation, SVM, Isolation Forest and K means we tag that point as an anomaly </a:t>
                      </a:r>
                    </a:p>
                  </a:txBody>
                  <a:tcPr/>
                </a:tc>
                <a:extLst>
                  <a:ext uri="{0D108BD9-81ED-4DB2-BD59-A6C34878D82A}">
                    <a16:rowId xmlns:a16="http://schemas.microsoft.com/office/drawing/2014/main" val="3074014579"/>
                  </a:ext>
                </a:extLst>
              </a:tr>
              <a:tr h="1449019">
                <a:tc>
                  <a:txBody>
                    <a:bodyPr/>
                    <a:lstStyle/>
                    <a:p>
                      <a:pPr algn="ctr"/>
                      <a:r>
                        <a:rPr lang="en-US" sz="1400" dirty="0"/>
                        <a:t>Twitter package </a:t>
                      </a:r>
                    </a:p>
                  </a:txBody>
                  <a:tcPr anchor="ctr"/>
                </a:tc>
                <a:tc>
                  <a:txBody>
                    <a:bodyPr/>
                    <a:lstStyle/>
                    <a:p>
                      <a:pPr marL="285750" indent="-285750">
                        <a:buFont typeface="Arial" panose="020B0604020202020204" pitchFamily="34" charset="0"/>
                        <a:buChar char="•"/>
                      </a:pPr>
                      <a:r>
                        <a:rPr lang="en-US" sz="1400" dirty="0"/>
                        <a:t>This package was developed by Twitter and made opensource on the R programming environment, this package uses the Seasonal Hybrid ESD method for detecting anomalies. The back end of this method is a combination of time series decomposition and a Generalized EST test.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This model failed when the data had trend but when the trend was removed this method was very effective and was able to accurately identify majority of the anomalies on all the data set with very low False Positive.</a:t>
                      </a:r>
                    </a:p>
                  </a:txBody>
                  <a:tcPr/>
                </a:tc>
                <a:extLst>
                  <a:ext uri="{0D108BD9-81ED-4DB2-BD59-A6C34878D82A}">
                    <a16:rowId xmlns:a16="http://schemas.microsoft.com/office/drawing/2014/main" val="1904387954"/>
                  </a:ext>
                </a:extLst>
              </a:tr>
            </a:tbl>
          </a:graphicData>
        </a:graphic>
      </p:graphicFrame>
    </p:spTree>
    <p:extLst>
      <p:ext uri="{BB962C8B-B14F-4D97-AF65-F5344CB8AC3E}">
        <p14:creationId xmlns:p14="http://schemas.microsoft.com/office/powerpoint/2010/main" val="164973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C961-F6DE-4D83-923A-4F9145BD31DD}"/>
              </a:ext>
            </a:extLst>
          </p:cNvPr>
          <p:cNvSpPr>
            <a:spLocks noGrp="1"/>
          </p:cNvSpPr>
          <p:nvPr>
            <p:ph type="title"/>
          </p:nvPr>
        </p:nvSpPr>
        <p:spPr>
          <a:xfrm>
            <a:off x="838200" y="339755"/>
            <a:ext cx="10515600" cy="1325563"/>
          </a:xfrm>
        </p:spPr>
        <p:txBody>
          <a:bodyPr>
            <a:normAutofit/>
          </a:bodyPr>
          <a:lstStyle/>
          <a:p>
            <a:r>
              <a:rPr lang="en-US" sz="3000" dirty="0"/>
              <a:t>On average, all the algorithms except Moving Avg plus </a:t>
            </a:r>
            <a:r>
              <a:rPr lang="en-US" sz="3000" dirty="0" err="1"/>
              <a:t>Sdv</a:t>
            </a:r>
            <a:r>
              <a:rPr lang="en-US" sz="3000" dirty="0"/>
              <a:t> are able to beat the Baseline model based on Recall</a:t>
            </a:r>
          </a:p>
        </p:txBody>
      </p:sp>
      <p:sp>
        <p:nvSpPr>
          <p:cNvPr id="11" name="Rectangle 10">
            <a:extLst>
              <a:ext uri="{FF2B5EF4-FFF2-40B4-BE49-F238E27FC236}">
                <a16:creationId xmlns:a16="http://schemas.microsoft.com/office/drawing/2014/main" id="{AFF098F0-6D0B-4C38-B786-8E1EC9E36FE3}"/>
              </a:ext>
            </a:extLst>
          </p:cNvPr>
          <p:cNvSpPr/>
          <p:nvPr/>
        </p:nvSpPr>
        <p:spPr>
          <a:xfrm>
            <a:off x="6489577" y="2000250"/>
            <a:ext cx="4864223" cy="46291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All the algorithms have been run on 67 different Time Series Anomaly Detection datasets provided by Yahoo and the results are tabulated</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One-class SVM performs better the other methods for time series data except for the twitters package</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The Max voting is close to the SVM in terms of Recall Metric but it has a much higher F1 score, this is because the other algorithms reduce the number of False Positives from the data.</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Isolation Forest is performing a bit poorly than expected probably because taking a sample from an already small population might lead to unexpected behavior.</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The performance of the K Means algorithm is a lot lower than expected because the number of clusters to be used for each of the data varies a lot and it extremely hard to tune it without labelled data. </a:t>
            </a:r>
          </a:p>
          <a:p>
            <a:pPr marL="285750" indent="-285750">
              <a:buFont typeface="Arial" panose="020B0604020202020204" pitchFamily="34" charset="0"/>
              <a:buChar char="•"/>
            </a:pPr>
            <a:endParaRPr lang="en-US" sz="1400" dirty="0">
              <a:solidFill>
                <a:schemeClr val="tx1"/>
              </a:solidFill>
            </a:endParaRPr>
          </a:p>
        </p:txBody>
      </p:sp>
      <p:graphicFrame>
        <p:nvGraphicFramePr>
          <p:cNvPr id="19" name="Chart 18">
            <a:extLst>
              <a:ext uri="{FF2B5EF4-FFF2-40B4-BE49-F238E27FC236}">
                <a16:creationId xmlns:a16="http://schemas.microsoft.com/office/drawing/2014/main" id="{1AC6C674-3839-44FA-821D-2FD2415FC273}"/>
              </a:ext>
            </a:extLst>
          </p:cNvPr>
          <p:cNvGraphicFramePr/>
          <p:nvPr>
            <p:extLst>
              <p:ext uri="{D42A27DB-BD31-4B8C-83A1-F6EECF244321}">
                <p14:modId xmlns:p14="http://schemas.microsoft.com/office/powerpoint/2010/main" val="3093616846"/>
              </p:ext>
            </p:extLst>
          </p:nvPr>
        </p:nvGraphicFramePr>
        <p:xfrm>
          <a:off x="838200" y="1690688"/>
          <a:ext cx="5385046" cy="4938712"/>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Rounded Corners 4">
            <a:extLst>
              <a:ext uri="{FF2B5EF4-FFF2-40B4-BE49-F238E27FC236}">
                <a16:creationId xmlns:a16="http://schemas.microsoft.com/office/drawing/2014/main" id="{7D38D057-0A60-41DE-AEB9-483AE61A5560}"/>
              </a:ext>
            </a:extLst>
          </p:cNvPr>
          <p:cNvSpPr/>
          <p:nvPr/>
        </p:nvSpPr>
        <p:spPr>
          <a:xfrm>
            <a:off x="6489577" y="1689354"/>
            <a:ext cx="1478724"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Result </a:t>
            </a:r>
          </a:p>
        </p:txBody>
      </p:sp>
    </p:spTree>
    <p:extLst>
      <p:ext uri="{BB962C8B-B14F-4D97-AF65-F5344CB8AC3E}">
        <p14:creationId xmlns:p14="http://schemas.microsoft.com/office/powerpoint/2010/main" val="234842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AF3E-FFD3-4A5D-A5E0-A98984CB529C}"/>
              </a:ext>
            </a:extLst>
          </p:cNvPr>
          <p:cNvSpPr>
            <a:spLocks noGrp="1"/>
          </p:cNvSpPr>
          <p:nvPr>
            <p:ph type="title"/>
          </p:nvPr>
        </p:nvSpPr>
        <p:spPr/>
        <p:txBody>
          <a:bodyPr>
            <a:normAutofit/>
          </a:bodyPr>
          <a:lstStyle/>
          <a:p>
            <a:r>
              <a:rPr lang="en-US" sz="3000" dirty="0"/>
              <a:t>Deploying our framework on Real Twitter data could help companies in spotting trends quickly </a:t>
            </a:r>
          </a:p>
        </p:txBody>
      </p:sp>
      <p:pic>
        <p:nvPicPr>
          <p:cNvPr id="5" name="Content Placeholder 4">
            <a:extLst>
              <a:ext uri="{FF2B5EF4-FFF2-40B4-BE49-F238E27FC236}">
                <a16:creationId xmlns:a16="http://schemas.microsoft.com/office/drawing/2014/main" id="{89FA17A5-F3A6-4555-B0B8-632DE10C3F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43834" y="1710054"/>
            <a:ext cx="3687154" cy="1849892"/>
          </a:xfrm>
          <a:prstGeom prst="ellipse">
            <a:avLst/>
          </a:prstGeom>
          <a:ln w="635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9" name="Rectangle: Rounded Corners 8">
            <a:extLst>
              <a:ext uri="{FF2B5EF4-FFF2-40B4-BE49-F238E27FC236}">
                <a16:creationId xmlns:a16="http://schemas.microsoft.com/office/drawing/2014/main" id="{B807321F-5681-45E0-ABBF-ED043E2F6BFC}"/>
              </a:ext>
            </a:extLst>
          </p:cNvPr>
          <p:cNvSpPr/>
          <p:nvPr/>
        </p:nvSpPr>
        <p:spPr>
          <a:xfrm>
            <a:off x="838200" y="4119972"/>
            <a:ext cx="2179320"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Twitter Result</a:t>
            </a:r>
          </a:p>
        </p:txBody>
      </p:sp>
      <p:sp>
        <p:nvSpPr>
          <p:cNvPr id="10" name="Rectangle 9">
            <a:extLst>
              <a:ext uri="{FF2B5EF4-FFF2-40B4-BE49-F238E27FC236}">
                <a16:creationId xmlns:a16="http://schemas.microsoft.com/office/drawing/2014/main" id="{6CE2C8F9-8D72-4FA1-AE92-67B38FF85518}"/>
              </a:ext>
            </a:extLst>
          </p:cNvPr>
          <p:cNvSpPr/>
          <p:nvPr/>
        </p:nvSpPr>
        <p:spPr>
          <a:xfrm>
            <a:off x="838200" y="4430721"/>
            <a:ext cx="10515600" cy="21986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We extended our models to a real life application. We have used the </a:t>
            </a:r>
            <a:r>
              <a:rPr lang="en-US" sz="1400" dirty="0" err="1">
                <a:solidFill>
                  <a:schemeClr val="tx1"/>
                </a:solidFill>
              </a:rPr>
              <a:t>Tweepy</a:t>
            </a:r>
            <a:r>
              <a:rPr lang="en-US" sz="1400" dirty="0">
                <a:solidFill>
                  <a:schemeClr val="tx1"/>
                </a:solidFill>
              </a:rPr>
              <a:t> package in Python to scrape Twitter data after creating a Twitter Developer account. We can run our Anomaly Detection Algorithms on popular topics to check if there is any anomalies in it. </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For the purpose of this demo, we have considered the hashtag “Target”, for the shopping chain, to check if there is any change to its trend, upon running the Tweet Count vs time data for the Tweets regarding “#Target” during the thanksgiving week, our model have identified the above points as anomalous.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The twitter package is also listing the same points as anomalous, hence the model is scaling well for twitter count data as well.</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To understand the drivers for this spike we have also created a word cloud using the Bag of words approach.</a:t>
            </a:r>
          </a:p>
        </p:txBody>
      </p:sp>
      <p:pic>
        <p:nvPicPr>
          <p:cNvPr id="4" name="Picture 3">
            <a:extLst>
              <a:ext uri="{FF2B5EF4-FFF2-40B4-BE49-F238E27FC236}">
                <a16:creationId xmlns:a16="http://schemas.microsoft.com/office/drawing/2014/main" id="{6A61EB5F-F7E8-440F-A530-0EC9C22D14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174" y="1670547"/>
            <a:ext cx="5506571" cy="2104506"/>
          </a:xfrm>
          <a:prstGeom prst="rect">
            <a:avLst/>
          </a:prstGeom>
        </p:spPr>
      </p:pic>
      <p:sp>
        <p:nvSpPr>
          <p:cNvPr id="3" name="Arrow: Right 2">
            <a:extLst>
              <a:ext uri="{FF2B5EF4-FFF2-40B4-BE49-F238E27FC236}">
                <a16:creationId xmlns:a16="http://schemas.microsoft.com/office/drawing/2014/main" id="{3B5828F3-ADE9-4A66-A171-6A426FEA44B1}"/>
              </a:ext>
            </a:extLst>
          </p:cNvPr>
          <p:cNvSpPr/>
          <p:nvPr/>
        </p:nvSpPr>
        <p:spPr>
          <a:xfrm>
            <a:off x="6781800" y="2466736"/>
            <a:ext cx="562475" cy="3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783094D-7484-4730-89A5-452867FD597A}"/>
              </a:ext>
            </a:extLst>
          </p:cNvPr>
          <p:cNvSpPr txBox="1"/>
          <p:nvPr/>
        </p:nvSpPr>
        <p:spPr>
          <a:xfrm>
            <a:off x="8470036" y="3637642"/>
            <a:ext cx="2105025" cy="276999"/>
          </a:xfrm>
          <a:prstGeom prst="rect">
            <a:avLst/>
          </a:prstGeom>
          <a:noFill/>
        </p:spPr>
        <p:txBody>
          <a:bodyPr wrap="square" rtlCol="0">
            <a:spAutoFit/>
          </a:bodyPr>
          <a:lstStyle/>
          <a:p>
            <a:r>
              <a:rPr lang="en-US" sz="1200" dirty="0"/>
              <a:t>Word Cloud for the spike </a:t>
            </a:r>
          </a:p>
        </p:txBody>
      </p:sp>
      <p:sp>
        <p:nvSpPr>
          <p:cNvPr id="11" name="TextBox 10">
            <a:extLst>
              <a:ext uri="{FF2B5EF4-FFF2-40B4-BE49-F238E27FC236}">
                <a16:creationId xmlns:a16="http://schemas.microsoft.com/office/drawing/2014/main" id="{98225B04-389B-454B-A600-629A39DE3F15}"/>
              </a:ext>
            </a:extLst>
          </p:cNvPr>
          <p:cNvSpPr txBox="1"/>
          <p:nvPr/>
        </p:nvSpPr>
        <p:spPr>
          <a:xfrm>
            <a:off x="2753284" y="3664609"/>
            <a:ext cx="2105025" cy="276999"/>
          </a:xfrm>
          <a:prstGeom prst="rect">
            <a:avLst/>
          </a:prstGeom>
          <a:noFill/>
        </p:spPr>
        <p:txBody>
          <a:bodyPr wrap="square" rtlCol="0">
            <a:spAutoFit/>
          </a:bodyPr>
          <a:lstStyle/>
          <a:p>
            <a:pPr algn="ctr"/>
            <a:r>
              <a:rPr lang="en-US" sz="1200" dirty="0"/>
              <a:t>Time stamp</a:t>
            </a:r>
          </a:p>
        </p:txBody>
      </p:sp>
      <p:sp>
        <p:nvSpPr>
          <p:cNvPr id="12" name="TextBox 11">
            <a:extLst>
              <a:ext uri="{FF2B5EF4-FFF2-40B4-BE49-F238E27FC236}">
                <a16:creationId xmlns:a16="http://schemas.microsoft.com/office/drawing/2014/main" id="{688D6433-EE20-4D46-928C-E3AE9CAB71E7}"/>
              </a:ext>
            </a:extLst>
          </p:cNvPr>
          <p:cNvSpPr txBox="1"/>
          <p:nvPr/>
        </p:nvSpPr>
        <p:spPr>
          <a:xfrm rot="16200000">
            <a:off x="-84218" y="2599528"/>
            <a:ext cx="2105025" cy="276999"/>
          </a:xfrm>
          <a:prstGeom prst="rect">
            <a:avLst/>
          </a:prstGeom>
          <a:noFill/>
        </p:spPr>
        <p:txBody>
          <a:bodyPr wrap="square" rtlCol="0">
            <a:spAutoFit/>
          </a:bodyPr>
          <a:lstStyle/>
          <a:p>
            <a:pPr algn="ctr"/>
            <a:r>
              <a:rPr lang="en-US" sz="1200" dirty="0"/>
              <a:t>Tweet Count for #Target</a:t>
            </a:r>
          </a:p>
        </p:txBody>
      </p:sp>
      <p:sp>
        <p:nvSpPr>
          <p:cNvPr id="8" name="Speech Bubble: Oval 7">
            <a:extLst>
              <a:ext uri="{FF2B5EF4-FFF2-40B4-BE49-F238E27FC236}">
                <a16:creationId xmlns:a16="http://schemas.microsoft.com/office/drawing/2014/main" id="{2D45C66D-6C1C-4932-B968-31913EEF541D}"/>
              </a:ext>
            </a:extLst>
          </p:cNvPr>
          <p:cNvSpPr/>
          <p:nvPr/>
        </p:nvSpPr>
        <p:spPr>
          <a:xfrm>
            <a:off x="5635896" y="1841105"/>
            <a:ext cx="1898140" cy="625631"/>
          </a:xfrm>
          <a:prstGeom prst="wedgeEllipseCallout">
            <a:avLst>
              <a:gd name="adj1" fmla="val -79494"/>
              <a:gd name="adj2" fmla="val -403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Anomalous point picked up with the Max Voting Algorithm</a:t>
            </a:r>
          </a:p>
        </p:txBody>
      </p:sp>
    </p:spTree>
    <p:extLst>
      <p:ext uri="{BB962C8B-B14F-4D97-AF65-F5344CB8AC3E}">
        <p14:creationId xmlns:p14="http://schemas.microsoft.com/office/powerpoint/2010/main" val="410800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BC2C-DD40-4283-B6F0-D688DB374A96}"/>
              </a:ext>
            </a:extLst>
          </p:cNvPr>
          <p:cNvSpPr>
            <a:spLocks noGrp="1"/>
          </p:cNvSpPr>
          <p:nvPr>
            <p:ph type="title"/>
          </p:nvPr>
        </p:nvSpPr>
        <p:spPr>
          <a:xfrm>
            <a:off x="838200" y="425311"/>
            <a:ext cx="10515600" cy="1325563"/>
          </a:xfrm>
        </p:spPr>
        <p:txBody>
          <a:bodyPr>
            <a:normAutofit/>
          </a:bodyPr>
          <a:lstStyle/>
          <a:p>
            <a:r>
              <a:rPr lang="en-US" sz="3000" dirty="0"/>
              <a:t>The performance of the models have also been benchmarked against the credit card dataset available on Kaggle</a:t>
            </a:r>
          </a:p>
        </p:txBody>
      </p:sp>
      <p:graphicFrame>
        <p:nvGraphicFramePr>
          <p:cNvPr id="3" name="Table 2">
            <a:extLst>
              <a:ext uri="{FF2B5EF4-FFF2-40B4-BE49-F238E27FC236}">
                <a16:creationId xmlns:a16="http://schemas.microsoft.com/office/drawing/2014/main" id="{6BAD39FC-71B5-485F-9EB6-A7577DBB08F4}"/>
              </a:ext>
            </a:extLst>
          </p:cNvPr>
          <p:cNvGraphicFramePr>
            <a:graphicFrameLocks noGrp="1"/>
          </p:cNvGraphicFramePr>
          <p:nvPr>
            <p:extLst>
              <p:ext uri="{D42A27DB-BD31-4B8C-83A1-F6EECF244321}">
                <p14:modId xmlns:p14="http://schemas.microsoft.com/office/powerpoint/2010/main" val="1702860919"/>
              </p:ext>
            </p:extLst>
          </p:nvPr>
        </p:nvGraphicFramePr>
        <p:xfrm>
          <a:off x="3407473" y="1740412"/>
          <a:ext cx="4993577" cy="1810024"/>
        </p:xfrm>
        <a:graphic>
          <a:graphicData uri="http://schemas.openxmlformats.org/drawingml/2006/table">
            <a:tbl>
              <a:tblPr firstRow="1" bandRow="1">
                <a:tableStyleId>{5C22544A-7EE6-4342-B048-85BDC9FD1C3A}</a:tableStyleId>
              </a:tblPr>
              <a:tblGrid>
                <a:gridCol w="1650317">
                  <a:extLst>
                    <a:ext uri="{9D8B030D-6E8A-4147-A177-3AD203B41FA5}">
                      <a16:colId xmlns:a16="http://schemas.microsoft.com/office/drawing/2014/main" val="508224411"/>
                    </a:ext>
                  </a:extLst>
                </a:gridCol>
                <a:gridCol w="1671630">
                  <a:extLst>
                    <a:ext uri="{9D8B030D-6E8A-4147-A177-3AD203B41FA5}">
                      <a16:colId xmlns:a16="http://schemas.microsoft.com/office/drawing/2014/main" val="3212516289"/>
                    </a:ext>
                  </a:extLst>
                </a:gridCol>
                <a:gridCol w="1671630">
                  <a:extLst>
                    <a:ext uri="{9D8B030D-6E8A-4147-A177-3AD203B41FA5}">
                      <a16:colId xmlns:a16="http://schemas.microsoft.com/office/drawing/2014/main" val="1034152221"/>
                    </a:ext>
                  </a:extLst>
                </a:gridCol>
              </a:tblGrid>
              <a:tr h="452506">
                <a:tc>
                  <a:txBody>
                    <a:bodyPr/>
                    <a:lstStyle/>
                    <a:p>
                      <a:pPr algn="ctr"/>
                      <a:r>
                        <a:rPr lang="en-US" sz="1400" dirty="0"/>
                        <a:t>Method</a:t>
                      </a:r>
                    </a:p>
                  </a:txBody>
                  <a:tcPr anchor="ctr"/>
                </a:tc>
                <a:tc>
                  <a:txBody>
                    <a:bodyPr/>
                    <a:lstStyle/>
                    <a:p>
                      <a:pPr algn="ctr"/>
                      <a:r>
                        <a:rPr lang="en-US" sz="1400" dirty="0"/>
                        <a:t>Recall</a:t>
                      </a:r>
                    </a:p>
                  </a:txBody>
                  <a:tcPr anchor="ctr"/>
                </a:tc>
                <a:tc>
                  <a:txBody>
                    <a:bodyPr/>
                    <a:lstStyle/>
                    <a:p>
                      <a:pPr algn="ctr"/>
                      <a:r>
                        <a:rPr lang="en-US" sz="1400" dirty="0"/>
                        <a:t>AUC</a:t>
                      </a:r>
                    </a:p>
                  </a:txBody>
                  <a:tcPr anchor="ctr"/>
                </a:tc>
                <a:extLst>
                  <a:ext uri="{0D108BD9-81ED-4DB2-BD59-A6C34878D82A}">
                    <a16:rowId xmlns:a16="http://schemas.microsoft.com/office/drawing/2014/main" val="4004345112"/>
                  </a:ext>
                </a:extLst>
              </a:tr>
              <a:tr h="452506">
                <a:tc>
                  <a:txBody>
                    <a:bodyPr/>
                    <a:lstStyle/>
                    <a:p>
                      <a:pPr algn="ctr"/>
                      <a:r>
                        <a:rPr lang="en-US" sz="1400" dirty="0"/>
                        <a:t>One-class SVM</a:t>
                      </a:r>
                    </a:p>
                  </a:txBody>
                  <a:tcPr anchor="ctr"/>
                </a:tc>
                <a:tc>
                  <a:txBody>
                    <a:bodyPr/>
                    <a:lstStyle/>
                    <a:p>
                      <a:pPr algn="ctr"/>
                      <a:r>
                        <a:rPr lang="en-US" sz="1400" dirty="0"/>
                        <a:t>0.876</a:t>
                      </a:r>
                    </a:p>
                  </a:txBody>
                  <a:tcPr anchor="ctr"/>
                </a:tc>
                <a:tc>
                  <a:txBody>
                    <a:bodyPr/>
                    <a:lstStyle/>
                    <a:p>
                      <a:pPr algn="ctr"/>
                      <a:r>
                        <a:rPr lang="en-US" sz="1400" dirty="0"/>
                        <a:t>0.953</a:t>
                      </a:r>
                    </a:p>
                  </a:txBody>
                  <a:tcPr anchor="ctr"/>
                </a:tc>
                <a:extLst>
                  <a:ext uri="{0D108BD9-81ED-4DB2-BD59-A6C34878D82A}">
                    <a16:rowId xmlns:a16="http://schemas.microsoft.com/office/drawing/2014/main" val="1967944696"/>
                  </a:ext>
                </a:extLst>
              </a:tr>
              <a:tr h="452506">
                <a:tc>
                  <a:txBody>
                    <a:bodyPr/>
                    <a:lstStyle/>
                    <a:p>
                      <a:pPr algn="ctr"/>
                      <a:r>
                        <a:rPr lang="en-US" sz="1400" dirty="0"/>
                        <a:t>Isolation Forest</a:t>
                      </a:r>
                    </a:p>
                  </a:txBody>
                  <a:tcPr anchor="ctr"/>
                </a:tc>
                <a:tc>
                  <a:txBody>
                    <a:bodyPr/>
                    <a:lstStyle/>
                    <a:p>
                      <a:pPr algn="ctr"/>
                      <a:r>
                        <a:rPr lang="en-US" sz="1400" dirty="0"/>
                        <a:t>0.829</a:t>
                      </a:r>
                    </a:p>
                  </a:txBody>
                  <a:tcPr anchor="ctr"/>
                </a:tc>
                <a:tc>
                  <a:txBody>
                    <a:bodyPr/>
                    <a:lstStyle/>
                    <a:p>
                      <a:pPr algn="ctr"/>
                      <a:r>
                        <a:rPr lang="en-US" sz="1400" dirty="0"/>
                        <a:t>0.945</a:t>
                      </a:r>
                    </a:p>
                  </a:txBody>
                  <a:tcPr anchor="ctr"/>
                </a:tc>
                <a:extLst>
                  <a:ext uri="{0D108BD9-81ED-4DB2-BD59-A6C34878D82A}">
                    <a16:rowId xmlns:a16="http://schemas.microsoft.com/office/drawing/2014/main" val="1329585726"/>
                  </a:ext>
                </a:extLst>
              </a:tr>
              <a:tr h="452506">
                <a:tc>
                  <a:txBody>
                    <a:bodyPr/>
                    <a:lstStyle/>
                    <a:p>
                      <a:pPr algn="ctr"/>
                      <a:r>
                        <a:rPr lang="en-US" sz="1400" dirty="0"/>
                        <a:t>K-means</a:t>
                      </a:r>
                    </a:p>
                  </a:txBody>
                  <a:tcPr anchor="ctr"/>
                </a:tc>
                <a:tc>
                  <a:txBody>
                    <a:bodyPr/>
                    <a:lstStyle/>
                    <a:p>
                      <a:pPr algn="ctr"/>
                      <a:r>
                        <a:rPr lang="en-US" sz="1400" dirty="0"/>
                        <a:t>0.843</a:t>
                      </a:r>
                    </a:p>
                  </a:txBody>
                  <a:tcPr anchor="ctr"/>
                </a:tc>
                <a:tc>
                  <a:txBody>
                    <a:bodyPr/>
                    <a:lstStyle/>
                    <a:p>
                      <a:pPr algn="ctr"/>
                      <a:r>
                        <a:rPr lang="en-US" sz="1400" dirty="0"/>
                        <a:t>0.897</a:t>
                      </a:r>
                    </a:p>
                  </a:txBody>
                  <a:tcPr anchor="ctr"/>
                </a:tc>
                <a:extLst>
                  <a:ext uri="{0D108BD9-81ED-4DB2-BD59-A6C34878D82A}">
                    <a16:rowId xmlns:a16="http://schemas.microsoft.com/office/drawing/2014/main" val="1139554468"/>
                  </a:ext>
                </a:extLst>
              </a:tr>
            </a:tbl>
          </a:graphicData>
        </a:graphic>
      </p:graphicFrame>
      <p:sp>
        <p:nvSpPr>
          <p:cNvPr id="9" name="Rectangle 8">
            <a:extLst>
              <a:ext uri="{FF2B5EF4-FFF2-40B4-BE49-F238E27FC236}">
                <a16:creationId xmlns:a16="http://schemas.microsoft.com/office/drawing/2014/main" id="{D26E685F-858C-4C5A-A060-8F33D7F0FB1C}"/>
              </a:ext>
            </a:extLst>
          </p:cNvPr>
          <p:cNvSpPr/>
          <p:nvPr/>
        </p:nvSpPr>
        <p:spPr>
          <a:xfrm>
            <a:off x="838200" y="4285726"/>
            <a:ext cx="10515600" cy="2343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The algorithms could be extended to multi dimensional datasets with minimal modifications(Credit Card fraud Detection Data available on Kaggle)</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Of all the algorithms One class SVM has the highest performance followed by K-means and Isolation Forest. Isolation Forest however runs much faster compared to the other two algorithms </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All three of our models shows a high recall metric score of greater than 0.8. This implies that the models are able to tag most of the anomalies.</a:t>
            </a:r>
          </a:p>
          <a:p>
            <a:pPr marL="285750" indent="-285750">
              <a:buFont typeface="Arial" panose="020B0604020202020204" pitchFamily="34" charset="0"/>
              <a:buChar char="•"/>
            </a:pPr>
            <a:endParaRPr lang="en-US" sz="1400" dirty="0">
              <a:solidFill>
                <a:schemeClr val="tx1"/>
              </a:solidFill>
            </a:endParaRPr>
          </a:p>
        </p:txBody>
      </p:sp>
      <p:sp>
        <p:nvSpPr>
          <p:cNvPr id="10" name="Rectangle: Rounded Corners 9">
            <a:extLst>
              <a:ext uri="{FF2B5EF4-FFF2-40B4-BE49-F238E27FC236}">
                <a16:creationId xmlns:a16="http://schemas.microsoft.com/office/drawing/2014/main" id="{EF0A447A-A89E-416C-BA6B-5C48AF2EF3F4}"/>
              </a:ext>
            </a:extLst>
          </p:cNvPr>
          <p:cNvSpPr/>
          <p:nvPr/>
        </p:nvSpPr>
        <p:spPr>
          <a:xfrm>
            <a:off x="838200" y="3974830"/>
            <a:ext cx="1478724"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Result </a:t>
            </a:r>
          </a:p>
        </p:txBody>
      </p:sp>
      <p:pic>
        <p:nvPicPr>
          <p:cNvPr id="11" name="Picture 10">
            <a:extLst>
              <a:ext uri="{FF2B5EF4-FFF2-40B4-BE49-F238E27FC236}">
                <a16:creationId xmlns:a16="http://schemas.microsoft.com/office/drawing/2014/main" id="{6652AC08-1001-4DC5-9CA6-0B773ED23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37363"/>
            <a:ext cx="1693195" cy="1810026"/>
          </a:xfrm>
          <a:prstGeom prst="rect">
            <a:avLst/>
          </a:prstGeom>
        </p:spPr>
      </p:pic>
      <p:pic>
        <p:nvPicPr>
          <p:cNvPr id="13" name="Picture 12">
            <a:extLst>
              <a:ext uri="{FF2B5EF4-FFF2-40B4-BE49-F238E27FC236}">
                <a16:creationId xmlns:a16="http://schemas.microsoft.com/office/drawing/2014/main" id="{434E2023-E699-4608-8B6B-2750FE57FE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9598" y="1484312"/>
            <a:ext cx="2076450" cy="2209800"/>
          </a:xfrm>
          <a:prstGeom prst="rect">
            <a:avLst/>
          </a:prstGeom>
        </p:spPr>
      </p:pic>
      <p:sp>
        <p:nvSpPr>
          <p:cNvPr id="14" name="TextBox 13">
            <a:extLst>
              <a:ext uri="{FF2B5EF4-FFF2-40B4-BE49-F238E27FC236}">
                <a16:creationId xmlns:a16="http://schemas.microsoft.com/office/drawing/2014/main" id="{EA0638F9-249A-4219-BBC1-F9A39D2FD54D}"/>
              </a:ext>
            </a:extLst>
          </p:cNvPr>
          <p:cNvSpPr txBox="1"/>
          <p:nvPr/>
        </p:nvSpPr>
        <p:spPr>
          <a:xfrm>
            <a:off x="7368466" y="6627168"/>
            <a:ext cx="4722920" cy="230832"/>
          </a:xfrm>
          <a:prstGeom prst="rect">
            <a:avLst/>
          </a:prstGeom>
          <a:noFill/>
        </p:spPr>
        <p:txBody>
          <a:bodyPr wrap="square" rtlCol="0">
            <a:spAutoFit/>
          </a:bodyPr>
          <a:lstStyle/>
          <a:p>
            <a:r>
              <a:rPr lang="en-US" sz="900" dirty="0"/>
              <a:t>Right most image was obtained from : https://www.powerdms.com/resources/go-green/</a:t>
            </a:r>
          </a:p>
        </p:txBody>
      </p:sp>
    </p:spTree>
    <p:extLst>
      <p:ext uri="{BB962C8B-B14F-4D97-AF65-F5344CB8AC3E}">
        <p14:creationId xmlns:p14="http://schemas.microsoft.com/office/powerpoint/2010/main" val="378960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5EA9-67A9-47DE-A75B-95576EB8C11B}"/>
              </a:ext>
            </a:extLst>
          </p:cNvPr>
          <p:cNvSpPr>
            <a:spLocks noGrp="1"/>
          </p:cNvSpPr>
          <p:nvPr>
            <p:ph type="title"/>
          </p:nvPr>
        </p:nvSpPr>
        <p:spPr/>
        <p:txBody>
          <a:bodyPr>
            <a:noAutofit/>
          </a:bodyPr>
          <a:lstStyle/>
          <a:p>
            <a:r>
              <a:rPr lang="en-US" sz="3000" dirty="0"/>
              <a:t>Autoencoder, an unsupervised Neural Network Approach for Anomaly Detection(Needs to be explored)</a:t>
            </a:r>
          </a:p>
        </p:txBody>
      </p:sp>
      <p:sp>
        <p:nvSpPr>
          <p:cNvPr id="9" name="Rectangle: Rounded Corners 8">
            <a:extLst>
              <a:ext uri="{FF2B5EF4-FFF2-40B4-BE49-F238E27FC236}">
                <a16:creationId xmlns:a16="http://schemas.microsoft.com/office/drawing/2014/main" id="{142F37F7-10D3-4833-B2C5-58C07FA7F011}"/>
              </a:ext>
            </a:extLst>
          </p:cNvPr>
          <p:cNvSpPr/>
          <p:nvPr/>
        </p:nvSpPr>
        <p:spPr>
          <a:xfrm>
            <a:off x="838200" y="4007739"/>
            <a:ext cx="2179320"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Autoencoder</a:t>
            </a:r>
          </a:p>
        </p:txBody>
      </p:sp>
      <p:sp>
        <p:nvSpPr>
          <p:cNvPr id="10" name="Rectangle 9">
            <a:extLst>
              <a:ext uri="{FF2B5EF4-FFF2-40B4-BE49-F238E27FC236}">
                <a16:creationId xmlns:a16="http://schemas.microsoft.com/office/drawing/2014/main" id="{36CD1133-99A5-4CCA-953C-93CF7D80986F}"/>
              </a:ext>
            </a:extLst>
          </p:cNvPr>
          <p:cNvSpPr/>
          <p:nvPr/>
        </p:nvSpPr>
        <p:spPr>
          <a:xfrm>
            <a:off x="838200" y="4318635"/>
            <a:ext cx="10515600" cy="22193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One algorithm that has come up recently is the Autoencoder and needs to be explored further</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 Autoencoder is an unsupervised neural network algorithm which takes a data and compresses it and then reconstructs the same data</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If we train our Autoencoder with sufficient non anomalous data it will be able to reconstruct the input with minimal change and now if anomalous data passes through the trained Autoencoder the reconstructing will be poor which will result in poor accuracy between the original data and the reconstructed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We can identify anomalous points based on the error between the original and reconstructed data.</a:t>
            </a:r>
          </a:p>
        </p:txBody>
      </p:sp>
      <p:pic>
        <p:nvPicPr>
          <p:cNvPr id="4" name="Picture 3">
            <a:extLst>
              <a:ext uri="{FF2B5EF4-FFF2-40B4-BE49-F238E27FC236}">
                <a16:creationId xmlns:a16="http://schemas.microsoft.com/office/drawing/2014/main" id="{E74C6E1C-9E58-41E8-B86C-077CF39FB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672" y="1690688"/>
            <a:ext cx="5358004" cy="2376487"/>
          </a:xfrm>
          <a:prstGeom prst="rect">
            <a:avLst/>
          </a:prstGeom>
        </p:spPr>
      </p:pic>
      <p:sp>
        <p:nvSpPr>
          <p:cNvPr id="5" name="TextBox 4">
            <a:extLst>
              <a:ext uri="{FF2B5EF4-FFF2-40B4-BE49-F238E27FC236}">
                <a16:creationId xmlns:a16="http://schemas.microsoft.com/office/drawing/2014/main" id="{C57F7BF4-EDFC-4731-A81B-2ABD96735CC6}"/>
              </a:ext>
            </a:extLst>
          </p:cNvPr>
          <p:cNvSpPr txBox="1"/>
          <p:nvPr/>
        </p:nvSpPr>
        <p:spPr>
          <a:xfrm>
            <a:off x="8910221" y="6633412"/>
            <a:ext cx="2931259" cy="215444"/>
          </a:xfrm>
          <a:prstGeom prst="rect">
            <a:avLst/>
          </a:prstGeom>
          <a:noFill/>
        </p:spPr>
        <p:txBody>
          <a:bodyPr wrap="square" rtlCol="0">
            <a:spAutoFit/>
          </a:bodyPr>
          <a:lstStyle/>
          <a:p>
            <a:r>
              <a:rPr lang="en-US" sz="800" dirty="0"/>
              <a:t>Image obtained from https://skymind.ai/wiki/deep-autoencoder</a:t>
            </a:r>
          </a:p>
        </p:txBody>
      </p:sp>
    </p:spTree>
    <p:extLst>
      <p:ext uri="{BB962C8B-B14F-4D97-AF65-F5344CB8AC3E}">
        <p14:creationId xmlns:p14="http://schemas.microsoft.com/office/powerpoint/2010/main" val="2927199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A7EB77-E9D0-4D3F-9E4F-9FB6CAA42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878450"/>
            <a:ext cx="10905066" cy="3544147"/>
          </a:xfrm>
          <a:prstGeom prst="rect">
            <a:avLst/>
          </a:prstGeom>
        </p:spPr>
      </p:pic>
      <p:sp>
        <p:nvSpPr>
          <p:cNvPr id="6" name="TextBox 5">
            <a:extLst>
              <a:ext uri="{FF2B5EF4-FFF2-40B4-BE49-F238E27FC236}">
                <a16:creationId xmlns:a16="http://schemas.microsoft.com/office/drawing/2014/main" id="{F8519419-9409-4C59-94A8-020CAFF56397}"/>
              </a:ext>
            </a:extLst>
          </p:cNvPr>
          <p:cNvSpPr txBox="1"/>
          <p:nvPr/>
        </p:nvSpPr>
        <p:spPr>
          <a:xfrm>
            <a:off x="4524375" y="4203492"/>
            <a:ext cx="3143250" cy="646331"/>
          </a:xfrm>
          <a:prstGeom prst="rect">
            <a:avLst/>
          </a:prstGeom>
          <a:noFill/>
        </p:spPr>
        <p:txBody>
          <a:bodyPr wrap="square" rtlCol="0">
            <a:spAutoFit/>
          </a:bodyPr>
          <a:lstStyle/>
          <a:p>
            <a:r>
              <a:rPr lang="en-US" sz="3600" dirty="0"/>
              <a:t>Any Questions?</a:t>
            </a:r>
          </a:p>
        </p:txBody>
      </p:sp>
    </p:spTree>
    <p:extLst>
      <p:ext uri="{BB962C8B-B14F-4D97-AF65-F5344CB8AC3E}">
        <p14:creationId xmlns:p14="http://schemas.microsoft.com/office/powerpoint/2010/main" val="184667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EA15-407F-4818-812D-948239DF0C0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a:t>
            </a:r>
          </a:p>
        </p:txBody>
      </p:sp>
      <p:sp>
        <p:nvSpPr>
          <p:cNvPr id="3" name="Content Placeholder 2">
            <a:extLst>
              <a:ext uri="{FF2B5EF4-FFF2-40B4-BE49-F238E27FC236}">
                <a16:creationId xmlns:a16="http://schemas.microsoft.com/office/drawing/2014/main" id="{5ACE6C32-67AF-4055-94A1-2DD6A056664A}"/>
              </a:ext>
            </a:extLst>
          </p:cNvPr>
          <p:cNvSpPr>
            <a:spLocks noGrp="1"/>
          </p:cNvSpPr>
          <p:nvPr>
            <p:ph idx="1"/>
          </p:nvPr>
        </p:nvSpPr>
        <p:spPr>
          <a:xfrm>
            <a:off x="4976031" y="963877"/>
            <a:ext cx="6377769" cy="4930246"/>
          </a:xfrm>
        </p:spPr>
        <p:txBody>
          <a:bodyPr anchor="ctr">
            <a:normAutofit/>
          </a:bodyPr>
          <a:lstStyle/>
          <a:p>
            <a:r>
              <a:rPr lang="en-US" sz="2400" dirty="0"/>
              <a:t>Why are doing this?</a:t>
            </a:r>
          </a:p>
          <a:p>
            <a:r>
              <a:rPr lang="en-US" sz="2400" dirty="0"/>
              <a:t>A look at the data </a:t>
            </a:r>
          </a:p>
          <a:p>
            <a:r>
              <a:rPr lang="en-US" sz="2400" dirty="0"/>
              <a:t>Evaluation metric </a:t>
            </a:r>
          </a:p>
          <a:p>
            <a:r>
              <a:rPr lang="en-US" sz="2400" dirty="0"/>
              <a:t>Algorithms</a:t>
            </a:r>
          </a:p>
          <a:p>
            <a:r>
              <a:rPr lang="en-US" sz="2400" dirty="0"/>
              <a:t>Results </a:t>
            </a:r>
          </a:p>
          <a:p>
            <a:r>
              <a:rPr lang="en-US" sz="2400" dirty="0"/>
              <a:t>Real world application </a:t>
            </a:r>
          </a:p>
          <a:p>
            <a:r>
              <a:rPr lang="en-US" sz="2400" dirty="0"/>
              <a:t>Expansion to Multidimensional data </a:t>
            </a:r>
          </a:p>
          <a:p>
            <a:r>
              <a:rPr lang="en-US" sz="2400" dirty="0"/>
              <a:t>Next steps </a:t>
            </a:r>
          </a:p>
          <a:p>
            <a:r>
              <a:rPr lang="en-US" sz="2400" dirty="0"/>
              <a:t>Questions </a:t>
            </a:r>
          </a:p>
        </p:txBody>
      </p:sp>
    </p:spTree>
    <p:extLst>
      <p:ext uri="{BB962C8B-B14F-4D97-AF65-F5344CB8AC3E}">
        <p14:creationId xmlns:p14="http://schemas.microsoft.com/office/powerpoint/2010/main" val="175952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62E8-65EE-45FB-BCF9-DFCFE48BB960}"/>
              </a:ext>
            </a:extLst>
          </p:cNvPr>
          <p:cNvSpPr>
            <a:spLocks noGrp="1"/>
          </p:cNvSpPr>
          <p:nvPr>
            <p:ph type="title"/>
          </p:nvPr>
        </p:nvSpPr>
        <p:spPr/>
        <p:txBody>
          <a:bodyPr>
            <a:normAutofit/>
          </a:bodyPr>
          <a:lstStyle/>
          <a:p>
            <a:r>
              <a:rPr lang="en-US" sz="3000" dirty="0"/>
              <a:t>Anomaly Detection using unsupervised methods saves a lot of time and cost</a:t>
            </a:r>
          </a:p>
        </p:txBody>
      </p:sp>
      <p:graphicFrame>
        <p:nvGraphicFramePr>
          <p:cNvPr id="4" name="Content Placeholder 3">
            <a:extLst>
              <a:ext uri="{FF2B5EF4-FFF2-40B4-BE49-F238E27FC236}">
                <a16:creationId xmlns:a16="http://schemas.microsoft.com/office/drawing/2014/main" id="{87A46762-4B62-4A25-9059-EEECA0AE5106}"/>
              </a:ext>
            </a:extLst>
          </p:cNvPr>
          <p:cNvGraphicFramePr>
            <a:graphicFrameLocks noGrp="1"/>
          </p:cNvGraphicFramePr>
          <p:nvPr>
            <p:extLst>
              <p:ext uri="{D42A27DB-BD31-4B8C-83A1-F6EECF244321}">
                <p14:modId xmlns:p14="http://schemas.microsoft.com/office/powerpoint/2010/main" val="1810190313"/>
              </p:ext>
            </p:extLst>
          </p:nvPr>
        </p:nvGraphicFramePr>
        <p:xfrm>
          <a:off x="838200" y="1653989"/>
          <a:ext cx="10515600" cy="590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A96BADEF-05AE-4410-BE1E-71CE1B926A9E}"/>
              </a:ext>
            </a:extLst>
          </p:cNvPr>
          <p:cNvSpPr/>
          <p:nvPr/>
        </p:nvSpPr>
        <p:spPr bwMode="auto">
          <a:xfrm>
            <a:off x="838200" y="2244294"/>
            <a:ext cx="3313176" cy="4385106"/>
          </a:xfrm>
          <a:prstGeom prst="rect">
            <a:avLst/>
          </a:prstGeom>
          <a:noFill/>
          <a:ln w="12700">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marL="285750" lvl="0" indent="-285750" algn="l">
              <a:buFont typeface="Arial" panose="020B0604020202020204" pitchFamily="34" charset="0"/>
              <a:buChar char="•"/>
            </a:pPr>
            <a:r>
              <a:rPr lang="en-US" sz="1400" dirty="0">
                <a:solidFill>
                  <a:schemeClr val="tx1"/>
                </a:solidFill>
              </a:rPr>
              <a:t>Anomaly Detection is a popular machine learning concept that helps identify data points that don’t follow conventional behavior </a:t>
            </a:r>
            <a:br>
              <a:rPr lang="en-US" sz="1400" dirty="0">
                <a:solidFill>
                  <a:schemeClr val="tx1"/>
                </a:solidFill>
              </a:rPr>
            </a:br>
            <a:endParaRPr lang="en-US" sz="1400" dirty="0">
              <a:solidFill>
                <a:schemeClr val="tx1"/>
              </a:solidFill>
            </a:endParaRPr>
          </a:p>
          <a:p>
            <a:pPr marL="285750" lvl="0" indent="-285750" algn="l">
              <a:buFont typeface="Arial" panose="020B0604020202020204" pitchFamily="34" charset="0"/>
              <a:buChar char="•"/>
            </a:pPr>
            <a:r>
              <a:rPr lang="en-US" sz="1400" dirty="0">
                <a:solidFill>
                  <a:schemeClr val="tx1"/>
                </a:solidFill>
              </a:rPr>
              <a:t>This concept has been widely used in fields like Fraud Detection, Medical Diagnosis to name a few </a:t>
            </a:r>
            <a:br>
              <a:rPr lang="en-US" sz="1400" dirty="0">
                <a:solidFill>
                  <a:schemeClr val="tx1"/>
                </a:solidFill>
              </a:rPr>
            </a:br>
            <a:endParaRPr lang="en-US" sz="1400" dirty="0">
              <a:solidFill>
                <a:schemeClr val="tx1"/>
              </a:solidFill>
            </a:endParaRPr>
          </a:p>
          <a:p>
            <a:pPr marL="285750" lvl="0" indent="-285750" algn="l">
              <a:buFont typeface="Arial" panose="020B0604020202020204" pitchFamily="34" charset="0"/>
              <a:buChar char="•"/>
            </a:pPr>
            <a:r>
              <a:rPr lang="en-US" sz="1400" dirty="0">
                <a:solidFill>
                  <a:schemeClr val="tx1"/>
                </a:solidFill>
              </a:rPr>
              <a:t>Due to the disruption caused by IoT, Social media new time series data(</a:t>
            </a:r>
            <a:r>
              <a:rPr lang="en-US" sz="1400" dirty="0" err="1">
                <a:solidFill>
                  <a:schemeClr val="tx1"/>
                </a:solidFill>
              </a:rPr>
              <a:t>eg</a:t>
            </a:r>
            <a:r>
              <a:rPr lang="en-US" sz="1400" dirty="0">
                <a:solidFill>
                  <a:schemeClr val="tx1"/>
                </a:solidFill>
              </a:rPr>
              <a:t> : sensor data) is bring generated at a rapid pace</a:t>
            </a:r>
            <a:br>
              <a:rPr lang="en-US" sz="1400" dirty="0">
                <a:solidFill>
                  <a:schemeClr val="tx1"/>
                </a:solidFill>
              </a:rPr>
            </a:br>
            <a:endParaRPr lang="en-US" sz="1400" dirty="0">
              <a:solidFill>
                <a:schemeClr val="tx1"/>
              </a:solidFill>
            </a:endParaRPr>
          </a:p>
          <a:p>
            <a:pPr marL="285750" lvl="0" indent="-285750" algn="l">
              <a:buFont typeface="Arial" panose="020B0604020202020204" pitchFamily="34" charset="0"/>
              <a:buChar char="•"/>
            </a:pPr>
            <a:r>
              <a:rPr lang="en-US" sz="1400" dirty="0">
                <a:solidFill>
                  <a:schemeClr val="tx1"/>
                </a:solidFill>
              </a:rPr>
              <a:t>Companies need to quickly analyze new data to stay competitive and implementing traditional supervised Anomaly Detection methods will take a lot of time and effort to set up </a:t>
            </a:r>
          </a:p>
        </p:txBody>
      </p:sp>
      <p:sp>
        <p:nvSpPr>
          <p:cNvPr id="6" name="Rectangle 5">
            <a:extLst>
              <a:ext uri="{FF2B5EF4-FFF2-40B4-BE49-F238E27FC236}">
                <a16:creationId xmlns:a16="http://schemas.microsoft.com/office/drawing/2014/main" id="{74340DF9-EFF3-4C3F-90CF-41F08AB5D496}"/>
              </a:ext>
            </a:extLst>
          </p:cNvPr>
          <p:cNvSpPr/>
          <p:nvPr/>
        </p:nvSpPr>
        <p:spPr bwMode="auto">
          <a:xfrm>
            <a:off x="4398264" y="2244294"/>
            <a:ext cx="3172968" cy="4385106"/>
          </a:xfrm>
          <a:prstGeom prst="rect">
            <a:avLst/>
          </a:prstGeom>
          <a:noFill/>
          <a:ln w="12700">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marL="285750" lvl="0" indent="-285750" algn="l">
              <a:buFont typeface="Arial" panose="020B0604020202020204" pitchFamily="34" charset="0"/>
              <a:buChar char="•"/>
            </a:pPr>
            <a:r>
              <a:rPr lang="en-US" sz="1400" dirty="0">
                <a:solidFill>
                  <a:schemeClr val="tx1"/>
                </a:solidFill>
              </a:rPr>
              <a:t>We are building an unsupervised learning algorithms framework to help identify the anomalous points without any labelled data on time series data</a:t>
            </a:r>
          </a:p>
          <a:p>
            <a:pPr lvl="0" algn="l"/>
            <a:r>
              <a:rPr lang="en-US" sz="1400" dirty="0">
                <a:solidFill>
                  <a:schemeClr val="tx1"/>
                </a:solidFill>
              </a:rPr>
              <a:t> </a:t>
            </a:r>
          </a:p>
          <a:p>
            <a:pPr marL="285750" lvl="0" indent="-285750" algn="l">
              <a:buFont typeface="Arial" panose="020B0604020202020204" pitchFamily="34" charset="0"/>
              <a:buChar char="•"/>
            </a:pPr>
            <a:r>
              <a:rPr lang="en-US" sz="1400" dirty="0">
                <a:solidFill>
                  <a:schemeClr val="tx1"/>
                </a:solidFill>
              </a:rPr>
              <a:t>This will reduce the reaction time to anomalies </a:t>
            </a:r>
          </a:p>
          <a:p>
            <a:pPr marL="285750" lvl="0" indent="-285750" algn="l">
              <a:buFont typeface="Arial" panose="020B0604020202020204" pitchFamily="34" charset="0"/>
              <a:buChar char="•"/>
            </a:pPr>
            <a:endParaRPr lang="en-US" sz="1400" dirty="0">
              <a:solidFill>
                <a:schemeClr val="tx1"/>
              </a:solidFill>
            </a:endParaRPr>
          </a:p>
          <a:p>
            <a:pPr marL="285750" lvl="0" indent="-285750" algn="l">
              <a:buFont typeface="Arial" panose="020B0604020202020204" pitchFamily="34" charset="0"/>
              <a:buChar char="•"/>
            </a:pPr>
            <a:r>
              <a:rPr lang="en-US" sz="1400" dirty="0">
                <a:solidFill>
                  <a:schemeClr val="tx1"/>
                </a:solidFill>
              </a:rPr>
              <a:t>The anomalies identified using unsupervised Machine Learning could later be used to built supervised models  </a:t>
            </a:r>
          </a:p>
        </p:txBody>
      </p:sp>
      <p:sp>
        <p:nvSpPr>
          <p:cNvPr id="7" name="Rectangle 6">
            <a:extLst>
              <a:ext uri="{FF2B5EF4-FFF2-40B4-BE49-F238E27FC236}">
                <a16:creationId xmlns:a16="http://schemas.microsoft.com/office/drawing/2014/main" id="{0D77D9F0-5C53-4696-B556-45255C1FB16F}"/>
              </a:ext>
            </a:extLst>
          </p:cNvPr>
          <p:cNvSpPr/>
          <p:nvPr/>
        </p:nvSpPr>
        <p:spPr bwMode="auto">
          <a:xfrm>
            <a:off x="7802880" y="2244294"/>
            <a:ext cx="3249819" cy="4385106"/>
          </a:xfrm>
          <a:prstGeom prst="rect">
            <a:avLst/>
          </a:prstGeom>
          <a:noFill/>
          <a:ln w="12700">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1pPr>
            <a:lvl2pPr marL="4572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2pPr>
            <a:lvl3pPr marL="9144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lt1"/>
                </a:solidFill>
                <a:latin typeface="+mn-lt"/>
                <a:ea typeface="+mn-ea"/>
                <a:cs typeface="+mn-cs"/>
              </a:defRPr>
            </a:lvl5pPr>
            <a:lvl6pPr marL="2286000" algn="l" defTabSz="914400" rtl="0" eaLnBrk="1" latinLnBrk="0" hangingPunct="1">
              <a:defRPr sz="1100" kern="1200">
                <a:solidFill>
                  <a:schemeClr val="lt1"/>
                </a:solidFill>
                <a:latin typeface="+mn-lt"/>
                <a:ea typeface="+mn-ea"/>
                <a:cs typeface="+mn-cs"/>
              </a:defRPr>
            </a:lvl6pPr>
            <a:lvl7pPr marL="2743200" algn="l" defTabSz="914400" rtl="0" eaLnBrk="1" latinLnBrk="0" hangingPunct="1">
              <a:defRPr sz="1100" kern="1200">
                <a:solidFill>
                  <a:schemeClr val="lt1"/>
                </a:solidFill>
                <a:latin typeface="+mn-lt"/>
                <a:ea typeface="+mn-ea"/>
                <a:cs typeface="+mn-cs"/>
              </a:defRPr>
            </a:lvl7pPr>
            <a:lvl8pPr marL="3200400" algn="l" defTabSz="914400" rtl="0" eaLnBrk="1" latinLnBrk="0" hangingPunct="1">
              <a:defRPr sz="1100" kern="1200">
                <a:solidFill>
                  <a:schemeClr val="lt1"/>
                </a:solidFill>
                <a:latin typeface="+mn-lt"/>
                <a:ea typeface="+mn-ea"/>
                <a:cs typeface="+mn-cs"/>
              </a:defRPr>
            </a:lvl8pPr>
            <a:lvl9pPr marL="3657600" algn="l" defTabSz="914400" rtl="0" eaLnBrk="1" latinLnBrk="0" hangingPunct="1">
              <a:defRPr sz="1100" kern="1200">
                <a:solidFill>
                  <a:schemeClr val="lt1"/>
                </a:solidFill>
                <a:latin typeface="+mn-lt"/>
                <a:ea typeface="+mn-ea"/>
                <a:cs typeface="+mn-cs"/>
              </a:defRPr>
            </a:lvl9pPr>
          </a:lstStyle>
          <a:p>
            <a:pPr marL="285750" lvl="0" indent="-285750" algn="l">
              <a:buFont typeface="Arial" panose="020B0604020202020204" pitchFamily="34" charset="0"/>
              <a:buChar char="•"/>
            </a:pPr>
            <a:r>
              <a:rPr lang="en-US" sz="1400" dirty="0">
                <a:solidFill>
                  <a:schemeClr val="tx1"/>
                </a:solidFill>
              </a:rPr>
              <a:t>We are using popular unsupervised algorithms like Isolation Forest, One-class SVM, K-means to identify anomalous points</a:t>
            </a:r>
          </a:p>
          <a:p>
            <a:pPr marL="285750" lvl="0" indent="-285750" algn="l">
              <a:buFont typeface="Arial" panose="020B0604020202020204" pitchFamily="34" charset="0"/>
              <a:buChar char="•"/>
            </a:pPr>
            <a:endParaRPr lang="en-US" sz="1400" dirty="0">
              <a:solidFill>
                <a:schemeClr val="tx1"/>
              </a:solidFill>
            </a:endParaRPr>
          </a:p>
          <a:p>
            <a:pPr marL="285750" lvl="0" indent="-285750" algn="l">
              <a:buFont typeface="Arial" panose="020B0604020202020204" pitchFamily="34" charset="0"/>
              <a:buChar char="•"/>
            </a:pPr>
            <a:r>
              <a:rPr lang="en-US" sz="1400" dirty="0">
                <a:solidFill>
                  <a:schemeClr val="tx1"/>
                </a:solidFill>
              </a:rPr>
              <a:t> The algorithms were chosen so that they could be scaled to multidimensional data as well</a:t>
            </a:r>
          </a:p>
          <a:p>
            <a:pPr marL="285750" lvl="0" indent="-285750" algn="l">
              <a:buFont typeface="Arial" panose="020B0604020202020204" pitchFamily="34" charset="0"/>
              <a:buChar char="•"/>
            </a:pPr>
            <a:endParaRPr lang="en-US" sz="1400" dirty="0">
              <a:solidFill>
                <a:schemeClr val="tx1"/>
              </a:solidFill>
            </a:endParaRPr>
          </a:p>
          <a:p>
            <a:pPr marL="285750" lvl="0" indent="-285750" algn="l">
              <a:buFont typeface="Arial" panose="020B0604020202020204" pitchFamily="34" charset="0"/>
              <a:buChar char="•"/>
            </a:pPr>
            <a:r>
              <a:rPr lang="en-US" sz="1400" dirty="0">
                <a:solidFill>
                  <a:schemeClr val="tx1"/>
                </a:solidFill>
              </a:rPr>
              <a:t>We are also validating these algorithms by testing their performance against 67 different time series data provided by Yahoo </a:t>
            </a:r>
          </a:p>
        </p:txBody>
      </p:sp>
    </p:spTree>
    <p:extLst>
      <p:ext uri="{BB962C8B-B14F-4D97-AF65-F5344CB8AC3E}">
        <p14:creationId xmlns:p14="http://schemas.microsoft.com/office/powerpoint/2010/main" val="128087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5EA9-67A9-47DE-A75B-95576EB8C11B}"/>
              </a:ext>
            </a:extLst>
          </p:cNvPr>
          <p:cNvSpPr>
            <a:spLocks noGrp="1"/>
          </p:cNvSpPr>
          <p:nvPr>
            <p:ph type="title"/>
          </p:nvPr>
        </p:nvSpPr>
        <p:spPr/>
        <p:txBody>
          <a:bodyPr>
            <a:noAutofit/>
          </a:bodyPr>
          <a:lstStyle/>
          <a:p>
            <a:r>
              <a:rPr lang="en-US" sz="3000" dirty="0"/>
              <a:t>Yahoo has provided multiple time series datasets that could be used to benchmark Anomaly Detection algorithms </a:t>
            </a:r>
          </a:p>
        </p:txBody>
      </p:sp>
      <p:graphicFrame>
        <p:nvGraphicFramePr>
          <p:cNvPr id="4" name="Content Placeholder 3">
            <a:extLst>
              <a:ext uri="{FF2B5EF4-FFF2-40B4-BE49-F238E27FC236}">
                <a16:creationId xmlns:a16="http://schemas.microsoft.com/office/drawing/2014/main" id="{2111F75E-C038-4460-908E-71B26CC21742}"/>
              </a:ext>
            </a:extLst>
          </p:cNvPr>
          <p:cNvGraphicFramePr>
            <a:graphicFrameLocks noGrp="1"/>
          </p:cNvGraphicFramePr>
          <p:nvPr>
            <p:ph idx="1"/>
            <p:extLst>
              <p:ext uri="{D42A27DB-BD31-4B8C-83A1-F6EECF244321}">
                <p14:modId xmlns:p14="http://schemas.microsoft.com/office/powerpoint/2010/main" val="2739758413"/>
              </p:ext>
            </p:extLst>
          </p:nvPr>
        </p:nvGraphicFramePr>
        <p:xfrm>
          <a:off x="838200" y="1638300"/>
          <a:ext cx="4559424" cy="2276769"/>
        </p:xfrm>
        <a:graphic>
          <a:graphicData uri="http://schemas.openxmlformats.org/drawingml/2006/table">
            <a:tbl>
              <a:tblPr firstRow="1" bandRow="1">
                <a:tableStyleId>{5C22544A-7EE6-4342-B048-85BDC9FD1C3A}</a:tableStyleId>
              </a:tblPr>
              <a:tblGrid>
                <a:gridCol w="1519808">
                  <a:extLst>
                    <a:ext uri="{9D8B030D-6E8A-4147-A177-3AD203B41FA5}">
                      <a16:colId xmlns:a16="http://schemas.microsoft.com/office/drawing/2014/main" val="2738569267"/>
                    </a:ext>
                  </a:extLst>
                </a:gridCol>
                <a:gridCol w="1519808">
                  <a:extLst>
                    <a:ext uri="{9D8B030D-6E8A-4147-A177-3AD203B41FA5}">
                      <a16:colId xmlns:a16="http://schemas.microsoft.com/office/drawing/2014/main" val="1834972732"/>
                    </a:ext>
                  </a:extLst>
                </a:gridCol>
                <a:gridCol w="1519808">
                  <a:extLst>
                    <a:ext uri="{9D8B030D-6E8A-4147-A177-3AD203B41FA5}">
                      <a16:colId xmlns:a16="http://schemas.microsoft.com/office/drawing/2014/main" val="916640134"/>
                    </a:ext>
                  </a:extLst>
                </a:gridCol>
              </a:tblGrid>
              <a:tr h="365895">
                <a:tc>
                  <a:txBody>
                    <a:bodyPr/>
                    <a:lstStyle/>
                    <a:p>
                      <a:pPr algn="ctr"/>
                      <a:r>
                        <a:rPr lang="en-US" sz="1600" dirty="0"/>
                        <a:t>Time stamp</a:t>
                      </a:r>
                    </a:p>
                  </a:txBody>
                  <a:tcPr/>
                </a:tc>
                <a:tc>
                  <a:txBody>
                    <a:bodyPr/>
                    <a:lstStyle/>
                    <a:p>
                      <a:pPr algn="ctr"/>
                      <a:r>
                        <a:rPr lang="en-US" sz="1600" dirty="0"/>
                        <a:t>Value</a:t>
                      </a:r>
                    </a:p>
                  </a:txBody>
                  <a:tcPr/>
                </a:tc>
                <a:tc>
                  <a:txBody>
                    <a:bodyPr/>
                    <a:lstStyle/>
                    <a:p>
                      <a:pPr algn="ctr"/>
                      <a:r>
                        <a:rPr lang="en-US" sz="1600" dirty="0"/>
                        <a:t>Anomaly</a:t>
                      </a:r>
                    </a:p>
                  </a:txBody>
                  <a:tcPr/>
                </a:tc>
                <a:extLst>
                  <a:ext uri="{0D108BD9-81ED-4DB2-BD59-A6C34878D82A}">
                    <a16:rowId xmlns:a16="http://schemas.microsoft.com/office/drawing/2014/main" val="3173148489"/>
                  </a:ext>
                </a:extLst>
              </a:tr>
              <a:tr h="318479">
                <a:tc>
                  <a:txBody>
                    <a:bodyPr/>
                    <a:lstStyle/>
                    <a:p>
                      <a:pPr algn="ctr" fontAlgn="b"/>
                      <a:r>
                        <a:rPr lang="en-US" sz="1200" b="0" i="0" u="none" strike="noStrike" dirty="0">
                          <a:solidFill>
                            <a:srgbClr val="000000"/>
                          </a:solidFill>
                          <a:effectLst/>
                          <a:latin typeface="Calibri" panose="020F0502020204030204" pitchFamily="34" charset="0"/>
                        </a:rPr>
                        <a:t>1416722400</a:t>
                      </a:r>
                    </a:p>
                  </a:txBody>
                  <a:tcPr marL="7620" marR="7620" marT="7620" marB="0" anchor="b"/>
                </a:tc>
                <a:tc>
                  <a:txBody>
                    <a:bodyPr/>
                    <a:lstStyle/>
                    <a:p>
                      <a:pPr algn="ctr" fontAlgn="b"/>
                      <a:r>
                        <a:rPr lang="en-US" sz="1200" b="0" i="0" u="none" strike="noStrike" dirty="0">
                          <a:solidFill>
                            <a:srgbClr val="000000"/>
                          </a:solidFill>
                          <a:effectLst/>
                          <a:latin typeface="Calibri" panose="020F0502020204030204" pitchFamily="34" charset="0"/>
                        </a:rPr>
                        <a:t>-46.3943564</a:t>
                      </a:r>
                    </a:p>
                  </a:txBody>
                  <a:tcPr marL="7620" marR="7620" marT="7620" marB="0" anchor="b"/>
                </a:tc>
                <a:tc>
                  <a:txBody>
                    <a:bodyPr/>
                    <a:lstStyle/>
                    <a:p>
                      <a:pPr algn="ctr" fontAlgn="b"/>
                      <a:r>
                        <a:rPr lang="en-US" sz="12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700278747"/>
                  </a:ext>
                </a:extLst>
              </a:tr>
              <a:tr h="318479">
                <a:tc>
                  <a:txBody>
                    <a:bodyPr/>
                    <a:lstStyle/>
                    <a:p>
                      <a:pPr algn="ctr" fontAlgn="b"/>
                      <a:r>
                        <a:rPr lang="en-US" sz="1200" b="0" i="0" u="none" strike="noStrike" dirty="0">
                          <a:solidFill>
                            <a:srgbClr val="000000"/>
                          </a:solidFill>
                          <a:effectLst/>
                          <a:latin typeface="Calibri" panose="020F0502020204030204" pitchFamily="34" charset="0"/>
                        </a:rPr>
                        <a:t>1416726000</a:t>
                      </a:r>
                    </a:p>
                  </a:txBody>
                  <a:tcPr marL="7620" marR="7620" marT="7620" marB="0" anchor="b"/>
                </a:tc>
                <a:tc>
                  <a:txBody>
                    <a:bodyPr/>
                    <a:lstStyle/>
                    <a:p>
                      <a:pPr algn="ctr" fontAlgn="b"/>
                      <a:r>
                        <a:rPr lang="en-US" sz="1200" b="0" i="0" u="none" strike="noStrike" dirty="0">
                          <a:solidFill>
                            <a:srgbClr val="000000"/>
                          </a:solidFill>
                          <a:effectLst/>
                          <a:latin typeface="Calibri" panose="020F0502020204030204" pitchFamily="34" charset="0"/>
                        </a:rPr>
                        <a:t>311.3462336</a:t>
                      </a:r>
                    </a:p>
                  </a:txBody>
                  <a:tcPr marL="7620" marR="7620" marT="7620" marB="0" anchor="b"/>
                </a:tc>
                <a:tc>
                  <a:txBody>
                    <a:bodyPr/>
                    <a:lstStyle/>
                    <a:p>
                      <a:pPr algn="ctr" fontAlgn="b"/>
                      <a:r>
                        <a:rPr lang="en-US" sz="1200" b="0" i="0" u="none" strike="noStrike">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66341729"/>
                  </a:ext>
                </a:extLst>
              </a:tr>
              <a:tr h="318479">
                <a:tc>
                  <a:txBody>
                    <a:bodyPr/>
                    <a:lstStyle/>
                    <a:p>
                      <a:pPr algn="ctr" fontAlgn="b"/>
                      <a:r>
                        <a:rPr lang="en-US" sz="1200" b="0" i="0" u="none" strike="noStrike" dirty="0">
                          <a:solidFill>
                            <a:srgbClr val="000000"/>
                          </a:solidFill>
                          <a:effectLst/>
                          <a:latin typeface="Calibri" panose="020F0502020204030204" pitchFamily="34" charset="0"/>
                        </a:rPr>
                        <a:t>1416729600</a:t>
                      </a:r>
                    </a:p>
                  </a:txBody>
                  <a:tcPr marL="7620" marR="7620" marT="7620" marB="0" anchor="b"/>
                </a:tc>
                <a:tc>
                  <a:txBody>
                    <a:bodyPr/>
                    <a:lstStyle/>
                    <a:p>
                      <a:pPr algn="ctr" fontAlgn="b"/>
                      <a:r>
                        <a:rPr lang="en-US" sz="1200" b="0" i="0" u="none" strike="noStrike" dirty="0">
                          <a:solidFill>
                            <a:srgbClr val="000000"/>
                          </a:solidFill>
                          <a:effectLst/>
                          <a:latin typeface="Calibri" panose="020F0502020204030204" pitchFamily="34" charset="0"/>
                        </a:rPr>
                        <a:t>543.279051</a:t>
                      </a:r>
                    </a:p>
                  </a:txBody>
                  <a:tcPr marL="7620" marR="7620" marT="7620"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2209457277"/>
                  </a:ext>
                </a:extLst>
              </a:tr>
              <a:tr h="318479">
                <a:tc>
                  <a:txBody>
                    <a:bodyPr/>
                    <a:lstStyle/>
                    <a:p>
                      <a:pPr algn="ctr" fontAlgn="b"/>
                      <a:r>
                        <a:rPr lang="en-US" sz="1200" b="0" i="0" u="none" strike="noStrike">
                          <a:solidFill>
                            <a:srgbClr val="000000"/>
                          </a:solidFill>
                          <a:effectLst/>
                          <a:latin typeface="Calibri" panose="020F0502020204030204" pitchFamily="34" charset="0"/>
                        </a:rPr>
                        <a:t>1416733200</a:t>
                      </a:r>
                    </a:p>
                  </a:txBody>
                  <a:tcPr marL="7620" marR="7620" marT="7620" marB="0" anchor="b"/>
                </a:tc>
                <a:tc>
                  <a:txBody>
                    <a:bodyPr/>
                    <a:lstStyle/>
                    <a:p>
                      <a:pPr algn="ctr" fontAlgn="b"/>
                      <a:r>
                        <a:rPr lang="en-US" sz="1200" b="0" i="0" u="none" strike="noStrike" dirty="0">
                          <a:solidFill>
                            <a:srgbClr val="000000"/>
                          </a:solidFill>
                          <a:effectLst/>
                          <a:latin typeface="Calibri" panose="020F0502020204030204" pitchFamily="34" charset="0"/>
                        </a:rPr>
                        <a:t>603.4419825</a:t>
                      </a:r>
                    </a:p>
                  </a:txBody>
                  <a:tcPr marL="7620" marR="7620" marT="7620"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2373998170"/>
                  </a:ext>
                </a:extLst>
              </a:tr>
              <a:tr h="318479">
                <a:tc>
                  <a:txBody>
                    <a:bodyPr/>
                    <a:lstStyle/>
                    <a:p>
                      <a:pPr algn="ctr" fontAlgn="b"/>
                      <a:r>
                        <a:rPr lang="en-US" sz="1200" b="0" i="0" u="none" strike="noStrike">
                          <a:solidFill>
                            <a:srgbClr val="000000"/>
                          </a:solidFill>
                          <a:effectLst/>
                          <a:latin typeface="Calibri" panose="020F0502020204030204" pitchFamily="34" charset="0"/>
                        </a:rPr>
                        <a:t>1416736800</a:t>
                      </a:r>
                    </a:p>
                  </a:txBody>
                  <a:tcPr marL="7620" marR="7620" marT="7620" marB="0" anchor="b"/>
                </a:tc>
                <a:tc>
                  <a:txBody>
                    <a:bodyPr/>
                    <a:lstStyle/>
                    <a:p>
                      <a:pPr algn="ctr" fontAlgn="b"/>
                      <a:r>
                        <a:rPr lang="en-US" sz="1200" b="0" i="0" u="none" strike="noStrike" dirty="0">
                          <a:solidFill>
                            <a:srgbClr val="000000"/>
                          </a:solidFill>
                          <a:effectLst/>
                          <a:latin typeface="Calibri" panose="020F0502020204030204" pitchFamily="34" charset="0"/>
                        </a:rPr>
                        <a:t>652.8072434</a:t>
                      </a:r>
                    </a:p>
                  </a:txBody>
                  <a:tcPr marL="7620" marR="7620" marT="7620"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1562465726"/>
                  </a:ext>
                </a:extLst>
              </a:tr>
              <a:tr h="318479">
                <a:tc>
                  <a:txBody>
                    <a:bodyPr/>
                    <a:lstStyle/>
                    <a:p>
                      <a:pPr algn="ctr" fontAlgn="b"/>
                      <a:r>
                        <a:rPr lang="en-US" sz="1200" b="0" i="0" u="none" strike="noStrike">
                          <a:solidFill>
                            <a:srgbClr val="000000"/>
                          </a:solidFill>
                          <a:effectLst/>
                          <a:latin typeface="Calibri" panose="020F0502020204030204" pitchFamily="34" charset="0"/>
                        </a:rPr>
                        <a:t>1416740400</a:t>
                      </a:r>
                    </a:p>
                  </a:txBody>
                  <a:tcPr marL="7620" marR="7620" marT="7620" marB="0" anchor="b"/>
                </a:tc>
                <a:tc>
                  <a:txBody>
                    <a:bodyPr/>
                    <a:lstStyle/>
                    <a:p>
                      <a:pPr algn="ctr" fontAlgn="b"/>
                      <a:r>
                        <a:rPr lang="en-US" sz="1200" b="0" i="0" u="none" strike="noStrike">
                          <a:solidFill>
                            <a:srgbClr val="000000"/>
                          </a:solidFill>
                          <a:effectLst/>
                          <a:latin typeface="Calibri" panose="020F0502020204030204" pitchFamily="34" charset="0"/>
                        </a:rPr>
                        <a:t>429.8209026</a:t>
                      </a:r>
                    </a:p>
                  </a:txBody>
                  <a:tcPr marL="7620" marR="7620" marT="7620"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7620" marR="7620" marT="7620" marB="0" anchor="b"/>
                </a:tc>
                <a:extLst>
                  <a:ext uri="{0D108BD9-81ED-4DB2-BD59-A6C34878D82A}">
                    <a16:rowId xmlns:a16="http://schemas.microsoft.com/office/drawing/2014/main" val="3448736210"/>
                  </a:ext>
                </a:extLst>
              </a:tr>
            </a:tbl>
          </a:graphicData>
        </a:graphic>
      </p:graphicFrame>
      <p:sp>
        <p:nvSpPr>
          <p:cNvPr id="9" name="Rectangle: Rounded Corners 8">
            <a:extLst>
              <a:ext uri="{FF2B5EF4-FFF2-40B4-BE49-F238E27FC236}">
                <a16:creationId xmlns:a16="http://schemas.microsoft.com/office/drawing/2014/main" id="{142F37F7-10D3-4833-B2C5-58C07FA7F011}"/>
              </a:ext>
            </a:extLst>
          </p:cNvPr>
          <p:cNvSpPr/>
          <p:nvPr/>
        </p:nvSpPr>
        <p:spPr>
          <a:xfrm>
            <a:off x="5719952" y="4171282"/>
            <a:ext cx="2179320"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Data</a:t>
            </a:r>
          </a:p>
        </p:txBody>
      </p:sp>
      <p:sp>
        <p:nvSpPr>
          <p:cNvPr id="11" name="Rectangle 10">
            <a:extLst>
              <a:ext uri="{FF2B5EF4-FFF2-40B4-BE49-F238E27FC236}">
                <a16:creationId xmlns:a16="http://schemas.microsoft.com/office/drawing/2014/main" id="{0ACE3FC7-1256-4C03-90E9-881735A87F9F}"/>
              </a:ext>
            </a:extLst>
          </p:cNvPr>
          <p:cNvSpPr/>
          <p:nvPr/>
        </p:nvSpPr>
        <p:spPr>
          <a:xfrm>
            <a:off x="5719952" y="4482178"/>
            <a:ext cx="5633848" cy="20836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tx1"/>
                </a:solidFill>
              </a:rPr>
              <a:t>We had written a request to Yahoo and obtained 67 times series anomaly detection benchmarking files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The data is partly from yahoos real data along with some syntactic data and the anomalies have been tagged manually by yahoo engineers </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We are using these files to benchmark the performance of our algorithms </a:t>
            </a:r>
          </a:p>
        </p:txBody>
      </p:sp>
      <p:pic>
        <p:nvPicPr>
          <p:cNvPr id="5" name="Picture 4">
            <a:extLst>
              <a:ext uri="{FF2B5EF4-FFF2-40B4-BE49-F238E27FC236}">
                <a16:creationId xmlns:a16="http://schemas.microsoft.com/office/drawing/2014/main" id="{2A838F11-D845-4715-82C6-4F6AE7E1F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22" y="4171282"/>
            <a:ext cx="4488402" cy="2394518"/>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B73ADD6C-9A37-40B6-A2AA-B6F88925F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952" y="1697352"/>
            <a:ext cx="5633848" cy="22767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82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5EA9-67A9-47DE-A75B-95576EB8C11B}"/>
              </a:ext>
            </a:extLst>
          </p:cNvPr>
          <p:cNvSpPr>
            <a:spLocks noGrp="1"/>
          </p:cNvSpPr>
          <p:nvPr>
            <p:ph type="title"/>
          </p:nvPr>
        </p:nvSpPr>
        <p:spPr/>
        <p:txBody>
          <a:bodyPr>
            <a:noAutofit/>
          </a:bodyPr>
          <a:lstStyle/>
          <a:p>
            <a:r>
              <a:rPr lang="en-US" sz="3000" dirty="0"/>
              <a:t>Data has both trend and seasonality which needs to be accounted before tagging anomalies </a:t>
            </a:r>
          </a:p>
        </p:txBody>
      </p:sp>
      <p:sp>
        <p:nvSpPr>
          <p:cNvPr id="9" name="Rectangle: Rounded Corners 8">
            <a:extLst>
              <a:ext uri="{FF2B5EF4-FFF2-40B4-BE49-F238E27FC236}">
                <a16:creationId xmlns:a16="http://schemas.microsoft.com/office/drawing/2014/main" id="{142F37F7-10D3-4833-B2C5-58C07FA7F011}"/>
              </a:ext>
            </a:extLst>
          </p:cNvPr>
          <p:cNvSpPr/>
          <p:nvPr/>
        </p:nvSpPr>
        <p:spPr>
          <a:xfrm>
            <a:off x="763479" y="4384927"/>
            <a:ext cx="2179320"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Trend</a:t>
            </a:r>
          </a:p>
        </p:txBody>
      </p:sp>
      <p:sp>
        <p:nvSpPr>
          <p:cNvPr id="10" name="Rectangle 9">
            <a:extLst>
              <a:ext uri="{FF2B5EF4-FFF2-40B4-BE49-F238E27FC236}">
                <a16:creationId xmlns:a16="http://schemas.microsoft.com/office/drawing/2014/main" id="{36CD1133-99A5-4CCA-953C-93CF7D80986F}"/>
              </a:ext>
            </a:extLst>
          </p:cNvPr>
          <p:cNvSpPr/>
          <p:nvPr/>
        </p:nvSpPr>
        <p:spPr>
          <a:xfrm>
            <a:off x="763479" y="4695825"/>
            <a:ext cx="5332521" cy="2002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tx1"/>
                </a:solidFill>
              </a:rPr>
              <a:t> Time series data has a lot of trend, the sales of a new product is expected to increase over time</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 Now the increase should not be tagged as an anomaly but the sudden spike or dip in the sales should be correctly identified as soon as possible for the business teams to take necessary action</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The trend was removed using the Beta coefficient  simple linear Regression model, between the position of the value and the value </a:t>
            </a:r>
          </a:p>
        </p:txBody>
      </p:sp>
      <p:sp>
        <p:nvSpPr>
          <p:cNvPr id="7" name="Rectangle: Rounded Corners 6">
            <a:extLst>
              <a:ext uri="{FF2B5EF4-FFF2-40B4-BE49-F238E27FC236}">
                <a16:creationId xmlns:a16="http://schemas.microsoft.com/office/drawing/2014/main" id="{BBD44D0A-F0AB-49C8-B5BD-ADB41E573980}"/>
              </a:ext>
            </a:extLst>
          </p:cNvPr>
          <p:cNvSpPr/>
          <p:nvPr/>
        </p:nvSpPr>
        <p:spPr>
          <a:xfrm>
            <a:off x="6358510" y="4384927"/>
            <a:ext cx="2179320"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Seasonality</a:t>
            </a:r>
          </a:p>
        </p:txBody>
      </p:sp>
      <p:sp>
        <p:nvSpPr>
          <p:cNvPr id="8" name="Rectangle 7">
            <a:extLst>
              <a:ext uri="{FF2B5EF4-FFF2-40B4-BE49-F238E27FC236}">
                <a16:creationId xmlns:a16="http://schemas.microsoft.com/office/drawing/2014/main" id="{4EEA74E9-B6C4-41BA-87B7-9778521C4D78}"/>
              </a:ext>
            </a:extLst>
          </p:cNvPr>
          <p:cNvSpPr/>
          <p:nvPr/>
        </p:nvSpPr>
        <p:spPr>
          <a:xfrm>
            <a:off x="6358510" y="4695823"/>
            <a:ext cx="5400673" cy="2002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tx1"/>
                </a:solidFill>
              </a:rPr>
              <a:t>In addition to trend the time series data also has a lot of seasonality, the traffic during the weekends is generally higher on websites due to the additional time or it could be vice verse in other cases</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Above is an image of how the time series varies by the day of a week after removing trend for a particular file</a:t>
            </a:r>
          </a:p>
        </p:txBody>
      </p:sp>
      <p:pic>
        <p:nvPicPr>
          <p:cNvPr id="4" name="Picture 3">
            <a:extLst>
              <a:ext uri="{FF2B5EF4-FFF2-40B4-BE49-F238E27FC236}">
                <a16:creationId xmlns:a16="http://schemas.microsoft.com/office/drawing/2014/main" id="{6369FFCE-802F-4F71-86E1-66E6D70BC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510" y="1611747"/>
            <a:ext cx="5295899" cy="256352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EAF622FA-EF7D-4601-AE2D-678313B21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62366"/>
            <a:ext cx="5153025" cy="254122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896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644E-81C8-4D91-8798-A45B554D292D}"/>
              </a:ext>
            </a:extLst>
          </p:cNvPr>
          <p:cNvSpPr>
            <a:spLocks noGrp="1"/>
          </p:cNvSpPr>
          <p:nvPr>
            <p:ph type="title"/>
          </p:nvPr>
        </p:nvSpPr>
        <p:spPr/>
        <p:txBody>
          <a:bodyPr>
            <a:normAutofit/>
          </a:bodyPr>
          <a:lstStyle/>
          <a:p>
            <a:r>
              <a:rPr lang="en-US" sz="3000" dirty="0"/>
              <a:t>Recall and F1 score important metrics to be considered while evaluating Anomaly Detection Algorithms</a:t>
            </a:r>
          </a:p>
        </p:txBody>
      </p:sp>
      <p:sp>
        <p:nvSpPr>
          <p:cNvPr id="4" name="Rectangle: Rounded Corners 3">
            <a:extLst>
              <a:ext uri="{FF2B5EF4-FFF2-40B4-BE49-F238E27FC236}">
                <a16:creationId xmlns:a16="http://schemas.microsoft.com/office/drawing/2014/main" id="{1A322F80-0D33-49F6-97DE-5E8BC10A869A}"/>
              </a:ext>
            </a:extLst>
          </p:cNvPr>
          <p:cNvSpPr/>
          <p:nvPr/>
        </p:nvSpPr>
        <p:spPr>
          <a:xfrm>
            <a:off x="838200" y="1825625"/>
            <a:ext cx="2179320"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Recall</a:t>
            </a:r>
          </a:p>
        </p:txBody>
      </p:sp>
      <p:sp>
        <p:nvSpPr>
          <p:cNvPr id="5" name="Rectangle 4">
            <a:extLst>
              <a:ext uri="{FF2B5EF4-FFF2-40B4-BE49-F238E27FC236}">
                <a16:creationId xmlns:a16="http://schemas.microsoft.com/office/drawing/2014/main" id="{97EE6957-2100-45B3-AC41-8DFCF4C4BAAD}"/>
              </a:ext>
            </a:extLst>
          </p:cNvPr>
          <p:cNvSpPr/>
          <p:nvPr/>
        </p:nvSpPr>
        <p:spPr>
          <a:xfrm>
            <a:off x="838200" y="2136521"/>
            <a:ext cx="5057775" cy="2002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tx1"/>
                </a:solidFill>
              </a:rPr>
              <a:t>Recall metric measures the number of Anomalous points that the model is able to correctly tag to the total number of anomalous points in the data</a:t>
            </a:r>
          </a:p>
          <a:p>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6" name="Rectangle: Rounded Corners 5">
            <a:extLst>
              <a:ext uri="{FF2B5EF4-FFF2-40B4-BE49-F238E27FC236}">
                <a16:creationId xmlns:a16="http://schemas.microsoft.com/office/drawing/2014/main" id="{1037390B-928C-481A-BB8E-228CE6501DF2}"/>
              </a:ext>
            </a:extLst>
          </p:cNvPr>
          <p:cNvSpPr/>
          <p:nvPr/>
        </p:nvSpPr>
        <p:spPr>
          <a:xfrm>
            <a:off x="6284599" y="1825625"/>
            <a:ext cx="2202176"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Precision</a:t>
            </a:r>
          </a:p>
        </p:txBody>
      </p:sp>
      <p:sp>
        <p:nvSpPr>
          <p:cNvPr id="7" name="Rectangle 6">
            <a:extLst>
              <a:ext uri="{FF2B5EF4-FFF2-40B4-BE49-F238E27FC236}">
                <a16:creationId xmlns:a16="http://schemas.microsoft.com/office/drawing/2014/main" id="{19A6F94D-21EC-4ECC-AB2A-8401E14096D7}"/>
              </a:ext>
            </a:extLst>
          </p:cNvPr>
          <p:cNvSpPr/>
          <p:nvPr/>
        </p:nvSpPr>
        <p:spPr>
          <a:xfrm>
            <a:off x="6296027" y="2136521"/>
            <a:ext cx="5057775" cy="2002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tx1"/>
                </a:solidFill>
              </a:rPr>
              <a:t>The precision is the ratio of the number of correctly tagged anomalous points to the total number of points tagged as anomaly</a:t>
            </a:r>
          </a:p>
        </p:txBody>
      </p:sp>
      <p:sp>
        <p:nvSpPr>
          <p:cNvPr id="8" name="Rectangle: Rounded Corners 7">
            <a:extLst>
              <a:ext uri="{FF2B5EF4-FFF2-40B4-BE49-F238E27FC236}">
                <a16:creationId xmlns:a16="http://schemas.microsoft.com/office/drawing/2014/main" id="{952392E0-8382-46D8-90E5-317F285A7520}"/>
              </a:ext>
            </a:extLst>
          </p:cNvPr>
          <p:cNvSpPr/>
          <p:nvPr/>
        </p:nvSpPr>
        <p:spPr>
          <a:xfrm>
            <a:off x="3367087" y="4274042"/>
            <a:ext cx="2179320"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F1 Score</a:t>
            </a:r>
          </a:p>
        </p:txBody>
      </p:sp>
      <p:sp>
        <p:nvSpPr>
          <p:cNvPr id="9" name="Rectangle 8">
            <a:extLst>
              <a:ext uri="{FF2B5EF4-FFF2-40B4-BE49-F238E27FC236}">
                <a16:creationId xmlns:a16="http://schemas.microsoft.com/office/drawing/2014/main" id="{34B77B98-0F65-4C9D-B867-4E5D3A4A734C}"/>
              </a:ext>
            </a:extLst>
          </p:cNvPr>
          <p:cNvSpPr/>
          <p:nvPr/>
        </p:nvSpPr>
        <p:spPr>
          <a:xfrm>
            <a:off x="3367087" y="4584938"/>
            <a:ext cx="5057775" cy="2002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tx1"/>
                </a:solidFill>
              </a:rPr>
              <a:t>F1 Score is the harmonic mean of recall and precision.</a:t>
            </a:r>
          </a:p>
          <a:p>
            <a:pPr marL="285750" indent="-285750">
              <a:buFont typeface="Arial" panose="020B0604020202020204" pitchFamily="34" charset="0"/>
              <a:buChar char="•"/>
            </a:pPr>
            <a:r>
              <a:rPr lang="en-US" sz="1400" dirty="0">
                <a:solidFill>
                  <a:schemeClr val="tx1"/>
                </a:solidFill>
              </a:rPr>
              <a:t>This metric shows the balance between Recall and Precision, the ideal value for F1 score is 1</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28A8ACD-60D7-49DE-AFBD-361A5C028F65}"/>
                  </a:ext>
                </a:extLst>
              </p:cNvPr>
              <p:cNvSpPr txBox="1"/>
              <p:nvPr/>
            </p:nvSpPr>
            <p:spPr>
              <a:xfrm>
                <a:off x="1321555" y="3267881"/>
                <a:ext cx="4262705" cy="567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𝑅𝑒𝑐𝑎𝑙𝑙</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 </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𝑁𝑒𝑔𝑎𝑡𝑖𝑣𝑒</m:t>
                          </m:r>
                        </m:den>
                      </m:f>
                    </m:oMath>
                  </m:oMathPara>
                </a14:m>
                <a:endParaRPr lang="en-US" dirty="0"/>
              </a:p>
            </p:txBody>
          </p:sp>
        </mc:Choice>
        <mc:Fallback xmlns="">
          <p:sp>
            <p:nvSpPr>
              <p:cNvPr id="12" name="TextBox 11">
                <a:extLst>
                  <a:ext uri="{FF2B5EF4-FFF2-40B4-BE49-F238E27FC236}">
                    <a16:creationId xmlns:a16="http://schemas.microsoft.com/office/drawing/2014/main" id="{328A8ACD-60D7-49DE-AFBD-361A5C028F65}"/>
                  </a:ext>
                </a:extLst>
              </p:cNvPr>
              <p:cNvSpPr txBox="1">
                <a:spLocks noRot="1" noChangeAspect="1" noMove="1" noResize="1" noEditPoints="1" noAdjustHandles="1" noChangeArrowheads="1" noChangeShapeType="1" noTextEdit="1"/>
              </p:cNvSpPr>
              <p:nvPr/>
            </p:nvSpPr>
            <p:spPr>
              <a:xfrm>
                <a:off x="1321555" y="3267881"/>
                <a:ext cx="4262705" cy="5671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19493EB-B4F9-4151-AD72-B86935AED67A}"/>
                  </a:ext>
                </a:extLst>
              </p:cNvPr>
              <p:cNvSpPr txBox="1"/>
              <p:nvPr/>
            </p:nvSpPr>
            <p:spPr>
              <a:xfrm>
                <a:off x="6607740" y="3267881"/>
                <a:ext cx="4498219"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 </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m:t>
                          </m:r>
                        </m:den>
                      </m:f>
                    </m:oMath>
                  </m:oMathPara>
                </a14:m>
                <a:endParaRPr lang="en-US" dirty="0"/>
              </a:p>
            </p:txBody>
          </p:sp>
        </mc:Choice>
        <mc:Fallback xmlns="">
          <p:sp>
            <p:nvSpPr>
              <p:cNvPr id="13" name="TextBox 12">
                <a:extLst>
                  <a:ext uri="{FF2B5EF4-FFF2-40B4-BE49-F238E27FC236}">
                    <a16:creationId xmlns:a16="http://schemas.microsoft.com/office/drawing/2014/main" id="{C19493EB-B4F9-4151-AD72-B86935AED67A}"/>
                  </a:ext>
                </a:extLst>
              </p:cNvPr>
              <p:cNvSpPr txBox="1">
                <a:spLocks noRot="1" noChangeAspect="1" noMove="1" noResize="1" noEditPoints="1" noAdjustHandles="1" noChangeArrowheads="1" noChangeShapeType="1" noTextEdit="1"/>
              </p:cNvSpPr>
              <p:nvPr/>
            </p:nvSpPr>
            <p:spPr>
              <a:xfrm>
                <a:off x="6607740" y="3267881"/>
                <a:ext cx="4498219" cy="52315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C422AA6-21D6-4444-AA4B-B1A090FFC86A}"/>
                  </a:ext>
                </a:extLst>
              </p:cNvPr>
              <p:cNvSpPr txBox="1"/>
              <p:nvPr/>
            </p:nvSpPr>
            <p:spPr>
              <a:xfrm>
                <a:off x="4227519" y="5752911"/>
                <a:ext cx="3599062"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1 </m:t>
                      </m:r>
                      <m:r>
                        <a:rPr lang="en-US" b="0" i="1" smtClean="0">
                          <a:latin typeface="Cambria Math" panose="02040503050406030204" pitchFamily="18" charset="0"/>
                        </a:rPr>
                        <m:t>𝑆𝑐𝑜𝑟𝑒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 ∗</m:t>
                          </m:r>
                          <m:r>
                            <a:rPr lang="en-US" b="0" i="1" smtClean="0">
                              <a:latin typeface="Cambria Math" panose="02040503050406030204" pitchFamily="18" charset="0"/>
                            </a:rPr>
                            <m:t>𝑅𝑒𝑐𝑎𝑙𝑙</m:t>
                          </m:r>
                          <m:r>
                            <a:rPr lang="en-US" b="0" i="1" smtClean="0">
                              <a:latin typeface="Cambria Math" panose="02040503050406030204" pitchFamily="18" charset="0"/>
                            </a:rPr>
                            <m:t>  ∗</m:t>
                          </m:r>
                          <m:r>
                            <a:rPr lang="en-US" b="0" i="1" smtClean="0">
                              <a:latin typeface="Cambria Math" panose="02040503050406030204" pitchFamily="18" charset="0"/>
                            </a:rPr>
                            <m:t>𝑃𝑟𝑒𝑐𝑖𝑠𝑖𝑜𝑛</m:t>
                          </m:r>
                        </m:num>
                        <m:den>
                          <m:r>
                            <a:rPr lang="en-US" b="0" i="1" smtClean="0">
                              <a:latin typeface="Cambria Math" panose="02040503050406030204" pitchFamily="18" charset="0"/>
                            </a:rPr>
                            <m:t>𝑅𝑒𝑐𝑎𝑙𝑙</m:t>
                          </m:r>
                          <m:r>
                            <a:rPr lang="en-US" b="0" i="1" smtClean="0">
                              <a:latin typeface="Cambria Math" panose="02040503050406030204" pitchFamily="18" charset="0"/>
                            </a:rPr>
                            <m:t>+</m:t>
                          </m:r>
                          <m:r>
                            <a:rPr lang="en-US" b="0" i="1" smtClean="0">
                              <a:latin typeface="Cambria Math" panose="02040503050406030204" pitchFamily="18" charset="0"/>
                            </a:rPr>
                            <m:t>𝑃𝑟𝑒𝑐𝑖𝑠𝑖𝑜𝑛</m:t>
                          </m:r>
                        </m:den>
                      </m:f>
                    </m:oMath>
                  </m:oMathPara>
                </a14:m>
                <a:endParaRPr lang="en-US" dirty="0"/>
              </a:p>
            </p:txBody>
          </p:sp>
        </mc:Choice>
        <mc:Fallback xmlns="">
          <p:sp>
            <p:nvSpPr>
              <p:cNvPr id="14" name="TextBox 13">
                <a:extLst>
                  <a:ext uri="{FF2B5EF4-FFF2-40B4-BE49-F238E27FC236}">
                    <a16:creationId xmlns:a16="http://schemas.microsoft.com/office/drawing/2014/main" id="{EC422AA6-21D6-4444-AA4B-B1A090FFC86A}"/>
                  </a:ext>
                </a:extLst>
              </p:cNvPr>
              <p:cNvSpPr txBox="1">
                <a:spLocks noRot="1" noChangeAspect="1" noMove="1" noResize="1" noEditPoints="1" noAdjustHandles="1" noChangeArrowheads="1" noChangeShapeType="1" noTextEdit="1"/>
              </p:cNvSpPr>
              <p:nvPr/>
            </p:nvSpPr>
            <p:spPr>
              <a:xfrm>
                <a:off x="4227519" y="5752911"/>
                <a:ext cx="3599062" cy="53053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0162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5EA9-67A9-47DE-A75B-95576EB8C11B}"/>
              </a:ext>
            </a:extLst>
          </p:cNvPr>
          <p:cNvSpPr>
            <a:spLocks noGrp="1"/>
          </p:cNvSpPr>
          <p:nvPr>
            <p:ph type="title"/>
          </p:nvPr>
        </p:nvSpPr>
        <p:spPr/>
        <p:txBody>
          <a:bodyPr>
            <a:noAutofit/>
          </a:bodyPr>
          <a:lstStyle/>
          <a:p>
            <a:r>
              <a:rPr lang="en-US" sz="3000" dirty="0"/>
              <a:t>After treating for trend, the models using mean plus standard deviation are able to tag some anomalies</a:t>
            </a:r>
          </a:p>
        </p:txBody>
      </p:sp>
      <p:sp>
        <p:nvSpPr>
          <p:cNvPr id="9" name="Rectangle: Rounded Corners 8">
            <a:extLst>
              <a:ext uri="{FF2B5EF4-FFF2-40B4-BE49-F238E27FC236}">
                <a16:creationId xmlns:a16="http://schemas.microsoft.com/office/drawing/2014/main" id="{142F37F7-10D3-4833-B2C5-58C07FA7F011}"/>
              </a:ext>
            </a:extLst>
          </p:cNvPr>
          <p:cNvSpPr/>
          <p:nvPr/>
        </p:nvSpPr>
        <p:spPr>
          <a:xfrm>
            <a:off x="838200" y="4398264"/>
            <a:ext cx="2179320"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Model performance</a:t>
            </a:r>
          </a:p>
        </p:txBody>
      </p:sp>
      <p:sp>
        <p:nvSpPr>
          <p:cNvPr id="10" name="Rectangle 9">
            <a:extLst>
              <a:ext uri="{FF2B5EF4-FFF2-40B4-BE49-F238E27FC236}">
                <a16:creationId xmlns:a16="http://schemas.microsoft.com/office/drawing/2014/main" id="{36CD1133-99A5-4CCA-953C-93CF7D80986F}"/>
              </a:ext>
            </a:extLst>
          </p:cNvPr>
          <p:cNvSpPr/>
          <p:nvPr/>
        </p:nvSpPr>
        <p:spPr>
          <a:xfrm>
            <a:off x="838200" y="4709160"/>
            <a:ext cx="10515600" cy="1828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The most intuitive way to detect anomalous points for univariate data like time series data is to use its statistical properties such as mean and standard deviation to find out extreme points in the data. </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In this method we implement this by finding the average value of the entire data and find out points which fall outside certain standard deviation(for the purpose of this exercises we are using 3 standard deviations) . </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These models are able to identify some of the anomalies, next lets see how some of the popular ML algorithms perform in comparison</a:t>
            </a:r>
          </a:p>
        </p:txBody>
      </p:sp>
      <p:pic>
        <p:nvPicPr>
          <p:cNvPr id="4" name="Picture 3">
            <a:extLst>
              <a:ext uri="{FF2B5EF4-FFF2-40B4-BE49-F238E27FC236}">
                <a16:creationId xmlns:a16="http://schemas.microsoft.com/office/drawing/2014/main" id="{91E434FB-C2EE-4BBB-86DB-EFADEF207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69002"/>
            <a:ext cx="5581650" cy="2582691"/>
          </a:xfrm>
          <a:prstGeom prst="rect">
            <a:avLst/>
          </a:prstGeom>
        </p:spPr>
      </p:pic>
      <p:pic>
        <p:nvPicPr>
          <p:cNvPr id="8" name="Picture 7">
            <a:extLst>
              <a:ext uri="{FF2B5EF4-FFF2-40B4-BE49-F238E27FC236}">
                <a16:creationId xmlns:a16="http://schemas.microsoft.com/office/drawing/2014/main" id="{66D8B84F-486A-4517-B454-57B9C8ADE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850" y="1677881"/>
            <a:ext cx="5171694" cy="2564936"/>
          </a:xfrm>
          <a:prstGeom prst="rect">
            <a:avLst/>
          </a:prstGeom>
        </p:spPr>
      </p:pic>
      <p:sp>
        <p:nvSpPr>
          <p:cNvPr id="11" name="Rectangle: Rounded Corners 10">
            <a:extLst>
              <a:ext uri="{FF2B5EF4-FFF2-40B4-BE49-F238E27FC236}">
                <a16:creationId xmlns:a16="http://schemas.microsoft.com/office/drawing/2014/main" id="{45673B53-8317-4048-A3B1-6E992E297DBA}"/>
              </a:ext>
            </a:extLst>
          </p:cNvPr>
          <p:cNvSpPr/>
          <p:nvPr/>
        </p:nvSpPr>
        <p:spPr>
          <a:xfrm>
            <a:off x="1504950" y="3533775"/>
            <a:ext cx="1238249" cy="2952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Recall : 0.373</a:t>
            </a:r>
            <a:r>
              <a:rPr lang="en-US" sz="1400" dirty="0"/>
              <a:t>: </a:t>
            </a:r>
          </a:p>
        </p:txBody>
      </p:sp>
      <p:sp>
        <p:nvSpPr>
          <p:cNvPr id="12" name="Rectangle: Rounded Corners 11">
            <a:extLst>
              <a:ext uri="{FF2B5EF4-FFF2-40B4-BE49-F238E27FC236}">
                <a16:creationId xmlns:a16="http://schemas.microsoft.com/office/drawing/2014/main" id="{595A99DB-1836-47DA-9132-286E0CC9F385}"/>
              </a:ext>
            </a:extLst>
          </p:cNvPr>
          <p:cNvSpPr/>
          <p:nvPr/>
        </p:nvSpPr>
        <p:spPr>
          <a:xfrm>
            <a:off x="7077075" y="3500437"/>
            <a:ext cx="1276349" cy="3286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Recall : 0.599</a:t>
            </a:r>
            <a:r>
              <a:rPr lang="en-US" sz="1400" dirty="0"/>
              <a:t> : </a:t>
            </a:r>
          </a:p>
        </p:txBody>
      </p:sp>
    </p:spTree>
    <p:extLst>
      <p:ext uri="{BB962C8B-B14F-4D97-AF65-F5344CB8AC3E}">
        <p14:creationId xmlns:p14="http://schemas.microsoft.com/office/powerpoint/2010/main" val="175104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35A1-63A5-46DB-A0CE-A49F0FE93D72}"/>
              </a:ext>
            </a:extLst>
          </p:cNvPr>
          <p:cNvSpPr>
            <a:spLocks noGrp="1"/>
          </p:cNvSpPr>
          <p:nvPr>
            <p:ph type="title"/>
          </p:nvPr>
        </p:nvSpPr>
        <p:spPr/>
        <p:txBody>
          <a:bodyPr>
            <a:normAutofit/>
          </a:bodyPr>
          <a:lstStyle/>
          <a:p>
            <a:r>
              <a:rPr lang="en-US" sz="3000" dirty="0"/>
              <a:t>Isolation Forest and One-class SVM are able to identify majority of the Anomalous points</a:t>
            </a:r>
          </a:p>
        </p:txBody>
      </p:sp>
      <p:pic>
        <p:nvPicPr>
          <p:cNvPr id="4" name="Picture 3">
            <a:extLst>
              <a:ext uri="{FF2B5EF4-FFF2-40B4-BE49-F238E27FC236}">
                <a16:creationId xmlns:a16="http://schemas.microsoft.com/office/drawing/2014/main" id="{2E646CF7-CAB2-4FD3-9825-05067134C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208" y="1735345"/>
            <a:ext cx="4128247" cy="2386012"/>
          </a:xfrm>
          <a:prstGeom prst="rect">
            <a:avLst/>
          </a:prstGeom>
        </p:spPr>
      </p:pic>
      <p:pic>
        <p:nvPicPr>
          <p:cNvPr id="5" name="Content Placeholder 4">
            <a:extLst>
              <a:ext uri="{FF2B5EF4-FFF2-40B4-BE49-F238E27FC236}">
                <a16:creationId xmlns:a16="http://schemas.microsoft.com/office/drawing/2014/main" id="{BAFBCFEE-7F1C-4D4A-B5FB-2DF027CC7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124" y="1683994"/>
            <a:ext cx="4205557" cy="2386012"/>
          </a:xfrm>
          <a:prstGeom prst="rect">
            <a:avLst/>
          </a:prstGeom>
        </p:spPr>
      </p:pic>
      <p:pic>
        <p:nvPicPr>
          <p:cNvPr id="6" name="Picture 5">
            <a:extLst>
              <a:ext uri="{FF2B5EF4-FFF2-40B4-BE49-F238E27FC236}">
                <a16:creationId xmlns:a16="http://schemas.microsoft.com/office/drawing/2014/main" id="{8A75DF85-C3F6-4D43-BE61-CBBC8C331C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208" y="4286250"/>
            <a:ext cx="4253344" cy="2380880"/>
          </a:xfrm>
          <a:prstGeom prst="rect">
            <a:avLst/>
          </a:prstGeom>
        </p:spPr>
      </p:pic>
      <p:pic>
        <p:nvPicPr>
          <p:cNvPr id="8" name="Picture 7">
            <a:extLst>
              <a:ext uri="{FF2B5EF4-FFF2-40B4-BE49-F238E27FC236}">
                <a16:creationId xmlns:a16="http://schemas.microsoft.com/office/drawing/2014/main" id="{F6B7298A-5259-4574-B360-EFCA97DA6E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124" y="4328765"/>
            <a:ext cx="4318633" cy="2300981"/>
          </a:xfrm>
          <a:prstGeom prst="rect">
            <a:avLst/>
          </a:prstGeom>
        </p:spPr>
      </p:pic>
      <p:sp>
        <p:nvSpPr>
          <p:cNvPr id="10" name="Rectangle 9">
            <a:extLst>
              <a:ext uri="{FF2B5EF4-FFF2-40B4-BE49-F238E27FC236}">
                <a16:creationId xmlns:a16="http://schemas.microsoft.com/office/drawing/2014/main" id="{987EC910-3C05-4716-B9C2-289B5BEB364C}"/>
              </a:ext>
            </a:extLst>
          </p:cNvPr>
          <p:cNvSpPr/>
          <p:nvPr/>
        </p:nvSpPr>
        <p:spPr>
          <a:xfrm>
            <a:off x="9174480" y="1953087"/>
            <a:ext cx="2357613" cy="46766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tx1"/>
                </a:solidFill>
              </a:rPr>
              <a:t>One-class SVM is performing quite well in identifying the anomalous points followed by Isolation Forest and then K-means </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Isolation forest however runs faster compared to other algorithms </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Max voting is helpful in reducing the number of False Positives.</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Lets see how these results generalize when we run them on 67 files </a:t>
            </a:r>
          </a:p>
        </p:txBody>
      </p:sp>
      <p:sp>
        <p:nvSpPr>
          <p:cNvPr id="11" name="Rectangle: Rounded Corners 10">
            <a:extLst>
              <a:ext uri="{FF2B5EF4-FFF2-40B4-BE49-F238E27FC236}">
                <a16:creationId xmlns:a16="http://schemas.microsoft.com/office/drawing/2014/main" id="{48258A45-470A-4E6E-99BA-BE74C3DB6BE4}"/>
              </a:ext>
            </a:extLst>
          </p:cNvPr>
          <p:cNvSpPr/>
          <p:nvPr/>
        </p:nvSpPr>
        <p:spPr>
          <a:xfrm>
            <a:off x="9159982" y="1657360"/>
            <a:ext cx="1478724"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Result </a:t>
            </a:r>
          </a:p>
        </p:txBody>
      </p:sp>
      <p:sp>
        <p:nvSpPr>
          <p:cNvPr id="9" name="Rectangle: Rounded Corners 8">
            <a:extLst>
              <a:ext uri="{FF2B5EF4-FFF2-40B4-BE49-F238E27FC236}">
                <a16:creationId xmlns:a16="http://schemas.microsoft.com/office/drawing/2014/main" id="{C7FB9930-B7D7-4D11-BD47-5AF041C6B4DA}"/>
              </a:ext>
            </a:extLst>
          </p:cNvPr>
          <p:cNvSpPr/>
          <p:nvPr/>
        </p:nvSpPr>
        <p:spPr>
          <a:xfrm>
            <a:off x="5569820" y="3330747"/>
            <a:ext cx="1227074" cy="2952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Recall : 0.393</a:t>
            </a:r>
            <a:r>
              <a:rPr lang="en-US" sz="1400" dirty="0"/>
              <a:t> </a:t>
            </a:r>
          </a:p>
        </p:txBody>
      </p:sp>
      <p:sp>
        <p:nvSpPr>
          <p:cNvPr id="12" name="Rectangle: Rounded Corners 11">
            <a:extLst>
              <a:ext uri="{FF2B5EF4-FFF2-40B4-BE49-F238E27FC236}">
                <a16:creationId xmlns:a16="http://schemas.microsoft.com/office/drawing/2014/main" id="{91CB9876-CDE3-43DF-9F50-A35E677668BB}"/>
              </a:ext>
            </a:extLst>
          </p:cNvPr>
          <p:cNvSpPr/>
          <p:nvPr/>
        </p:nvSpPr>
        <p:spPr>
          <a:xfrm>
            <a:off x="1328301" y="3320420"/>
            <a:ext cx="1275321" cy="30560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Recall : 0.609</a:t>
            </a:r>
            <a:r>
              <a:rPr lang="en-US" sz="1400" dirty="0"/>
              <a:t> : </a:t>
            </a:r>
          </a:p>
        </p:txBody>
      </p:sp>
      <p:sp>
        <p:nvSpPr>
          <p:cNvPr id="13" name="Rectangle: Rounded Corners 12">
            <a:extLst>
              <a:ext uri="{FF2B5EF4-FFF2-40B4-BE49-F238E27FC236}">
                <a16:creationId xmlns:a16="http://schemas.microsoft.com/office/drawing/2014/main" id="{32D7B819-A859-45E0-B0C7-30063545004A}"/>
              </a:ext>
            </a:extLst>
          </p:cNvPr>
          <p:cNvSpPr/>
          <p:nvPr/>
        </p:nvSpPr>
        <p:spPr>
          <a:xfrm>
            <a:off x="5640336" y="5934171"/>
            <a:ext cx="1361964" cy="31960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Recall : 0.771</a:t>
            </a:r>
            <a:r>
              <a:rPr lang="en-US" sz="1400" dirty="0"/>
              <a:t> </a:t>
            </a:r>
          </a:p>
        </p:txBody>
      </p:sp>
      <p:sp>
        <p:nvSpPr>
          <p:cNvPr id="14" name="Rectangle: Rounded Corners 13">
            <a:extLst>
              <a:ext uri="{FF2B5EF4-FFF2-40B4-BE49-F238E27FC236}">
                <a16:creationId xmlns:a16="http://schemas.microsoft.com/office/drawing/2014/main" id="{47FE46BA-B799-463E-A972-7546F3AB80C7}"/>
              </a:ext>
            </a:extLst>
          </p:cNvPr>
          <p:cNvSpPr/>
          <p:nvPr/>
        </p:nvSpPr>
        <p:spPr>
          <a:xfrm>
            <a:off x="1321703" y="5901982"/>
            <a:ext cx="1361964" cy="35179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Recall : 0.845 </a:t>
            </a:r>
            <a:r>
              <a:rPr lang="en-US" sz="1400" dirty="0"/>
              <a:t> : </a:t>
            </a:r>
          </a:p>
        </p:txBody>
      </p:sp>
    </p:spTree>
    <p:extLst>
      <p:ext uri="{BB962C8B-B14F-4D97-AF65-F5344CB8AC3E}">
        <p14:creationId xmlns:p14="http://schemas.microsoft.com/office/powerpoint/2010/main" val="297321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62E8-65EE-45FB-BCF9-DFCFE48BB960}"/>
              </a:ext>
            </a:extLst>
          </p:cNvPr>
          <p:cNvSpPr>
            <a:spLocks noGrp="1"/>
          </p:cNvSpPr>
          <p:nvPr>
            <p:ph type="title"/>
          </p:nvPr>
        </p:nvSpPr>
        <p:spPr/>
        <p:txBody>
          <a:bodyPr>
            <a:normAutofit/>
          </a:bodyPr>
          <a:lstStyle/>
          <a:p>
            <a:r>
              <a:rPr lang="en-US" sz="3000" dirty="0"/>
              <a:t>How do these Algorithms work?(1/2)</a:t>
            </a:r>
          </a:p>
        </p:txBody>
      </p:sp>
      <p:graphicFrame>
        <p:nvGraphicFramePr>
          <p:cNvPr id="3" name="Table 2">
            <a:extLst>
              <a:ext uri="{FF2B5EF4-FFF2-40B4-BE49-F238E27FC236}">
                <a16:creationId xmlns:a16="http://schemas.microsoft.com/office/drawing/2014/main" id="{6A742990-6452-49AF-AAE6-1F4C041CF342}"/>
              </a:ext>
            </a:extLst>
          </p:cNvPr>
          <p:cNvGraphicFramePr>
            <a:graphicFrameLocks noGrp="1"/>
          </p:cNvGraphicFramePr>
          <p:nvPr>
            <p:extLst>
              <p:ext uri="{D42A27DB-BD31-4B8C-83A1-F6EECF244321}">
                <p14:modId xmlns:p14="http://schemas.microsoft.com/office/powerpoint/2010/main" val="1952083284"/>
              </p:ext>
            </p:extLst>
          </p:nvPr>
        </p:nvGraphicFramePr>
        <p:xfrm>
          <a:off x="838200" y="1638300"/>
          <a:ext cx="10515600" cy="4991100"/>
        </p:xfrm>
        <a:graphic>
          <a:graphicData uri="http://schemas.openxmlformats.org/drawingml/2006/table">
            <a:tbl>
              <a:tblPr firstRow="1" bandRow="1">
                <a:tableStyleId>{5C22544A-7EE6-4342-B048-85BDC9FD1C3A}</a:tableStyleId>
              </a:tblPr>
              <a:tblGrid>
                <a:gridCol w="1514383">
                  <a:extLst>
                    <a:ext uri="{9D8B030D-6E8A-4147-A177-3AD203B41FA5}">
                      <a16:colId xmlns:a16="http://schemas.microsoft.com/office/drawing/2014/main" val="3985911931"/>
                    </a:ext>
                  </a:extLst>
                </a:gridCol>
                <a:gridCol w="9001217">
                  <a:extLst>
                    <a:ext uri="{9D8B030D-6E8A-4147-A177-3AD203B41FA5}">
                      <a16:colId xmlns:a16="http://schemas.microsoft.com/office/drawing/2014/main" val="1819903634"/>
                    </a:ext>
                  </a:extLst>
                </a:gridCol>
              </a:tblGrid>
              <a:tr h="581472">
                <a:tc>
                  <a:txBody>
                    <a:bodyPr/>
                    <a:lstStyle/>
                    <a:p>
                      <a:pPr algn="ctr"/>
                      <a:r>
                        <a:rPr lang="en-US" sz="1600" dirty="0"/>
                        <a:t>Algorithm</a:t>
                      </a:r>
                    </a:p>
                  </a:txBody>
                  <a:tcPr anchor="ctr"/>
                </a:tc>
                <a:tc>
                  <a:txBody>
                    <a:bodyPr/>
                    <a:lstStyle/>
                    <a:p>
                      <a:pPr algn="ctr"/>
                      <a:r>
                        <a:rPr lang="en-US" sz="1600" dirty="0"/>
                        <a:t>How they work?</a:t>
                      </a:r>
                    </a:p>
                  </a:txBody>
                  <a:tcPr anchor="ctr"/>
                </a:tc>
                <a:extLst>
                  <a:ext uri="{0D108BD9-81ED-4DB2-BD59-A6C34878D82A}">
                    <a16:rowId xmlns:a16="http://schemas.microsoft.com/office/drawing/2014/main" val="3954288911"/>
                  </a:ext>
                </a:extLst>
              </a:tr>
              <a:tr h="1454054">
                <a:tc>
                  <a:txBody>
                    <a:bodyPr/>
                    <a:lstStyle/>
                    <a:p>
                      <a:pPr algn="ctr"/>
                      <a:r>
                        <a:rPr lang="en-US" sz="1400" dirty="0"/>
                        <a:t>Moving Average with Rolling Standard Deviation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Mean + Standard Deviation model is that the mean is heavily influenced by fluctuations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To avoid this a rolling window is chosen and average is taken over those points in the window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This rolling window precedes the point which we are trying to detect anomaly or not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p>
                  </a:txBody>
                  <a:tcPr/>
                </a:tc>
                <a:extLst>
                  <a:ext uri="{0D108BD9-81ED-4DB2-BD59-A6C34878D82A}">
                    <a16:rowId xmlns:a16="http://schemas.microsoft.com/office/drawing/2014/main" val="3886110785"/>
                  </a:ext>
                </a:extLst>
              </a:tr>
              <a:tr h="1477787">
                <a:tc>
                  <a:txBody>
                    <a:bodyPr/>
                    <a:lstStyle/>
                    <a:p>
                      <a:pPr algn="ctr"/>
                      <a:r>
                        <a:rPr lang="en-US" sz="1400" dirty="0"/>
                        <a:t>One Class SVM</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One class SVM – a variant of SVM - can only used for binary classification, one class belonging to the normal data and the other class belonging to the anomalous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model is trained on data with no anomalies but the model is not affected much even if it is trained with some anomalous points because the model has an inbuilt parameter that creates a soft boundary which minimized the effect of a few data points on the model prediction</a:t>
                      </a:r>
                    </a:p>
                  </a:txBody>
                  <a:tcPr/>
                </a:tc>
                <a:extLst>
                  <a:ext uri="{0D108BD9-81ED-4DB2-BD59-A6C34878D82A}">
                    <a16:rowId xmlns:a16="http://schemas.microsoft.com/office/drawing/2014/main" val="3074014579"/>
                  </a:ext>
                </a:extLst>
              </a:tr>
              <a:tr h="1477787">
                <a:tc>
                  <a:txBody>
                    <a:bodyPr/>
                    <a:lstStyle/>
                    <a:p>
                      <a:pPr algn="ctr"/>
                      <a:r>
                        <a:rPr lang="en-US" sz="1400" dirty="0"/>
                        <a:t>Isolation Forest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Isolation forest is built on the concept of the Decision Trees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model tries to anomaly points by randomly splitting each variable by looking the depth of the tree, the points identified with less depth are considered as anomalies since they would be away from the major chuck of the data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isolation forest also runs with linear complexity and is performs parallel processing</a:t>
                      </a:r>
                    </a:p>
                  </a:txBody>
                  <a:tcPr/>
                </a:tc>
                <a:extLst>
                  <a:ext uri="{0D108BD9-81ED-4DB2-BD59-A6C34878D82A}">
                    <a16:rowId xmlns:a16="http://schemas.microsoft.com/office/drawing/2014/main" val="1904387954"/>
                  </a:ext>
                </a:extLst>
              </a:tr>
            </a:tbl>
          </a:graphicData>
        </a:graphic>
      </p:graphicFrame>
    </p:spTree>
    <p:extLst>
      <p:ext uri="{BB962C8B-B14F-4D97-AF65-F5344CB8AC3E}">
        <p14:creationId xmlns:p14="http://schemas.microsoft.com/office/powerpoint/2010/main" val="63633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2747</Words>
  <Application>Microsoft Office PowerPoint</Application>
  <PresentationFormat>Widescreen</PresentationFormat>
  <Paragraphs>241</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Webdings</vt:lpstr>
      <vt:lpstr>Office Theme</vt:lpstr>
      <vt:lpstr>Identifying key signals from data using Anomaly Detection</vt:lpstr>
      <vt:lpstr>Content</vt:lpstr>
      <vt:lpstr>Anomaly Detection using unsupervised methods saves a lot of time and cost</vt:lpstr>
      <vt:lpstr>Yahoo has provided multiple time series datasets that could be used to benchmark Anomaly Detection algorithms </vt:lpstr>
      <vt:lpstr>Data has both trend and seasonality which needs to be accounted before tagging anomalies </vt:lpstr>
      <vt:lpstr>Recall and F1 score important metrics to be considered while evaluating Anomaly Detection Algorithms</vt:lpstr>
      <vt:lpstr>After treating for trend, the models using mean plus standard deviation are able to tag some anomalies</vt:lpstr>
      <vt:lpstr>Isolation Forest and One-class SVM are able to identify majority of the Anomalous points</vt:lpstr>
      <vt:lpstr>How do these Algorithms work?(1/2)</vt:lpstr>
      <vt:lpstr>How do these Algorithms work?(2/2)</vt:lpstr>
      <vt:lpstr>On average, all the algorithms except Moving Avg plus Sdv are able to beat the Baseline model based on Recall</vt:lpstr>
      <vt:lpstr>Deploying our framework on Real Twitter data could help companies in spotting trends quickly </vt:lpstr>
      <vt:lpstr>The performance of the models have also been benchmarked against the credit card dataset available on Kaggle</vt:lpstr>
      <vt:lpstr>Autoencoder, an unsupervised Neural Network Approach for Anomaly Detection(Needs to be explored)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key signals from data using Anomaly Detection</dc:title>
  <dc:creator>Archish Rameshbabu</dc:creator>
  <cp:lastModifiedBy>Archish Rameshbabu</cp:lastModifiedBy>
  <cp:revision>70</cp:revision>
  <dcterms:created xsi:type="dcterms:W3CDTF">2018-11-26T00:28:08Z</dcterms:created>
  <dcterms:modified xsi:type="dcterms:W3CDTF">2018-12-06T03:22:13Z</dcterms:modified>
</cp:coreProperties>
</file>