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sldIdLst>
    <p:sldId id="256" r:id="rId5"/>
    <p:sldId id="262" r:id="rId6"/>
    <p:sldId id="268" r:id="rId7"/>
    <p:sldId id="257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8"/>
            <p14:sldId id="257"/>
            <p14:sldId id="264"/>
            <p14:sldId id="265"/>
            <p14:sldId id="266"/>
            <p14:sldId id="26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>
        <p:scale>
          <a:sx n="70" d="100"/>
          <a:sy n="70" d="100"/>
        </p:scale>
        <p:origin x="-660" y="-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205990"/>
            <a:ext cx="12191999" cy="1828800"/>
          </a:xfr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z="7200" cap="none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Hotel Booking System</a:t>
            </a:r>
            <a:endParaRPr lang="en-US" sz="7200" cap="none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997" y="1494503"/>
            <a:ext cx="114375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 smtClean="0"/>
              <a:t>Java </a:t>
            </a:r>
            <a:endParaRPr lang="en-US" sz="28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 smtClean="0"/>
              <a:t>JDBC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 smtClean="0"/>
              <a:t>Hibernate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 smtClean="0"/>
              <a:t>MYSQL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 smtClean="0"/>
              <a:t>Maven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58708" y="1594091"/>
            <a:ext cx="114375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 smtClean="0"/>
              <a:t>Customers </a:t>
            </a:r>
            <a:r>
              <a:rPr lang="en-IN" sz="2400" b="1" dirty="0"/>
              <a:t>should be able to register for an account with their personal details</a:t>
            </a:r>
            <a:r>
              <a:rPr lang="en-IN" sz="2400" b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Registered </a:t>
            </a:r>
            <a:r>
              <a:rPr lang="en-IN" sz="2400" b="1" dirty="0" smtClean="0"/>
              <a:t>customers </a:t>
            </a:r>
            <a:r>
              <a:rPr lang="en-IN" sz="2400" b="1" dirty="0"/>
              <a:t>should be able to log in securely using their credentials</a:t>
            </a:r>
            <a:r>
              <a:rPr lang="en-IN" sz="2400" b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Allow customers to search </a:t>
            </a:r>
            <a:r>
              <a:rPr lang="en-IN" sz="2400" b="1" dirty="0" smtClean="0"/>
              <a:t>for available </a:t>
            </a:r>
            <a:r>
              <a:rPr lang="en-IN" sz="2400" b="1" dirty="0"/>
              <a:t>rooms based on their preferences and book them for specific dates</a:t>
            </a:r>
            <a:r>
              <a:rPr lang="en-IN" sz="2400" b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Calculate the total cost of reservations based on room rates and duration of stay</a:t>
            </a:r>
            <a:r>
              <a:rPr lang="en-IN" sz="2400" b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 smtClean="0"/>
              <a:t>Admin </a:t>
            </a:r>
            <a:r>
              <a:rPr lang="en-IN" sz="2400" b="1" dirty="0"/>
              <a:t>can add/modify/view/remove </a:t>
            </a:r>
            <a:r>
              <a:rPr lang="en-IN" sz="2400" b="1" dirty="0" smtClean="0"/>
              <a:t>rooms type, rates.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 smtClean="0"/>
              <a:t>Admin </a:t>
            </a:r>
            <a:r>
              <a:rPr lang="en-IN" sz="2400" b="1" dirty="0"/>
              <a:t>can </a:t>
            </a:r>
            <a:r>
              <a:rPr lang="en-IN" sz="2400" b="1" dirty="0" smtClean="0"/>
              <a:t>modify/view/remove </a:t>
            </a:r>
            <a:r>
              <a:rPr lang="en-IN" sz="2400" b="1" dirty="0"/>
              <a:t>reservation</a:t>
            </a:r>
            <a:r>
              <a:rPr lang="en-IN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93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906" y="1611238"/>
            <a:ext cx="116367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Design</a:t>
            </a:r>
            <a:r>
              <a:rPr lang="en-US" sz="2000" dirty="0"/>
              <a:t> 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sz="2000" dirty="0"/>
              <a:t>Generate the skeleton as per class design provided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TDD approach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sz="2000" dirty="0"/>
              <a:t>Identify test cases for each module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sz="2000" dirty="0"/>
              <a:t>Write Failing Test cases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sz="2000" dirty="0"/>
              <a:t>Convert the Test Cases in GREEN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Implement the case study in incremental manner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Modules</a:t>
            </a:r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xmlns="" id="{6AE8A4D6-E312-4799-9FCE-3B5830D2F2FB}"/>
              </a:ext>
            </a:extLst>
          </p:cNvPr>
          <p:cNvSpPr/>
          <p:nvPr/>
        </p:nvSpPr>
        <p:spPr>
          <a:xfrm>
            <a:off x="1208069" y="1846552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latin typeface="Arial Black" pitchFamily="34" charset="0"/>
              </a:rPr>
              <a:t>Register</a:t>
            </a:r>
          </a:p>
          <a:p>
            <a:pPr algn="ctr"/>
            <a:r>
              <a:rPr lang="pt-PT" dirty="0" smtClean="0">
                <a:latin typeface="Arial Black" pitchFamily="34" charset="0"/>
              </a:rPr>
              <a:t>Module</a:t>
            </a:r>
            <a:endParaRPr lang="pt-PT" dirty="0">
              <a:latin typeface="Arial Black" pitchFamily="34" charset="0"/>
            </a:endParaRPr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xmlns="" id="{1351F80D-EFB6-4890-B8A4-A3688AF96054}"/>
              </a:ext>
            </a:extLst>
          </p:cNvPr>
          <p:cNvSpPr/>
          <p:nvPr/>
        </p:nvSpPr>
        <p:spPr>
          <a:xfrm>
            <a:off x="4137657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latin typeface="Arial Black" pitchFamily="34" charset="0"/>
              </a:rPr>
              <a:t>Login</a:t>
            </a:r>
          </a:p>
          <a:p>
            <a:pPr algn="ctr"/>
            <a:r>
              <a:rPr lang="pt-PT" dirty="0" smtClean="0">
                <a:latin typeface="Arial Black" pitchFamily="34" charset="0"/>
              </a:rPr>
              <a:t>Module</a:t>
            </a:r>
            <a:endParaRPr lang="pt-PT" dirty="0">
              <a:latin typeface="Arial Black" pitchFamily="34" charset="0"/>
            </a:endParaRPr>
          </a:p>
        </p:txBody>
      </p:sp>
      <p:sp>
        <p:nvSpPr>
          <p:cNvPr id="14" name="Oval 20">
            <a:extLst>
              <a:ext uri="{FF2B5EF4-FFF2-40B4-BE49-F238E27FC236}">
                <a16:creationId xmlns:a16="http://schemas.microsoft.com/office/drawing/2014/main" xmlns="" id="{FB91610A-EB58-4E67-BCAE-78EF8A1EFCEE}"/>
              </a:ext>
            </a:extLst>
          </p:cNvPr>
          <p:cNvSpPr/>
          <p:nvPr/>
        </p:nvSpPr>
        <p:spPr>
          <a:xfrm>
            <a:off x="7056995" y="1846553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latin typeface="Arial Black" pitchFamily="34" charset="0"/>
              </a:rPr>
              <a:t>Booking</a:t>
            </a:r>
          </a:p>
          <a:p>
            <a:pPr algn="ctr"/>
            <a:r>
              <a:rPr lang="pt-PT" dirty="0" smtClean="0">
                <a:latin typeface="Arial Black" pitchFamily="34" charset="0"/>
              </a:rPr>
              <a:t> module</a:t>
            </a:r>
            <a:endParaRPr lang="pt-PT" dirty="0">
              <a:latin typeface="Arial Black" pitchFamily="34" charset="0"/>
            </a:endParaRPr>
          </a:p>
        </p:txBody>
      </p:sp>
      <p:sp>
        <p:nvSpPr>
          <p:cNvPr id="15" name="Oval 20">
            <a:extLst>
              <a:ext uri="{FF2B5EF4-FFF2-40B4-BE49-F238E27FC236}">
                <a16:creationId xmlns:a16="http://schemas.microsoft.com/office/drawing/2014/main" xmlns="" id="{704A5916-FAB5-47B8-ADED-506C29D2DF88}"/>
              </a:ext>
            </a:extLst>
          </p:cNvPr>
          <p:cNvSpPr/>
          <p:nvPr/>
        </p:nvSpPr>
        <p:spPr>
          <a:xfrm>
            <a:off x="1208068" y="4275303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latin typeface="Arial Black" pitchFamily="34" charset="0"/>
              </a:rPr>
              <a:t>Payment </a:t>
            </a:r>
          </a:p>
          <a:p>
            <a:pPr algn="ctr"/>
            <a:r>
              <a:rPr lang="pt-PT" dirty="0" smtClean="0">
                <a:latin typeface="Arial Black" pitchFamily="34" charset="0"/>
              </a:rPr>
              <a:t>Module</a:t>
            </a:r>
          </a:p>
        </p:txBody>
      </p:sp>
      <p:sp>
        <p:nvSpPr>
          <p:cNvPr id="17" name="Oval 20">
            <a:extLst>
              <a:ext uri="{FF2B5EF4-FFF2-40B4-BE49-F238E27FC236}">
                <a16:creationId xmlns:a16="http://schemas.microsoft.com/office/drawing/2014/main" xmlns="" id="{B2FB3827-8781-4CBC-B516-BF54D658CB81}"/>
              </a:ext>
            </a:extLst>
          </p:cNvPr>
          <p:cNvSpPr/>
          <p:nvPr/>
        </p:nvSpPr>
        <p:spPr>
          <a:xfrm>
            <a:off x="3963214" y="4275303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ln/>
          <a:effectLst>
            <a:glow rad="228600">
              <a:schemeClr val="accent3">
                <a:satMod val="175000"/>
                <a:alpha val="40000"/>
              </a:schemeClr>
            </a:glow>
            <a:outerShdw blurRad="130000" dist="101600" dir="2700000" algn="tl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latin typeface="Arial Black" pitchFamily="34" charset="0"/>
              </a:rPr>
              <a:t>Admin</a:t>
            </a:r>
          </a:p>
          <a:p>
            <a:pPr algn="ctr"/>
            <a:r>
              <a:rPr lang="pt-PT" dirty="0" smtClean="0">
                <a:latin typeface="Arial Black" pitchFamily="34" charset="0"/>
              </a:rPr>
              <a:t> Module</a:t>
            </a:r>
            <a:endParaRPr lang="pt-PT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b="1" dirty="0"/>
              <a:t>Class </a:t>
            </a:r>
            <a:r>
              <a:rPr lang="en-US" b="1" dirty="0" smtClean="0"/>
              <a:t>Design </a:t>
            </a:r>
            <a:r>
              <a:rPr lang="en-US" sz="1800" b="1" dirty="0" smtClean="0"/>
              <a:t>[</a:t>
            </a:r>
            <a:r>
              <a:rPr lang="en-US" sz="1800" dirty="0" smtClean="0"/>
              <a:t>Schema</a:t>
            </a:r>
            <a:r>
              <a:rPr lang="en-US" sz="1800" b="1" dirty="0" smtClean="0"/>
              <a:t>]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" y="1383030"/>
            <a:ext cx="9361170" cy="522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1805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 smtClean="0"/>
              <a:t>[ </a:t>
            </a:r>
            <a:r>
              <a:rPr lang="en-US" sz="1800" dirty="0" smtClean="0"/>
              <a:t>Service Interface</a:t>
            </a:r>
            <a:r>
              <a:rPr lang="en-US" sz="1800" b="1" dirty="0" smtClean="0"/>
              <a:t>]</a:t>
            </a:r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02833"/>
              </p:ext>
            </p:extLst>
          </p:nvPr>
        </p:nvGraphicFramePr>
        <p:xfrm>
          <a:off x="822960" y="1816946"/>
          <a:ext cx="4834890" cy="1584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34890"/>
              </a:tblGrid>
              <a:tr h="273054">
                <a:tc>
                  <a:txBody>
                    <a:bodyPr/>
                    <a:lstStyle/>
                    <a:p>
                      <a:r>
                        <a:rPr lang="en-US" dirty="0" smtClean="0"/>
                        <a:t>BookingsDao</a:t>
                      </a:r>
                      <a:endParaRPr lang="en-IN" dirty="0"/>
                    </a:p>
                  </a:txBody>
                  <a:tcPr/>
                </a:tc>
              </a:tr>
              <a:tr h="1018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</a:rPr>
                        <a:t>void saveBooking(Bookings booking);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void deleteBooking(int bookingID);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void updateBooking(Bookings booking);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Bookings getBookingById(int bookingId);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28953"/>
              </p:ext>
            </p:extLst>
          </p:nvPr>
        </p:nvGraphicFramePr>
        <p:xfrm>
          <a:off x="6306820" y="1828376"/>
          <a:ext cx="4505960" cy="15777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05960"/>
              </a:tblGrid>
              <a:tr h="455244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CustomerDao</a:t>
                      </a:r>
                      <a:endParaRPr lang="en-IN" dirty="0"/>
                    </a:p>
                  </a:txBody>
                  <a:tcPr/>
                </a:tc>
              </a:tr>
              <a:tr h="1122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</a:rPr>
                        <a:t>void addCustomer(Customer customer);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Customer getCustomerByEmail(String email);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List&lt;Customer&gt; getAllCustomers();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663778"/>
              </p:ext>
            </p:extLst>
          </p:nvPr>
        </p:nvGraphicFramePr>
        <p:xfrm>
          <a:off x="854710" y="4068656"/>
          <a:ext cx="4826000" cy="1803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2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PaymentsDao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</a:rPr>
                        <a:t>void addPayment(Payments payment);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List&lt;Payments&gt; getAllPayments();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Payments getPaymentById(int paymentID);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void updatePayment(Payments payment);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void deletePayment(int paymentID);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627528"/>
              </p:ext>
            </p:extLst>
          </p:nvPr>
        </p:nvGraphicFramePr>
        <p:xfrm>
          <a:off x="6329680" y="4091516"/>
          <a:ext cx="4528820" cy="1798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28820"/>
              </a:tblGrid>
              <a:tr h="351123">
                <a:tc>
                  <a:txBody>
                    <a:bodyPr/>
                    <a:lstStyle/>
                    <a:p>
                      <a:r>
                        <a:rPr lang="en-US" dirty="0" smtClean="0"/>
                        <a:t>RoomTypesDao</a:t>
                      </a:r>
                      <a:endParaRPr lang="en-IN" dirty="0"/>
                    </a:p>
                  </a:txBody>
                  <a:tcPr/>
                </a:tc>
              </a:tr>
              <a:tr h="13752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</a:rPr>
                        <a:t>void addRoomType(Scanner scanner); List&lt;RoomTypes&gt; readAllRoomTypes(); void updateRoomType(Scanner scanner); void deleteRoomType(Scanner scanner); RoomTypes getRoomTypeById(int typeId);</a:t>
                      </a:r>
                      <a:endParaRPr lang="en-IN" sz="1400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65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 smtClean="0"/>
              <a:t>[</a:t>
            </a:r>
            <a:r>
              <a:rPr lang="en-US" sz="1800" dirty="0" smtClean="0"/>
              <a:t>Repository</a:t>
            </a:r>
            <a:r>
              <a:rPr lang="en-US" sz="1800" b="1" dirty="0" smtClean="0"/>
              <a:t>]</a:t>
            </a:r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087779"/>
              </p:ext>
            </p:extLst>
          </p:nvPr>
        </p:nvGraphicFramePr>
        <p:xfrm>
          <a:off x="740410" y="1611206"/>
          <a:ext cx="4597400" cy="1711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974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BookingsDaoImpl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effectLst/>
                        </a:rPr>
                        <a:t>void saveBooking(Bookings booking);</a:t>
                      </a:r>
                      <a:br>
                        <a:rPr lang="en-IN" sz="1600" kern="1200" dirty="0" smtClean="0">
                          <a:effectLst/>
                        </a:rPr>
                      </a:br>
                      <a:r>
                        <a:rPr lang="en-IN" sz="1600" kern="1200" dirty="0" smtClean="0">
                          <a:effectLst/>
                        </a:rPr>
                        <a:t>void deleteBooking(int bookingID);</a:t>
                      </a:r>
                      <a:br>
                        <a:rPr lang="en-IN" sz="1600" kern="1200" dirty="0" smtClean="0">
                          <a:effectLst/>
                        </a:rPr>
                      </a:br>
                      <a:r>
                        <a:rPr lang="en-IN" sz="1600" kern="1200" dirty="0" smtClean="0">
                          <a:effectLst/>
                        </a:rPr>
                        <a:t>void updateBooking(Bookings booking);</a:t>
                      </a:r>
                      <a:br>
                        <a:rPr lang="en-IN" sz="1600" kern="1200" dirty="0" smtClean="0">
                          <a:effectLst/>
                        </a:rPr>
                      </a:br>
                      <a:r>
                        <a:rPr lang="en-IN" sz="1600" kern="1200" dirty="0" smtClean="0">
                          <a:effectLst/>
                        </a:rPr>
                        <a:t>Bookings getBookingById(int bookingId);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10738"/>
              </p:ext>
            </p:extLst>
          </p:nvPr>
        </p:nvGraphicFramePr>
        <p:xfrm>
          <a:off x="6318249" y="1634067"/>
          <a:ext cx="4504425" cy="16823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04425"/>
              </a:tblGrid>
              <a:tr h="453176"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CustomerDAOImpl</a:t>
                      </a:r>
                      <a:endParaRPr lang="en-IN" dirty="0"/>
                    </a:p>
                  </a:txBody>
                  <a:tcPr/>
                </a:tc>
              </a:tr>
              <a:tr h="12291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</a:rPr>
                        <a:t>void addCustomer(Customer customer);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Customer getCustomerByEmail(String email);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List&lt;Customer&gt; getAllCustomers();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770307"/>
              </p:ext>
            </p:extLst>
          </p:nvPr>
        </p:nvGraphicFramePr>
        <p:xfrm>
          <a:off x="694690" y="4114376"/>
          <a:ext cx="4643120" cy="1803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64312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PaymentsDaoImpl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</a:rPr>
                        <a:t>void addPayment(Payments payment);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List&lt;Payments&gt; getAllPayments();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Payments getPaymentById(int paymentID);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void updatePayment(Payments payment);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void deletePayment(int paymentID);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301183"/>
              </p:ext>
            </p:extLst>
          </p:nvPr>
        </p:nvGraphicFramePr>
        <p:xfrm>
          <a:off x="6375400" y="4137236"/>
          <a:ext cx="4414520" cy="1803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1452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RoomTypesDaoImpl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</a:rPr>
                        <a:t>void addRoomType(Scanner scanner); List&lt;RoomTypes&gt; readAllRoomTypes(); void updateRoomType(Scanner scanner); void deleteRoomType(Scanner scanner); RoomTypes getRoomTypeById(int typeId);</a:t>
                      </a:r>
                      <a:endParaRPr lang="en-IN" sz="1400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15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purl.org/dc/terms/"/>
    <ds:schemaRef ds:uri="http://purl.org/dc/elements/1.1/"/>
    <ds:schemaRef ds:uri="4873beb7-5857-4685-be1f-d57550cc96cc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294</TotalTime>
  <Words>221</Words>
  <Application>Microsoft Office PowerPoint</Application>
  <PresentationFormat>Custom</PresentationFormat>
  <Paragraphs>55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Hotel Booking System</vt:lpstr>
      <vt:lpstr>Technologies</vt:lpstr>
      <vt:lpstr>Problem Statement</vt:lpstr>
      <vt:lpstr>Plan</vt:lpstr>
      <vt:lpstr>Modules</vt:lpstr>
      <vt:lpstr>Class Design [Schema]</vt:lpstr>
      <vt:lpstr>Class Design [ Service Interface]</vt:lpstr>
      <vt:lpstr>Class Design [Repository]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Plant Nursery Application</dc:title>
  <dc:creator>Lenovo</dc:creator>
  <cp:lastModifiedBy>Rick</cp:lastModifiedBy>
  <cp:revision>37</cp:revision>
  <dcterms:created xsi:type="dcterms:W3CDTF">2021-08-06T15:02:30Z</dcterms:created>
  <dcterms:modified xsi:type="dcterms:W3CDTF">2024-03-19T14:47:44Z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