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056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68172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03650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20629026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509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3753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8277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6332317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53007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30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00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8343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381065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43547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582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2883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070849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9101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10/13/2023</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666082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5792475" y="1186325"/>
            <a:ext cx="7477601" cy="2499598"/>
          </a:xfrm>
          <a:prstGeom prst="rect">
            <a:avLst/>
          </a:prstGeom>
          <a:noFill/>
          <a:ln/>
        </p:spPr>
        <p:txBody>
          <a:bodyPr wrap="square" rtlCol="0" anchor="t"/>
          <a:lstStyle/>
          <a:p>
            <a:pPr marL="0" indent="0">
              <a:lnSpc>
                <a:spcPts val="6561"/>
              </a:lnSpc>
              <a:buNone/>
            </a:pPr>
            <a:r>
              <a:rPr lang="en-US" sz="5249" dirty="0">
                <a:solidFill>
                  <a:srgbClr val="1F1E1E"/>
                </a:solidFill>
                <a:latin typeface="Shadows Into Light Two" panose="02000506000000020004" pitchFamily="2" charset="0"/>
                <a:ea typeface="Red Hat Text" pitchFamily="34" charset="-122"/>
                <a:cs typeface="Red Hat Text" pitchFamily="34" charset="-120"/>
              </a:rPr>
              <a:t>Footprint Friend: An WebApp to Save the World</a:t>
            </a:r>
            <a:endParaRPr lang="en-US" sz="5249" dirty="0">
              <a:latin typeface="Shadows Into Light Two" panose="02000506000000020004" pitchFamily="2" charset="0"/>
            </a:endParaRPr>
          </a:p>
        </p:txBody>
      </p:sp>
      <p:sp>
        <p:nvSpPr>
          <p:cNvPr id="5" name="Text 2"/>
          <p:cNvSpPr/>
          <p:nvPr/>
        </p:nvSpPr>
        <p:spPr>
          <a:xfrm>
            <a:off x="5792475" y="4114799"/>
            <a:ext cx="6256090" cy="3792071"/>
          </a:xfrm>
          <a:prstGeom prst="rect">
            <a:avLst/>
          </a:prstGeom>
          <a:noFill/>
          <a:ln/>
        </p:spPr>
        <p:txBody>
          <a:bodyPr wrap="square" rtlCol="0" anchor="t"/>
          <a:lstStyle/>
          <a:p>
            <a:pPr marL="0" indent="0">
              <a:lnSpc>
                <a:spcPts val="2799"/>
              </a:lnSpc>
              <a:buNone/>
            </a:pPr>
            <a:r>
              <a:rPr lang="en-US" sz="2400" b="1" dirty="0">
                <a:solidFill>
                  <a:srgbClr val="3B3535"/>
                </a:solidFill>
                <a:latin typeface="NSimSun" panose="02010609030101010101" pitchFamily="49" charset="-122"/>
                <a:ea typeface="NSimSun" panose="02010609030101010101" pitchFamily="49" charset="-122"/>
                <a:cs typeface="Roboto" pitchFamily="34" charset="-120"/>
              </a:rPr>
              <a:t>Carbon footprint reduction begins with individual actions. This app is designed to help you track and minimize your carbon footprint, making a positive impact on the environment.</a:t>
            </a:r>
          </a:p>
          <a:p>
            <a:pPr marL="0" indent="0">
              <a:lnSpc>
                <a:spcPts val="2799"/>
              </a:lnSpc>
              <a:buNone/>
            </a:pPr>
            <a:endParaRPr lang="en-US" sz="2400" b="1" dirty="0">
              <a:solidFill>
                <a:srgbClr val="3B3535"/>
              </a:solidFill>
              <a:latin typeface="NSimSun" panose="02010609030101010101" pitchFamily="49" charset="-122"/>
              <a:ea typeface="NSimSun" panose="02010609030101010101" pitchFamily="49" charset="-122"/>
              <a:cs typeface="Roboto" pitchFamily="34" charset="-120"/>
            </a:endParaRPr>
          </a:p>
          <a:p>
            <a:pPr marL="0" indent="0">
              <a:lnSpc>
                <a:spcPts val="2799"/>
              </a:lnSpc>
              <a:buNone/>
            </a:pPr>
            <a:endParaRPr lang="en-US" sz="2400" b="1" dirty="0">
              <a:latin typeface="NSimSun" panose="02010609030101010101" pitchFamily="49" charset="-122"/>
              <a:ea typeface="NSimSun" panose="02010609030101010101" pitchFamily="49" charset="-122"/>
            </a:endParaRPr>
          </a:p>
          <a:p>
            <a:pPr marL="0" indent="0">
              <a:lnSpc>
                <a:spcPts val="2799"/>
              </a:lnSpc>
              <a:buNone/>
            </a:pPr>
            <a:endParaRPr lang="en-US" sz="2400" b="1" dirty="0">
              <a:latin typeface="NSimSun" panose="02010609030101010101" pitchFamily="49" charset="-122"/>
              <a:ea typeface="NSimSun" panose="02010609030101010101" pitchFamily="49" charset="-122"/>
            </a:endParaRPr>
          </a:p>
          <a:p>
            <a:pPr marL="0" indent="0">
              <a:lnSpc>
                <a:spcPts val="2799"/>
              </a:lnSpc>
              <a:buNone/>
            </a:pPr>
            <a:r>
              <a:rPr lang="en-US" sz="2400" b="1" dirty="0">
                <a:latin typeface="NSimSun" panose="02010609030101010101" pitchFamily="49" charset="-122"/>
                <a:ea typeface="NSimSun" panose="02010609030101010101" pitchFamily="49" charset="-122"/>
              </a:rPr>
              <a:t>            -Presented by OCTAGRAM</a:t>
            </a:r>
          </a:p>
        </p:txBody>
      </p:sp>
      <p:pic>
        <p:nvPicPr>
          <p:cNvPr id="6" name="Image 1"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1"/>
          <p:cNvSpPr/>
          <p:nvPr/>
        </p:nvSpPr>
        <p:spPr>
          <a:xfrm>
            <a:off x="1122018" y="805814"/>
            <a:ext cx="9933503" cy="1388745"/>
          </a:xfrm>
          <a:prstGeom prst="rect">
            <a:avLst/>
          </a:prstGeom>
          <a:noFill/>
          <a:ln/>
        </p:spPr>
        <p:txBody>
          <a:bodyPr wrap="square" rtlCol="0" anchor="t"/>
          <a:lstStyle/>
          <a:p>
            <a:pPr marL="0" indent="0">
              <a:lnSpc>
                <a:spcPts val="5468"/>
              </a:lnSpc>
              <a:buNone/>
            </a:pPr>
            <a:r>
              <a:rPr lang="en-US" sz="4374" dirty="0">
                <a:solidFill>
                  <a:srgbClr val="1F1E1E"/>
                </a:solidFill>
                <a:latin typeface="Shadows Into Light Two" panose="02000506000000020004" pitchFamily="2" charset="0"/>
                <a:ea typeface="Red Hat Text" pitchFamily="34" charset="-122"/>
                <a:cs typeface="Red Hat Text" pitchFamily="34" charset="-120"/>
              </a:rPr>
              <a:t>The Importance of Reducing Your Carbon Footprint:</a:t>
            </a:r>
            <a:endParaRPr lang="en-US" sz="4374" dirty="0">
              <a:latin typeface="Shadows Into Light Two" panose="02000506000000020004" pitchFamily="2" charset="0"/>
            </a:endParaRPr>
          </a:p>
        </p:txBody>
      </p:sp>
      <p:sp>
        <p:nvSpPr>
          <p:cNvPr id="5" name="Shape 2"/>
          <p:cNvSpPr/>
          <p:nvPr/>
        </p:nvSpPr>
        <p:spPr>
          <a:xfrm>
            <a:off x="786478" y="2826531"/>
            <a:ext cx="3163014" cy="3729290"/>
          </a:xfrm>
          <a:prstGeom prst="roundRect">
            <a:avLst>
              <a:gd name="adj" fmla="val 4215"/>
            </a:avLst>
          </a:prstGeom>
          <a:solidFill>
            <a:srgbClr val="FFE0E0"/>
          </a:solidFill>
          <a:ln/>
        </p:spPr>
        <p:txBody>
          <a:bodyPr/>
          <a:lstStyle/>
          <a:p>
            <a:endParaRPr lang="en-IN"/>
          </a:p>
        </p:txBody>
      </p:sp>
      <p:sp>
        <p:nvSpPr>
          <p:cNvPr id="6" name="Text 3"/>
          <p:cNvSpPr/>
          <p:nvPr/>
        </p:nvSpPr>
        <p:spPr>
          <a:xfrm>
            <a:off x="1230819" y="2986087"/>
            <a:ext cx="2718673" cy="694373"/>
          </a:xfrm>
          <a:prstGeom prst="rect">
            <a:avLst/>
          </a:prstGeom>
          <a:noFill/>
          <a:ln/>
        </p:spPr>
        <p:txBody>
          <a:bodyPr wrap="square" rtlCol="0" anchor="t"/>
          <a:lstStyle/>
          <a:p>
            <a:pPr marL="0" indent="0">
              <a:lnSpc>
                <a:spcPts val="2734"/>
              </a:lnSpc>
              <a:buNone/>
            </a:pPr>
            <a:r>
              <a:rPr lang="en-US" sz="2187" dirty="0">
                <a:solidFill>
                  <a:srgbClr val="1F1E1E"/>
                </a:solidFill>
                <a:latin typeface="Shadows Into Light Two" panose="02000506000000020004" pitchFamily="2" charset="0"/>
                <a:ea typeface="Red Hat Text" pitchFamily="34" charset="-122"/>
                <a:cs typeface="Red Hat Text" pitchFamily="34" charset="-120"/>
              </a:rPr>
              <a:t>Protecting the Environment</a:t>
            </a:r>
            <a:endParaRPr lang="en-US" sz="2187" dirty="0">
              <a:latin typeface="Shadows Into Light Two" panose="02000506000000020004" pitchFamily="2" charset="0"/>
            </a:endParaRPr>
          </a:p>
        </p:txBody>
      </p:sp>
      <p:sp>
        <p:nvSpPr>
          <p:cNvPr id="7" name="Text 4"/>
          <p:cNvSpPr/>
          <p:nvPr/>
        </p:nvSpPr>
        <p:spPr>
          <a:xfrm>
            <a:off x="1122018" y="3828796"/>
            <a:ext cx="2718673" cy="2132409"/>
          </a:xfrm>
          <a:prstGeom prst="rect">
            <a:avLst/>
          </a:prstGeom>
          <a:noFill/>
          <a:ln/>
        </p:spPr>
        <p:txBody>
          <a:bodyPr wrap="square" rtlCol="0" anchor="t"/>
          <a:lstStyle/>
          <a:p>
            <a:pPr marL="0" indent="0">
              <a:lnSpc>
                <a:spcPts val="2799"/>
              </a:lnSpc>
              <a:buNone/>
            </a:pPr>
            <a:r>
              <a:rPr lang="en-US" sz="1750" b="1" dirty="0">
                <a:solidFill>
                  <a:srgbClr val="3B3535"/>
                </a:solidFill>
                <a:latin typeface="NSimSun" panose="02010609030101010101" pitchFamily="49" charset="-122"/>
                <a:ea typeface="NSimSun" panose="02010609030101010101" pitchFamily="49" charset="-122"/>
                <a:cs typeface="Roboto" pitchFamily="34" charset="-120"/>
              </a:rPr>
              <a:t>The reduction of carbon emissions has a direct impact on the environment, slowing down climate change and preserving the environment.</a:t>
            </a:r>
            <a:endParaRPr lang="en-US" sz="1750" b="1" dirty="0">
              <a:latin typeface="NSimSun" panose="02010609030101010101" pitchFamily="49" charset="-122"/>
              <a:ea typeface="NSimSun" panose="02010609030101010101" pitchFamily="49" charset="-122"/>
            </a:endParaRPr>
          </a:p>
        </p:txBody>
      </p:sp>
      <p:sp>
        <p:nvSpPr>
          <p:cNvPr id="8" name="Shape 5"/>
          <p:cNvSpPr/>
          <p:nvPr/>
        </p:nvSpPr>
        <p:spPr>
          <a:xfrm>
            <a:off x="4653584" y="2826530"/>
            <a:ext cx="3163014" cy="3729290"/>
          </a:xfrm>
          <a:prstGeom prst="roundRect">
            <a:avLst>
              <a:gd name="adj" fmla="val 4215"/>
            </a:avLst>
          </a:prstGeom>
          <a:solidFill>
            <a:srgbClr val="FFE0E0"/>
          </a:solidFill>
          <a:ln/>
        </p:spPr>
        <p:txBody>
          <a:bodyPr/>
          <a:lstStyle/>
          <a:p>
            <a:endParaRPr lang="en-IN" dirty="0"/>
          </a:p>
        </p:txBody>
      </p:sp>
      <p:sp>
        <p:nvSpPr>
          <p:cNvPr id="9" name="Text 6"/>
          <p:cNvSpPr/>
          <p:nvPr/>
        </p:nvSpPr>
        <p:spPr>
          <a:xfrm>
            <a:off x="5093136" y="2986087"/>
            <a:ext cx="2221944" cy="347186"/>
          </a:xfrm>
          <a:prstGeom prst="rect">
            <a:avLst/>
          </a:prstGeom>
          <a:noFill/>
          <a:ln/>
        </p:spPr>
        <p:txBody>
          <a:bodyPr wrap="none" rtlCol="0" anchor="t"/>
          <a:lstStyle/>
          <a:p>
            <a:pPr marL="0" indent="0">
              <a:lnSpc>
                <a:spcPts val="2734"/>
              </a:lnSpc>
              <a:buNone/>
            </a:pPr>
            <a:r>
              <a:rPr lang="en-US" sz="2187" dirty="0">
                <a:solidFill>
                  <a:srgbClr val="1F1E1E"/>
                </a:solidFill>
                <a:latin typeface="Shadows Into Light Two" panose="02000506000000020004" pitchFamily="2" charset="0"/>
                <a:ea typeface="Red Hat Text" pitchFamily="34" charset="-122"/>
                <a:cs typeface="Red Hat Text" pitchFamily="34" charset="-120"/>
              </a:rPr>
              <a:t>Saving Money</a:t>
            </a:r>
            <a:endParaRPr lang="en-US" sz="2187" dirty="0">
              <a:latin typeface="Shadows Into Light Two" panose="02000506000000020004" pitchFamily="2" charset="0"/>
            </a:endParaRPr>
          </a:p>
        </p:txBody>
      </p:sp>
      <p:sp>
        <p:nvSpPr>
          <p:cNvPr id="10" name="Text 7"/>
          <p:cNvSpPr/>
          <p:nvPr/>
        </p:nvSpPr>
        <p:spPr>
          <a:xfrm>
            <a:off x="4974802" y="3873717"/>
            <a:ext cx="2718673" cy="2087488"/>
          </a:xfrm>
          <a:prstGeom prst="rect">
            <a:avLst/>
          </a:prstGeom>
          <a:noFill/>
          <a:ln/>
        </p:spPr>
        <p:txBody>
          <a:bodyPr wrap="square" rtlCol="0" anchor="t"/>
          <a:lstStyle/>
          <a:p>
            <a:pPr marL="0" indent="0">
              <a:lnSpc>
                <a:spcPts val="2799"/>
              </a:lnSpc>
              <a:buNone/>
            </a:pPr>
            <a:r>
              <a:rPr lang="en-US" b="1" dirty="0">
                <a:solidFill>
                  <a:srgbClr val="3B3535"/>
                </a:solidFill>
                <a:latin typeface="NSimSun" panose="02010609030101010101" pitchFamily="49" charset="-122"/>
                <a:ea typeface="NSimSun" panose="02010609030101010101" pitchFamily="49" charset="-122"/>
                <a:cs typeface="Roboto" pitchFamily="34" charset="-120"/>
              </a:rPr>
              <a:t>Reducing your carbon footprint also means saving money by being more conscious of how you use energy</a:t>
            </a:r>
            <a:r>
              <a:rPr lang="en-US" sz="1750" b="1" dirty="0">
                <a:solidFill>
                  <a:srgbClr val="3B3535"/>
                </a:solidFill>
                <a:latin typeface="NSimSun" panose="02010609030101010101" pitchFamily="49" charset="-122"/>
                <a:ea typeface="NSimSun" panose="02010609030101010101" pitchFamily="49" charset="-122"/>
                <a:cs typeface="Roboto" pitchFamily="34" charset="-120"/>
              </a:rPr>
              <a:t>.</a:t>
            </a:r>
            <a:endParaRPr lang="en-US" sz="1750" b="1" dirty="0">
              <a:latin typeface="NSimSun" panose="02010609030101010101" pitchFamily="49" charset="-122"/>
              <a:ea typeface="NSimSun" panose="02010609030101010101" pitchFamily="49" charset="-122"/>
            </a:endParaRPr>
          </a:p>
        </p:txBody>
      </p:sp>
      <p:sp>
        <p:nvSpPr>
          <p:cNvPr id="11" name="Shape 8"/>
          <p:cNvSpPr/>
          <p:nvPr/>
        </p:nvSpPr>
        <p:spPr>
          <a:xfrm>
            <a:off x="8338590" y="2826532"/>
            <a:ext cx="3163014" cy="3729289"/>
          </a:xfrm>
          <a:prstGeom prst="roundRect">
            <a:avLst>
              <a:gd name="adj" fmla="val 4215"/>
            </a:avLst>
          </a:prstGeom>
          <a:solidFill>
            <a:srgbClr val="FFE0E0"/>
          </a:solidFill>
          <a:ln/>
        </p:spPr>
        <p:txBody>
          <a:bodyPr/>
          <a:lstStyle/>
          <a:p>
            <a:endParaRPr lang="en-IN"/>
          </a:p>
        </p:txBody>
      </p:sp>
      <p:sp>
        <p:nvSpPr>
          <p:cNvPr id="12" name="Text 9"/>
          <p:cNvSpPr/>
          <p:nvPr/>
        </p:nvSpPr>
        <p:spPr>
          <a:xfrm>
            <a:off x="8596773" y="3007476"/>
            <a:ext cx="2718673" cy="694373"/>
          </a:xfrm>
          <a:prstGeom prst="rect">
            <a:avLst/>
          </a:prstGeom>
          <a:noFill/>
          <a:ln/>
        </p:spPr>
        <p:txBody>
          <a:bodyPr wrap="square" rtlCol="0" anchor="t"/>
          <a:lstStyle/>
          <a:p>
            <a:pPr marL="0" indent="0">
              <a:lnSpc>
                <a:spcPts val="2734"/>
              </a:lnSpc>
              <a:buNone/>
            </a:pPr>
            <a:r>
              <a:rPr lang="en-US" sz="2187" dirty="0">
                <a:solidFill>
                  <a:srgbClr val="1F1E1E"/>
                </a:solidFill>
                <a:latin typeface="Shadows Into Light Two" panose="02000506000000020004" pitchFamily="2" charset="0"/>
                <a:ea typeface="Red Hat Text" pitchFamily="34" charset="-122"/>
                <a:cs typeface="Red Hat Text" pitchFamily="34" charset="-120"/>
              </a:rPr>
              <a:t>Mitigating Health Risks</a:t>
            </a:r>
            <a:endParaRPr lang="en-US" sz="2187" dirty="0">
              <a:latin typeface="Shadows Into Light Two" panose="02000506000000020004" pitchFamily="2" charset="0"/>
            </a:endParaRPr>
          </a:p>
        </p:txBody>
      </p:sp>
      <p:sp>
        <p:nvSpPr>
          <p:cNvPr id="13" name="Text 10"/>
          <p:cNvSpPr/>
          <p:nvPr/>
        </p:nvSpPr>
        <p:spPr>
          <a:xfrm>
            <a:off x="8596773" y="3680460"/>
            <a:ext cx="2718673" cy="1421606"/>
          </a:xfrm>
          <a:prstGeom prst="rect">
            <a:avLst/>
          </a:prstGeom>
          <a:noFill/>
          <a:ln/>
        </p:spPr>
        <p:txBody>
          <a:bodyPr wrap="square" rtlCol="0" anchor="t"/>
          <a:lstStyle/>
          <a:p>
            <a:pPr marL="0" indent="0">
              <a:lnSpc>
                <a:spcPts val="2799"/>
              </a:lnSpc>
              <a:buNone/>
            </a:pPr>
            <a:r>
              <a:rPr lang="en-US" sz="1750" b="1" dirty="0">
                <a:solidFill>
                  <a:srgbClr val="3B3535"/>
                </a:solidFill>
                <a:latin typeface="NSimSun" panose="02010609030101010101" pitchFamily="49" charset="-122"/>
                <a:ea typeface="NSimSun" panose="02010609030101010101" pitchFamily="49" charset="-122"/>
                <a:cs typeface="Roboto" pitchFamily="34" charset="-120"/>
              </a:rPr>
              <a:t>Improving air and water quality and reducing waste decreases health risks from pollution-related diseases.</a:t>
            </a:r>
            <a:endParaRPr lang="en-US" sz="1750" b="1" dirty="0">
              <a:latin typeface="NSimSun" panose="02010609030101010101" pitchFamily="49" charset="-122"/>
              <a:ea typeface="NSimSun" panose="0201060903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1"/>
          <p:cNvSpPr/>
          <p:nvPr/>
        </p:nvSpPr>
        <p:spPr>
          <a:xfrm>
            <a:off x="1792129" y="921234"/>
            <a:ext cx="6781800" cy="694373"/>
          </a:xfrm>
          <a:prstGeom prst="rect">
            <a:avLst/>
          </a:prstGeom>
          <a:noFill/>
          <a:ln/>
        </p:spPr>
        <p:txBody>
          <a:bodyPr wrap="none" rtlCol="0" anchor="t"/>
          <a:lstStyle/>
          <a:p>
            <a:pPr marL="0" indent="0">
              <a:lnSpc>
                <a:spcPts val="5468"/>
              </a:lnSpc>
              <a:buNone/>
            </a:pPr>
            <a:r>
              <a:rPr lang="en-US" sz="4374" dirty="0">
                <a:solidFill>
                  <a:srgbClr val="1F1E1E"/>
                </a:solidFill>
                <a:latin typeface="Shadows Into Light Two" panose="02000506000000020004" pitchFamily="2" charset="0"/>
                <a:ea typeface="Red Hat Text" pitchFamily="34" charset="-122"/>
                <a:cs typeface="Red Hat Text" pitchFamily="34" charset="-120"/>
              </a:rPr>
              <a:t>How Our Website will work?</a:t>
            </a:r>
            <a:endParaRPr lang="en-US" sz="4374" dirty="0">
              <a:latin typeface="Shadows Into Light Two" panose="02000506000000020004" pitchFamily="2" charset="0"/>
            </a:endParaRPr>
          </a:p>
        </p:txBody>
      </p:sp>
      <p:pic>
        <p:nvPicPr>
          <p:cNvPr id="5" name="Image 1" descr="preencoded.png"/>
          <p:cNvPicPr>
            <a:picLocks noChangeAspect="1"/>
          </p:cNvPicPr>
          <p:nvPr/>
        </p:nvPicPr>
        <p:blipFill>
          <a:blip r:embed="rId3"/>
          <a:stretch>
            <a:fillRect/>
          </a:stretch>
        </p:blipFill>
        <p:spPr>
          <a:xfrm>
            <a:off x="1006820" y="2095616"/>
            <a:ext cx="3088958" cy="1909048"/>
          </a:xfrm>
          <a:prstGeom prst="rect">
            <a:avLst/>
          </a:prstGeom>
        </p:spPr>
      </p:pic>
      <p:sp>
        <p:nvSpPr>
          <p:cNvPr id="6" name="Text 2"/>
          <p:cNvSpPr/>
          <p:nvPr/>
        </p:nvSpPr>
        <p:spPr>
          <a:xfrm>
            <a:off x="1013043" y="4311080"/>
            <a:ext cx="2834640" cy="347186"/>
          </a:xfrm>
          <a:prstGeom prst="rect">
            <a:avLst/>
          </a:prstGeom>
          <a:noFill/>
          <a:ln/>
        </p:spPr>
        <p:txBody>
          <a:bodyPr wrap="none" rtlCol="0" anchor="t"/>
          <a:lstStyle/>
          <a:p>
            <a:pPr marL="0" indent="0" algn="l">
              <a:lnSpc>
                <a:spcPts val="2734"/>
              </a:lnSpc>
              <a:buNone/>
            </a:pPr>
            <a:r>
              <a:rPr lang="en-US" sz="2187" dirty="0">
                <a:solidFill>
                  <a:srgbClr val="1F1E1E"/>
                </a:solidFill>
                <a:latin typeface="Shadows Into Light Two" panose="02000506000000020004" pitchFamily="2" charset="0"/>
                <a:ea typeface="Red Hat Text" pitchFamily="34" charset="-122"/>
                <a:cs typeface="Red Hat Text" pitchFamily="34" charset="-120"/>
              </a:rPr>
              <a:t>Track Carbon Footprint</a:t>
            </a:r>
            <a:endParaRPr lang="en-US" sz="2187" dirty="0">
              <a:latin typeface="Shadows Into Light Two" panose="02000506000000020004" pitchFamily="2" charset="0"/>
            </a:endParaRPr>
          </a:p>
        </p:txBody>
      </p:sp>
      <p:sp>
        <p:nvSpPr>
          <p:cNvPr id="7" name="Text 3"/>
          <p:cNvSpPr/>
          <p:nvPr/>
        </p:nvSpPr>
        <p:spPr>
          <a:xfrm>
            <a:off x="1022935" y="4964682"/>
            <a:ext cx="3088958" cy="710803"/>
          </a:xfrm>
          <a:prstGeom prst="rect">
            <a:avLst/>
          </a:prstGeom>
          <a:noFill/>
          <a:ln/>
        </p:spPr>
        <p:txBody>
          <a:bodyPr wrap="square" rtlCol="0" anchor="t"/>
          <a:lstStyle/>
          <a:p>
            <a:pPr marL="0" indent="0" algn="l">
              <a:lnSpc>
                <a:spcPts val="2799"/>
              </a:lnSpc>
              <a:buNone/>
            </a:pPr>
            <a:r>
              <a:rPr lang="en-US" sz="1750" b="1" dirty="0">
                <a:solidFill>
                  <a:srgbClr val="3B3535"/>
                </a:solidFill>
                <a:latin typeface="NSimSun" panose="02010609030101010101" pitchFamily="49" charset="-122"/>
                <a:ea typeface="NSimSun" panose="02010609030101010101" pitchFamily="49" charset="-122"/>
                <a:cs typeface="Roboto" pitchFamily="34" charset="-120"/>
              </a:rPr>
              <a:t>Easily track your carbon footprint using our web-app.</a:t>
            </a:r>
            <a:endParaRPr lang="en-US" sz="1750" b="1" dirty="0">
              <a:latin typeface="NSimSun" panose="02010609030101010101" pitchFamily="49" charset="-122"/>
              <a:ea typeface="NSimSun" panose="02010609030101010101" pitchFamily="49" charset="-122"/>
            </a:endParaRPr>
          </a:p>
        </p:txBody>
      </p:sp>
      <p:pic>
        <p:nvPicPr>
          <p:cNvPr id="8" name="Image 2" descr="preencoded.png"/>
          <p:cNvPicPr>
            <a:picLocks noChangeAspect="1"/>
          </p:cNvPicPr>
          <p:nvPr/>
        </p:nvPicPr>
        <p:blipFill>
          <a:blip r:embed="rId4"/>
          <a:stretch>
            <a:fillRect/>
          </a:stretch>
        </p:blipFill>
        <p:spPr>
          <a:xfrm>
            <a:off x="4947088" y="2095616"/>
            <a:ext cx="3088958" cy="1909048"/>
          </a:xfrm>
          <a:prstGeom prst="rect">
            <a:avLst/>
          </a:prstGeom>
        </p:spPr>
      </p:pic>
      <p:sp>
        <p:nvSpPr>
          <p:cNvPr id="9" name="Text 4"/>
          <p:cNvSpPr/>
          <p:nvPr/>
        </p:nvSpPr>
        <p:spPr>
          <a:xfrm>
            <a:off x="4947088" y="4353065"/>
            <a:ext cx="2811780" cy="347186"/>
          </a:xfrm>
          <a:prstGeom prst="rect">
            <a:avLst/>
          </a:prstGeom>
          <a:noFill/>
          <a:ln/>
        </p:spPr>
        <p:txBody>
          <a:bodyPr wrap="none" rtlCol="0" anchor="t"/>
          <a:lstStyle/>
          <a:p>
            <a:pPr marL="0" indent="0" algn="l">
              <a:lnSpc>
                <a:spcPts val="2734"/>
              </a:lnSpc>
              <a:buNone/>
            </a:pPr>
            <a:r>
              <a:rPr lang="en-US" sz="2187" dirty="0">
                <a:solidFill>
                  <a:srgbClr val="1F1E1E"/>
                </a:solidFill>
                <a:latin typeface="Shadows Into Light Two" panose="02000506000000020004" pitchFamily="2" charset="0"/>
                <a:ea typeface="Red Hat Text" pitchFamily="34" charset="-122"/>
                <a:cs typeface="Red Hat Text" pitchFamily="34" charset="-120"/>
              </a:rPr>
              <a:t>Set Goals and Get Tips</a:t>
            </a:r>
            <a:endParaRPr lang="en-US" sz="2187" dirty="0">
              <a:latin typeface="Shadows Into Light Two" panose="02000506000000020004" pitchFamily="2" charset="0"/>
            </a:endParaRPr>
          </a:p>
        </p:txBody>
      </p:sp>
      <p:sp>
        <p:nvSpPr>
          <p:cNvPr id="10" name="Text 5"/>
          <p:cNvSpPr/>
          <p:nvPr/>
        </p:nvSpPr>
        <p:spPr>
          <a:xfrm>
            <a:off x="4947088" y="4872120"/>
            <a:ext cx="3088958" cy="1066205"/>
          </a:xfrm>
          <a:prstGeom prst="rect">
            <a:avLst/>
          </a:prstGeom>
          <a:noFill/>
          <a:ln/>
        </p:spPr>
        <p:txBody>
          <a:bodyPr wrap="square" rtlCol="0" anchor="t"/>
          <a:lstStyle/>
          <a:p>
            <a:pPr marL="0" indent="0" algn="l">
              <a:lnSpc>
                <a:spcPts val="2799"/>
              </a:lnSpc>
              <a:buNone/>
            </a:pPr>
            <a:r>
              <a:rPr lang="en-US" sz="1750" b="1" dirty="0">
                <a:solidFill>
                  <a:srgbClr val="3B3535"/>
                </a:solidFill>
                <a:latin typeface="NSimSun" panose="02010609030101010101" pitchFamily="49" charset="-122"/>
                <a:ea typeface="NSimSun" panose="02010609030101010101" pitchFamily="49" charset="-122"/>
                <a:cs typeface="Roboto" pitchFamily="34" charset="-120"/>
              </a:rPr>
              <a:t>Set individual carbon-cutting goals and receive tips/advice on how to achieve them.</a:t>
            </a:r>
            <a:endParaRPr lang="en-US" sz="1750" b="1" dirty="0">
              <a:latin typeface="NSimSun" panose="02010609030101010101" pitchFamily="49" charset="-122"/>
              <a:ea typeface="NSimSun" panose="02010609030101010101" pitchFamily="49" charset="-122"/>
            </a:endParaRPr>
          </a:p>
        </p:txBody>
      </p:sp>
      <p:pic>
        <p:nvPicPr>
          <p:cNvPr id="11" name="Image 3" descr="preencoded.png"/>
          <p:cNvPicPr>
            <a:picLocks noChangeAspect="1"/>
          </p:cNvPicPr>
          <p:nvPr/>
        </p:nvPicPr>
        <p:blipFill>
          <a:blip r:embed="rId5"/>
          <a:stretch>
            <a:fillRect/>
          </a:stretch>
        </p:blipFill>
        <p:spPr>
          <a:xfrm>
            <a:off x="8720971" y="2095497"/>
            <a:ext cx="3089077" cy="1909167"/>
          </a:xfrm>
          <a:prstGeom prst="rect">
            <a:avLst/>
          </a:prstGeom>
        </p:spPr>
      </p:pic>
      <p:sp>
        <p:nvSpPr>
          <p:cNvPr id="12" name="Text 6"/>
          <p:cNvSpPr/>
          <p:nvPr/>
        </p:nvSpPr>
        <p:spPr>
          <a:xfrm>
            <a:off x="8720971" y="4341262"/>
            <a:ext cx="2225040" cy="347186"/>
          </a:xfrm>
          <a:prstGeom prst="rect">
            <a:avLst/>
          </a:prstGeom>
          <a:noFill/>
          <a:ln/>
        </p:spPr>
        <p:txBody>
          <a:bodyPr wrap="none" rtlCol="0" anchor="t"/>
          <a:lstStyle/>
          <a:p>
            <a:pPr marL="0" indent="0" algn="l">
              <a:lnSpc>
                <a:spcPts val="2734"/>
              </a:lnSpc>
              <a:buNone/>
            </a:pPr>
            <a:r>
              <a:rPr lang="en-US" sz="2187" dirty="0">
                <a:solidFill>
                  <a:srgbClr val="1F1E1E"/>
                </a:solidFill>
                <a:latin typeface="Shadows Into Light Two" panose="02000506000000020004" pitchFamily="2" charset="0"/>
                <a:ea typeface="Red Hat Text" pitchFamily="34" charset="-122"/>
                <a:cs typeface="Red Hat Text" pitchFamily="34" charset="-120"/>
              </a:rPr>
              <a:t>Join a Community</a:t>
            </a:r>
            <a:endParaRPr lang="en-US" sz="2187" dirty="0">
              <a:latin typeface="Shadows Into Light Two" panose="02000506000000020004" pitchFamily="2" charset="0"/>
            </a:endParaRPr>
          </a:p>
        </p:txBody>
      </p:sp>
      <p:sp>
        <p:nvSpPr>
          <p:cNvPr id="13" name="Text 7"/>
          <p:cNvSpPr/>
          <p:nvPr/>
        </p:nvSpPr>
        <p:spPr>
          <a:xfrm>
            <a:off x="8720970" y="4866394"/>
            <a:ext cx="3089077" cy="1421606"/>
          </a:xfrm>
          <a:prstGeom prst="rect">
            <a:avLst/>
          </a:prstGeom>
          <a:noFill/>
          <a:ln/>
        </p:spPr>
        <p:txBody>
          <a:bodyPr wrap="square" rtlCol="0" anchor="t"/>
          <a:lstStyle/>
          <a:p>
            <a:pPr marL="0" indent="0" algn="l">
              <a:lnSpc>
                <a:spcPts val="2799"/>
              </a:lnSpc>
              <a:buNone/>
            </a:pPr>
            <a:r>
              <a:rPr lang="en-US" sz="1750" b="1" dirty="0">
                <a:solidFill>
                  <a:srgbClr val="3B3535"/>
                </a:solidFill>
                <a:latin typeface="NSimSun" panose="02010609030101010101" pitchFamily="49" charset="-122"/>
                <a:ea typeface="NSimSun" panose="02010609030101010101" pitchFamily="49" charset="-122"/>
                <a:cs typeface="Roboto" pitchFamily="34" charset="-120"/>
              </a:rPr>
              <a:t>Join a community of like-minded people and share ideas on how to reduce your carbon footprint together.</a:t>
            </a:r>
            <a:endParaRPr lang="en-US" sz="1750" b="1" dirty="0">
              <a:latin typeface="NSimSun" panose="02010609030101010101" pitchFamily="49" charset="-122"/>
              <a:ea typeface="NSimSun" panose="0201060903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1"/>
          <p:cNvSpPr/>
          <p:nvPr/>
        </p:nvSpPr>
        <p:spPr>
          <a:xfrm>
            <a:off x="1563076" y="766495"/>
            <a:ext cx="5881583" cy="843856"/>
          </a:xfrm>
          <a:prstGeom prst="rect">
            <a:avLst/>
          </a:prstGeom>
          <a:noFill/>
          <a:ln/>
        </p:spPr>
        <p:txBody>
          <a:bodyPr wrap="none" rtlCol="0" anchor="t"/>
          <a:lstStyle/>
          <a:p>
            <a:pPr marL="0" indent="0">
              <a:lnSpc>
                <a:spcPts val="4390"/>
              </a:lnSpc>
              <a:buNone/>
            </a:pPr>
            <a:r>
              <a:rPr lang="en-US" sz="4800" dirty="0">
                <a:solidFill>
                  <a:srgbClr val="1F1E1E"/>
                </a:solidFill>
                <a:latin typeface="Shadows Into Light Two" panose="02000506000000020004" pitchFamily="2" charset="0"/>
                <a:ea typeface="Red Hat Text" pitchFamily="34" charset="-122"/>
                <a:cs typeface="Red Hat Text" pitchFamily="34" charset="-120"/>
              </a:rPr>
              <a:t>What’s our recipe?</a:t>
            </a:r>
            <a:endParaRPr lang="en-US" sz="4800" dirty="0">
              <a:latin typeface="Shadows Into Light Two" panose="02000506000000020004" pitchFamily="2" charset="0"/>
            </a:endParaRPr>
          </a:p>
        </p:txBody>
      </p:sp>
      <p:sp>
        <p:nvSpPr>
          <p:cNvPr id="5" name="Shape 2"/>
          <p:cNvSpPr/>
          <p:nvPr/>
        </p:nvSpPr>
        <p:spPr>
          <a:xfrm>
            <a:off x="7297341" y="1465421"/>
            <a:ext cx="35600" cy="6213038"/>
          </a:xfrm>
          <a:prstGeom prst="rect">
            <a:avLst/>
          </a:prstGeom>
          <a:solidFill>
            <a:srgbClr val="FFE0E0"/>
          </a:solidFill>
          <a:ln/>
        </p:spPr>
        <p:txBody>
          <a:bodyPr/>
          <a:lstStyle/>
          <a:p>
            <a:endParaRPr lang="en-IN"/>
          </a:p>
        </p:txBody>
      </p:sp>
      <p:sp>
        <p:nvSpPr>
          <p:cNvPr id="6" name="Shape 3"/>
          <p:cNvSpPr/>
          <p:nvPr/>
        </p:nvSpPr>
        <p:spPr>
          <a:xfrm>
            <a:off x="7515761" y="1787545"/>
            <a:ext cx="624364" cy="35600"/>
          </a:xfrm>
          <a:prstGeom prst="rect">
            <a:avLst/>
          </a:prstGeom>
          <a:solidFill>
            <a:srgbClr val="FFE0E0"/>
          </a:solidFill>
          <a:ln/>
        </p:spPr>
        <p:txBody>
          <a:bodyPr/>
          <a:lstStyle/>
          <a:p>
            <a:endParaRPr lang="en-IN"/>
          </a:p>
        </p:txBody>
      </p:sp>
      <p:sp>
        <p:nvSpPr>
          <p:cNvPr id="7" name="Shape 4"/>
          <p:cNvSpPr/>
          <p:nvPr/>
        </p:nvSpPr>
        <p:spPr>
          <a:xfrm>
            <a:off x="7114401" y="1604724"/>
            <a:ext cx="401360" cy="401360"/>
          </a:xfrm>
          <a:prstGeom prst="roundRect">
            <a:avLst>
              <a:gd name="adj" fmla="val 26672"/>
            </a:avLst>
          </a:prstGeom>
          <a:solidFill>
            <a:srgbClr val="FFE0E0"/>
          </a:solidFill>
          <a:ln/>
        </p:spPr>
        <p:txBody>
          <a:bodyPr/>
          <a:lstStyle/>
          <a:p>
            <a:endParaRPr lang="en-IN"/>
          </a:p>
        </p:txBody>
      </p:sp>
      <p:sp>
        <p:nvSpPr>
          <p:cNvPr id="8" name="Text 5"/>
          <p:cNvSpPr/>
          <p:nvPr/>
        </p:nvSpPr>
        <p:spPr>
          <a:xfrm>
            <a:off x="7273111" y="1638062"/>
            <a:ext cx="83820" cy="334566"/>
          </a:xfrm>
          <a:prstGeom prst="rect">
            <a:avLst/>
          </a:prstGeom>
          <a:noFill/>
          <a:ln/>
        </p:spPr>
        <p:txBody>
          <a:bodyPr wrap="none" rtlCol="0" anchor="t"/>
          <a:lstStyle/>
          <a:p>
            <a:pPr marL="0" indent="0" algn="ctr">
              <a:lnSpc>
                <a:spcPts val="2634"/>
              </a:lnSpc>
              <a:buNone/>
            </a:pPr>
            <a:r>
              <a:rPr lang="en-US" sz="2107" dirty="0">
                <a:solidFill>
                  <a:srgbClr val="1F1E1E"/>
                </a:solidFill>
                <a:latin typeface="Red Hat Text" pitchFamily="34" charset="0"/>
                <a:ea typeface="Red Hat Text" pitchFamily="34" charset="-122"/>
                <a:cs typeface="Red Hat Text" pitchFamily="34" charset="-120"/>
              </a:rPr>
              <a:t>1</a:t>
            </a:r>
            <a:endParaRPr lang="en-US" sz="2107" dirty="0"/>
          </a:p>
        </p:txBody>
      </p:sp>
      <p:sp>
        <p:nvSpPr>
          <p:cNvPr id="9" name="Text 6"/>
          <p:cNvSpPr/>
          <p:nvPr/>
        </p:nvSpPr>
        <p:spPr>
          <a:xfrm>
            <a:off x="8296275" y="1643777"/>
            <a:ext cx="1784152" cy="278725"/>
          </a:xfrm>
          <a:prstGeom prst="rect">
            <a:avLst/>
          </a:prstGeom>
          <a:noFill/>
          <a:ln/>
        </p:spPr>
        <p:txBody>
          <a:bodyPr wrap="none" rtlCol="0" anchor="t"/>
          <a:lstStyle/>
          <a:p>
            <a:pPr marL="0" indent="0" algn="l">
              <a:lnSpc>
                <a:spcPts val="2195"/>
              </a:lnSpc>
              <a:buNone/>
            </a:pPr>
            <a:r>
              <a:rPr lang="en-US" sz="1756" dirty="0">
                <a:solidFill>
                  <a:srgbClr val="1F1E1E"/>
                </a:solidFill>
                <a:latin typeface="Shadows Into Light Two" panose="02000506000000020004" pitchFamily="2" charset="0"/>
                <a:ea typeface="Red Hat Text" pitchFamily="34" charset="-122"/>
                <a:cs typeface="Red Hat Text" pitchFamily="34" charset="-120"/>
              </a:rPr>
              <a:t>Design/wireframe</a:t>
            </a:r>
            <a:endParaRPr lang="en-US" sz="1756" dirty="0">
              <a:latin typeface="Shadows Into Light Two" panose="02000506000000020004" pitchFamily="2" charset="0"/>
            </a:endParaRPr>
          </a:p>
        </p:txBody>
      </p:sp>
      <p:sp>
        <p:nvSpPr>
          <p:cNvPr id="10" name="Text 7"/>
          <p:cNvSpPr/>
          <p:nvPr/>
        </p:nvSpPr>
        <p:spPr>
          <a:xfrm>
            <a:off x="8296275" y="2100858"/>
            <a:ext cx="3007043" cy="557451"/>
          </a:xfrm>
          <a:prstGeom prst="rect">
            <a:avLst/>
          </a:prstGeom>
          <a:noFill/>
          <a:ln/>
        </p:spPr>
        <p:txBody>
          <a:bodyPr wrap="square" rtlCol="0" anchor="t"/>
          <a:lstStyle/>
          <a:p>
            <a:pPr marL="0" indent="0" algn="l">
              <a:lnSpc>
                <a:spcPts val="2195"/>
              </a:lnSpc>
              <a:buNone/>
            </a:pPr>
            <a:r>
              <a:rPr lang="en-US" sz="1756" b="1" dirty="0">
                <a:solidFill>
                  <a:srgbClr val="1F1E1E"/>
                </a:solidFill>
                <a:latin typeface="NSimSun" panose="02010609030101010101" pitchFamily="49" charset="-122"/>
                <a:ea typeface="NSimSun" panose="02010609030101010101" pitchFamily="49" charset="-122"/>
                <a:cs typeface="Red Hat Text" pitchFamily="34" charset="-120"/>
              </a:rPr>
              <a:t>Figma, Adobe Photoshop, draw.io.</a:t>
            </a:r>
            <a:endParaRPr lang="en-US" sz="1756" b="1" dirty="0">
              <a:latin typeface="NSimSun" panose="02010609030101010101" pitchFamily="49" charset="-122"/>
              <a:ea typeface="NSimSun" panose="02010609030101010101" pitchFamily="49" charset="-122"/>
            </a:endParaRPr>
          </a:p>
        </p:txBody>
      </p:sp>
      <p:sp>
        <p:nvSpPr>
          <p:cNvPr id="11" name="Shape 8"/>
          <p:cNvSpPr/>
          <p:nvPr/>
        </p:nvSpPr>
        <p:spPr>
          <a:xfrm>
            <a:off x="6490037" y="2679561"/>
            <a:ext cx="624364" cy="35600"/>
          </a:xfrm>
          <a:prstGeom prst="rect">
            <a:avLst/>
          </a:prstGeom>
          <a:solidFill>
            <a:srgbClr val="FFE0E0"/>
          </a:solidFill>
          <a:ln/>
        </p:spPr>
        <p:txBody>
          <a:bodyPr/>
          <a:lstStyle/>
          <a:p>
            <a:endParaRPr lang="en-IN"/>
          </a:p>
        </p:txBody>
      </p:sp>
      <p:sp>
        <p:nvSpPr>
          <p:cNvPr id="12" name="Shape 9"/>
          <p:cNvSpPr/>
          <p:nvPr/>
        </p:nvSpPr>
        <p:spPr>
          <a:xfrm>
            <a:off x="7114401" y="2496741"/>
            <a:ext cx="401360" cy="401360"/>
          </a:xfrm>
          <a:prstGeom prst="roundRect">
            <a:avLst>
              <a:gd name="adj" fmla="val 26672"/>
            </a:avLst>
          </a:prstGeom>
          <a:solidFill>
            <a:srgbClr val="FFE0E0"/>
          </a:solidFill>
          <a:ln/>
        </p:spPr>
        <p:txBody>
          <a:bodyPr/>
          <a:lstStyle/>
          <a:p>
            <a:endParaRPr lang="en-IN"/>
          </a:p>
        </p:txBody>
      </p:sp>
      <p:sp>
        <p:nvSpPr>
          <p:cNvPr id="13" name="Text 10"/>
          <p:cNvSpPr/>
          <p:nvPr/>
        </p:nvSpPr>
        <p:spPr>
          <a:xfrm>
            <a:off x="7242631" y="2530078"/>
            <a:ext cx="144780" cy="334566"/>
          </a:xfrm>
          <a:prstGeom prst="rect">
            <a:avLst/>
          </a:prstGeom>
          <a:noFill/>
          <a:ln/>
        </p:spPr>
        <p:txBody>
          <a:bodyPr wrap="none" rtlCol="0" anchor="t"/>
          <a:lstStyle/>
          <a:p>
            <a:pPr marL="0" indent="0" algn="ctr">
              <a:lnSpc>
                <a:spcPts val="2634"/>
              </a:lnSpc>
              <a:buNone/>
            </a:pPr>
            <a:r>
              <a:rPr lang="en-US" sz="2107" dirty="0">
                <a:solidFill>
                  <a:srgbClr val="1F1E1E"/>
                </a:solidFill>
                <a:latin typeface="Red Hat Text" pitchFamily="34" charset="0"/>
                <a:ea typeface="Red Hat Text" pitchFamily="34" charset="-122"/>
                <a:cs typeface="Red Hat Text" pitchFamily="34" charset="-120"/>
              </a:rPr>
              <a:t>2</a:t>
            </a:r>
            <a:endParaRPr lang="en-US" sz="2107" dirty="0"/>
          </a:p>
        </p:txBody>
      </p:sp>
      <p:sp>
        <p:nvSpPr>
          <p:cNvPr id="14" name="Text 11"/>
          <p:cNvSpPr/>
          <p:nvPr/>
        </p:nvSpPr>
        <p:spPr>
          <a:xfrm>
            <a:off x="4200287" y="2535793"/>
            <a:ext cx="2133600" cy="278725"/>
          </a:xfrm>
          <a:prstGeom prst="rect">
            <a:avLst/>
          </a:prstGeom>
          <a:noFill/>
          <a:ln/>
        </p:spPr>
        <p:txBody>
          <a:bodyPr wrap="none" rtlCol="0" anchor="t"/>
          <a:lstStyle/>
          <a:p>
            <a:pPr marL="0" indent="0" algn="r">
              <a:lnSpc>
                <a:spcPts val="2195"/>
              </a:lnSpc>
              <a:buNone/>
            </a:pPr>
            <a:r>
              <a:rPr lang="en-US" sz="1756" dirty="0">
                <a:solidFill>
                  <a:srgbClr val="1F1E1E"/>
                </a:solidFill>
                <a:latin typeface="Shadows Into Light Two" panose="02000506000000020004" pitchFamily="2" charset="0"/>
                <a:ea typeface="Red Hat Text" pitchFamily="34" charset="-122"/>
                <a:cs typeface="Red Hat Text" pitchFamily="34" charset="-120"/>
              </a:rPr>
              <a:t>Frontend Engineering</a:t>
            </a:r>
            <a:endParaRPr lang="en-US" sz="1756" dirty="0">
              <a:latin typeface="Shadows Into Light Two" panose="02000506000000020004" pitchFamily="2" charset="0"/>
            </a:endParaRPr>
          </a:p>
        </p:txBody>
      </p:sp>
      <p:sp>
        <p:nvSpPr>
          <p:cNvPr id="15" name="Text 12"/>
          <p:cNvSpPr/>
          <p:nvPr/>
        </p:nvSpPr>
        <p:spPr>
          <a:xfrm>
            <a:off x="3326963" y="2992874"/>
            <a:ext cx="3006923" cy="856536"/>
          </a:xfrm>
          <a:prstGeom prst="rect">
            <a:avLst/>
          </a:prstGeom>
          <a:noFill/>
          <a:ln/>
        </p:spPr>
        <p:txBody>
          <a:bodyPr wrap="square" rtlCol="0" anchor="t"/>
          <a:lstStyle/>
          <a:p>
            <a:pPr marL="0" indent="0" algn="r">
              <a:lnSpc>
                <a:spcPts val="2248"/>
              </a:lnSpc>
              <a:buNone/>
            </a:pPr>
            <a:r>
              <a:rPr lang="en-US" sz="1405" b="1" dirty="0">
                <a:solidFill>
                  <a:srgbClr val="3B3535"/>
                </a:solidFill>
                <a:latin typeface="NSimSun" panose="02010609030101010101" pitchFamily="49" charset="-122"/>
                <a:ea typeface="NSimSun" panose="02010609030101010101" pitchFamily="49" charset="-122"/>
                <a:cs typeface="Roboto" pitchFamily="34" charset="-120"/>
              </a:rPr>
              <a:t>We will be using React for our web-based app along with HTML,CSS,Javascript.</a:t>
            </a:r>
            <a:endParaRPr lang="en-US" sz="1405" b="1" dirty="0">
              <a:latin typeface="NSimSun" panose="02010609030101010101" pitchFamily="49" charset="-122"/>
              <a:ea typeface="NSimSun" panose="02010609030101010101" pitchFamily="49" charset="-122"/>
            </a:endParaRPr>
          </a:p>
        </p:txBody>
      </p:sp>
      <p:sp>
        <p:nvSpPr>
          <p:cNvPr id="16" name="Shape 13"/>
          <p:cNvSpPr/>
          <p:nvPr/>
        </p:nvSpPr>
        <p:spPr>
          <a:xfrm>
            <a:off x="7515761" y="3603843"/>
            <a:ext cx="624364" cy="35600"/>
          </a:xfrm>
          <a:prstGeom prst="rect">
            <a:avLst/>
          </a:prstGeom>
          <a:solidFill>
            <a:srgbClr val="FFE0E0"/>
          </a:solidFill>
          <a:ln/>
        </p:spPr>
        <p:txBody>
          <a:bodyPr/>
          <a:lstStyle/>
          <a:p>
            <a:endParaRPr lang="en-IN"/>
          </a:p>
        </p:txBody>
      </p:sp>
      <p:sp>
        <p:nvSpPr>
          <p:cNvPr id="17" name="Shape 14"/>
          <p:cNvSpPr/>
          <p:nvPr/>
        </p:nvSpPr>
        <p:spPr>
          <a:xfrm>
            <a:off x="7114401" y="3421023"/>
            <a:ext cx="401360" cy="401360"/>
          </a:xfrm>
          <a:prstGeom prst="roundRect">
            <a:avLst>
              <a:gd name="adj" fmla="val 26672"/>
            </a:avLst>
          </a:prstGeom>
          <a:solidFill>
            <a:srgbClr val="FFE0E0"/>
          </a:solidFill>
          <a:ln/>
        </p:spPr>
        <p:txBody>
          <a:bodyPr/>
          <a:lstStyle/>
          <a:p>
            <a:endParaRPr lang="en-IN"/>
          </a:p>
        </p:txBody>
      </p:sp>
      <p:sp>
        <p:nvSpPr>
          <p:cNvPr id="18" name="Text 15"/>
          <p:cNvSpPr/>
          <p:nvPr/>
        </p:nvSpPr>
        <p:spPr>
          <a:xfrm>
            <a:off x="7235011" y="3454360"/>
            <a:ext cx="160020" cy="334566"/>
          </a:xfrm>
          <a:prstGeom prst="rect">
            <a:avLst/>
          </a:prstGeom>
          <a:noFill/>
          <a:ln/>
        </p:spPr>
        <p:txBody>
          <a:bodyPr wrap="none" rtlCol="0" anchor="t"/>
          <a:lstStyle/>
          <a:p>
            <a:pPr marL="0" indent="0" algn="ctr">
              <a:lnSpc>
                <a:spcPts val="2634"/>
              </a:lnSpc>
              <a:buNone/>
            </a:pPr>
            <a:r>
              <a:rPr lang="en-US" sz="2107" dirty="0">
                <a:solidFill>
                  <a:srgbClr val="1F1E1E"/>
                </a:solidFill>
                <a:latin typeface="Red Hat Text" pitchFamily="34" charset="0"/>
                <a:ea typeface="Red Hat Text" pitchFamily="34" charset="-122"/>
                <a:cs typeface="Red Hat Text" pitchFamily="34" charset="-120"/>
              </a:rPr>
              <a:t>3</a:t>
            </a:r>
            <a:endParaRPr lang="en-US" sz="2107" dirty="0"/>
          </a:p>
        </p:txBody>
      </p:sp>
      <p:sp>
        <p:nvSpPr>
          <p:cNvPr id="19" name="Text 16"/>
          <p:cNvSpPr/>
          <p:nvPr/>
        </p:nvSpPr>
        <p:spPr>
          <a:xfrm>
            <a:off x="8296275" y="3460075"/>
            <a:ext cx="1784152" cy="278725"/>
          </a:xfrm>
          <a:prstGeom prst="rect">
            <a:avLst/>
          </a:prstGeom>
          <a:noFill/>
          <a:ln/>
        </p:spPr>
        <p:txBody>
          <a:bodyPr wrap="none" rtlCol="0" anchor="t"/>
          <a:lstStyle/>
          <a:p>
            <a:pPr marL="0" indent="0" algn="l">
              <a:lnSpc>
                <a:spcPts val="2195"/>
              </a:lnSpc>
              <a:buNone/>
            </a:pPr>
            <a:r>
              <a:rPr lang="en-US" sz="1756" dirty="0">
                <a:solidFill>
                  <a:srgbClr val="1F1E1E"/>
                </a:solidFill>
                <a:latin typeface="Shadows Into Light Two" panose="02000506000000020004" pitchFamily="2" charset="0"/>
                <a:ea typeface="Red Hat Text" pitchFamily="34" charset="-122"/>
                <a:cs typeface="Red Hat Text" pitchFamily="34" charset="-120"/>
              </a:rPr>
              <a:t>AI/ML</a:t>
            </a:r>
            <a:endParaRPr lang="en-US" sz="1756" dirty="0">
              <a:latin typeface="Shadows Into Light Two" panose="02000506000000020004" pitchFamily="2" charset="0"/>
            </a:endParaRPr>
          </a:p>
        </p:txBody>
      </p:sp>
      <p:sp>
        <p:nvSpPr>
          <p:cNvPr id="20" name="Text 17"/>
          <p:cNvSpPr/>
          <p:nvPr/>
        </p:nvSpPr>
        <p:spPr>
          <a:xfrm>
            <a:off x="8296275" y="3917156"/>
            <a:ext cx="3007043" cy="1142048"/>
          </a:xfrm>
          <a:prstGeom prst="rect">
            <a:avLst/>
          </a:prstGeom>
          <a:noFill/>
          <a:ln/>
        </p:spPr>
        <p:txBody>
          <a:bodyPr wrap="square" rtlCol="0" anchor="t"/>
          <a:lstStyle/>
          <a:p>
            <a:pPr marL="0" indent="0" algn="l">
              <a:lnSpc>
                <a:spcPts val="2248"/>
              </a:lnSpc>
              <a:buNone/>
            </a:pPr>
            <a:r>
              <a:rPr lang="en-US" sz="1405" b="1" dirty="0">
                <a:solidFill>
                  <a:srgbClr val="3B3535"/>
                </a:solidFill>
                <a:latin typeface="NSimSun" panose="02010609030101010101" pitchFamily="49" charset="-122"/>
                <a:ea typeface="NSimSun" panose="02010609030101010101" pitchFamily="49" charset="-122"/>
                <a:cs typeface="Roboto" pitchFamily="34" charset="-120"/>
              </a:rPr>
              <a:t>Carbon footprint data will be analyzed and reported using Python, NumPy, Pandas, LLM(DaVinci AI),ScikitLearn, MatPlotLib, PyTorch.</a:t>
            </a:r>
            <a:endParaRPr lang="en-US" sz="1405" b="1" dirty="0">
              <a:latin typeface="NSimSun" panose="02010609030101010101" pitchFamily="49" charset="-122"/>
              <a:ea typeface="NSimSun" panose="02010609030101010101" pitchFamily="49" charset="-122"/>
            </a:endParaRPr>
          </a:p>
        </p:txBody>
      </p:sp>
      <p:sp>
        <p:nvSpPr>
          <p:cNvPr id="21" name="Shape 18"/>
          <p:cNvSpPr/>
          <p:nvPr/>
        </p:nvSpPr>
        <p:spPr>
          <a:xfrm>
            <a:off x="6490037" y="4670881"/>
            <a:ext cx="624364" cy="35600"/>
          </a:xfrm>
          <a:prstGeom prst="rect">
            <a:avLst/>
          </a:prstGeom>
          <a:solidFill>
            <a:srgbClr val="FFE0E0"/>
          </a:solidFill>
          <a:ln/>
        </p:spPr>
        <p:txBody>
          <a:bodyPr/>
          <a:lstStyle/>
          <a:p>
            <a:endParaRPr lang="en-IN"/>
          </a:p>
        </p:txBody>
      </p:sp>
      <p:sp>
        <p:nvSpPr>
          <p:cNvPr id="22" name="Shape 19"/>
          <p:cNvSpPr/>
          <p:nvPr/>
        </p:nvSpPr>
        <p:spPr>
          <a:xfrm>
            <a:off x="7114401" y="4488061"/>
            <a:ext cx="401360" cy="401360"/>
          </a:xfrm>
          <a:prstGeom prst="roundRect">
            <a:avLst>
              <a:gd name="adj" fmla="val 26672"/>
            </a:avLst>
          </a:prstGeom>
          <a:solidFill>
            <a:srgbClr val="FFE0E0"/>
          </a:solidFill>
          <a:ln/>
        </p:spPr>
        <p:txBody>
          <a:bodyPr/>
          <a:lstStyle/>
          <a:p>
            <a:endParaRPr lang="en-IN"/>
          </a:p>
        </p:txBody>
      </p:sp>
      <p:sp>
        <p:nvSpPr>
          <p:cNvPr id="23" name="Text 20"/>
          <p:cNvSpPr/>
          <p:nvPr/>
        </p:nvSpPr>
        <p:spPr>
          <a:xfrm>
            <a:off x="7231201" y="4521398"/>
            <a:ext cx="167640" cy="334566"/>
          </a:xfrm>
          <a:prstGeom prst="rect">
            <a:avLst/>
          </a:prstGeom>
          <a:noFill/>
          <a:ln/>
        </p:spPr>
        <p:txBody>
          <a:bodyPr wrap="none" rtlCol="0" anchor="t"/>
          <a:lstStyle/>
          <a:p>
            <a:pPr marL="0" indent="0" algn="ctr">
              <a:lnSpc>
                <a:spcPts val="2634"/>
              </a:lnSpc>
              <a:buNone/>
            </a:pPr>
            <a:r>
              <a:rPr lang="en-US" sz="2107" dirty="0">
                <a:solidFill>
                  <a:srgbClr val="1F1E1E"/>
                </a:solidFill>
                <a:latin typeface="Red Hat Text" pitchFamily="34" charset="0"/>
                <a:ea typeface="Red Hat Text" pitchFamily="34" charset="-122"/>
                <a:cs typeface="Red Hat Text" pitchFamily="34" charset="-120"/>
              </a:rPr>
              <a:t>4</a:t>
            </a:r>
            <a:endParaRPr lang="en-US" sz="2107" dirty="0"/>
          </a:p>
        </p:txBody>
      </p:sp>
      <p:sp>
        <p:nvSpPr>
          <p:cNvPr id="24" name="Text 21"/>
          <p:cNvSpPr/>
          <p:nvPr/>
        </p:nvSpPr>
        <p:spPr>
          <a:xfrm>
            <a:off x="4261247" y="4527113"/>
            <a:ext cx="2072640" cy="278725"/>
          </a:xfrm>
          <a:prstGeom prst="rect">
            <a:avLst/>
          </a:prstGeom>
          <a:noFill/>
          <a:ln/>
        </p:spPr>
        <p:txBody>
          <a:bodyPr wrap="none" rtlCol="0" anchor="t"/>
          <a:lstStyle/>
          <a:p>
            <a:pPr marL="0" indent="0" algn="r">
              <a:lnSpc>
                <a:spcPts val="2195"/>
              </a:lnSpc>
              <a:buNone/>
            </a:pPr>
            <a:r>
              <a:rPr lang="en-US" sz="1756" dirty="0">
                <a:solidFill>
                  <a:srgbClr val="1F1E1E"/>
                </a:solidFill>
                <a:latin typeface="Shadows Into Light Two" panose="02000506000000020004" pitchFamily="2" charset="0"/>
                <a:ea typeface="Red Hat Text" pitchFamily="34" charset="-122"/>
                <a:cs typeface="Red Hat Text" pitchFamily="34" charset="-120"/>
              </a:rPr>
              <a:t>Backend Engineering</a:t>
            </a:r>
            <a:endParaRPr lang="en-US" sz="1756" dirty="0">
              <a:latin typeface="Shadows Into Light Two" panose="02000506000000020004" pitchFamily="2" charset="0"/>
            </a:endParaRPr>
          </a:p>
        </p:txBody>
      </p:sp>
      <p:sp>
        <p:nvSpPr>
          <p:cNvPr id="25" name="Text 22"/>
          <p:cNvSpPr/>
          <p:nvPr/>
        </p:nvSpPr>
        <p:spPr>
          <a:xfrm>
            <a:off x="3326963" y="4984194"/>
            <a:ext cx="3006923" cy="1713071"/>
          </a:xfrm>
          <a:prstGeom prst="rect">
            <a:avLst/>
          </a:prstGeom>
          <a:noFill/>
          <a:ln/>
        </p:spPr>
        <p:txBody>
          <a:bodyPr wrap="square" rtlCol="0" anchor="t"/>
          <a:lstStyle/>
          <a:p>
            <a:pPr marL="0" indent="0" algn="r">
              <a:lnSpc>
                <a:spcPts val="2248"/>
              </a:lnSpc>
              <a:buNone/>
            </a:pPr>
            <a:r>
              <a:rPr lang="en-US" sz="1405" b="1" dirty="0">
                <a:solidFill>
                  <a:srgbClr val="3B3535"/>
                </a:solidFill>
                <a:latin typeface="NSimSun" panose="02010609030101010101" pitchFamily="49" charset="-122"/>
                <a:ea typeface="NSimSun" panose="02010609030101010101" pitchFamily="49" charset="-122"/>
                <a:cs typeface="Roboto" pitchFamily="34" charset="-120"/>
              </a:rPr>
              <a:t>Our backend will be built on Node.js , Flask and will use a RESTful API to communicate between front and backend. We will use AWS (Lambda, DynamoDB) for Cloud and DBMS purpose.</a:t>
            </a:r>
            <a:endParaRPr lang="en-US" sz="1405" b="1" dirty="0">
              <a:latin typeface="NSimSun" panose="02010609030101010101" pitchFamily="49" charset="-122"/>
              <a:ea typeface="NSimSun" panose="02010609030101010101" pitchFamily="49" charset="-122"/>
            </a:endParaRPr>
          </a:p>
        </p:txBody>
      </p:sp>
      <p:sp>
        <p:nvSpPr>
          <p:cNvPr id="26" name="Shape 23"/>
          <p:cNvSpPr/>
          <p:nvPr/>
        </p:nvSpPr>
        <p:spPr>
          <a:xfrm>
            <a:off x="7515761" y="6023431"/>
            <a:ext cx="624364" cy="35600"/>
          </a:xfrm>
          <a:prstGeom prst="rect">
            <a:avLst/>
          </a:prstGeom>
          <a:solidFill>
            <a:srgbClr val="FFE0E0"/>
          </a:solidFill>
          <a:ln/>
        </p:spPr>
        <p:txBody>
          <a:bodyPr/>
          <a:lstStyle/>
          <a:p>
            <a:endParaRPr lang="en-IN"/>
          </a:p>
        </p:txBody>
      </p:sp>
      <p:sp>
        <p:nvSpPr>
          <p:cNvPr id="27" name="Shape 24"/>
          <p:cNvSpPr/>
          <p:nvPr/>
        </p:nvSpPr>
        <p:spPr>
          <a:xfrm>
            <a:off x="7114401" y="5840611"/>
            <a:ext cx="401360" cy="401360"/>
          </a:xfrm>
          <a:prstGeom prst="roundRect">
            <a:avLst>
              <a:gd name="adj" fmla="val 26672"/>
            </a:avLst>
          </a:prstGeom>
          <a:solidFill>
            <a:srgbClr val="FFE0E0"/>
          </a:solidFill>
          <a:ln/>
        </p:spPr>
        <p:txBody>
          <a:bodyPr/>
          <a:lstStyle/>
          <a:p>
            <a:endParaRPr lang="en-IN"/>
          </a:p>
        </p:txBody>
      </p:sp>
      <p:sp>
        <p:nvSpPr>
          <p:cNvPr id="28" name="Text 25"/>
          <p:cNvSpPr/>
          <p:nvPr/>
        </p:nvSpPr>
        <p:spPr>
          <a:xfrm>
            <a:off x="7238821" y="5873948"/>
            <a:ext cx="152400" cy="334566"/>
          </a:xfrm>
          <a:prstGeom prst="rect">
            <a:avLst/>
          </a:prstGeom>
          <a:noFill/>
          <a:ln/>
        </p:spPr>
        <p:txBody>
          <a:bodyPr wrap="none" rtlCol="0" anchor="t"/>
          <a:lstStyle/>
          <a:p>
            <a:pPr marL="0" indent="0" algn="ctr">
              <a:lnSpc>
                <a:spcPts val="2634"/>
              </a:lnSpc>
              <a:buNone/>
            </a:pPr>
            <a:r>
              <a:rPr lang="en-US" sz="2107" dirty="0">
                <a:solidFill>
                  <a:srgbClr val="1F1E1E"/>
                </a:solidFill>
                <a:latin typeface="Red Hat Text" pitchFamily="34" charset="0"/>
                <a:ea typeface="Red Hat Text" pitchFamily="34" charset="-122"/>
                <a:cs typeface="Red Hat Text" pitchFamily="34" charset="-120"/>
              </a:rPr>
              <a:t>5</a:t>
            </a:r>
            <a:endParaRPr lang="en-US" sz="2107" dirty="0"/>
          </a:p>
        </p:txBody>
      </p:sp>
      <p:sp>
        <p:nvSpPr>
          <p:cNvPr id="29" name="Text 26"/>
          <p:cNvSpPr/>
          <p:nvPr/>
        </p:nvSpPr>
        <p:spPr>
          <a:xfrm>
            <a:off x="8296275" y="5879663"/>
            <a:ext cx="2308860" cy="278725"/>
          </a:xfrm>
          <a:prstGeom prst="rect">
            <a:avLst/>
          </a:prstGeom>
          <a:noFill/>
          <a:ln/>
        </p:spPr>
        <p:txBody>
          <a:bodyPr wrap="none" rtlCol="0" anchor="t"/>
          <a:lstStyle/>
          <a:p>
            <a:pPr marL="0" indent="0" algn="l">
              <a:lnSpc>
                <a:spcPts val="2195"/>
              </a:lnSpc>
              <a:buNone/>
            </a:pPr>
            <a:r>
              <a:rPr lang="en-US" sz="1756" dirty="0">
                <a:solidFill>
                  <a:srgbClr val="1F1E1E"/>
                </a:solidFill>
                <a:latin typeface="Shadows Into Light Two" panose="02000506000000020004" pitchFamily="2" charset="0"/>
                <a:ea typeface="Red Hat Text" pitchFamily="34" charset="-122"/>
                <a:cs typeface="Red Hat Text" pitchFamily="34" charset="-120"/>
              </a:rPr>
              <a:t>Version Control System</a:t>
            </a:r>
            <a:endParaRPr lang="en-US" sz="1756" dirty="0">
              <a:latin typeface="Shadows Into Light Two" panose="02000506000000020004" pitchFamily="2" charset="0"/>
            </a:endParaRPr>
          </a:p>
        </p:txBody>
      </p:sp>
      <p:sp>
        <p:nvSpPr>
          <p:cNvPr id="30" name="Text 27"/>
          <p:cNvSpPr/>
          <p:nvPr/>
        </p:nvSpPr>
        <p:spPr>
          <a:xfrm>
            <a:off x="8296275" y="6336744"/>
            <a:ext cx="3007043" cy="571024"/>
          </a:xfrm>
          <a:prstGeom prst="rect">
            <a:avLst/>
          </a:prstGeom>
          <a:noFill/>
          <a:ln/>
        </p:spPr>
        <p:txBody>
          <a:bodyPr wrap="square" rtlCol="0" anchor="t"/>
          <a:lstStyle/>
          <a:p>
            <a:pPr marL="0" indent="0" algn="l">
              <a:lnSpc>
                <a:spcPts val="2248"/>
              </a:lnSpc>
              <a:buNone/>
            </a:pPr>
            <a:r>
              <a:rPr lang="en-US" sz="1405" b="1" dirty="0">
                <a:solidFill>
                  <a:srgbClr val="3B3535"/>
                </a:solidFill>
                <a:latin typeface="NSimSun" panose="02010609030101010101" pitchFamily="49" charset="-122"/>
                <a:ea typeface="NSimSun" panose="02010609030101010101" pitchFamily="49" charset="-122"/>
                <a:cs typeface="Roboto" pitchFamily="34" charset="-120"/>
              </a:rPr>
              <a:t>For maintenance and smooth handling we will be using GitHub as our VCS. </a:t>
            </a:r>
            <a:endParaRPr lang="en-US" sz="1405" b="1" dirty="0">
              <a:latin typeface="NSimSun" panose="02010609030101010101" pitchFamily="49" charset="-122"/>
              <a:ea typeface="NSimSun" panose="0201060903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1"/>
          <p:cNvSpPr/>
          <p:nvPr/>
        </p:nvSpPr>
        <p:spPr>
          <a:xfrm>
            <a:off x="1705942" y="589717"/>
            <a:ext cx="6127642" cy="1011793"/>
          </a:xfrm>
          <a:prstGeom prst="rect">
            <a:avLst/>
          </a:prstGeom>
          <a:noFill/>
          <a:ln/>
        </p:spPr>
        <p:txBody>
          <a:bodyPr wrap="none" rtlCol="0" anchor="t"/>
          <a:lstStyle/>
          <a:p>
            <a:pPr marL="0" indent="0">
              <a:lnSpc>
                <a:spcPts val="6332"/>
              </a:lnSpc>
              <a:buNone/>
            </a:pPr>
            <a:r>
              <a:rPr lang="en-US" sz="5400" dirty="0">
                <a:solidFill>
                  <a:srgbClr val="1F1E1E"/>
                </a:solidFill>
                <a:latin typeface="Shadows Into Light Two" panose="02000506000000020004" pitchFamily="2" charset="0"/>
                <a:ea typeface="Red Hat Text" pitchFamily="34" charset="-122"/>
                <a:cs typeface="Red Hat Text" pitchFamily="34" charset="-120"/>
              </a:rPr>
              <a:t>Our Game-Plan:</a:t>
            </a:r>
            <a:endParaRPr lang="en-US" sz="5400" dirty="0">
              <a:latin typeface="Shadows Into Light Two" panose="02000506000000020004" pitchFamily="2" charset="0"/>
            </a:endParaRPr>
          </a:p>
        </p:txBody>
      </p:sp>
      <p:sp>
        <p:nvSpPr>
          <p:cNvPr id="5" name="Text 2"/>
          <p:cNvSpPr/>
          <p:nvPr/>
        </p:nvSpPr>
        <p:spPr>
          <a:xfrm>
            <a:off x="1551289" y="1601510"/>
            <a:ext cx="9587389" cy="1715095"/>
          </a:xfrm>
          <a:prstGeom prst="rect">
            <a:avLst/>
          </a:prstGeom>
          <a:noFill/>
          <a:ln/>
        </p:spPr>
        <p:txBody>
          <a:bodyPr wrap="square" rtlCol="0" anchor="t"/>
          <a:lstStyle/>
          <a:p>
            <a:pPr marL="0" indent="0">
              <a:lnSpc>
                <a:spcPts val="2702"/>
              </a:lnSpc>
              <a:buNone/>
            </a:pPr>
            <a:r>
              <a:rPr lang="en-US" sz="1689" b="1" dirty="0">
                <a:solidFill>
                  <a:srgbClr val="3B3535"/>
                </a:solidFill>
                <a:latin typeface="NSimSun" panose="02010609030101010101" pitchFamily="49" charset="-122"/>
                <a:ea typeface="NSimSun" panose="02010609030101010101" pitchFamily="49" charset="-122"/>
                <a:cs typeface="Roboto" pitchFamily="34" charset="-120"/>
              </a:rPr>
              <a:t>At first we will design the wireframe then will design the frontend using react. There will be several python script files responsible for the major operations within the website. Our main database will be DynamoDB, AWS and several API actions will be called/triggered with the help of GCP services. For smooth development process and VCS GitHub will be preferred. The chatbot will be completely trained on carbon emission and footprint knowledge.</a:t>
            </a:r>
            <a:endParaRPr lang="en-US" sz="1689" b="1" dirty="0">
              <a:latin typeface="NSimSun" panose="02010609030101010101" pitchFamily="49" charset="-122"/>
              <a:ea typeface="NSimSun" panose="02010609030101010101" pitchFamily="49" charset="-122"/>
            </a:endParaRPr>
          </a:p>
        </p:txBody>
      </p:sp>
      <p:sp>
        <p:nvSpPr>
          <p:cNvPr id="8" name="Rectangle: Rounded Corners 7">
            <a:extLst>
              <a:ext uri="{FF2B5EF4-FFF2-40B4-BE49-F238E27FC236}">
                <a16:creationId xmlns:a16="http://schemas.microsoft.com/office/drawing/2014/main" id="{1B87D37A-D154-7567-7037-8B75997B6E6C}"/>
              </a:ext>
            </a:extLst>
          </p:cNvPr>
          <p:cNvSpPr/>
          <p:nvPr/>
        </p:nvSpPr>
        <p:spPr>
          <a:xfrm>
            <a:off x="3894137" y="3636085"/>
            <a:ext cx="5658522" cy="42277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Image 1" descr="preencoded.png"/>
          <p:cNvPicPr>
            <a:picLocks noChangeAspect="1"/>
          </p:cNvPicPr>
          <p:nvPr/>
        </p:nvPicPr>
        <p:blipFill>
          <a:blip r:embed="rId3"/>
          <a:stretch>
            <a:fillRect/>
          </a:stretch>
        </p:blipFill>
        <p:spPr>
          <a:xfrm>
            <a:off x="4178020" y="3776543"/>
            <a:ext cx="5090755" cy="38633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1"/>
          <p:cNvSpPr/>
          <p:nvPr/>
        </p:nvSpPr>
        <p:spPr>
          <a:xfrm>
            <a:off x="2348389" y="1946434"/>
            <a:ext cx="11635240" cy="3539966"/>
          </a:xfrm>
          <a:prstGeom prst="rect">
            <a:avLst/>
          </a:prstGeom>
          <a:noFill/>
          <a:ln/>
        </p:spPr>
        <p:txBody>
          <a:bodyPr wrap="none" rtlCol="0" anchor="t"/>
          <a:lstStyle/>
          <a:p>
            <a:pPr marL="0" indent="0">
              <a:lnSpc>
                <a:spcPts val="5468"/>
              </a:lnSpc>
              <a:buNone/>
            </a:pPr>
            <a:r>
              <a:rPr lang="en-US" sz="8800" dirty="0">
                <a:solidFill>
                  <a:srgbClr val="1F1E1E"/>
                </a:solidFill>
                <a:latin typeface="Shadows Into Light Two" panose="02000506000000020004" pitchFamily="2" charset="0"/>
                <a:ea typeface="Red Hat Text" pitchFamily="34" charset="-122"/>
                <a:cs typeface="Red Hat Text" pitchFamily="34" charset="-120"/>
              </a:rPr>
              <a:t>Team Members</a:t>
            </a:r>
          </a:p>
          <a:p>
            <a:pPr marL="0" indent="0">
              <a:lnSpc>
                <a:spcPts val="5468"/>
              </a:lnSpc>
              <a:buNone/>
            </a:pPr>
            <a:endParaRPr lang="en-US" sz="8800" dirty="0">
              <a:solidFill>
                <a:srgbClr val="1F1E1E"/>
              </a:solidFill>
              <a:latin typeface="Shadows Into Light Two" panose="02000506000000020004" pitchFamily="2" charset="0"/>
              <a:ea typeface="Red Hat Text" pitchFamily="34" charset="-122"/>
            </a:endParaRPr>
          </a:p>
          <a:p>
            <a:pPr marL="742950" indent="-742950">
              <a:lnSpc>
                <a:spcPts val="5468"/>
              </a:lnSpc>
              <a:buAutoNum type="arabicPeriod"/>
            </a:pPr>
            <a:r>
              <a:rPr lang="en-US" sz="4000" dirty="0">
                <a:solidFill>
                  <a:srgbClr val="1F1E1E"/>
                </a:solidFill>
                <a:latin typeface="Shadows Into Light Two" panose="02000506000000020004" pitchFamily="2" charset="0"/>
                <a:ea typeface="Red Hat Text" pitchFamily="34" charset="-122"/>
              </a:rPr>
              <a:t>Archismwan Chatterjee</a:t>
            </a:r>
          </a:p>
          <a:p>
            <a:pPr marL="742950" indent="-742950">
              <a:lnSpc>
                <a:spcPts val="5468"/>
              </a:lnSpc>
              <a:buAutoNum type="arabicPeriod"/>
            </a:pPr>
            <a:r>
              <a:rPr lang="en-US" sz="4000" dirty="0" err="1">
                <a:solidFill>
                  <a:srgbClr val="1F1E1E"/>
                </a:solidFill>
                <a:latin typeface="Shadows Into Light Two" panose="02000506000000020004" pitchFamily="2" charset="0"/>
                <a:ea typeface="Red Hat Text" pitchFamily="34" charset="-122"/>
              </a:rPr>
              <a:t>Krishnava</a:t>
            </a:r>
            <a:r>
              <a:rPr lang="en-US" sz="4000" dirty="0">
                <a:solidFill>
                  <a:srgbClr val="1F1E1E"/>
                </a:solidFill>
                <a:latin typeface="Shadows Into Light Two" panose="02000506000000020004" pitchFamily="2" charset="0"/>
                <a:ea typeface="Red Hat Text" pitchFamily="34" charset="-122"/>
              </a:rPr>
              <a:t> Ghosh</a:t>
            </a:r>
          </a:p>
          <a:p>
            <a:pPr marL="742950" indent="-742950">
              <a:lnSpc>
                <a:spcPts val="5468"/>
              </a:lnSpc>
              <a:buAutoNum type="arabicPeriod"/>
            </a:pPr>
            <a:r>
              <a:rPr lang="en-US" sz="4000" dirty="0">
                <a:solidFill>
                  <a:srgbClr val="1F1E1E"/>
                </a:solidFill>
                <a:latin typeface="Shadows Into Light Two" panose="02000506000000020004" pitchFamily="2" charset="0"/>
                <a:ea typeface="Red Hat Text" pitchFamily="34" charset="-122"/>
              </a:rPr>
              <a:t>Ankit Das</a:t>
            </a:r>
          </a:p>
          <a:p>
            <a:pPr marL="742950" indent="-742950">
              <a:lnSpc>
                <a:spcPts val="5468"/>
              </a:lnSpc>
              <a:buAutoNum type="arabicPeriod"/>
            </a:pPr>
            <a:r>
              <a:rPr lang="en-US" sz="4000" dirty="0">
                <a:solidFill>
                  <a:srgbClr val="1F1E1E"/>
                </a:solidFill>
                <a:latin typeface="Shadows Into Light Two" panose="02000506000000020004" pitchFamily="2" charset="0"/>
                <a:ea typeface="Red Hat Text" pitchFamily="34" charset="-122"/>
              </a:rPr>
              <a:t>Eshan Das</a:t>
            </a:r>
          </a:p>
          <a:p>
            <a:pPr>
              <a:lnSpc>
                <a:spcPts val="5468"/>
              </a:lnSpc>
            </a:pPr>
            <a:endParaRPr lang="en-US" sz="4000" dirty="0">
              <a:latin typeface="Shadows Into Light Two" panose="02000506000000020004"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1"/>
          <p:cNvSpPr/>
          <p:nvPr/>
        </p:nvSpPr>
        <p:spPr>
          <a:xfrm>
            <a:off x="2348389" y="1471255"/>
            <a:ext cx="4443889" cy="694373"/>
          </a:xfrm>
          <a:prstGeom prst="rect">
            <a:avLst/>
          </a:prstGeom>
          <a:noFill/>
          <a:ln/>
        </p:spPr>
        <p:txBody>
          <a:bodyPr wrap="none" rtlCol="0" anchor="t"/>
          <a:lstStyle/>
          <a:p>
            <a:pPr marL="0" indent="0">
              <a:lnSpc>
                <a:spcPts val="5468"/>
              </a:lnSpc>
              <a:buNone/>
            </a:pPr>
            <a:r>
              <a:rPr lang="en-US" sz="6000" dirty="0">
                <a:solidFill>
                  <a:srgbClr val="1F1E1E"/>
                </a:solidFill>
                <a:latin typeface="Shadows Into Light Two" panose="02000506000000020004" pitchFamily="2" charset="0"/>
                <a:ea typeface="Red Hat Text" pitchFamily="34" charset="-122"/>
                <a:cs typeface="Red Hat Text" pitchFamily="34" charset="-120"/>
              </a:rPr>
              <a:t>Conclusion</a:t>
            </a:r>
            <a:endParaRPr lang="en-US" sz="6000" dirty="0">
              <a:latin typeface="Shadows Into Light Two" panose="02000506000000020004" pitchFamily="2" charset="0"/>
            </a:endParaRPr>
          </a:p>
        </p:txBody>
      </p:sp>
      <p:sp>
        <p:nvSpPr>
          <p:cNvPr id="5" name="Text 2"/>
          <p:cNvSpPr/>
          <p:nvPr/>
        </p:nvSpPr>
        <p:spPr>
          <a:xfrm>
            <a:off x="1904047" y="2721054"/>
            <a:ext cx="2666286" cy="416481"/>
          </a:xfrm>
          <a:prstGeom prst="rect">
            <a:avLst/>
          </a:prstGeom>
          <a:noFill/>
          <a:ln/>
        </p:spPr>
        <p:txBody>
          <a:bodyPr wrap="none" rtlCol="0" anchor="t"/>
          <a:lstStyle/>
          <a:p>
            <a:pPr marL="0" indent="0">
              <a:lnSpc>
                <a:spcPts val="3281"/>
              </a:lnSpc>
              <a:buNone/>
            </a:pPr>
            <a:r>
              <a:rPr lang="en-US" sz="2624" dirty="0">
                <a:solidFill>
                  <a:srgbClr val="1F1E1E"/>
                </a:solidFill>
                <a:latin typeface="Shadows Into Light Two" panose="02000506000000020004" pitchFamily="2" charset="0"/>
                <a:ea typeface="Red Hat Text" pitchFamily="34" charset="-122"/>
                <a:cs typeface="Red Hat Text" pitchFamily="34" charset="-120"/>
              </a:rPr>
              <a:t>The Time is Now</a:t>
            </a:r>
            <a:endParaRPr lang="en-US" sz="2624" dirty="0">
              <a:latin typeface="Shadows Into Light Two" panose="02000506000000020004" pitchFamily="2" charset="0"/>
            </a:endParaRPr>
          </a:p>
        </p:txBody>
      </p:sp>
      <p:sp>
        <p:nvSpPr>
          <p:cNvPr id="6" name="Text 3"/>
          <p:cNvSpPr/>
          <p:nvPr/>
        </p:nvSpPr>
        <p:spPr>
          <a:xfrm>
            <a:off x="1904047" y="3321644"/>
            <a:ext cx="2666286" cy="2686092"/>
          </a:xfrm>
          <a:prstGeom prst="rect">
            <a:avLst/>
          </a:prstGeom>
          <a:noFill/>
          <a:ln/>
        </p:spPr>
        <p:txBody>
          <a:bodyPr wrap="square" rtlCol="0" anchor="t"/>
          <a:lstStyle/>
          <a:p>
            <a:pPr marL="0" indent="0">
              <a:lnSpc>
                <a:spcPts val="2799"/>
              </a:lnSpc>
              <a:buNone/>
            </a:pPr>
            <a:r>
              <a:rPr lang="en-US" sz="1600" b="1" dirty="0">
                <a:solidFill>
                  <a:srgbClr val="3B3535"/>
                </a:solidFill>
                <a:latin typeface="NSimSun" panose="02010609030101010101" pitchFamily="49" charset="-122"/>
                <a:ea typeface="NSimSun" panose="02010609030101010101" pitchFamily="49" charset="-122"/>
                <a:cs typeface="Roboto" pitchFamily="34" charset="-120"/>
              </a:rPr>
              <a:t>Human-caused climate change is real, and the situation is dire. Everyone must take concrete steps to reduce their carbon footprint today if we are to prevent the worst effects of climate change from becoming a reality.</a:t>
            </a:r>
            <a:endParaRPr lang="en-US" sz="1600" b="1" dirty="0">
              <a:latin typeface="NSimSun" panose="02010609030101010101" pitchFamily="49" charset="-122"/>
              <a:ea typeface="NSimSun" panose="02010609030101010101" pitchFamily="49" charset="-122"/>
            </a:endParaRPr>
          </a:p>
        </p:txBody>
      </p:sp>
      <p:sp>
        <p:nvSpPr>
          <p:cNvPr id="7" name="Text 4"/>
          <p:cNvSpPr/>
          <p:nvPr/>
        </p:nvSpPr>
        <p:spPr>
          <a:xfrm>
            <a:off x="5533429" y="2721054"/>
            <a:ext cx="2849880" cy="416481"/>
          </a:xfrm>
          <a:prstGeom prst="rect">
            <a:avLst/>
          </a:prstGeom>
          <a:noFill/>
          <a:ln/>
        </p:spPr>
        <p:txBody>
          <a:bodyPr wrap="none" rtlCol="0" anchor="t"/>
          <a:lstStyle/>
          <a:p>
            <a:pPr marL="0" indent="0">
              <a:lnSpc>
                <a:spcPts val="3281"/>
              </a:lnSpc>
              <a:buNone/>
            </a:pPr>
            <a:r>
              <a:rPr lang="en-US" sz="2624" dirty="0">
                <a:solidFill>
                  <a:srgbClr val="1F1E1E"/>
                </a:solidFill>
                <a:latin typeface="Shadows Into Light Two" panose="02000506000000020004" pitchFamily="2" charset="0"/>
                <a:ea typeface="Red Hat Text" pitchFamily="34" charset="-122"/>
                <a:cs typeface="Red Hat Text" pitchFamily="34" charset="-120"/>
              </a:rPr>
              <a:t>Take Responsibility</a:t>
            </a:r>
            <a:endParaRPr lang="en-US" sz="2624" dirty="0">
              <a:latin typeface="Shadows Into Light Two" panose="02000506000000020004" pitchFamily="2" charset="0"/>
            </a:endParaRPr>
          </a:p>
        </p:txBody>
      </p:sp>
      <p:sp>
        <p:nvSpPr>
          <p:cNvPr id="8" name="Text 5"/>
          <p:cNvSpPr/>
          <p:nvPr/>
        </p:nvSpPr>
        <p:spPr>
          <a:xfrm>
            <a:off x="5533429" y="3359706"/>
            <a:ext cx="2949416" cy="2132409"/>
          </a:xfrm>
          <a:prstGeom prst="rect">
            <a:avLst/>
          </a:prstGeom>
          <a:noFill/>
          <a:ln/>
        </p:spPr>
        <p:txBody>
          <a:bodyPr wrap="square" rtlCol="0" anchor="t"/>
          <a:lstStyle/>
          <a:p>
            <a:pPr marL="0" indent="0">
              <a:lnSpc>
                <a:spcPts val="2799"/>
              </a:lnSpc>
              <a:buNone/>
            </a:pPr>
            <a:r>
              <a:rPr lang="en-US" sz="1750" b="1" dirty="0">
                <a:solidFill>
                  <a:srgbClr val="3B3535"/>
                </a:solidFill>
                <a:latin typeface="NSimSun" panose="02010609030101010101" pitchFamily="49" charset="-122"/>
                <a:ea typeface="NSimSun" panose="02010609030101010101" pitchFamily="49" charset="-122"/>
                <a:cs typeface="Roboto" pitchFamily="34" charset="-120"/>
              </a:rPr>
              <a:t>We all have a responsibility to take action. By using our app, you will be contributing to a healthier planet and a better future for generations to come.</a:t>
            </a:r>
            <a:endParaRPr lang="en-US" sz="1750" b="1" dirty="0">
              <a:latin typeface="NSimSun" panose="02010609030101010101" pitchFamily="49" charset="-122"/>
              <a:ea typeface="NSimSun" panose="02010609030101010101" pitchFamily="49" charset="-122"/>
            </a:endParaRPr>
          </a:p>
        </p:txBody>
      </p:sp>
      <p:sp>
        <p:nvSpPr>
          <p:cNvPr id="9" name="Text 6"/>
          <p:cNvSpPr/>
          <p:nvPr/>
        </p:nvSpPr>
        <p:spPr>
          <a:xfrm>
            <a:off x="8956113" y="2721054"/>
            <a:ext cx="2949416" cy="832961"/>
          </a:xfrm>
          <a:prstGeom prst="rect">
            <a:avLst/>
          </a:prstGeom>
          <a:noFill/>
          <a:ln/>
        </p:spPr>
        <p:txBody>
          <a:bodyPr wrap="square" rtlCol="0" anchor="t"/>
          <a:lstStyle/>
          <a:p>
            <a:pPr marL="0" indent="0">
              <a:lnSpc>
                <a:spcPts val="3281"/>
              </a:lnSpc>
              <a:buNone/>
            </a:pPr>
            <a:r>
              <a:rPr lang="en-US" sz="2624" dirty="0">
                <a:solidFill>
                  <a:srgbClr val="1F1E1E"/>
                </a:solidFill>
                <a:latin typeface="Shadows Into Light Two" panose="02000506000000020004" pitchFamily="2" charset="0"/>
                <a:ea typeface="Red Hat Text" pitchFamily="34" charset="-122"/>
                <a:cs typeface="Red Hat Text" pitchFamily="34" charset="-120"/>
              </a:rPr>
              <a:t>Join Our Movement</a:t>
            </a:r>
            <a:endParaRPr lang="en-US" sz="2624" dirty="0">
              <a:latin typeface="Shadows Into Light Two" panose="02000506000000020004" pitchFamily="2" charset="0"/>
            </a:endParaRPr>
          </a:p>
        </p:txBody>
      </p:sp>
      <p:sp>
        <p:nvSpPr>
          <p:cNvPr id="10" name="Text 7"/>
          <p:cNvSpPr/>
          <p:nvPr/>
        </p:nvSpPr>
        <p:spPr>
          <a:xfrm>
            <a:off x="9024689" y="3787082"/>
            <a:ext cx="2949416" cy="1777008"/>
          </a:xfrm>
          <a:prstGeom prst="rect">
            <a:avLst/>
          </a:prstGeom>
          <a:noFill/>
          <a:ln/>
        </p:spPr>
        <p:txBody>
          <a:bodyPr wrap="square" rtlCol="0" anchor="t"/>
          <a:lstStyle/>
          <a:p>
            <a:pPr marL="0" indent="0">
              <a:lnSpc>
                <a:spcPts val="2799"/>
              </a:lnSpc>
              <a:buNone/>
            </a:pPr>
            <a:r>
              <a:rPr lang="en-US" sz="1750" b="1" dirty="0">
                <a:solidFill>
                  <a:srgbClr val="3B3535"/>
                </a:solidFill>
                <a:latin typeface="NSimSun" panose="02010609030101010101" pitchFamily="49" charset="-122"/>
                <a:ea typeface="NSimSun" panose="02010609030101010101" pitchFamily="49" charset="-122"/>
                <a:cs typeface="Roboto" pitchFamily="34" charset="-120"/>
              </a:rPr>
              <a:t>Download our app and start reducing your carbon footprint today! Join our movement to create a healthier planet that we can all be proud of.</a:t>
            </a:r>
            <a:endParaRPr lang="en-US" sz="1750" b="1" dirty="0">
              <a:latin typeface="NSimSun" panose="02010609030101010101" pitchFamily="49" charset="-122"/>
              <a:ea typeface="NSimSun" panose="02010609030101010101" pitchFamily="49" charset="-122"/>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TotalTime>
  <Words>507</Words>
  <Application>Microsoft Office PowerPoint</Application>
  <PresentationFormat>Custom</PresentationFormat>
  <Paragraphs>58</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NSimSun</vt:lpstr>
      <vt:lpstr>Arial</vt:lpstr>
      <vt:lpstr>Calibri</vt:lpstr>
      <vt:lpstr>Red Hat Text</vt:lpstr>
      <vt:lpstr>Shadows Into Light Two</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ARCHISMWAN CHATTERJEE</cp:lastModifiedBy>
  <cp:revision>4</cp:revision>
  <dcterms:created xsi:type="dcterms:W3CDTF">2023-10-13T12:43:26Z</dcterms:created>
  <dcterms:modified xsi:type="dcterms:W3CDTF">2023-10-13T13:14:12Z</dcterms:modified>
</cp:coreProperties>
</file>