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Roboto Slab"/>
      <p:regular r:id="rId16"/>
      <p:bold r:id="rId17"/>
    </p:embeddedFont>
    <p:embeddedFont>
      <p:font typeface="DM Sans Medium"/>
      <p:regular r:id="rId18"/>
      <p:bold r:id="rId19"/>
      <p:italic r:id="rId20"/>
      <p:boldItalic r:id="rId21"/>
    </p:embeddedFont>
    <p:embeddedFont>
      <p:font typeface="Roboto Slab SemiBold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  <p:embeddedFont>
      <p:font typeface="Roboto Slab ExtraBold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R76mOLN5m8c9Gto7nxifIdyW1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RobotoSlabSemiBold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RobotoSlab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schemas.openxmlformats.org/officeDocument/2006/relationships/font" Target="fonts/RobotoSlabExtraBold-bold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fbfc74781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6fbfc74781_0_8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fbfc747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6fbfc74781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fbfc7478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fbfc74781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bfc7478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fbfc7478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fbfc7478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6fbfc74781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fbfc747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fbfc74781_0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6.jp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28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5" Type="http://schemas.openxmlformats.org/officeDocument/2006/relationships/image" Target="../media/image32.png"/><Relationship Id="rId14" Type="http://schemas.openxmlformats.org/officeDocument/2006/relationships/image" Target="../media/image20.png"/><Relationship Id="rId16" Type="http://schemas.openxmlformats.org/officeDocument/2006/relationships/image" Target="../media/image18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4707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0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-5400000">
            <a:off x="1083809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083809" y="962372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10800000">
            <a:off x="3321750" y="8583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2237941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3321750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5400000">
            <a:off x="0" y="96383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 rot="-5400000">
            <a:off x="15470622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-5400000">
            <a:off x="16554431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 rot="10800000">
            <a:off x="17638239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 rot="-5400000">
            <a:off x="14386813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 rot="-5400000">
            <a:off x="15470622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16554431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 rot="5400000">
            <a:off x="17638239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 rot="-5400000">
            <a:off x="17638239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"/>
          <p:cNvGrpSpPr/>
          <p:nvPr/>
        </p:nvGrpSpPr>
        <p:grpSpPr>
          <a:xfrm>
            <a:off x="2039250" y="3001473"/>
            <a:ext cx="14209500" cy="4284046"/>
            <a:chOff x="2039250" y="3814998"/>
            <a:chExt cx="14209500" cy="4284046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3486377" y="3814998"/>
              <a:ext cx="113154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900" u="none" cap="none" strike="noStrike">
                  <a:solidFill>
                    <a:srgbClr val="227C9D"/>
                  </a:solidFill>
                  <a:latin typeface="Roboto Slab ExtraBold"/>
                  <a:ea typeface="Roboto Slab ExtraBold"/>
                  <a:cs typeface="Roboto Slab ExtraBold"/>
                  <a:sym typeface="Roboto Slab ExtraBold"/>
                </a:rPr>
                <a:t>BUSINESS DATA MANAGEMENT:</a:t>
              </a:r>
              <a:endParaRPr>
                <a:latin typeface="Roboto Slab ExtraBold"/>
                <a:ea typeface="Roboto Slab ExtraBold"/>
                <a:cs typeface="Roboto Slab ExtraBold"/>
                <a:sym typeface="Roboto Slab ExtraBo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999" u="none" cap="none" strike="noStrike">
                  <a:solidFill>
                    <a:srgbClr val="48CFAE"/>
                  </a:solidFill>
                  <a:latin typeface="Roboto Slab ExtraBold"/>
                  <a:ea typeface="Roboto Slab ExtraBold"/>
                  <a:cs typeface="Roboto Slab ExtraBold"/>
                  <a:sym typeface="Roboto Slab ExtraBold"/>
                </a:rPr>
                <a:t>CAPSTONE PROJECT</a:t>
              </a:r>
              <a:endParaRPr>
                <a:latin typeface="Roboto Slab ExtraBold"/>
                <a:ea typeface="Roboto Slab ExtraBold"/>
                <a:cs typeface="Roboto Slab ExtraBold"/>
                <a:sym typeface="Roboto Slab ExtraBold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5545397" y="7529643"/>
              <a:ext cx="71973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3700" u="none" cap="none" strike="noStrike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Archit Handa (22f2000744)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2039250" y="5154825"/>
              <a:ext cx="14209500" cy="18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5899" u="none" cap="none" strike="noStrike">
                  <a:solidFill>
                    <a:srgbClr val="545454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Forecasting Optic Fiber Deployment</a:t>
              </a:r>
              <a:endParaRPr sz="5899">
                <a:solidFill>
                  <a:srgbClr val="545454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5899" u="none" cap="none" strike="noStrike">
                  <a:solidFill>
                    <a:srgbClr val="545454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for enhanced Revenue Planning</a:t>
              </a:r>
              <a:endParaRPr>
                <a:latin typeface="Roboto Slab SemiBold"/>
                <a:ea typeface="Roboto Slab SemiBold"/>
                <a:cs typeface="Roboto Slab SemiBold"/>
                <a:sym typeface="Roboto Slab SemiBold"/>
              </a:endParaRPr>
            </a:p>
          </p:txBody>
        </p:sp>
      </p:grpSp>
      <p:pic>
        <p:nvPicPr>
          <p:cNvPr descr="IIT Madras - Wikipedia" id="104" name="Google Shape;10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898450"/>
            <a:ext cx="1603375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g26fbfc74781_0_846"/>
          <p:cNvGrpSpPr/>
          <p:nvPr/>
        </p:nvGrpSpPr>
        <p:grpSpPr>
          <a:xfrm>
            <a:off x="13133734" y="5475036"/>
            <a:ext cx="8837395" cy="8845657"/>
            <a:chOff x="13508" y="0"/>
            <a:chExt cx="11783193" cy="11794210"/>
          </a:xfrm>
        </p:grpSpPr>
        <p:grpSp>
          <p:nvGrpSpPr>
            <p:cNvPr id="403" name="Google Shape;403;g26fbfc74781_0_846"/>
            <p:cNvGrpSpPr/>
            <p:nvPr/>
          </p:nvGrpSpPr>
          <p:grpSpPr>
            <a:xfrm rot="2700000">
              <a:off x="1676025" y="2799203"/>
              <a:ext cx="9887226" cy="4755720"/>
              <a:chOff x="0" y="0"/>
              <a:chExt cx="660400" cy="317650"/>
            </a:xfrm>
          </p:grpSpPr>
          <p:sp>
            <p:nvSpPr>
              <p:cNvPr id="404" name="Google Shape;404;g26fbfc74781_0_84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g26fbfc74781_0_846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6" name="Google Shape;406;g26fbfc74781_0_846"/>
            <p:cNvCxnSpPr/>
            <p:nvPr/>
          </p:nvCxnSpPr>
          <p:spPr>
            <a:xfrm>
              <a:off x="1060010" y="3892256"/>
              <a:ext cx="6913500" cy="6843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g26fbfc74781_0_846"/>
            <p:cNvCxnSpPr/>
            <p:nvPr/>
          </p:nvCxnSpPr>
          <p:spPr>
            <a:xfrm>
              <a:off x="774748" y="4309159"/>
              <a:ext cx="6718500" cy="6718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g26fbfc74781_0_846"/>
            <p:cNvCxnSpPr/>
            <p:nvPr/>
          </p:nvCxnSpPr>
          <p:spPr>
            <a:xfrm>
              <a:off x="535279" y="4787119"/>
              <a:ext cx="6489600" cy="6489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g26fbfc74781_0_846"/>
            <p:cNvCxnSpPr/>
            <p:nvPr/>
          </p:nvCxnSpPr>
          <p:spPr>
            <a:xfrm>
              <a:off x="366406" y="5302142"/>
              <a:ext cx="6254100" cy="6254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g26fbfc74781_0_846"/>
            <p:cNvCxnSpPr/>
            <p:nvPr/>
          </p:nvCxnSpPr>
          <p:spPr>
            <a:xfrm>
              <a:off x="174601" y="5888378"/>
              <a:ext cx="5796900" cy="57969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g26fbfc74781_0_846"/>
            <p:cNvCxnSpPr/>
            <p:nvPr/>
          </p:nvCxnSpPr>
          <p:spPr>
            <a:xfrm>
              <a:off x="13508" y="6480010"/>
              <a:ext cx="5284800" cy="5314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g26fbfc74781_0_846"/>
            <p:cNvCxnSpPr/>
            <p:nvPr/>
          </p:nvCxnSpPr>
          <p:spPr>
            <a:xfrm>
              <a:off x="47865" y="7228854"/>
              <a:ext cx="4503300" cy="4480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g26fbfc74781_0_846"/>
            <p:cNvCxnSpPr/>
            <p:nvPr/>
          </p:nvCxnSpPr>
          <p:spPr>
            <a:xfrm>
              <a:off x="165620" y="8131631"/>
              <a:ext cx="3504900" cy="3562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g26fbfc74781_0_846"/>
            <p:cNvCxnSpPr/>
            <p:nvPr/>
          </p:nvCxnSpPr>
          <p:spPr>
            <a:xfrm>
              <a:off x="676661" y="9346264"/>
              <a:ext cx="1790100" cy="1790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5" name="Google Shape;415;g26fbfc74781_0_846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Recommendations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416" name="Google Shape;416;g26fbfc74781_0_846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7" name="Google Shape;417;g26fbfc74781_0_846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g26fbfc74781_0_846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g26fbfc74781_0_846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g26fbfc74781_0_846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g26fbfc74781_0_846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g26fbfc74781_0_846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g26fbfc74781_0_846"/>
          <p:cNvSpPr/>
          <p:nvPr/>
        </p:nvSpPr>
        <p:spPr>
          <a:xfrm rot="-5400000">
            <a:off x="14007029" y="10286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4" name="Google Shape;424;g26fbfc74781_0_846"/>
          <p:cNvGrpSpPr/>
          <p:nvPr/>
        </p:nvGrpSpPr>
        <p:grpSpPr>
          <a:xfrm>
            <a:off x="491925" y="1489125"/>
            <a:ext cx="5878800" cy="8188200"/>
            <a:chOff x="491925" y="1489125"/>
            <a:chExt cx="5878800" cy="8188200"/>
          </a:xfrm>
        </p:grpSpPr>
        <p:sp>
          <p:nvSpPr>
            <p:cNvPr id="425" name="Google Shape;425;g26fbfc74781_0_846"/>
            <p:cNvSpPr/>
            <p:nvPr/>
          </p:nvSpPr>
          <p:spPr>
            <a:xfrm>
              <a:off x="491925" y="2580525"/>
              <a:ext cx="5864700" cy="7096800"/>
            </a:xfrm>
            <a:prstGeom prst="rect">
              <a:avLst/>
            </a:prstGeom>
            <a:noFill/>
            <a:ln cap="flat" cmpd="sng" w="28575">
              <a:solidFill>
                <a:srgbClr val="227C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26fbfc74781_0_846"/>
            <p:cNvSpPr txBox="1"/>
            <p:nvPr/>
          </p:nvSpPr>
          <p:spPr>
            <a:xfrm>
              <a:off x="1457325" y="1489125"/>
              <a:ext cx="4913400" cy="1098900"/>
            </a:xfrm>
            <a:prstGeom prst="rect">
              <a:avLst/>
            </a:prstGeom>
            <a:solidFill>
              <a:srgbClr val="227C9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-US" sz="27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Forecasting Model and Data Improvement Strategies</a:t>
              </a:r>
              <a:endParaRPr b="1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7" name="Google Shape;427;g26fbfc74781_0_846"/>
            <p:cNvSpPr txBox="1"/>
            <p:nvPr/>
          </p:nvSpPr>
          <p:spPr>
            <a:xfrm>
              <a:off x="491925" y="1496625"/>
              <a:ext cx="965400" cy="10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US" sz="7000">
                  <a:solidFill>
                    <a:srgbClr val="227C9D"/>
                  </a:solidFill>
                  <a:latin typeface="Roboto Slab ExtraBold"/>
                  <a:ea typeface="Roboto Slab ExtraBold"/>
                  <a:cs typeface="Roboto Slab ExtraBold"/>
                  <a:sym typeface="Roboto Slab ExtraBold"/>
                </a:rPr>
                <a:t>1</a:t>
              </a:r>
              <a:endParaRPr sz="7000">
                <a:solidFill>
                  <a:srgbClr val="227C9D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endParaRPr>
            </a:p>
          </p:txBody>
        </p:sp>
        <p:sp>
          <p:nvSpPr>
            <p:cNvPr id="428" name="Google Shape;428;g26fbfc74781_0_846"/>
            <p:cNvSpPr txBox="1"/>
            <p:nvPr/>
          </p:nvSpPr>
          <p:spPr>
            <a:xfrm>
              <a:off x="491925" y="2675500"/>
              <a:ext cx="5624100" cy="65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Ensemble Model delivers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high accuracy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Robust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: Properties of both Linear Regression and Time Series Analysis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Model can be tweaked for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weekly, monthly or quarterly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prediction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Model is easy to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incrementally retrain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for more data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140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More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localised data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(for e.g., soil conditions, climatic conditions, local authorities) could be captured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</p:grpSp>
      <p:grpSp>
        <p:nvGrpSpPr>
          <p:cNvPr id="429" name="Google Shape;429;g26fbfc74781_0_846"/>
          <p:cNvGrpSpPr/>
          <p:nvPr/>
        </p:nvGrpSpPr>
        <p:grpSpPr>
          <a:xfrm>
            <a:off x="6812590" y="1489125"/>
            <a:ext cx="6087497" cy="8188200"/>
            <a:chOff x="6812825" y="1489125"/>
            <a:chExt cx="5878800" cy="8188200"/>
          </a:xfrm>
        </p:grpSpPr>
        <p:sp>
          <p:nvSpPr>
            <p:cNvPr id="430" name="Google Shape;430;g26fbfc74781_0_846"/>
            <p:cNvSpPr/>
            <p:nvPr/>
          </p:nvSpPr>
          <p:spPr>
            <a:xfrm>
              <a:off x="6812825" y="2580525"/>
              <a:ext cx="5864700" cy="7096800"/>
            </a:xfrm>
            <a:prstGeom prst="rect">
              <a:avLst/>
            </a:prstGeom>
            <a:noFill/>
            <a:ln cap="flat" cmpd="sng" w="28575">
              <a:solidFill>
                <a:srgbClr val="227C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26fbfc74781_0_846"/>
            <p:cNvSpPr txBox="1"/>
            <p:nvPr/>
          </p:nvSpPr>
          <p:spPr>
            <a:xfrm>
              <a:off x="7778225" y="1489125"/>
              <a:ext cx="4913400" cy="1098900"/>
            </a:xfrm>
            <a:prstGeom prst="rect">
              <a:avLst/>
            </a:prstGeom>
            <a:solidFill>
              <a:srgbClr val="227C9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-US" sz="27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Prevent Over-Utilization of Equipment</a:t>
              </a:r>
              <a:endParaRPr b="1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2" name="Google Shape;432;g26fbfc74781_0_846"/>
            <p:cNvSpPr txBox="1"/>
            <p:nvPr/>
          </p:nvSpPr>
          <p:spPr>
            <a:xfrm>
              <a:off x="6812825" y="1496625"/>
              <a:ext cx="965400" cy="10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US" sz="7000">
                  <a:solidFill>
                    <a:srgbClr val="227C9D"/>
                  </a:solidFill>
                  <a:latin typeface="Roboto Slab ExtraBold"/>
                  <a:ea typeface="Roboto Slab ExtraBold"/>
                  <a:cs typeface="Roboto Slab ExtraBold"/>
                  <a:sym typeface="Roboto Slab ExtraBold"/>
                </a:rPr>
                <a:t>2</a:t>
              </a:r>
              <a:endParaRPr sz="7000">
                <a:solidFill>
                  <a:srgbClr val="227C9D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endParaRPr>
            </a:p>
          </p:txBody>
        </p:sp>
        <p:sp>
          <p:nvSpPr>
            <p:cNvPr id="433" name="Google Shape;433;g26fbfc74781_0_846"/>
            <p:cNvSpPr txBox="1"/>
            <p:nvPr/>
          </p:nvSpPr>
          <p:spPr>
            <a:xfrm>
              <a:off x="6812825" y="2675500"/>
              <a:ext cx="5726400" cy="67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Current manual capacity planning 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overestimates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the target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Conduct more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vocational training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regarding machine breaks and failure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Monitor machine usage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either manually (field engineers) or automatically (sensors)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Establish a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fixed work schedule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Enforce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maximum operating hours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 (about 10 hrs/day)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endParaRPr>
            </a:p>
            <a:p>
              <a:pPr indent="-381000" lvl="0" marL="457200" rtl="0" algn="just">
                <a:lnSpc>
                  <a:spcPct val="120000"/>
                </a:lnSpc>
                <a:spcBef>
                  <a:spcPts val="1400"/>
                </a:spcBef>
                <a:spcAft>
                  <a:spcPts val="1400"/>
                </a:spcAft>
                <a:buClr>
                  <a:srgbClr val="545454"/>
                </a:buClr>
                <a:buSzPts val="2400"/>
                <a:buFont typeface="DM Sans Medium"/>
                <a:buChar char="●"/>
              </a:pP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 Medium"/>
                  <a:ea typeface="DM Sans Medium"/>
                  <a:cs typeface="DM Sans Medium"/>
                  <a:sym typeface="DM Sans Medium"/>
                </a:rPr>
                <a:t>Dedicate shifts for timely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equipment maintenance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g26fbfc74781_0_846"/>
          <p:cNvSpPr txBox="1"/>
          <p:nvPr/>
        </p:nvSpPr>
        <p:spPr>
          <a:xfrm>
            <a:off x="13869175" y="5775825"/>
            <a:ext cx="3994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E6D73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Thank You!</a:t>
            </a:r>
            <a:endParaRPr sz="5500">
              <a:solidFill>
                <a:srgbClr val="FE6D73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435" name="Google Shape;435;g26fbfc74781_0_846"/>
          <p:cNvSpPr txBox="1"/>
          <p:nvPr/>
        </p:nvSpPr>
        <p:spPr>
          <a:xfrm>
            <a:off x="17713151" y="9717600"/>
            <a:ext cx="57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1155000" y="364550"/>
            <a:ext cx="1167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Business Overview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425" y="293800"/>
            <a:ext cx="8933575" cy="494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4"/>
          <p:cNvGrpSpPr/>
          <p:nvPr/>
        </p:nvGrpSpPr>
        <p:grpSpPr>
          <a:xfrm>
            <a:off x="781050" y="3842222"/>
            <a:ext cx="8451900" cy="1965350"/>
            <a:chOff x="781050" y="4198648"/>
            <a:chExt cx="8451900" cy="1965350"/>
          </a:xfrm>
        </p:grpSpPr>
        <p:sp>
          <p:nvSpPr>
            <p:cNvPr id="113" name="Google Shape;113;p4"/>
            <p:cNvSpPr/>
            <p:nvPr/>
          </p:nvSpPr>
          <p:spPr>
            <a:xfrm>
              <a:off x="781050" y="4465098"/>
              <a:ext cx="8451900" cy="1698900"/>
            </a:xfrm>
            <a:prstGeom prst="rect">
              <a:avLst/>
            </a:prstGeom>
            <a:noFill/>
            <a:ln cap="flat" cmpd="sng" w="28575">
              <a:solidFill>
                <a:srgbClr val="FFCB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45454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912175" y="4198648"/>
              <a:ext cx="82287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highlight>
                    <a:srgbClr val="FFCB77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CB77"/>
                  </a:highlight>
                  <a:latin typeface="DM Sans"/>
                  <a:ea typeface="DM Sans"/>
                  <a:cs typeface="DM Sans"/>
                  <a:sym typeface="DM Sans"/>
                </a:rPr>
                <a:t>Project Focus:</a:t>
              </a:r>
              <a:r>
                <a:rPr b="1" lang="en-US" sz="2400">
                  <a:solidFill>
                    <a:srgbClr val="FFCB77"/>
                  </a:solidFill>
                  <a:highlight>
                    <a:srgbClr val="FFCB77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CB77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Trenching and Ducting (T&amp;D)</a:t>
              </a:r>
              <a:r>
                <a:rPr i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,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a crucial step in laying out optic fiber, thus in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Capacity</a:t>
              </a:r>
              <a:r>
                <a:rPr b="1" lang="en-US" sz="2400">
                  <a:solidFill>
                    <a:srgbClr val="FFCB77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and overall</a:t>
              </a:r>
              <a:r>
                <a:rPr b="1" lang="en-US" sz="24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Revenue Planning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for the Organisation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9563463" y="7471938"/>
            <a:ext cx="4661700" cy="2383125"/>
            <a:chOff x="781050" y="6850275"/>
            <a:chExt cx="4661700" cy="2383125"/>
          </a:xfrm>
        </p:grpSpPr>
        <p:sp>
          <p:nvSpPr>
            <p:cNvPr id="116" name="Google Shape;116;p4"/>
            <p:cNvSpPr/>
            <p:nvPr/>
          </p:nvSpPr>
          <p:spPr>
            <a:xfrm>
              <a:off x="781050" y="7137600"/>
              <a:ext cx="4661700" cy="2095800"/>
            </a:xfrm>
            <a:prstGeom prst="rect">
              <a:avLst/>
            </a:prstGeom>
            <a:noFill/>
            <a:ln cap="flat" cmpd="sng" w="2857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912175" y="6850275"/>
              <a:ext cx="4452900" cy="21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People of Contact:</a:t>
              </a:r>
              <a:r>
                <a:rPr b="1" lang="en-US" sz="2400">
                  <a:solidFill>
                    <a:srgbClr val="FFFFFF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b="1" sz="2400">
                <a:solidFill>
                  <a:srgbClr val="FFFFF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Mr. Pankaj Singh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PMO Lead at STL</a:t>
              </a:r>
              <a:endParaRPr sz="2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Mr. Shailendra Kumar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PMO Analytics Engineer at STL</a:t>
              </a:r>
              <a:endParaRPr sz="2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3000" y="5579200"/>
            <a:ext cx="5035600" cy="2926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19" name="Google Shape;119;p4"/>
          <p:cNvGrpSpPr/>
          <p:nvPr/>
        </p:nvGrpSpPr>
        <p:grpSpPr>
          <a:xfrm>
            <a:off x="781050" y="1740300"/>
            <a:ext cx="8451900" cy="2055600"/>
            <a:chOff x="781050" y="1740300"/>
            <a:chExt cx="8451900" cy="2055600"/>
          </a:xfrm>
        </p:grpSpPr>
        <p:sp>
          <p:nvSpPr>
            <p:cNvPr id="120" name="Google Shape;120;p4"/>
            <p:cNvSpPr/>
            <p:nvPr/>
          </p:nvSpPr>
          <p:spPr>
            <a:xfrm>
              <a:off x="781050" y="1740300"/>
              <a:ext cx="8451900" cy="2055600"/>
            </a:xfrm>
            <a:prstGeom prst="rect">
              <a:avLst/>
            </a:prstGeom>
            <a:noFill/>
            <a:ln cap="flat" cmpd="sng" w="28575">
              <a:solidFill>
                <a:srgbClr val="48CF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912175" y="1806250"/>
              <a:ext cx="80151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Sterlite Technologies Limited (STL)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is a global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 optical and digital solutions</a:t>
              </a:r>
              <a:r>
                <a:rPr lang="en-US" sz="2400">
                  <a:solidFill>
                    <a:srgbClr val="FFFFFF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company, which aims to deliver </a:t>
              </a:r>
              <a:r>
                <a:rPr b="1" lang="en-US" sz="2400">
                  <a:solidFill>
                    <a:srgbClr val="FFFFFF"/>
                  </a:solidFill>
                  <a:highlight>
                    <a:srgbClr val="227C9D"/>
                  </a:highlight>
                  <a:latin typeface="DM Sans"/>
                  <a:ea typeface="DM Sans"/>
                  <a:cs typeface="DM Sans"/>
                  <a:sym typeface="DM Sans"/>
                </a:rPr>
                <a:t> end-to-end data network solutions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to its clients. STL currently operates in the </a:t>
              </a:r>
              <a:r>
                <a:rPr b="1" lang="en-US" sz="2400">
                  <a:solidFill>
                    <a:srgbClr val="FFFFFF"/>
                  </a:solidFill>
                  <a:highlight>
                    <a:srgbClr val="48CFAE"/>
                  </a:highlight>
                  <a:latin typeface="DM Sans"/>
                  <a:ea typeface="DM Sans"/>
                  <a:cs typeface="DM Sans"/>
                  <a:sym typeface="DM Sans"/>
                </a:rPr>
                <a:t> B2B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segment.</a:t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423448" y="1218947"/>
            <a:ext cx="731558" cy="741832"/>
            <a:chOff x="1135875" y="4412275"/>
            <a:chExt cx="2841000" cy="2880900"/>
          </a:xfrm>
        </p:grpSpPr>
        <p:sp>
          <p:nvSpPr>
            <p:cNvPr id="123" name="Google Shape;123;p4"/>
            <p:cNvSpPr/>
            <p:nvPr/>
          </p:nvSpPr>
          <p:spPr>
            <a:xfrm>
              <a:off x="1135875" y="4412275"/>
              <a:ext cx="2841000" cy="2880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48CF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70975" y="5429425"/>
              <a:ext cx="2170800" cy="8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4"/>
          <p:cNvGrpSpPr/>
          <p:nvPr/>
        </p:nvGrpSpPr>
        <p:grpSpPr>
          <a:xfrm>
            <a:off x="781050" y="5853894"/>
            <a:ext cx="8451900" cy="2419712"/>
            <a:chOff x="781050" y="4153150"/>
            <a:chExt cx="8451900" cy="3097826"/>
          </a:xfrm>
        </p:grpSpPr>
        <p:sp>
          <p:nvSpPr>
            <p:cNvPr id="126" name="Google Shape;126;p4"/>
            <p:cNvSpPr/>
            <p:nvPr/>
          </p:nvSpPr>
          <p:spPr>
            <a:xfrm>
              <a:off x="781050" y="4419576"/>
              <a:ext cx="8451900" cy="2831400"/>
            </a:xfrm>
            <a:prstGeom prst="rect">
              <a:avLst/>
            </a:prstGeom>
            <a:noFill/>
            <a:ln cap="flat" cmpd="sng" w="28575">
              <a:solidFill>
                <a:srgbClr val="FE6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912175" y="4153150"/>
              <a:ext cx="8228700" cy="29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FFFFFF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Business Problem:</a:t>
              </a:r>
              <a:r>
                <a:rPr b="1" lang="en-US" sz="2400">
                  <a:solidFill>
                    <a:srgbClr val="FE6D73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E6D73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E6D73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Inability to estimate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optic fiber layout output for a month leading to </a:t>
              </a:r>
              <a:r>
                <a:rPr b="1" lang="en-US" sz="2400">
                  <a:solidFill>
                    <a:srgbClr val="FE6D73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deviations from Revenue Projections 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which causes </a:t>
              </a:r>
              <a:r>
                <a:rPr b="1" lang="en-US" sz="2400">
                  <a:solidFill>
                    <a:srgbClr val="FE6D73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delays in Turn Around Time (TAT)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and </a:t>
              </a:r>
              <a:r>
                <a:rPr b="1" lang="en-US" sz="2400">
                  <a:solidFill>
                    <a:srgbClr val="FE6D73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Resource Wastage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781050" y="8319928"/>
            <a:ext cx="8451900" cy="1535135"/>
            <a:chOff x="781050" y="4153150"/>
            <a:chExt cx="8451900" cy="1965350"/>
          </a:xfrm>
        </p:grpSpPr>
        <p:sp>
          <p:nvSpPr>
            <p:cNvPr id="129" name="Google Shape;129;p4"/>
            <p:cNvSpPr/>
            <p:nvPr/>
          </p:nvSpPr>
          <p:spPr>
            <a:xfrm>
              <a:off x="781050" y="4419600"/>
              <a:ext cx="8451900" cy="1698900"/>
            </a:xfrm>
            <a:prstGeom prst="rect">
              <a:avLst/>
            </a:prstGeom>
            <a:noFill/>
            <a:ln cap="flat" cmpd="sng" w="28575">
              <a:solidFill>
                <a:srgbClr val="227C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912175" y="4153150"/>
              <a:ext cx="8228700" cy="18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highlight>
                    <a:srgbClr val="227C9D"/>
                  </a:highlight>
                  <a:latin typeface="DM Sans"/>
                  <a:ea typeface="DM Sans"/>
                  <a:cs typeface="DM Sans"/>
                  <a:sym typeface="DM Sans"/>
                </a:rPr>
                <a:t> Solution:</a:t>
              </a:r>
              <a:r>
                <a:rPr b="1" lang="en-US" sz="2400">
                  <a:solidFill>
                    <a:srgbClr val="227C9D"/>
                  </a:solidFill>
                  <a:highlight>
                    <a:srgbClr val="227C9D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227C9D"/>
                  </a:highlight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-US" sz="2400">
                  <a:solidFill>
                    <a:srgbClr val="545454"/>
                  </a:solidFill>
                  <a:highlight>
                    <a:srgbClr val="FFFFFF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r>
                <a:rPr b="1"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 </a:t>
              </a:r>
              <a:endParaRPr b="1"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27C9D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Machine Learning Model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that integrates concepts of </a:t>
              </a:r>
              <a:r>
                <a:rPr b="1" lang="en-US" sz="2400">
                  <a:solidFill>
                    <a:srgbClr val="227C9D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Linear Regression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 and </a:t>
              </a:r>
              <a:r>
                <a:rPr b="1" lang="en-US" sz="2400">
                  <a:solidFill>
                    <a:srgbClr val="227C9D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Time Series Analysis</a:t>
              </a:r>
              <a:r>
                <a:rPr lang="en-US" sz="2400">
                  <a:solidFill>
                    <a:srgbClr val="545454"/>
                  </a:solidFill>
                  <a:highlight>
                    <a:schemeClr val="lt1"/>
                  </a:highlight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2400">
                <a:solidFill>
                  <a:srgbClr val="545454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1" name="Google Shape;131;p4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fbfc74781_0_71"/>
          <p:cNvSpPr txBox="1"/>
          <p:nvPr/>
        </p:nvSpPr>
        <p:spPr>
          <a:xfrm>
            <a:off x="0" y="364550"/>
            <a:ext cx="780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Collection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grpSp>
        <p:nvGrpSpPr>
          <p:cNvPr id="137" name="Google Shape;137;g26fbfc74781_0_71"/>
          <p:cNvGrpSpPr/>
          <p:nvPr/>
        </p:nvGrpSpPr>
        <p:grpSpPr>
          <a:xfrm>
            <a:off x="276851" y="3506947"/>
            <a:ext cx="7241739" cy="6334992"/>
            <a:chOff x="9760225" y="2176863"/>
            <a:chExt cx="5772150" cy="4600575"/>
          </a:xfrm>
        </p:grpSpPr>
        <p:pic>
          <p:nvPicPr>
            <p:cNvPr id="138" name="Google Shape;138;g26fbfc74781_0_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60225" y="2181625"/>
              <a:ext cx="2876550" cy="45910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pic>
          <p:nvPicPr>
            <p:cNvPr id="139" name="Google Shape;139;g26fbfc74781_0_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636775" y="2176863"/>
              <a:ext cx="2895600" cy="460057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</p:grpSp>
      <p:cxnSp>
        <p:nvCxnSpPr>
          <p:cNvPr id="140" name="Google Shape;140;g26fbfc74781_0_71"/>
          <p:cNvCxnSpPr/>
          <p:nvPr/>
        </p:nvCxnSpPr>
        <p:spPr>
          <a:xfrm>
            <a:off x="7800400" y="-190500"/>
            <a:ext cx="0" cy="10683900"/>
          </a:xfrm>
          <a:prstGeom prst="straightConnector1">
            <a:avLst/>
          </a:prstGeom>
          <a:noFill/>
          <a:ln cap="flat" cmpd="sng" w="38100">
            <a:solidFill>
              <a:srgbClr val="FE6D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g26fbfc74781_0_71"/>
          <p:cNvSpPr txBox="1"/>
          <p:nvPr/>
        </p:nvSpPr>
        <p:spPr>
          <a:xfrm>
            <a:off x="7800600" y="364550"/>
            <a:ext cx="10487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Preprocessing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142" name="Google Shape;142;g26fbfc74781_0_71"/>
          <p:cNvSpPr txBox="1"/>
          <p:nvPr/>
        </p:nvSpPr>
        <p:spPr>
          <a:xfrm>
            <a:off x="276800" y="1452000"/>
            <a:ext cx="72417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Data collected using STL’s in-house tool: 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FieldForce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Daily details input by Field Engineer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Data collected from 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October 2021 till date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3" name="Google Shape;143;g26fbfc74781_0_71"/>
          <p:cNvGrpSpPr/>
          <p:nvPr/>
        </p:nvGrpSpPr>
        <p:grpSpPr>
          <a:xfrm>
            <a:off x="8082200" y="1451988"/>
            <a:ext cx="9951900" cy="2620988"/>
            <a:chOff x="8082200" y="1452000"/>
            <a:chExt cx="9951900" cy="2620988"/>
          </a:xfrm>
        </p:grpSpPr>
        <p:sp>
          <p:nvSpPr>
            <p:cNvPr id="144" name="Google Shape;144;g26fbfc74781_0_71"/>
            <p:cNvSpPr txBox="1"/>
            <p:nvPr/>
          </p:nvSpPr>
          <p:spPr>
            <a:xfrm>
              <a:off x="8082300" y="1452000"/>
              <a:ext cx="61734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8CA9AD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Step 1: Imputation</a:t>
              </a:r>
              <a:endParaRPr sz="4100">
                <a:solidFill>
                  <a:srgbClr val="8CA9A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endParaRPr>
            </a:p>
          </p:txBody>
        </p:sp>
        <p:sp>
          <p:nvSpPr>
            <p:cNvPr id="145" name="Google Shape;145;g26fbfc74781_0_71"/>
            <p:cNvSpPr txBox="1"/>
            <p:nvPr/>
          </p:nvSpPr>
          <p:spPr>
            <a:xfrm>
              <a:off x="8082200" y="2189588"/>
              <a:ext cx="99519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Unusable fields were dropped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such as Field Engineer Details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Missing values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were filled according to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patterns exhibited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First 3-month data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was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extremely noisy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due to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field engineers’ unawareness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regarding the tool →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Dropped for further analysis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6" name="Google Shape;146;g26fbfc74781_0_71"/>
          <p:cNvGrpSpPr/>
          <p:nvPr/>
        </p:nvGrpSpPr>
        <p:grpSpPr>
          <a:xfrm>
            <a:off x="8082200" y="4779606"/>
            <a:ext cx="9951900" cy="2620963"/>
            <a:chOff x="8082200" y="4179325"/>
            <a:chExt cx="9951900" cy="2620963"/>
          </a:xfrm>
        </p:grpSpPr>
        <p:sp>
          <p:nvSpPr>
            <p:cNvPr id="147" name="Google Shape;147;g26fbfc74781_0_71"/>
            <p:cNvSpPr txBox="1"/>
            <p:nvPr/>
          </p:nvSpPr>
          <p:spPr>
            <a:xfrm>
              <a:off x="8082200" y="4179325"/>
              <a:ext cx="61734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8CA9AD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Step 2: Aggregation</a:t>
              </a:r>
              <a:endParaRPr sz="4100">
                <a:solidFill>
                  <a:srgbClr val="8CA9A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endParaRPr>
            </a:p>
          </p:txBody>
        </p:sp>
        <p:sp>
          <p:nvSpPr>
            <p:cNvPr id="148" name="Google Shape;148;g26fbfc74781_0_71"/>
            <p:cNvSpPr txBox="1"/>
            <p:nvPr/>
          </p:nvSpPr>
          <p:spPr>
            <a:xfrm>
              <a:off x="8082200" y="4916888"/>
              <a:ext cx="99519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Current state captures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span-wise data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; however,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planning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is to be performed for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all spans in the country as a whole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Daily Statistics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allow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granularity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; however, from modeling perspective, can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cause the estimator to overfit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" name="Google Shape;149;g26fbfc74781_0_71"/>
          <p:cNvGrpSpPr/>
          <p:nvPr/>
        </p:nvGrpSpPr>
        <p:grpSpPr>
          <a:xfrm>
            <a:off x="8082200" y="8107200"/>
            <a:ext cx="9951900" cy="1734750"/>
            <a:chOff x="8082200" y="6906650"/>
            <a:chExt cx="9951900" cy="1734750"/>
          </a:xfrm>
        </p:grpSpPr>
        <p:sp>
          <p:nvSpPr>
            <p:cNvPr id="150" name="Google Shape;150;g26fbfc74781_0_71"/>
            <p:cNvSpPr txBox="1"/>
            <p:nvPr/>
          </p:nvSpPr>
          <p:spPr>
            <a:xfrm>
              <a:off x="8082200" y="6906650"/>
              <a:ext cx="83961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rgbClr val="8CA9AD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Step 3: Feature Engineering</a:t>
              </a:r>
              <a:endParaRPr sz="4100">
                <a:solidFill>
                  <a:srgbClr val="8CA9A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endParaRPr>
            </a:p>
          </p:txBody>
        </p:sp>
        <p:sp>
          <p:nvSpPr>
            <p:cNvPr id="151" name="Google Shape;151;g26fbfc74781_0_71"/>
            <p:cNvSpPr txBox="1"/>
            <p:nvPr/>
          </p:nvSpPr>
          <p:spPr>
            <a:xfrm>
              <a:off x="8082200" y="7644200"/>
              <a:ext cx="99519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Work Duration = Machine End Time - Machine Start Time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Daily Productivity = Daily Output (in meter) / 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Machine Count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2" name="Google Shape;152;g26fbfc74781_0_71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10556850" y="4280125"/>
            <a:ext cx="7626900" cy="815700"/>
          </a:xfrm>
          <a:prstGeom prst="rect">
            <a:avLst/>
          </a:prstGeom>
          <a:solidFill>
            <a:srgbClr val="227C9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Cleaned </a:t>
            </a:r>
            <a:r>
              <a:rPr lang="en-US" sz="4100">
                <a:solidFill>
                  <a:srgbClr val="FFFFFF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after Processing</a:t>
            </a:r>
            <a:endParaRPr sz="4100">
              <a:solidFill>
                <a:srgbClr val="FFFFFF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52400" y="2794000"/>
            <a:ext cx="7150200" cy="815700"/>
          </a:xfrm>
          <a:prstGeom prst="rect">
            <a:avLst/>
          </a:prstGeom>
          <a:solidFill>
            <a:srgbClr val="FE6D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Raw Data before Processing</a:t>
            </a:r>
            <a:endParaRPr sz="4100">
              <a:solidFill>
                <a:srgbClr val="FFFFFF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5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5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5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5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5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5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5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5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5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5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6" name="Google Shape;17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9575"/>
            <a:ext cx="9754125" cy="2584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7" name="Google Shape;177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8192" y="5095825"/>
            <a:ext cx="12065632" cy="5057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8" name="Google Shape;178;p5"/>
          <p:cNvSpPr/>
          <p:nvPr/>
        </p:nvSpPr>
        <p:spPr>
          <a:xfrm>
            <a:off x="7516875" y="3222663"/>
            <a:ext cx="2825700" cy="1444500"/>
          </a:xfrm>
          <a:prstGeom prst="roundRect">
            <a:avLst>
              <a:gd fmla="val 36267" name="adj"/>
            </a:avLst>
          </a:prstGeom>
          <a:solidFill>
            <a:srgbClr val="FFCB77"/>
          </a:solidFill>
          <a:ln cap="flat" cmpd="sng" w="38100">
            <a:solidFill>
              <a:srgbClr val="5454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DM Sans"/>
                <a:ea typeface="DM Sans"/>
                <a:cs typeface="DM Sans"/>
                <a:sym typeface="DM Sans"/>
              </a:rPr>
              <a:t>Data Tools</a:t>
            </a:r>
            <a:endParaRPr b="1" sz="24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MS Excel, Pandas,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Numpy, Scikit-Learn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9" name="Google Shape;179;p5"/>
          <p:cNvCxnSpPr>
            <a:stCxn id="158" idx="2"/>
            <a:endCxn id="178" idx="1"/>
          </p:cNvCxnSpPr>
          <p:nvPr/>
        </p:nvCxnSpPr>
        <p:spPr>
          <a:xfrm flipH="1" rot="-5400000">
            <a:off x="5454600" y="1882600"/>
            <a:ext cx="335100" cy="3789300"/>
          </a:xfrm>
          <a:prstGeom prst="bentConnector2">
            <a:avLst/>
          </a:prstGeom>
          <a:noFill/>
          <a:ln cap="flat" cmpd="sng" w="38100">
            <a:solidFill>
              <a:srgbClr val="54545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5"/>
          <p:cNvCxnSpPr>
            <a:stCxn id="178" idx="3"/>
            <a:endCxn id="157" idx="0"/>
          </p:cNvCxnSpPr>
          <p:nvPr/>
        </p:nvCxnSpPr>
        <p:spPr>
          <a:xfrm>
            <a:off x="10342575" y="3944913"/>
            <a:ext cx="4027800" cy="335100"/>
          </a:xfrm>
          <a:prstGeom prst="bentConnector2">
            <a:avLst/>
          </a:prstGeom>
          <a:noFill/>
          <a:ln cap="flat" cmpd="sng" w="38100">
            <a:solidFill>
              <a:srgbClr val="54545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95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Descriptive Statistics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4129" l="13120" r="14786" t="5307"/>
          <a:stretch/>
        </p:blipFill>
        <p:spPr>
          <a:xfrm>
            <a:off x="398500" y="1637750"/>
            <a:ext cx="5796800" cy="4073442"/>
          </a:xfrm>
          <a:prstGeom prst="rect">
            <a:avLst/>
          </a:prstGeom>
          <a:noFill/>
          <a:ln cap="flat" cmpd="sng" w="19050">
            <a:solidFill>
              <a:srgbClr val="54545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938" y="3429000"/>
            <a:ext cx="5648363" cy="6518550"/>
          </a:xfrm>
          <a:prstGeom prst="rect">
            <a:avLst/>
          </a:prstGeom>
          <a:noFill/>
          <a:ln cap="flat" cmpd="sng" w="19050">
            <a:solidFill>
              <a:srgbClr val="545454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89" name="Google Shape;189;p10"/>
          <p:cNvGrpSpPr/>
          <p:nvPr/>
        </p:nvGrpSpPr>
        <p:grpSpPr>
          <a:xfrm rot="-4019325">
            <a:off x="12256761" y="7790572"/>
            <a:ext cx="8763615" cy="8716326"/>
            <a:chOff x="-3856338" y="5696030"/>
            <a:chExt cx="8763883" cy="8716592"/>
          </a:xfrm>
        </p:grpSpPr>
        <p:cxnSp>
          <p:nvCxnSpPr>
            <p:cNvPr id="190" name="Google Shape;190;p10"/>
            <p:cNvCxnSpPr/>
            <p:nvPr/>
          </p:nvCxnSpPr>
          <p:spPr>
            <a:xfrm flipH="1" rot="10800000">
              <a:off x="-624469" y="8923711"/>
              <a:ext cx="5038800" cy="5038800"/>
            </a:xfrm>
            <a:prstGeom prst="straightConnector1">
              <a:avLst/>
            </a:prstGeom>
            <a:noFill/>
            <a:ln cap="flat" cmpd="sng" w="28575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0"/>
            <p:cNvCxnSpPr/>
            <p:nvPr/>
          </p:nvCxnSpPr>
          <p:spPr>
            <a:xfrm flipH="1" rot="10800000">
              <a:off x="-265999" y="9274913"/>
              <a:ext cx="4867200" cy="4867200"/>
            </a:xfrm>
            <a:prstGeom prst="straightConnector1">
              <a:avLst/>
            </a:prstGeom>
            <a:noFill/>
            <a:ln cap="flat" cmpd="sng" w="28575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0"/>
            <p:cNvCxnSpPr/>
            <p:nvPr/>
          </p:nvCxnSpPr>
          <p:spPr>
            <a:xfrm flipH="1" rot="10800000">
              <a:off x="120269" y="9578267"/>
              <a:ext cx="4690500" cy="4690500"/>
            </a:xfrm>
            <a:prstGeom prst="straightConnector1">
              <a:avLst/>
            </a:prstGeom>
            <a:noFill/>
            <a:ln cap="flat" cmpd="sng" w="28575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10"/>
            <p:cNvCxnSpPr/>
            <p:nvPr/>
          </p:nvCxnSpPr>
          <p:spPr>
            <a:xfrm flipH="1" rot="10800000">
              <a:off x="559945" y="10065022"/>
              <a:ext cx="4347600" cy="4347600"/>
            </a:xfrm>
            <a:prstGeom prst="straightConnector1">
              <a:avLst/>
            </a:prstGeom>
            <a:noFill/>
            <a:ln cap="flat" cmpd="sng" w="28575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10"/>
            <p:cNvGrpSpPr/>
            <p:nvPr/>
          </p:nvGrpSpPr>
          <p:grpSpPr>
            <a:xfrm rot="-2700000">
              <a:off x="-3681249" y="7795439"/>
              <a:ext cx="7415443" cy="3566801"/>
              <a:chOff x="0" y="0"/>
              <a:chExt cx="660400" cy="317650"/>
            </a:xfrm>
          </p:grpSpPr>
          <p:sp>
            <p:nvSpPr>
              <p:cNvPr id="195" name="Google Shape;195;p1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0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7" name="Google Shape;197;p10"/>
            <p:cNvCxnSpPr/>
            <p:nvPr/>
          </p:nvCxnSpPr>
          <p:spPr>
            <a:xfrm flipH="1" rot="10800000">
              <a:off x="-937146" y="8563365"/>
              <a:ext cx="5132700" cy="5185200"/>
            </a:xfrm>
            <a:prstGeom prst="straightConnector1">
              <a:avLst/>
            </a:prstGeom>
            <a:noFill/>
            <a:ln cap="flat" cmpd="sng" w="28575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0950" y="1637750"/>
            <a:ext cx="5796791" cy="4347600"/>
          </a:xfrm>
          <a:prstGeom prst="rect">
            <a:avLst/>
          </a:prstGeom>
          <a:noFill/>
          <a:ln cap="flat" cmpd="sng" w="19050">
            <a:solidFill>
              <a:srgbClr val="545454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9" name="Google Shape;199;p10"/>
          <p:cNvSpPr txBox="1"/>
          <p:nvPr/>
        </p:nvSpPr>
        <p:spPr>
          <a:xfrm>
            <a:off x="398500" y="5789700"/>
            <a:ext cx="57969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Manhole Installation, Splicing, and DIT are quick to execute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T&amp;D and Blowing go hand-in-hand with a 10-day lag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Significant Weight of T&amp;D in Overall Capacity Planning 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473463" y="1844625"/>
            <a:ext cx="5648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Data 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available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from various soil and weather landscapes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Positive from a modeling viewpoint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2320838" y="6114500"/>
            <a:ext cx="5648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HDD has highest productivity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Fluctuations hint at certain cyclical patterns that should be decoded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-3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bfc74781_0_148"/>
          <p:cNvSpPr/>
          <p:nvPr/>
        </p:nvSpPr>
        <p:spPr>
          <a:xfrm rot="10800000">
            <a:off x="-373475" y="59231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g26fbfc74781_0_148"/>
          <p:cNvSpPr/>
          <p:nvPr/>
        </p:nvSpPr>
        <p:spPr>
          <a:xfrm>
            <a:off x="-383000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solidFill>
            <a:srgbClr val="FFCB77"/>
          </a:solidFill>
          <a:ln>
            <a:noFill/>
          </a:ln>
        </p:spPr>
      </p:sp>
      <p:sp>
        <p:nvSpPr>
          <p:cNvPr id="209" name="Google Shape;209;g26fbfc74781_0_148"/>
          <p:cNvSpPr/>
          <p:nvPr/>
        </p:nvSpPr>
        <p:spPr>
          <a:xfrm rot="10800000">
            <a:off x="-383000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26fbfc74781_0_148"/>
          <p:cNvSpPr/>
          <p:nvPr/>
        </p:nvSpPr>
        <p:spPr>
          <a:xfrm rot="10800000">
            <a:off x="1794125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g26fbfc74781_0_148"/>
          <p:cNvSpPr/>
          <p:nvPr/>
        </p:nvSpPr>
        <p:spPr>
          <a:xfrm>
            <a:off x="1794125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g26fbfc74781_0_148"/>
          <p:cNvSpPr/>
          <p:nvPr/>
        </p:nvSpPr>
        <p:spPr>
          <a:xfrm rot="5400000">
            <a:off x="2877934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26fbfc74781_0_148"/>
          <p:cNvSpPr/>
          <p:nvPr/>
        </p:nvSpPr>
        <p:spPr>
          <a:xfrm>
            <a:off x="710316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26fbfc74781_0_148"/>
          <p:cNvSpPr/>
          <p:nvPr/>
        </p:nvSpPr>
        <p:spPr>
          <a:xfrm>
            <a:off x="1794125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26fbfc74781_0_148"/>
          <p:cNvSpPr/>
          <p:nvPr/>
        </p:nvSpPr>
        <p:spPr>
          <a:xfrm rot="5400000">
            <a:off x="-383000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6" name="Google Shape;216;g26fbfc74781_0_148"/>
          <p:cNvGrpSpPr/>
          <p:nvPr/>
        </p:nvGrpSpPr>
        <p:grpSpPr>
          <a:xfrm>
            <a:off x="13650809" y="5322274"/>
            <a:ext cx="8837395" cy="8845657"/>
            <a:chOff x="13508" y="0"/>
            <a:chExt cx="11783193" cy="11794210"/>
          </a:xfrm>
        </p:grpSpPr>
        <p:grpSp>
          <p:nvGrpSpPr>
            <p:cNvPr id="217" name="Google Shape;217;g26fbfc74781_0_148"/>
            <p:cNvGrpSpPr/>
            <p:nvPr/>
          </p:nvGrpSpPr>
          <p:grpSpPr>
            <a:xfrm rot="2700000">
              <a:off x="1676025" y="2799203"/>
              <a:ext cx="9887226" cy="4755720"/>
              <a:chOff x="0" y="0"/>
              <a:chExt cx="660400" cy="317650"/>
            </a:xfrm>
          </p:grpSpPr>
          <p:sp>
            <p:nvSpPr>
              <p:cNvPr id="218" name="Google Shape;218;g26fbfc74781_0_14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g26fbfc74781_0_148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0" name="Google Shape;220;g26fbfc74781_0_148"/>
            <p:cNvCxnSpPr/>
            <p:nvPr/>
          </p:nvCxnSpPr>
          <p:spPr>
            <a:xfrm>
              <a:off x="1060010" y="3892256"/>
              <a:ext cx="6913500" cy="6843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g26fbfc74781_0_148"/>
            <p:cNvCxnSpPr/>
            <p:nvPr/>
          </p:nvCxnSpPr>
          <p:spPr>
            <a:xfrm>
              <a:off x="774748" y="4309159"/>
              <a:ext cx="6718500" cy="6718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g26fbfc74781_0_148"/>
            <p:cNvCxnSpPr/>
            <p:nvPr/>
          </p:nvCxnSpPr>
          <p:spPr>
            <a:xfrm>
              <a:off x="535279" y="4787119"/>
              <a:ext cx="6489600" cy="6489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g26fbfc74781_0_148"/>
            <p:cNvCxnSpPr/>
            <p:nvPr/>
          </p:nvCxnSpPr>
          <p:spPr>
            <a:xfrm>
              <a:off x="366406" y="5302142"/>
              <a:ext cx="6254100" cy="6254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g26fbfc74781_0_148"/>
            <p:cNvCxnSpPr/>
            <p:nvPr/>
          </p:nvCxnSpPr>
          <p:spPr>
            <a:xfrm>
              <a:off x="174601" y="5888378"/>
              <a:ext cx="5796900" cy="57969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g26fbfc74781_0_148"/>
            <p:cNvCxnSpPr/>
            <p:nvPr/>
          </p:nvCxnSpPr>
          <p:spPr>
            <a:xfrm>
              <a:off x="13508" y="6480010"/>
              <a:ext cx="5284800" cy="5314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g26fbfc74781_0_148"/>
            <p:cNvCxnSpPr/>
            <p:nvPr/>
          </p:nvCxnSpPr>
          <p:spPr>
            <a:xfrm>
              <a:off x="47865" y="7228854"/>
              <a:ext cx="4503300" cy="4480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g26fbfc74781_0_148"/>
            <p:cNvCxnSpPr/>
            <p:nvPr/>
          </p:nvCxnSpPr>
          <p:spPr>
            <a:xfrm>
              <a:off x="165620" y="8131631"/>
              <a:ext cx="3504900" cy="3562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g26fbfc74781_0_148"/>
            <p:cNvCxnSpPr/>
            <p:nvPr/>
          </p:nvCxnSpPr>
          <p:spPr>
            <a:xfrm>
              <a:off x="676661" y="9346264"/>
              <a:ext cx="1790100" cy="1790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g26fbfc74781_0_148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Analysis and Modelling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230" name="Google Shape;230;g26fbfc74781_0_148"/>
          <p:cNvSpPr txBox="1"/>
          <p:nvPr/>
        </p:nvSpPr>
        <p:spPr>
          <a:xfrm>
            <a:off x="398500" y="1211150"/>
            <a:ext cx="12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6D73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Linear Regression: MLR OLS</a:t>
            </a:r>
            <a:endParaRPr sz="4000">
              <a:solidFill>
                <a:srgbClr val="FE6D73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pic>
        <p:nvPicPr>
          <p:cNvPr id="231" name="Google Shape;231;g26fbfc74781_0_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725" y="2118300"/>
            <a:ext cx="9941976" cy="5393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2" name="Google Shape;232;g26fbfc74781_0_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12025" y="2118300"/>
            <a:ext cx="7542655" cy="5393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3" name="Google Shape;233;g26fbfc74781_0_148"/>
          <p:cNvSpPr txBox="1"/>
          <p:nvPr/>
        </p:nvSpPr>
        <p:spPr>
          <a:xfrm>
            <a:off x="8397875" y="7718450"/>
            <a:ext cx="51759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Accurately predicts the Spikes and Dips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Does not consider the Month variable, hence the 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Seasonality Effect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4" name="Google Shape;234;g26fbfc74781_0_148"/>
          <p:cNvSpPr txBox="1"/>
          <p:nvPr/>
        </p:nvSpPr>
        <p:spPr>
          <a:xfrm>
            <a:off x="4043150" y="7590200"/>
            <a:ext cx="4277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Metrics</a:t>
            </a:r>
            <a:endParaRPr b="1" sz="2400" u="sng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R2 Score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shows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2400">
                <a:solidFill>
                  <a:srgbClr val="FE6D73"/>
                </a:solidFill>
                <a:latin typeface="DM Sans"/>
                <a:ea typeface="DM Sans"/>
                <a:cs typeface="DM Sans"/>
                <a:sym typeface="DM Sans"/>
              </a:rPr>
              <a:t>Overfitting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0.962 (Train) | 0.478 (Test) 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Percentage Difference: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44.53%</a:t>
            </a:r>
            <a:endParaRPr/>
          </a:p>
        </p:txBody>
      </p:sp>
      <p:sp>
        <p:nvSpPr>
          <p:cNvPr id="235" name="Google Shape;235;g26fbfc74781_0_148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fbfc74781_0_192"/>
          <p:cNvSpPr/>
          <p:nvPr/>
        </p:nvSpPr>
        <p:spPr>
          <a:xfrm rot="10800000">
            <a:off x="-373475" y="592318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g26fbfc74781_0_192"/>
          <p:cNvSpPr/>
          <p:nvPr/>
        </p:nvSpPr>
        <p:spPr>
          <a:xfrm>
            <a:off x="-383000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solidFill>
            <a:srgbClr val="FFCB77"/>
          </a:solidFill>
          <a:ln>
            <a:noFill/>
          </a:ln>
        </p:spPr>
      </p:sp>
      <p:sp>
        <p:nvSpPr>
          <p:cNvPr id="242" name="Google Shape;242;g26fbfc74781_0_192"/>
          <p:cNvSpPr/>
          <p:nvPr/>
        </p:nvSpPr>
        <p:spPr>
          <a:xfrm rot="10800000">
            <a:off x="-383000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g26fbfc74781_0_192"/>
          <p:cNvSpPr/>
          <p:nvPr/>
        </p:nvSpPr>
        <p:spPr>
          <a:xfrm rot="10800000">
            <a:off x="1794125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g26fbfc74781_0_192"/>
          <p:cNvSpPr/>
          <p:nvPr/>
        </p:nvSpPr>
        <p:spPr>
          <a:xfrm>
            <a:off x="1794125" y="703557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g26fbfc74781_0_192"/>
          <p:cNvSpPr/>
          <p:nvPr/>
        </p:nvSpPr>
        <p:spPr>
          <a:xfrm rot="5400000">
            <a:off x="2877934" y="81193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g26fbfc74781_0_192"/>
          <p:cNvSpPr/>
          <p:nvPr/>
        </p:nvSpPr>
        <p:spPr>
          <a:xfrm>
            <a:off x="710316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g26fbfc74781_0_192"/>
          <p:cNvSpPr/>
          <p:nvPr/>
        </p:nvSpPr>
        <p:spPr>
          <a:xfrm>
            <a:off x="1794125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26fbfc74781_0_192"/>
          <p:cNvSpPr/>
          <p:nvPr/>
        </p:nvSpPr>
        <p:spPr>
          <a:xfrm rot="5400000">
            <a:off x="-383000" y="92031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g26fbfc74781_0_192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Analysis and Modelling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250" name="Google Shape;250;g26fbfc74781_0_192"/>
          <p:cNvSpPr txBox="1"/>
          <p:nvPr/>
        </p:nvSpPr>
        <p:spPr>
          <a:xfrm>
            <a:off x="398500" y="1211150"/>
            <a:ext cx="134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6D73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Linear Regression: Regularized MLR OLS with ⍺ = 10</a:t>
            </a:r>
            <a:endParaRPr sz="4000">
              <a:solidFill>
                <a:srgbClr val="FE6D73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251" name="Google Shape;251;g26fbfc74781_0_192"/>
          <p:cNvSpPr txBox="1"/>
          <p:nvPr/>
        </p:nvSpPr>
        <p:spPr>
          <a:xfrm>
            <a:off x="8307075" y="7809438"/>
            <a:ext cx="51759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Statistically, much better than MLR OLS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81000" lvl="0" marL="45720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DM Sans"/>
              <a:buChar char="●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Yet still d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oes not consider 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Seasonality Effect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g26fbfc74781_0_192"/>
          <p:cNvSpPr txBox="1"/>
          <p:nvPr/>
        </p:nvSpPr>
        <p:spPr>
          <a:xfrm>
            <a:off x="4173100" y="7590200"/>
            <a:ext cx="4277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Metrics</a:t>
            </a:r>
            <a:endParaRPr b="1" sz="2400" u="sng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R2 Score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shows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2400">
                <a:solidFill>
                  <a:srgbClr val="48CFAE"/>
                </a:solidFill>
                <a:latin typeface="DM Sans"/>
                <a:ea typeface="DM Sans"/>
                <a:cs typeface="DM Sans"/>
                <a:sym typeface="DM Sans"/>
              </a:rPr>
              <a:t>Good Fit</a:t>
            </a:r>
            <a:r>
              <a:rPr lang="en-US" sz="2400">
                <a:solidFill>
                  <a:srgbClr val="48CFAE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sz="2400">
              <a:solidFill>
                <a:srgbClr val="48CFA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0.958 (Train) | 0.807 (Test) </a:t>
            </a:r>
            <a:endParaRPr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Percentage Difference: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6.3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/>
          </a:p>
        </p:txBody>
      </p:sp>
      <p:pic>
        <p:nvPicPr>
          <p:cNvPr id="253" name="Google Shape;253;g26fbfc74781_0_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3013" y="2075127"/>
            <a:ext cx="9941975" cy="539496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4" name="Google Shape;254;g26fbfc74781_0_192"/>
          <p:cNvSpPr txBox="1"/>
          <p:nvPr/>
        </p:nvSpPr>
        <p:spPr>
          <a:xfrm>
            <a:off x="398500" y="2619000"/>
            <a:ext cx="3357600" cy="1440300"/>
          </a:xfrm>
          <a:prstGeom prst="rect">
            <a:avLst/>
          </a:prstGeom>
          <a:noFill/>
          <a:ln cap="flat" cmpd="sng" w="38100">
            <a:solidFill>
              <a:srgbClr val="FE6D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Regularization</a:t>
            </a: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used to tackle problem of </a:t>
            </a:r>
            <a:r>
              <a:rPr b="1"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Overfitting</a:t>
            </a:r>
            <a:endParaRPr b="1" sz="240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5" name="Google Shape;255;g26fbfc74781_0_192"/>
          <p:cNvCxnSpPr>
            <a:stCxn id="254" idx="2"/>
            <a:endCxn id="253" idx="1"/>
          </p:cNvCxnSpPr>
          <p:nvPr/>
        </p:nvCxnSpPr>
        <p:spPr>
          <a:xfrm flipH="1" rot="-5400000">
            <a:off x="2768500" y="3368100"/>
            <a:ext cx="713400" cy="2095800"/>
          </a:xfrm>
          <a:prstGeom prst="bentConnector2">
            <a:avLst/>
          </a:prstGeom>
          <a:noFill/>
          <a:ln cap="flat" cmpd="sng" w="28575">
            <a:solidFill>
              <a:srgbClr val="54545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6" name="Google Shape;256;g26fbfc74781_0_192"/>
          <p:cNvGrpSpPr/>
          <p:nvPr/>
        </p:nvGrpSpPr>
        <p:grpSpPr>
          <a:xfrm>
            <a:off x="13650809" y="5322274"/>
            <a:ext cx="8837395" cy="8845657"/>
            <a:chOff x="13508" y="0"/>
            <a:chExt cx="11783193" cy="11794210"/>
          </a:xfrm>
        </p:grpSpPr>
        <p:grpSp>
          <p:nvGrpSpPr>
            <p:cNvPr id="257" name="Google Shape;257;g26fbfc74781_0_192"/>
            <p:cNvGrpSpPr/>
            <p:nvPr/>
          </p:nvGrpSpPr>
          <p:grpSpPr>
            <a:xfrm rot="2700000">
              <a:off x="1676025" y="2799203"/>
              <a:ext cx="9887226" cy="4755720"/>
              <a:chOff x="0" y="0"/>
              <a:chExt cx="660400" cy="317650"/>
            </a:xfrm>
          </p:grpSpPr>
          <p:sp>
            <p:nvSpPr>
              <p:cNvPr id="258" name="Google Shape;258;g26fbfc74781_0_19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26fbfc74781_0_192"/>
              <p:cNvSpPr txBox="1"/>
              <p:nvPr/>
            </p:nvSpPr>
            <p:spPr>
              <a:xfrm>
                <a:off x="0" y="146050"/>
                <a:ext cx="660300" cy="1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0" name="Google Shape;260;g26fbfc74781_0_192"/>
            <p:cNvCxnSpPr/>
            <p:nvPr/>
          </p:nvCxnSpPr>
          <p:spPr>
            <a:xfrm>
              <a:off x="1060010" y="3892256"/>
              <a:ext cx="6913500" cy="6843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g26fbfc74781_0_192"/>
            <p:cNvCxnSpPr/>
            <p:nvPr/>
          </p:nvCxnSpPr>
          <p:spPr>
            <a:xfrm>
              <a:off x="774748" y="4309159"/>
              <a:ext cx="6718500" cy="6718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g26fbfc74781_0_192"/>
            <p:cNvCxnSpPr/>
            <p:nvPr/>
          </p:nvCxnSpPr>
          <p:spPr>
            <a:xfrm>
              <a:off x="535279" y="4787119"/>
              <a:ext cx="6489600" cy="64896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g26fbfc74781_0_192"/>
            <p:cNvCxnSpPr/>
            <p:nvPr/>
          </p:nvCxnSpPr>
          <p:spPr>
            <a:xfrm>
              <a:off x="366406" y="5302142"/>
              <a:ext cx="6254100" cy="6254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g26fbfc74781_0_192"/>
            <p:cNvCxnSpPr/>
            <p:nvPr/>
          </p:nvCxnSpPr>
          <p:spPr>
            <a:xfrm>
              <a:off x="174601" y="5888378"/>
              <a:ext cx="5796900" cy="57969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g26fbfc74781_0_192"/>
            <p:cNvCxnSpPr/>
            <p:nvPr/>
          </p:nvCxnSpPr>
          <p:spPr>
            <a:xfrm>
              <a:off x="13508" y="6480010"/>
              <a:ext cx="5284800" cy="5314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g26fbfc74781_0_192"/>
            <p:cNvCxnSpPr/>
            <p:nvPr/>
          </p:nvCxnSpPr>
          <p:spPr>
            <a:xfrm>
              <a:off x="47865" y="7228854"/>
              <a:ext cx="4503300" cy="44802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g26fbfc74781_0_192"/>
            <p:cNvCxnSpPr/>
            <p:nvPr/>
          </p:nvCxnSpPr>
          <p:spPr>
            <a:xfrm>
              <a:off x="165620" y="8131631"/>
              <a:ext cx="3504900" cy="35625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g26fbfc74781_0_192"/>
            <p:cNvCxnSpPr/>
            <p:nvPr/>
          </p:nvCxnSpPr>
          <p:spPr>
            <a:xfrm>
              <a:off x="676661" y="9346264"/>
              <a:ext cx="1790100" cy="1790100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9" name="Google Shape;269;g26fbfc74781_0_192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g26fbfc74781_0_233"/>
          <p:cNvGrpSpPr/>
          <p:nvPr/>
        </p:nvGrpSpPr>
        <p:grpSpPr>
          <a:xfrm>
            <a:off x="6655575" y="1973538"/>
            <a:ext cx="10990300" cy="7859063"/>
            <a:chOff x="6655575" y="1973538"/>
            <a:chExt cx="10990300" cy="7859063"/>
          </a:xfrm>
        </p:grpSpPr>
        <p:sp>
          <p:nvSpPr>
            <p:cNvPr id="275" name="Google Shape;275;g26fbfc74781_0_233"/>
            <p:cNvSpPr txBox="1"/>
            <p:nvPr/>
          </p:nvSpPr>
          <p:spPr>
            <a:xfrm>
              <a:off x="12349975" y="2429100"/>
              <a:ext cx="5295900" cy="5428800"/>
            </a:xfrm>
            <a:prstGeom prst="rect">
              <a:avLst/>
            </a:prstGeom>
            <a:noFill/>
            <a:ln cap="flat" cmpd="sng" w="2857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Upward Shock in October 2022; multiple deals signed in MP and Orissa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Taper-down post-June 2023; STL wanted to prevent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backorders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and finish pending commitments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Strong Correlation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of T&amp;D with Scope: 83.8%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Use T&amp;D as Percentage of Scope (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T&amp;D Percentage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) as the new target variable 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76" name="Google Shape;276;g26fbfc74781_0_2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5575" y="2512023"/>
              <a:ext cx="5295900" cy="3009782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77" name="Google Shape;277;g26fbfc74781_0_233"/>
            <p:cNvSpPr txBox="1"/>
            <p:nvPr/>
          </p:nvSpPr>
          <p:spPr>
            <a:xfrm>
              <a:off x="6655575" y="1973538"/>
              <a:ext cx="5175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Trend (In-focus)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78" name="Google Shape;278;g26fbfc74781_0_2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5575" y="5975025"/>
              <a:ext cx="5295899" cy="133620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cxnSp>
          <p:nvCxnSpPr>
            <p:cNvPr id="279" name="Google Shape;279;g26fbfc74781_0_233"/>
            <p:cNvCxnSpPr>
              <a:endCxn id="276" idx="3"/>
            </p:cNvCxnSpPr>
            <p:nvPr/>
          </p:nvCxnSpPr>
          <p:spPr>
            <a:xfrm flipH="1" rot="5400000">
              <a:off x="11587425" y="4380964"/>
              <a:ext cx="1126500" cy="398400"/>
            </a:xfrm>
            <a:prstGeom prst="bentConnector2">
              <a:avLst/>
            </a:prstGeom>
            <a:noFill/>
            <a:ln cap="flat" cmpd="sng" w="28575">
              <a:solidFill>
                <a:srgbClr val="54545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g26fbfc74781_0_233"/>
            <p:cNvSpPr txBox="1"/>
            <p:nvPr/>
          </p:nvSpPr>
          <p:spPr>
            <a:xfrm>
              <a:off x="6655575" y="7949200"/>
              <a:ext cx="10990200" cy="1883400"/>
            </a:xfrm>
            <a:prstGeom prst="rect">
              <a:avLst/>
            </a:prstGeom>
            <a:noFill/>
            <a:ln cap="flat" cmpd="sng" w="2857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T&amp;D Percentage exhibits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stationarity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; positive for time-series forecasting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Mathematically backed by the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Augmented Dickey-Fuller Test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: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Test-statistic = -5.6; p-value = 8.296×10</a:t>
              </a:r>
              <a:r>
                <a:rPr baseline="30000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-5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; supports Stationarity</a:t>
              </a:r>
              <a:endParaRPr baseline="30000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81" name="Google Shape;281;g26fbfc74781_0_233"/>
            <p:cNvCxnSpPr>
              <a:stCxn id="280" idx="0"/>
              <a:endCxn id="278" idx="2"/>
            </p:cNvCxnSpPr>
            <p:nvPr/>
          </p:nvCxnSpPr>
          <p:spPr>
            <a:xfrm flipH="1" rot="5400000">
              <a:off x="10407975" y="6206500"/>
              <a:ext cx="638100" cy="2847300"/>
            </a:xfrm>
            <a:prstGeom prst="bentConnector3">
              <a:avLst>
                <a:gd fmla="val -1093" name="adj1"/>
              </a:avLst>
            </a:prstGeom>
            <a:noFill/>
            <a:ln cap="flat" cmpd="sng" w="28575">
              <a:solidFill>
                <a:srgbClr val="54545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2" name="Google Shape;282;g26fbfc74781_0_233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Data Analysis and Modelling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283" name="Google Shape;283;g26fbfc74781_0_233"/>
          <p:cNvSpPr txBox="1"/>
          <p:nvPr/>
        </p:nvSpPr>
        <p:spPr>
          <a:xfrm>
            <a:off x="398500" y="1211150"/>
            <a:ext cx="134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6D73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Time Series Analysis</a:t>
            </a:r>
            <a:endParaRPr sz="4000">
              <a:solidFill>
                <a:srgbClr val="FE6D73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grpSp>
        <p:nvGrpSpPr>
          <p:cNvPr id="284" name="Google Shape;284;g26fbfc74781_0_233"/>
          <p:cNvGrpSpPr/>
          <p:nvPr/>
        </p:nvGrpSpPr>
        <p:grpSpPr>
          <a:xfrm>
            <a:off x="398500" y="1973550"/>
            <a:ext cx="5858575" cy="7210000"/>
            <a:chOff x="398500" y="1973550"/>
            <a:chExt cx="5858575" cy="7210000"/>
          </a:xfrm>
        </p:grpSpPr>
        <p:pic>
          <p:nvPicPr>
            <p:cNvPr id="285" name="Google Shape;285;g26fbfc74781_0_2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8500" y="2527650"/>
              <a:ext cx="5858575" cy="66559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86" name="Google Shape;286;g26fbfc74781_0_233"/>
            <p:cNvSpPr txBox="1"/>
            <p:nvPr/>
          </p:nvSpPr>
          <p:spPr>
            <a:xfrm>
              <a:off x="398500" y="1973550"/>
              <a:ext cx="5175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Seasonal Decomposition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7" name="Google Shape;287;g26fbfc74781_0_233"/>
          <p:cNvGrpSpPr/>
          <p:nvPr/>
        </p:nvGrpSpPr>
        <p:grpSpPr>
          <a:xfrm>
            <a:off x="6655575" y="2074125"/>
            <a:ext cx="5734200" cy="7657875"/>
            <a:chOff x="6617300" y="1973550"/>
            <a:chExt cx="5734200" cy="7657875"/>
          </a:xfrm>
        </p:grpSpPr>
        <p:pic>
          <p:nvPicPr>
            <p:cNvPr id="288" name="Google Shape;288;g26fbfc74781_0_2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17350" y="2527650"/>
              <a:ext cx="5734050" cy="433387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89" name="Google Shape;289;g26fbfc74781_0_233"/>
            <p:cNvSpPr txBox="1"/>
            <p:nvPr/>
          </p:nvSpPr>
          <p:spPr>
            <a:xfrm>
              <a:off x="6617350" y="1973550"/>
              <a:ext cx="5175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Seasonality (In-focus)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0" name="Google Shape;290;g26fbfc74781_0_233"/>
            <p:cNvSpPr txBox="1"/>
            <p:nvPr/>
          </p:nvSpPr>
          <p:spPr>
            <a:xfrm>
              <a:off x="6617300" y="6861525"/>
              <a:ext cx="5734200" cy="27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30-day Moving Average shows: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Peak in April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Overall High Productivity till June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Fall till October (Monsoon + Festive)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Increase till December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545454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Slight downfall till March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91" name="Google Shape;291;g26fbfc74781_0_233"/>
          <p:cNvGrpSpPr/>
          <p:nvPr/>
        </p:nvGrpSpPr>
        <p:grpSpPr>
          <a:xfrm>
            <a:off x="381125" y="1941850"/>
            <a:ext cx="17525750" cy="7922425"/>
            <a:chOff x="398500" y="10913800"/>
            <a:chExt cx="17525750" cy="7922425"/>
          </a:xfrm>
        </p:grpSpPr>
        <p:pic>
          <p:nvPicPr>
            <p:cNvPr id="292" name="Google Shape;292;g26fbfc74781_0_2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8500" y="11911000"/>
              <a:ext cx="5858574" cy="365345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93" name="Google Shape;293;g26fbfc74781_0_233"/>
            <p:cNvSpPr txBox="1"/>
            <p:nvPr/>
          </p:nvSpPr>
          <p:spPr>
            <a:xfrm>
              <a:off x="398500" y="11356900"/>
              <a:ext cx="585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Auto-Correlation Function (ACF) Plot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4" name="Google Shape;294;g26fbfc74781_0_233"/>
            <p:cNvSpPr txBox="1"/>
            <p:nvPr/>
          </p:nvSpPr>
          <p:spPr>
            <a:xfrm>
              <a:off x="398500" y="15564450"/>
              <a:ext cx="6102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Cyclical nature →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SARIMAX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over ARIMAX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95" name="Google Shape;295;g26fbfc74781_0_2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40980" y="11911000"/>
              <a:ext cx="4660408" cy="36534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pic>
          <p:nvPicPr>
            <p:cNvPr id="296" name="Google Shape;296;g26fbfc74781_0_2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632850" y="11911000"/>
              <a:ext cx="4625105" cy="36534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297" name="Google Shape;297;g26fbfc74781_0_233"/>
            <p:cNvSpPr txBox="1"/>
            <p:nvPr/>
          </p:nvSpPr>
          <p:spPr>
            <a:xfrm>
              <a:off x="6799325" y="10913800"/>
              <a:ext cx="52914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Partial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Auto-Correlation Function (PACF) Plot - 40 Lags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8" name="Google Shape;298;g26fbfc74781_0_233"/>
            <p:cNvSpPr txBox="1"/>
            <p:nvPr/>
          </p:nvSpPr>
          <p:spPr>
            <a:xfrm>
              <a:off x="12632850" y="11356900"/>
              <a:ext cx="529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ACF Plot - 40 Lags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9" name="Google Shape;299;g26fbfc74781_0_233"/>
            <p:cNvSpPr txBox="1"/>
            <p:nvPr/>
          </p:nvSpPr>
          <p:spPr>
            <a:xfrm>
              <a:off x="6840975" y="15564450"/>
              <a:ext cx="4625100" cy="18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First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lags are out of the significance limit → Upper Limit for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Auto Regressive (AR) parameter ‘p’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0" name="Google Shape;300;g26fbfc74781_0_233"/>
            <p:cNvSpPr txBox="1"/>
            <p:nvPr/>
          </p:nvSpPr>
          <p:spPr>
            <a:xfrm>
              <a:off x="12632850" y="15564450"/>
              <a:ext cx="4660500" cy="14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First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15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lags are significant → Upper Limit for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Moving Average (MA) 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parameter ‘q’</a:t>
              </a: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1" name="Google Shape;301;g26fbfc74781_0_233"/>
            <p:cNvSpPr txBox="1"/>
            <p:nvPr/>
          </p:nvSpPr>
          <p:spPr>
            <a:xfrm>
              <a:off x="3292138" y="17839025"/>
              <a:ext cx="6442500" cy="997200"/>
            </a:xfrm>
            <a:prstGeom prst="rect">
              <a:avLst/>
            </a:prstGeom>
            <a:noFill/>
            <a:ln cap="flat" cmpd="sng" w="28575">
              <a:solidFill>
                <a:srgbClr val="FE6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Training</a:t>
              </a:r>
              <a:r>
                <a:rPr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 an Pyramid-ARIMA Auto-ARIMA model with upper limits</a:t>
              </a:r>
              <a:endParaRPr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302" name="Google Shape;302;g26fbfc74781_0_233"/>
            <p:cNvGrpSpPr/>
            <p:nvPr/>
          </p:nvGrpSpPr>
          <p:grpSpPr>
            <a:xfrm>
              <a:off x="10660113" y="17839025"/>
              <a:ext cx="4625100" cy="997200"/>
              <a:chOff x="9838175" y="17821800"/>
              <a:chExt cx="4625100" cy="997200"/>
            </a:xfrm>
          </p:grpSpPr>
          <p:sp>
            <p:nvSpPr>
              <p:cNvPr id="303" name="Google Shape;303;g26fbfc74781_0_233"/>
              <p:cNvSpPr/>
              <p:nvPr/>
            </p:nvSpPr>
            <p:spPr>
              <a:xfrm>
                <a:off x="9838175" y="17821800"/>
                <a:ext cx="4625100" cy="997200"/>
              </a:xfrm>
              <a:prstGeom prst="rect">
                <a:avLst/>
              </a:prstGeom>
              <a:solidFill>
                <a:srgbClr val="FFCB77"/>
              </a:solidFill>
              <a:ln cap="flat" cmpd="sng" w="28575">
                <a:solidFill>
                  <a:srgbClr val="54545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g26fbfc74781_0_233"/>
              <p:cNvSpPr txBox="1"/>
              <p:nvPr/>
            </p:nvSpPr>
            <p:spPr>
              <a:xfrm>
                <a:off x="9973475" y="18043050"/>
                <a:ext cx="43545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545454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SARIMAX(3,1,1)x(1,0,[],30)</a:t>
                </a:r>
                <a:endParaRPr b="1" sz="2400">
                  <a:solidFill>
                    <a:srgbClr val="545454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cxnSp>
          <p:nvCxnSpPr>
            <p:cNvPr id="305" name="Google Shape;305;g26fbfc74781_0_233"/>
            <p:cNvCxnSpPr>
              <a:stCxn id="301" idx="3"/>
              <a:endCxn id="303" idx="1"/>
            </p:cNvCxnSpPr>
            <p:nvPr/>
          </p:nvCxnSpPr>
          <p:spPr>
            <a:xfrm>
              <a:off x="9734638" y="18337625"/>
              <a:ext cx="925500" cy="600"/>
            </a:xfrm>
            <a:prstGeom prst="bentConnector3">
              <a:avLst>
                <a:gd fmla="val 49999" name="adj1"/>
              </a:avLst>
            </a:prstGeom>
            <a:noFill/>
            <a:ln cap="flat" cmpd="sng" w="38100">
              <a:solidFill>
                <a:srgbClr val="FE6D7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g26fbfc74781_0_233"/>
          <p:cNvGrpSpPr/>
          <p:nvPr/>
        </p:nvGrpSpPr>
        <p:grpSpPr>
          <a:xfrm>
            <a:off x="-411850" y="1118750"/>
            <a:ext cx="23394104" cy="13114369"/>
            <a:chOff x="-411850" y="1118750"/>
            <a:chExt cx="23394104" cy="13114369"/>
          </a:xfrm>
        </p:grpSpPr>
        <p:sp>
          <p:nvSpPr>
            <p:cNvPr id="307" name="Google Shape;307;g26fbfc74781_0_233"/>
            <p:cNvSpPr txBox="1"/>
            <p:nvPr/>
          </p:nvSpPr>
          <p:spPr>
            <a:xfrm>
              <a:off x="5420700" y="1118750"/>
              <a:ext cx="72942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E6D73"/>
                  </a:solidFill>
                  <a:latin typeface="Roboto Slab SemiBold"/>
                  <a:ea typeface="Roboto Slab SemiBold"/>
                  <a:cs typeface="Roboto Slab SemiBold"/>
                  <a:sym typeface="Roboto Slab SemiBold"/>
                </a:rPr>
                <a:t>: SARIMAX</a:t>
              </a:r>
              <a:endParaRPr/>
            </a:p>
          </p:txBody>
        </p:sp>
        <p:grpSp>
          <p:nvGrpSpPr>
            <p:cNvPr id="308" name="Google Shape;308;g26fbfc74781_0_233"/>
            <p:cNvGrpSpPr/>
            <p:nvPr/>
          </p:nvGrpSpPr>
          <p:grpSpPr>
            <a:xfrm>
              <a:off x="-411850" y="2074125"/>
              <a:ext cx="23394104" cy="12158994"/>
              <a:chOff x="-440725" y="10594975"/>
              <a:chExt cx="23394104" cy="12158994"/>
            </a:xfrm>
          </p:grpSpPr>
          <p:sp>
            <p:nvSpPr>
              <p:cNvPr id="309" name="Google Shape;309;g26fbfc74781_0_233"/>
              <p:cNvSpPr/>
              <p:nvPr/>
            </p:nvSpPr>
            <p:spPr>
              <a:xfrm rot="10800000">
                <a:off x="-431200" y="14789414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0" name="Google Shape;310;g26fbfc74781_0_233"/>
              <p:cNvSpPr/>
              <p:nvPr/>
            </p:nvSpPr>
            <p:spPr>
              <a:xfrm>
                <a:off x="-440725" y="15901798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B77"/>
              </a:solidFill>
              <a:ln>
                <a:noFill/>
              </a:ln>
            </p:spPr>
          </p:sp>
          <p:sp>
            <p:nvSpPr>
              <p:cNvPr id="311" name="Google Shape;311;g26fbfc74781_0_233"/>
              <p:cNvSpPr/>
              <p:nvPr/>
            </p:nvSpPr>
            <p:spPr>
              <a:xfrm rot="10800000">
                <a:off x="-440725" y="16985607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2" name="Google Shape;312;g26fbfc74781_0_233"/>
              <p:cNvSpPr/>
              <p:nvPr/>
            </p:nvSpPr>
            <p:spPr>
              <a:xfrm rot="10800000">
                <a:off x="1736400" y="16985607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3" name="Google Shape;313;g26fbfc74781_0_233"/>
              <p:cNvSpPr/>
              <p:nvPr/>
            </p:nvSpPr>
            <p:spPr>
              <a:xfrm>
                <a:off x="1736400" y="15901798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4" name="Google Shape;314;g26fbfc74781_0_233"/>
              <p:cNvSpPr/>
              <p:nvPr/>
            </p:nvSpPr>
            <p:spPr>
              <a:xfrm rot="5400000">
                <a:off x="2820209" y="16985607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5" name="Google Shape;315;g26fbfc74781_0_233"/>
              <p:cNvSpPr/>
              <p:nvPr/>
            </p:nvSpPr>
            <p:spPr>
              <a:xfrm>
                <a:off x="652591" y="18069416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6" name="Google Shape;316;g26fbfc74781_0_233"/>
              <p:cNvSpPr/>
              <p:nvPr/>
            </p:nvSpPr>
            <p:spPr>
              <a:xfrm>
                <a:off x="1736400" y="18069416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317" name="Google Shape;317;g26fbfc74781_0_233"/>
              <p:cNvSpPr/>
              <p:nvPr/>
            </p:nvSpPr>
            <p:spPr>
              <a:xfrm rot="5400000">
                <a:off x="-440725" y="18069416"/>
                <a:ext cx="1083809" cy="1083809"/>
              </a:xfrm>
              <a:custGeom>
                <a:rect b="b" l="l" r="r" t="t"/>
                <a:pathLst>
                  <a:path extrusionOk="0" h="1083809" w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grpSp>
            <p:nvGrpSpPr>
              <p:cNvPr id="318" name="Google Shape;318;g26fbfc74781_0_233"/>
              <p:cNvGrpSpPr/>
              <p:nvPr/>
            </p:nvGrpSpPr>
            <p:grpSpPr>
              <a:xfrm>
                <a:off x="14115984" y="13908311"/>
                <a:ext cx="8837395" cy="8845657"/>
                <a:chOff x="13508" y="0"/>
                <a:chExt cx="11783193" cy="11794210"/>
              </a:xfrm>
            </p:grpSpPr>
            <p:grpSp>
              <p:nvGrpSpPr>
                <p:cNvPr id="319" name="Google Shape;319;g26fbfc74781_0_233"/>
                <p:cNvGrpSpPr/>
                <p:nvPr/>
              </p:nvGrpSpPr>
              <p:grpSpPr>
                <a:xfrm rot="2700000">
                  <a:off x="1676025" y="2799203"/>
                  <a:ext cx="9887226" cy="4755720"/>
                  <a:chOff x="0" y="0"/>
                  <a:chExt cx="660400" cy="317650"/>
                </a:xfrm>
              </p:grpSpPr>
              <p:sp>
                <p:nvSpPr>
                  <p:cNvPr id="320" name="Google Shape;320;g26fbfc74781_0_233"/>
                  <p:cNvSpPr/>
                  <p:nvPr/>
                </p:nvSpPr>
                <p:spPr>
                  <a:xfrm>
                    <a:off x="0" y="0"/>
                    <a:ext cx="660400" cy="317500"/>
                  </a:xfrm>
                  <a:custGeom>
                    <a:rect b="b" l="l" r="r" t="t"/>
                    <a:pathLst>
                      <a:path extrusionOk="0" h="317500" w="660400">
                        <a:moveTo>
                          <a:pt x="220252" y="19070"/>
                        </a:moveTo>
                        <a:cubicBezTo>
                          <a:pt x="254000" y="7556"/>
                          <a:pt x="292600" y="0"/>
                          <a:pt x="330378" y="0"/>
                        </a:cubicBezTo>
                        <a:cubicBezTo>
                          <a:pt x="368157" y="0"/>
                          <a:pt x="404509" y="6476"/>
                          <a:pt x="438009" y="17990"/>
                        </a:cubicBezTo>
                        <a:cubicBezTo>
                          <a:pt x="438723" y="18350"/>
                          <a:pt x="439435" y="18350"/>
                          <a:pt x="440148" y="18710"/>
                        </a:cubicBezTo>
                        <a:cubicBezTo>
                          <a:pt x="565955" y="64765"/>
                          <a:pt x="658618" y="186379"/>
                          <a:pt x="660400" y="317500"/>
                        </a:cubicBezTo>
                        <a:lnTo>
                          <a:pt x="660400" y="317500"/>
                        </a:lnTo>
                        <a:lnTo>
                          <a:pt x="0" y="317500"/>
                        </a:lnTo>
                        <a:lnTo>
                          <a:pt x="0" y="317500"/>
                        </a:lnTo>
                        <a:cubicBezTo>
                          <a:pt x="1782" y="185660"/>
                          <a:pt x="93019" y="64045"/>
                          <a:pt x="220252" y="1907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0"/>
                    </a:srgbClr>
                  </a:solidFill>
                  <a:ln cap="sq" cmpd="sng" w="28575">
                    <a:solidFill>
                      <a:srgbClr val="8CA9AD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g26fbfc74781_0_233"/>
                  <p:cNvSpPr txBox="1"/>
                  <p:nvPr/>
                </p:nvSpPr>
                <p:spPr>
                  <a:xfrm>
                    <a:off x="0" y="146050"/>
                    <a:ext cx="660300" cy="17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50800" lIns="50800" spcFirstLastPara="1" rIns="50800" wrap="square" tIns="508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41833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322" name="Google Shape;322;g26fbfc74781_0_233"/>
                <p:cNvCxnSpPr/>
                <p:nvPr/>
              </p:nvCxnSpPr>
              <p:spPr>
                <a:xfrm>
                  <a:off x="1060010" y="3892256"/>
                  <a:ext cx="6913500" cy="68436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3" name="Google Shape;323;g26fbfc74781_0_233"/>
                <p:cNvCxnSpPr/>
                <p:nvPr/>
              </p:nvCxnSpPr>
              <p:spPr>
                <a:xfrm>
                  <a:off x="774748" y="4309159"/>
                  <a:ext cx="6718500" cy="67185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g26fbfc74781_0_233"/>
                <p:cNvCxnSpPr/>
                <p:nvPr/>
              </p:nvCxnSpPr>
              <p:spPr>
                <a:xfrm>
                  <a:off x="535279" y="4787119"/>
                  <a:ext cx="6489600" cy="64896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g26fbfc74781_0_233"/>
                <p:cNvCxnSpPr/>
                <p:nvPr/>
              </p:nvCxnSpPr>
              <p:spPr>
                <a:xfrm>
                  <a:off x="366406" y="5302142"/>
                  <a:ext cx="6254100" cy="6254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g26fbfc74781_0_233"/>
                <p:cNvCxnSpPr/>
                <p:nvPr/>
              </p:nvCxnSpPr>
              <p:spPr>
                <a:xfrm>
                  <a:off x="174601" y="5888378"/>
                  <a:ext cx="5796900" cy="57969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g26fbfc74781_0_233"/>
                <p:cNvCxnSpPr/>
                <p:nvPr/>
              </p:nvCxnSpPr>
              <p:spPr>
                <a:xfrm>
                  <a:off x="13508" y="6480010"/>
                  <a:ext cx="5284800" cy="5314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g26fbfc74781_0_233"/>
                <p:cNvCxnSpPr/>
                <p:nvPr/>
              </p:nvCxnSpPr>
              <p:spPr>
                <a:xfrm>
                  <a:off x="47865" y="7228854"/>
                  <a:ext cx="4503300" cy="4480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g26fbfc74781_0_233"/>
                <p:cNvCxnSpPr/>
                <p:nvPr/>
              </p:nvCxnSpPr>
              <p:spPr>
                <a:xfrm>
                  <a:off x="165620" y="8131631"/>
                  <a:ext cx="3504900" cy="35625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g26fbfc74781_0_233"/>
                <p:cNvCxnSpPr/>
                <p:nvPr/>
              </p:nvCxnSpPr>
              <p:spPr>
                <a:xfrm>
                  <a:off x="676661" y="9346264"/>
                  <a:ext cx="1790100" cy="1790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8CA9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31" name="Google Shape;331;g26fbfc74781_0_233"/>
              <p:cNvSpPr txBox="1"/>
              <p:nvPr/>
            </p:nvSpPr>
            <p:spPr>
              <a:xfrm>
                <a:off x="7908625" y="16329300"/>
                <a:ext cx="5947500" cy="232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81000" lvl="0" marL="45720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Exogenous Variable: </a:t>
                </a: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Machine Count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No peaks but floats around the mean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Not as accurate</a:t>
                </a: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 as Regularised MLR OLS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Yet considers the </a:t>
                </a: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Seasonality Effect</a:t>
                </a:r>
                <a:endParaRPr b="1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32" name="Google Shape;332;g26fbfc74781_0_233"/>
              <p:cNvSpPr txBox="1"/>
              <p:nvPr/>
            </p:nvSpPr>
            <p:spPr>
              <a:xfrm>
                <a:off x="4043150" y="16110050"/>
                <a:ext cx="4277700" cy="15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 u="sng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Metrics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0" lvl="0" marL="0" rtl="0" algn="just">
                  <a:lnSpc>
                    <a:spcPct val="119958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Percentage Difference:</a:t>
                </a:r>
                <a:endParaRPr b="1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0" lvl="0" marL="0" rtl="0" algn="just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8.44</a:t>
                </a: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%</a:t>
                </a:r>
                <a:endParaRPr/>
              </a:p>
            </p:txBody>
          </p:sp>
          <p:pic>
            <p:nvPicPr>
              <p:cNvPr id="333" name="Google Shape;333;g26fbfc74781_0_233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2981325" y="15169050"/>
                <a:ext cx="12325350" cy="857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g26fbfc74781_0_233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398500" y="10597038"/>
                <a:ext cx="9939528" cy="4572000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pic>
          <p:pic>
            <p:nvPicPr>
              <p:cNvPr id="335" name="Google Shape;335;g26fbfc74781_0_23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10572750" y="10594975"/>
                <a:ext cx="6782937" cy="4572000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pic>
        </p:grpSp>
      </p:grpSp>
      <p:sp>
        <p:nvSpPr>
          <p:cNvPr id="336" name="Google Shape;336;g26fbfc74781_0_233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fbfc74781_0_402"/>
          <p:cNvSpPr/>
          <p:nvPr/>
        </p:nvSpPr>
        <p:spPr>
          <a:xfrm>
            <a:off x="17204191" y="70377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g26fbfc74781_0_402"/>
          <p:cNvSpPr/>
          <p:nvPr/>
        </p:nvSpPr>
        <p:spPr>
          <a:xfrm>
            <a:off x="17204191" y="81216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g26fbfc74781_0_402"/>
          <p:cNvSpPr/>
          <p:nvPr/>
        </p:nvSpPr>
        <p:spPr>
          <a:xfrm rot="-5400000">
            <a:off x="17204191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g26fbfc74781_0_402"/>
          <p:cNvSpPr/>
          <p:nvPr/>
        </p:nvSpPr>
        <p:spPr>
          <a:xfrm>
            <a:off x="16120382" y="59539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g26fbfc74781_0_402"/>
          <p:cNvSpPr/>
          <p:nvPr/>
        </p:nvSpPr>
        <p:spPr>
          <a:xfrm>
            <a:off x="16120382" y="70377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26fbfc74781_0_402"/>
          <p:cNvSpPr/>
          <p:nvPr/>
        </p:nvSpPr>
        <p:spPr>
          <a:xfrm rot="5400000">
            <a:off x="15036573" y="81216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g26fbfc74781_0_402"/>
          <p:cNvSpPr/>
          <p:nvPr/>
        </p:nvSpPr>
        <p:spPr>
          <a:xfrm rot="10800000">
            <a:off x="16120382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g26fbfc74781_0_402"/>
          <p:cNvSpPr/>
          <p:nvPr/>
        </p:nvSpPr>
        <p:spPr>
          <a:xfrm>
            <a:off x="15036573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g26fbfc74781_0_402"/>
          <p:cNvSpPr txBox="1"/>
          <p:nvPr/>
        </p:nvSpPr>
        <p:spPr>
          <a:xfrm>
            <a:off x="398500" y="364550"/>
            <a:ext cx="12426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227C9D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Results and Findings</a:t>
            </a:r>
            <a:endParaRPr sz="550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grpSp>
        <p:nvGrpSpPr>
          <p:cNvPr id="350" name="Google Shape;350;g26fbfc74781_0_402"/>
          <p:cNvGrpSpPr/>
          <p:nvPr/>
        </p:nvGrpSpPr>
        <p:grpSpPr>
          <a:xfrm>
            <a:off x="398506" y="1402900"/>
            <a:ext cx="14319788" cy="8445200"/>
            <a:chOff x="398506" y="1402900"/>
            <a:chExt cx="14319788" cy="8445200"/>
          </a:xfrm>
        </p:grpSpPr>
        <p:grpSp>
          <p:nvGrpSpPr>
            <p:cNvPr id="351" name="Google Shape;351;g26fbfc74781_0_402"/>
            <p:cNvGrpSpPr/>
            <p:nvPr/>
          </p:nvGrpSpPr>
          <p:grpSpPr>
            <a:xfrm>
              <a:off x="398506" y="1402900"/>
              <a:ext cx="10128845" cy="3308096"/>
              <a:chOff x="398506" y="1402900"/>
              <a:chExt cx="10128845" cy="3308096"/>
            </a:xfrm>
          </p:grpSpPr>
          <p:sp>
            <p:nvSpPr>
              <p:cNvPr id="352" name="Google Shape;352;g26fbfc74781_0_402"/>
              <p:cNvSpPr/>
              <p:nvPr/>
            </p:nvSpPr>
            <p:spPr>
              <a:xfrm>
                <a:off x="1170025" y="1402900"/>
                <a:ext cx="9357326" cy="3308096"/>
              </a:xfrm>
              <a:custGeom>
                <a:rect b="b" l="l" r="r" t="t"/>
                <a:pathLst>
                  <a:path extrusionOk="0" h="812800" w="1736053">
                    <a:moveTo>
                      <a:pt x="58726" y="0"/>
                    </a:moveTo>
                    <a:lnTo>
                      <a:pt x="1677327" y="0"/>
                    </a:lnTo>
                    <a:cubicBezTo>
                      <a:pt x="1692902" y="0"/>
                      <a:pt x="1707840" y="6187"/>
                      <a:pt x="1718853" y="17200"/>
                    </a:cubicBezTo>
                    <a:cubicBezTo>
                      <a:pt x="1729866" y="28214"/>
                      <a:pt x="1736053" y="43151"/>
                      <a:pt x="1736053" y="58726"/>
                    </a:cubicBezTo>
                    <a:lnTo>
                      <a:pt x="1736053" y="754074"/>
                    </a:lnTo>
                    <a:cubicBezTo>
                      <a:pt x="1736053" y="786508"/>
                      <a:pt x="1709761" y="812800"/>
                      <a:pt x="1677327" y="812800"/>
                    </a:cubicBezTo>
                    <a:lnTo>
                      <a:pt x="58726" y="812800"/>
                    </a:lnTo>
                    <a:cubicBezTo>
                      <a:pt x="43151" y="812800"/>
                      <a:pt x="28214" y="806613"/>
                      <a:pt x="17200" y="795600"/>
                    </a:cubicBezTo>
                    <a:cubicBezTo>
                      <a:pt x="6187" y="784586"/>
                      <a:pt x="0" y="769649"/>
                      <a:pt x="0" y="754074"/>
                    </a:cubicBezTo>
                    <a:lnTo>
                      <a:pt x="0" y="58726"/>
                    </a:lnTo>
                    <a:cubicBezTo>
                      <a:pt x="0" y="43151"/>
                      <a:pt x="6187" y="28214"/>
                      <a:pt x="17200" y="17200"/>
                    </a:cubicBezTo>
                    <a:cubicBezTo>
                      <a:pt x="28214" y="6187"/>
                      <a:pt x="43151" y="0"/>
                      <a:pt x="58726" y="0"/>
                    </a:cubicBezTo>
                    <a:close/>
                  </a:path>
                </a:pathLst>
              </a:custGeom>
              <a:solidFill>
                <a:srgbClr val="FFCB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3" name="Google Shape;353;g26fbfc74781_0_402"/>
              <p:cNvGrpSpPr/>
              <p:nvPr/>
            </p:nvGrpSpPr>
            <p:grpSpPr>
              <a:xfrm>
                <a:off x="398506" y="2174436"/>
                <a:ext cx="1543020" cy="1543020"/>
                <a:chOff x="398506" y="2174436"/>
                <a:chExt cx="1543020" cy="1543020"/>
              </a:xfrm>
            </p:grpSpPr>
            <p:grpSp>
              <p:nvGrpSpPr>
                <p:cNvPr id="354" name="Google Shape;354;g26fbfc74781_0_402"/>
                <p:cNvGrpSpPr/>
                <p:nvPr/>
              </p:nvGrpSpPr>
              <p:grpSpPr>
                <a:xfrm>
                  <a:off x="398506" y="2174436"/>
                  <a:ext cx="1543020" cy="1543020"/>
                  <a:chOff x="0" y="0"/>
                  <a:chExt cx="812800" cy="812800"/>
                </a:xfrm>
              </p:grpSpPr>
              <p:sp>
                <p:nvSpPr>
                  <p:cNvPr id="355" name="Google Shape;355;g26fbfc74781_0_402"/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rect b="b" l="l" r="r" t="t"/>
                    <a:pathLst>
                      <a:path extrusionOk="0" h="812800" w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FE6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g26fbfc74781_0_402"/>
                  <p:cNvSpPr txBox="1"/>
                  <p:nvPr/>
                </p:nvSpPr>
                <p:spPr>
                  <a:xfrm>
                    <a:off x="76200" y="19050"/>
                    <a:ext cx="660300" cy="717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50800" lIns="50800" spcFirstLastPara="1" rIns="50800" wrap="square" tIns="508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47722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id="357" name="Google Shape;357;g26fbfc74781_0_402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641888" y="2475015"/>
                  <a:ext cx="941832" cy="9418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8" name="Google Shape;358;g26fbfc74781_0_402"/>
              <p:cNvSpPr txBox="1"/>
              <p:nvPr/>
            </p:nvSpPr>
            <p:spPr>
              <a:xfrm>
                <a:off x="2067849" y="1730100"/>
                <a:ext cx="8205600" cy="27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Model Comparison</a:t>
                </a:r>
                <a:endParaRPr b="1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marR="0" rtl="0" algn="l">
                  <a:lnSpc>
                    <a:spcPct val="119958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Regularised MLR OLS and SARIMAX perform well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marR="0" rtl="0" algn="l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MLR model obtains better accuracy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marR="0" rtl="0" algn="l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SARIMAX model considers the seasonality aspect</a:t>
                </a:r>
                <a:endParaRPr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marR="0" rtl="0" algn="l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MLR model tends to </a:t>
                </a: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Over-estimate</a:t>
                </a:r>
                <a:endParaRPr b="1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  <a:p>
                <a:pPr indent="-381000" lvl="0" marL="457200" marR="0" rtl="0" algn="l">
                  <a:lnSpc>
                    <a:spcPct val="11995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45454"/>
                  </a:buClr>
                  <a:buSzPts val="2400"/>
                  <a:buFont typeface="DM Sans"/>
                  <a:buChar char="●"/>
                </a:pPr>
                <a:r>
                  <a:rPr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SARIMAX model tends to </a:t>
                </a:r>
                <a:r>
                  <a:rPr b="1" lang="en-US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Under-estimate</a:t>
                </a:r>
                <a:endParaRPr b="1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9" name="Google Shape;359;g26fbfc74781_0_402"/>
            <p:cNvGrpSpPr/>
            <p:nvPr/>
          </p:nvGrpSpPr>
          <p:grpSpPr>
            <a:xfrm>
              <a:off x="398586" y="4962550"/>
              <a:ext cx="14319709" cy="4885550"/>
              <a:chOff x="398586" y="4962550"/>
              <a:chExt cx="14319709" cy="4885550"/>
            </a:xfrm>
          </p:grpSpPr>
          <p:grpSp>
            <p:nvGrpSpPr>
              <p:cNvPr id="360" name="Google Shape;360;g26fbfc74781_0_402"/>
              <p:cNvGrpSpPr/>
              <p:nvPr/>
            </p:nvGrpSpPr>
            <p:grpSpPr>
              <a:xfrm>
                <a:off x="398586" y="4962550"/>
                <a:ext cx="7000709" cy="4885550"/>
                <a:chOff x="781051" y="4198648"/>
                <a:chExt cx="8451900" cy="4885550"/>
              </a:xfrm>
            </p:grpSpPr>
            <p:sp>
              <p:nvSpPr>
                <p:cNvPr id="361" name="Google Shape;361;g26fbfc74781_0_402"/>
                <p:cNvSpPr/>
                <p:nvPr/>
              </p:nvSpPr>
              <p:spPr>
                <a:xfrm>
                  <a:off x="781051" y="4465098"/>
                  <a:ext cx="8451900" cy="46191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227C9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highlight>
                      <a:srgbClr val="545454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g26fbfc74781_0_402"/>
                <p:cNvSpPr txBox="1"/>
                <p:nvPr/>
              </p:nvSpPr>
              <p:spPr>
                <a:xfrm>
                  <a:off x="912175" y="4198648"/>
                  <a:ext cx="8228700" cy="486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just">
                    <a:lnSpc>
                      <a:spcPct val="11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FFFFFF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Over-Estimation:</a:t>
                  </a:r>
                  <a:r>
                    <a:rPr b="1" lang="en-US" sz="2400">
                      <a:solidFill>
                        <a:srgbClr val="227C9D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.</a:t>
                  </a:r>
                  <a:r>
                    <a:rPr b="1" lang="en-US" sz="2400">
                      <a:solidFill>
                        <a:srgbClr val="FFFFFF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rgbClr val="FFCB77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rgbClr val="FFFFFF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chemeClr val="lt1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 </a:t>
                  </a:r>
                  <a:endParaRPr b="1" sz="2400">
                    <a:solidFill>
                      <a:srgbClr val="545454"/>
                    </a:solidFill>
                    <a:highlight>
                      <a:schemeClr val="lt1"/>
                    </a:highlight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Misallocation of Resources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Recruit more than necessary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Added Costs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1" marL="685800" rtl="0" algn="just">
                    <a:lnSpc>
                      <a:spcPct val="119958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○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Store-keeping; Extra salaries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Capital </a:t>
                  </a: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tied-up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in inventory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Idle Capacity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due to </a:t>
                  </a: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Under Utilization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of Resources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Stressful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Working Environment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  <p:grpSp>
            <p:nvGrpSpPr>
              <p:cNvPr id="363" name="Google Shape;363;g26fbfc74781_0_402"/>
              <p:cNvGrpSpPr/>
              <p:nvPr/>
            </p:nvGrpSpPr>
            <p:grpSpPr>
              <a:xfrm>
                <a:off x="7717586" y="4962550"/>
                <a:ext cx="7000709" cy="4885550"/>
                <a:chOff x="781051" y="4198648"/>
                <a:chExt cx="8451900" cy="4885550"/>
              </a:xfrm>
            </p:grpSpPr>
            <p:sp>
              <p:nvSpPr>
                <p:cNvPr id="364" name="Google Shape;364;g26fbfc74781_0_402"/>
                <p:cNvSpPr/>
                <p:nvPr/>
              </p:nvSpPr>
              <p:spPr>
                <a:xfrm>
                  <a:off x="781051" y="4465098"/>
                  <a:ext cx="8451900" cy="46191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227C9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highlight>
                      <a:srgbClr val="545454"/>
                    </a:highlight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g26fbfc74781_0_402"/>
                <p:cNvSpPr txBox="1"/>
                <p:nvPr/>
              </p:nvSpPr>
              <p:spPr>
                <a:xfrm>
                  <a:off x="912175" y="4198648"/>
                  <a:ext cx="8228700" cy="442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just">
                    <a:lnSpc>
                      <a:spcPct val="11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FFFFFF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Under-Estimation:</a:t>
                  </a:r>
                  <a:r>
                    <a:rPr b="1" lang="en-US" sz="2400">
                      <a:solidFill>
                        <a:srgbClr val="227C9D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.</a:t>
                  </a:r>
                  <a:r>
                    <a:rPr b="1" lang="en-US" sz="2400">
                      <a:solidFill>
                        <a:srgbClr val="FFFFFF"/>
                      </a:solidFill>
                      <a:highlight>
                        <a:srgbClr val="227C9D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rgbClr val="FFCB77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rgbClr val="FFFFFF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</a:t>
                  </a:r>
                  <a:r>
                    <a:rPr b="1" lang="en-US" sz="2400">
                      <a:solidFill>
                        <a:srgbClr val="545454"/>
                      </a:solidFill>
                      <a:highlight>
                        <a:schemeClr val="lt1"/>
                      </a:highlight>
                      <a:latin typeface="DM Sans"/>
                      <a:ea typeface="DM Sans"/>
                      <a:cs typeface="DM Sans"/>
                      <a:sym typeface="DM Sans"/>
                    </a:rPr>
                    <a:t>  </a:t>
                  </a:r>
                  <a:endParaRPr b="1" sz="2400">
                    <a:solidFill>
                      <a:srgbClr val="545454"/>
                    </a:solidFill>
                    <a:highlight>
                      <a:schemeClr val="lt1"/>
                    </a:highlight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Inefficient allocation of Resources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Recruit less men and machines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Inability to meet deadlines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Delays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in final HOTO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Customer Dissatisfaction</a:t>
                  </a:r>
                  <a:endParaRPr b="1"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0" marL="457200" rtl="0" algn="just">
                    <a:lnSpc>
                      <a:spcPct val="119958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●"/>
                  </a:pP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Added Costs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  <a:p>
                  <a:pPr indent="-381000" lvl="1" marL="742950" rtl="0" algn="just">
                    <a:lnSpc>
                      <a:spcPct val="119958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45454"/>
                    </a:buClr>
                    <a:buSzPts val="2400"/>
                    <a:buFont typeface="DM Sans"/>
                    <a:buChar char="○"/>
                  </a:pPr>
                  <a:r>
                    <a:rPr b="1"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Premium Pricing</a:t>
                  </a:r>
                  <a:r>
                    <a:rPr lang="en-US" sz="2400">
                      <a:solidFill>
                        <a:srgbClr val="545454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 at short-notice</a:t>
                  </a:r>
                  <a:endParaRPr sz="2400">
                    <a:solidFill>
                      <a:srgbClr val="545454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</p:grpSp>
      </p:grpSp>
      <p:grpSp>
        <p:nvGrpSpPr>
          <p:cNvPr id="366" name="Google Shape;366;g26fbfc74781_0_402"/>
          <p:cNvGrpSpPr/>
          <p:nvPr/>
        </p:nvGrpSpPr>
        <p:grpSpPr>
          <a:xfrm>
            <a:off x="398490" y="1402896"/>
            <a:ext cx="9992911" cy="1270985"/>
            <a:chOff x="534515" y="11727996"/>
            <a:chExt cx="9992911" cy="1270985"/>
          </a:xfrm>
        </p:grpSpPr>
        <p:sp>
          <p:nvSpPr>
            <p:cNvPr id="367" name="Google Shape;367;g26fbfc74781_0_402"/>
            <p:cNvSpPr/>
            <p:nvPr/>
          </p:nvSpPr>
          <p:spPr>
            <a:xfrm>
              <a:off x="1170100" y="11964452"/>
              <a:ext cx="9357326" cy="847344"/>
            </a:xfrm>
            <a:custGeom>
              <a:rect b="b" l="l" r="r" t="t"/>
              <a:pathLst>
                <a:path extrusionOk="0"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g26fbfc74781_0_402"/>
            <p:cNvGrpSpPr/>
            <p:nvPr/>
          </p:nvGrpSpPr>
          <p:grpSpPr>
            <a:xfrm>
              <a:off x="534515" y="11727996"/>
              <a:ext cx="1270985" cy="1270985"/>
              <a:chOff x="398506" y="2174436"/>
              <a:chExt cx="1543020" cy="1543020"/>
            </a:xfrm>
          </p:grpSpPr>
          <p:grpSp>
            <p:nvGrpSpPr>
              <p:cNvPr id="369" name="Google Shape;369;g26fbfc74781_0_402"/>
              <p:cNvGrpSpPr/>
              <p:nvPr/>
            </p:nvGrpSpPr>
            <p:grpSpPr>
              <a:xfrm>
                <a:off x="398506" y="2174436"/>
                <a:ext cx="1543020" cy="1543020"/>
                <a:chOff x="0" y="0"/>
                <a:chExt cx="812800" cy="812800"/>
              </a:xfrm>
            </p:grpSpPr>
            <p:sp>
              <p:nvSpPr>
                <p:cNvPr id="370" name="Google Shape;370;g26fbfc74781_0_402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rect b="b" l="l" r="r" t="t"/>
                  <a:pathLst>
                    <a:path extrusionOk="0" h="812800" w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E6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g26fbfc74781_0_402"/>
                <p:cNvSpPr txBox="1"/>
                <p:nvPr/>
              </p:nvSpPr>
              <p:spPr>
                <a:xfrm>
                  <a:off x="76200" y="19050"/>
                  <a:ext cx="660300" cy="71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372" name="Google Shape;372;g26fbfc74781_0_40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41888" y="2475015"/>
                <a:ext cx="941832" cy="941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3" name="Google Shape;373;g26fbfc74781_0_402"/>
            <p:cNvSpPr txBox="1"/>
            <p:nvPr/>
          </p:nvSpPr>
          <p:spPr>
            <a:xfrm>
              <a:off x="2067849" y="12203475"/>
              <a:ext cx="820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Model Comparison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4" name="Google Shape;374;g26fbfc74781_0_402"/>
          <p:cNvGrpSpPr/>
          <p:nvPr/>
        </p:nvGrpSpPr>
        <p:grpSpPr>
          <a:xfrm>
            <a:off x="398506" y="2865625"/>
            <a:ext cx="10128845" cy="3856736"/>
            <a:chOff x="398506" y="11042200"/>
            <a:chExt cx="10128845" cy="3856736"/>
          </a:xfrm>
        </p:grpSpPr>
        <p:sp>
          <p:nvSpPr>
            <p:cNvPr id="375" name="Google Shape;375;g26fbfc74781_0_402"/>
            <p:cNvSpPr/>
            <p:nvPr/>
          </p:nvSpPr>
          <p:spPr>
            <a:xfrm>
              <a:off x="1170025" y="11042200"/>
              <a:ext cx="9357326" cy="3856736"/>
            </a:xfrm>
            <a:custGeom>
              <a:rect b="b" l="l" r="r" t="t"/>
              <a:pathLst>
                <a:path extrusionOk="0"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9E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45454"/>
                </a:solidFill>
              </a:endParaRPr>
            </a:p>
          </p:txBody>
        </p:sp>
        <p:sp>
          <p:nvSpPr>
            <p:cNvPr id="376" name="Google Shape;376;g26fbfc74781_0_402"/>
            <p:cNvSpPr txBox="1"/>
            <p:nvPr/>
          </p:nvSpPr>
          <p:spPr>
            <a:xfrm>
              <a:off x="2067849" y="11369400"/>
              <a:ext cx="8205600" cy="3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Ensemble Model</a:t>
              </a:r>
              <a:endParaRPr b="1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Combine the results of Regularised MLR OLS and SARIMAX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Reduces the Over and Under-Estimation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Percentage Difference:</a:t>
              </a: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 1.07%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Mr. Singh and Mr. Kumar were pleased with the results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STL is testing the model for final deployment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377" name="Google Shape;377;g26fbfc74781_0_402"/>
            <p:cNvGrpSpPr/>
            <p:nvPr/>
          </p:nvGrpSpPr>
          <p:grpSpPr>
            <a:xfrm>
              <a:off x="398506" y="11813736"/>
              <a:ext cx="1542288" cy="1542288"/>
              <a:chOff x="398506" y="11813736"/>
              <a:chExt cx="1542288" cy="1542288"/>
            </a:xfrm>
          </p:grpSpPr>
          <p:sp>
            <p:nvSpPr>
              <p:cNvPr id="378" name="Google Shape;378;g26fbfc74781_0_402"/>
              <p:cNvSpPr/>
              <p:nvPr/>
            </p:nvSpPr>
            <p:spPr>
              <a:xfrm>
                <a:off x="398506" y="11813736"/>
                <a:ext cx="1542288" cy="1542288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79" name="Google Shape;379;g26fbfc74781_0_40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98738" y="12113963"/>
                <a:ext cx="941832" cy="941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80" name="Google Shape;380;g26fbfc74781_0_402"/>
          <p:cNvGrpSpPr/>
          <p:nvPr/>
        </p:nvGrpSpPr>
        <p:grpSpPr>
          <a:xfrm>
            <a:off x="398490" y="2865621"/>
            <a:ext cx="9992911" cy="1270985"/>
            <a:chOff x="11272615" y="15232221"/>
            <a:chExt cx="9992911" cy="1270985"/>
          </a:xfrm>
        </p:grpSpPr>
        <p:sp>
          <p:nvSpPr>
            <p:cNvPr id="381" name="Google Shape;381;g26fbfc74781_0_402"/>
            <p:cNvSpPr/>
            <p:nvPr/>
          </p:nvSpPr>
          <p:spPr>
            <a:xfrm>
              <a:off x="11908200" y="15468677"/>
              <a:ext cx="9357326" cy="847344"/>
            </a:xfrm>
            <a:custGeom>
              <a:rect b="b" l="l" r="r" t="t"/>
              <a:pathLst>
                <a:path extrusionOk="0"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9E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26fbfc74781_0_402"/>
            <p:cNvSpPr txBox="1"/>
            <p:nvPr/>
          </p:nvSpPr>
          <p:spPr>
            <a:xfrm>
              <a:off x="12805949" y="15707700"/>
              <a:ext cx="820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-US" sz="2400">
                  <a:solidFill>
                    <a:srgbClr val="545454"/>
                  </a:solidFill>
                  <a:latin typeface="DM Sans"/>
                  <a:ea typeface="DM Sans"/>
                  <a:cs typeface="DM Sans"/>
                  <a:sym typeface="DM Sans"/>
                </a:rPr>
                <a:t>Ensemble Model</a:t>
              </a:r>
              <a:endParaRPr b="1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383" name="Google Shape;383;g26fbfc74781_0_402"/>
            <p:cNvGrpSpPr/>
            <p:nvPr/>
          </p:nvGrpSpPr>
          <p:grpSpPr>
            <a:xfrm>
              <a:off x="11272615" y="15232221"/>
              <a:ext cx="1270985" cy="1270985"/>
              <a:chOff x="11272615" y="15232221"/>
              <a:chExt cx="1270985" cy="1270985"/>
            </a:xfrm>
          </p:grpSpPr>
          <p:grpSp>
            <p:nvGrpSpPr>
              <p:cNvPr id="384" name="Google Shape;384;g26fbfc74781_0_402"/>
              <p:cNvGrpSpPr/>
              <p:nvPr/>
            </p:nvGrpSpPr>
            <p:grpSpPr>
              <a:xfrm>
                <a:off x="11272615" y="15232221"/>
                <a:ext cx="1270985" cy="1270985"/>
                <a:chOff x="0" y="0"/>
                <a:chExt cx="812800" cy="812800"/>
              </a:xfrm>
            </p:grpSpPr>
            <p:sp>
              <p:nvSpPr>
                <p:cNvPr id="385" name="Google Shape;385;g26fbfc74781_0_402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rect b="b" l="l" r="r" t="t"/>
                  <a:pathLst>
                    <a:path extrusionOk="0" h="812800" w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E6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g26fbfc74781_0_402"/>
                <p:cNvSpPr txBox="1"/>
                <p:nvPr/>
              </p:nvSpPr>
              <p:spPr>
                <a:xfrm>
                  <a:off x="76200" y="19050"/>
                  <a:ext cx="660300" cy="71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387" name="Google Shape;387;g26fbfc74781_0_40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1519488" y="15479088"/>
                <a:ext cx="777240" cy="7772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88" name="Google Shape;388;g26fbfc74781_0_402"/>
          <p:cNvGrpSpPr/>
          <p:nvPr/>
        </p:nvGrpSpPr>
        <p:grpSpPr>
          <a:xfrm>
            <a:off x="398506" y="4328350"/>
            <a:ext cx="10128845" cy="4797552"/>
            <a:chOff x="398506" y="11175325"/>
            <a:chExt cx="10128845" cy="4797552"/>
          </a:xfrm>
        </p:grpSpPr>
        <p:sp>
          <p:nvSpPr>
            <p:cNvPr id="389" name="Google Shape;389;g26fbfc74781_0_402"/>
            <p:cNvSpPr/>
            <p:nvPr/>
          </p:nvSpPr>
          <p:spPr>
            <a:xfrm>
              <a:off x="1170025" y="11175325"/>
              <a:ext cx="9357326" cy="4797552"/>
            </a:xfrm>
            <a:custGeom>
              <a:rect b="b" l="l" r="r" t="t"/>
              <a:pathLst>
                <a:path extrusionOk="0"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AFD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45454"/>
                </a:solidFill>
              </a:endParaRPr>
            </a:p>
          </p:txBody>
        </p:sp>
        <p:sp>
          <p:nvSpPr>
            <p:cNvPr id="390" name="Google Shape;390;g26fbfc74781_0_402"/>
            <p:cNvSpPr txBox="1"/>
            <p:nvPr/>
          </p:nvSpPr>
          <p:spPr>
            <a:xfrm>
              <a:off x="2067849" y="11502525"/>
              <a:ext cx="8205600" cy="40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Idle Capacity Analysis and Results</a:t>
              </a:r>
              <a:endParaRPr b="1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80% of machines contracted; 20% company-owned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Contract-heavy states</a:t>
              </a: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 tend to fall under the trap of </a:t>
              </a: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under-utilization</a:t>
              </a:r>
              <a:endParaRPr b="1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0" marL="4572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●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Periods of High output </a:t>
              </a: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immediately followed</a:t>
              </a: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 by periods of Low output → </a:t>
              </a:r>
              <a:r>
                <a:rPr i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Erratic T&amp;D Trendlines</a:t>
              </a:r>
              <a:endParaRPr i="1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1" marL="9144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○"/>
              </a:pP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Suggests overuse of labour and capital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81000" lvl="1" marL="91440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400"/>
                <a:buFont typeface="DM Sans"/>
                <a:buChar char="○"/>
              </a:pPr>
              <a:r>
                <a:rPr b="1"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2x</a:t>
              </a:r>
              <a:r>
                <a:rPr lang="en-US" sz="2400">
                  <a:solidFill>
                    <a:srgbClr val="434343"/>
                  </a:solidFill>
                  <a:latin typeface="DM Sans"/>
                  <a:ea typeface="DM Sans"/>
                  <a:cs typeface="DM Sans"/>
                  <a:sym typeface="DM Sans"/>
                </a:rPr>
                <a:t> increase in Percentage Idle/Breakdown after signing the MP and Orissa Deals in October 2022</a:t>
              </a:r>
              <a:endParaRPr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391" name="Google Shape;391;g26fbfc74781_0_402"/>
            <p:cNvGrpSpPr/>
            <p:nvPr/>
          </p:nvGrpSpPr>
          <p:grpSpPr>
            <a:xfrm>
              <a:off x="398506" y="11946861"/>
              <a:ext cx="1542288" cy="1542288"/>
              <a:chOff x="398506" y="11946861"/>
              <a:chExt cx="1542288" cy="1542288"/>
            </a:xfrm>
          </p:grpSpPr>
          <p:sp>
            <p:nvSpPr>
              <p:cNvPr id="392" name="Google Shape;392;g26fbfc74781_0_402"/>
              <p:cNvSpPr/>
              <p:nvPr/>
            </p:nvSpPr>
            <p:spPr>
              <a:xfrm>
                <a:off x="398506" y="11946861"/>
                <a:ext cx="1542288" cy="1542288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93" name="Google Shape;393;g26fbfc74781_0_40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98738" y="12247088"/>
                <a:ext cx="941832" cy="941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94" name="Google Shape;394;g26fbfc74781_0_402"/>
          <p:cNvGrpSpPr/>
          <p:nvPr/>
        </p:nvGrpSpPr>
        <p:grpSpPr>
          <a:xfrm>
            <a:off x="10975250" y="364559"/>
            <a:ext cx="6970925" cy="9446141"/>
            <a:chOff x="19128650" y="364559"/>
            <a:chExt cx="6970925" cy="9446141"/>
          </a:xfrm>
        </p:grpSpPr>
        <p:pic>
          <p:nvPicPr>
            <p:cNvPr id="395" name="Google Shape;395;g26fbfc74781_0_40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128650" y="364559"/>
              <a:ext cx="6970925" cy="52405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pic>
          <p:nvPicPr>
            <p:cNvPr id="396" name="Google Shape;396;g26fbfc74781_0_40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128650" y="5953975"/>
              <a:ext cx="3843783" cy="385672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</p:grpSp>
      <p:sp>
        <p:nvSpPr>
          <p:cNvPr id="397" name="Google Shape;397;g26fbfc74781_0_402"/>
          <p:cNvSpPr txBox="1"/>
          <p:nvPr/>
        </p:nvSpPr>
        <p:spPr>
          <a:xfrm>
            <a:off x="17813422" y="9717600"/>
            <a:ext cx="4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