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leway Thin"/>
      <p:regular r:id="rId25"/>
      <p:bold r:id="rId26"/>
      <p:italic r:id="rId27"/>
      <p:boldItalic r:id="rId28"/>
    </p:embeddedFont>
    <p:embeddedFont>
      <p:font typeface="Barlow Medium"/>
      <p:regular r:id="rId29"/>
      <p:bold r:id="rId30"/>
      <p:italic r:id="rId31"/>
      <p:boldItalic r:id="rId32"/>
    </p:embeddedFont>
    <p:embeddedFont>
      <p:font typeface="Barlow Light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150CA5-240A-42AE-8B6F-BCC021FF6C61}">
  <a:tblStyle styleId="{EE150CA5-240A-42AE-8B6F-BCC021FF6C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Thin-bold.fntdata"/><Relationship Id="rId25" Type="http://schemas.openxmlformats.org/officeDocument/2006/relationships/font" Target="fonts/RalewayThin-regular.fntdata"/><Relationship Id="rId28" Type="http://schemas.openxmlformats.org/officeDocument/2006/relationships/font" Target="fonts/RalewayThin-boldItalic.fntdata"/><Relationship Id="rId27" Type="http://schemas.openxmlformats.org/officeDocument/2006/relationships/font" Target="fonts/RalewayTh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Medium-italic.fntdata"/><Relationship Id="rId30" Type="http://schemas.openxmlformats.org/officeDocument/2006/relationships/font" Target="fonts/BarlowMedium-bold.fntdata"/><Relationship Id="rId11" Type="http://schemas.openxmlformats.org/officeDocument/2006/relationships/slide" Target="slides/slide6.xml"/><Relationship Id="rId33" Type="http://schemas.openxmlformats.org/officeDocument/2006/relationships/font" Target="fonts/BarlowLight-regular.fntdata"/><Relationship Id="rId10" Type="http://schemas.openxmlformats.org/officeDocument/2006/relationships/slide" Target="slides/slide5.xml"/><Relationship Id="rId32" Type="http://schemas.openxmlformats.org/officeDocument/2006/relationships/font" Target="fonts/Barlow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Light-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bold.fntdata"/><Relationship Id="rId15" Type="http://schemas.openxmlformats.org/officeDocument/2006/relationships/slide" Target="slides/slide10.xml"/><Relationship Id="rId37" Type="http://schemas.openxmlformats.org/officeDocument/2006/relationships/font" Target="fonts/Barlow-regular.fntdata"/><Relationship Id="rId14" Type="http://schemas.openxmlformats.org/officeDocument/2006/relationships/slide" Target="slides/slide9.xml"/><Relationship Id="rId36" Type="http://schemas.openxmlformats.org/officeDocument/2006/relationships/font" Target="fonts/Barlow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-italic.fntdata"/><Relationship Id="rId16" Type="http://schemas.openxmlformats.org/officeDocument/2006/relationships/slide" Target="slides/slide11.xml"/><Relationship Id="rId38" Type="http://schemas.openxmlformats.org/officeDocument/2006/relationships/font" Target="fonts/Barl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839a481bd1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4" name="Google Shape;1134;g839a481bd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4" name="Google Shape;1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Explain Inverse Term Frequency to find assign higher score to rearer terms.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highlight>
                  <a:srgbClr val="FF0000"/>
                </a:highlight>
              </a:rPr>
              <a:t>Mention key contributions</a:t>
            </a:r>
            <a:endParaRPr b="1">
              <a:highlight>
                <a:srgbClr val="000000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8" name="Google Shape;12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1" name="Google Shape;14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83a26c071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2" name="Google Shape;1622;g83a26c07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37aa1108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737aa110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Related work and their limitation slide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Talk about how 5 star system only deals with aggregation of reviews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Ways of resolving the Key Issues and the barrier in Alternative apps.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839a481bd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g839a481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39a481bd1_0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g839a481bd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23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925800" y="668000"/>
            <a:ext cx="41148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RATETOUILLE</a:t>
            </a:r>
            <a:endParaRPr/>
          </a:p>
        </p:txBody>
      </p:sp>
      <p:sp>
        <p:nvSpPr>
          <p:cNvPr id="339" name="Google Shape;339;p12"/>
          <p:cNvSpPr txBox="1"/>
          <p:nvPr/>
        </p:nvSpPr>
        <p:spPr>
          <a:xfrm>
            <a:off x="880800" y="2453875"/>
            <a:ext cx="42048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By </a:t>
            </a:r>
            <a:r>
              <a:rPr lang="en" sz="20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 Archit Jain</a:t>
            </a:r>
            <a:endParaRPr sz="20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1"/>
          <p:cNvSpPr txBox="1"/>
          <p:nvPr>
            <p:ph idx="4294967295" type="body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Android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lt1"/>
                </a:solidFill>
              </a:rPr>
              <a:t>A simple android application showcasing the details of the restaurants in a singular list view.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37" name="Google Shape;1137;p2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b="0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8" name="Google Shape;1138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139" name="Google Shape;1139;p2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140" name="Google Shape;1140;p2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4" name="Google Shape;1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675" y="713100"/>
            <a:ext cx="1843000" cy="3227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5" name="Google Shape;1145;p21"/>
          <p:cNvGrpSpPr/>
          <p:nvPr/>
        </p:nvGrpSpPr>
        <p:grpSpPr>
          <a:xfrm>
            <a:off x="6866152" y="2080649"/>
            <a:ext cx="1042235" cy="2747998"/>
            <a:chOff x="2217389" y="2145281"/>
            <a:chExt cx="771968" cy="2035404"/>
          </a:xfrm>
        </p:grpSpPr>
        <p:sp>
          <p:nvSpPr>
            <p:cNvPr id="1146" name="Google Shape;1146;p21"/>
            <p:cNvSpPr/>
            <p:nvPr/>
          </p:nvSpPr>
          <p:spPr>
            <a:xfrm>
              <a:off x="2315715" y="3791112"/>
              <a:ext cx="673642" cy="389572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2657140" y="3935803"/>
              <a:ext cx="195392" cy="151201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658204" y="3985466"/>
              <a:ext cx="194423" cy="10160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457350" y="3860101"/>
              <a:ext cx="195266" cy="145651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2457756" y="3906656"/>
              <a:ext cx="194423" cy="101614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506461" y="2987362"/>
              <a:ext cx="335881" cy="96476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582229" y="2387101"/>
              <a:ext cx="215046" cy="209600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2243240" y="2453762"/>
              <a:ext cx="324472" cy="46349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2217389" y="2839467"/>
              <a:ext cx="154848" cy="10134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2221873" y="2861121"/>
              <a:ext cx="101110" cy="8428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2506235" y="2416390"/>
              <a:ext cx="349777" cy="70423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2790960" y="2560359"/>
              <a:ext cx="135542" cy="62211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2573358" y="2169926"/>
              <a:ext cx="232033" cy="2830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2582180" y="2145281"/>
              <a:ext cx="245303" cy="242358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2773661" y="2522433"/>
              <a:ext cx="151977" cy="206889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459309" y="2417031"/>
              <a:ext cx="123487" cy="199128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2"/>
          <p:cNvSpPr txBox="1"/>
          <p:nvPr>
            <p:ph type="title"/>
          </p:nvPr>
        </p:nvSpPr>
        <p:spPr>
          <a:xfrm>
            <a:off x="353700" y="191875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167" name="Google Shape;1167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68" name="Google Shape;1168;p22"/>
          <p:cNvGraphicFramePr/>
          <p:nvPr/>
        </p:nvGraphicFramePr>
        <p:xfrm>
          <a:off x="524275" y="101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{EE150CA5-240A-42AE-8B6F-BCC021FF6C61}</a:tableStyleId>
              </a:tblPr>
              <a:tblGrid>
                <a:gridCol w="992550"/>
                <a:gridCol w="5935700"/>
              </a:tblGrid>
              <a:tr h="381000"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Restaurant ID</a:t>
                      </a:r>
                      <a:endParaRPr b="1" sz="12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Reviews</a:t>
                      </a:r>
                      <a:endParaRPr b="1" sz="12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R0001</a:t>
                      </a:r>
                      <a:endParaRPr b="1"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A great place for Irish music great bar and full of great people  After the Irish band more modern music on a must go</a:t>
                      </a:r>
                      <a:endParaRPr sz="12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R0001</a:t>
                      </a:r>
                      <a:endParaRPr b="1"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Absolutely exceptional food and staff were very friendly and helpful  Lovely atmosphere will definitely be back</a:t>
                      </a:r>
                      <a:endParaRPr sz="12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00FFFF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R0001</a:t>
                      </a:r>
                      <a:endParaRPr b="1" sz="1200">
                        <a:highlight>
                          <a:srgbClr val="00FFFF"/>
                        </a:highlight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Cant remember pizza better than this anywhere in Dublin  Gorgeous  really authentic italian food  Great prices too </a:t>
                      </a:r>
                      <a:endParaRPr sz="12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R0001</a:t>
                      </a:r>
                      <a:endParaRPr b="1"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Poor poor poor</a:t>
                      </a:r>
                      <a:endParaRPr sz="12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I ordered the breakfast  It arrived 30 mins later  Wrong order I asked for friends eggs  The staff were rude and made it seem like I was a hindrance to them </a:t>
                      </a:r>
                      <a:endParaRPr sz="12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R0001</a:t>
                      </a:r>
                      <a:endParaRPr b="1"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9144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Very bad service  rude staff members  Wasnt happy with the way I was treated</a:t>
                      </a:r>
                      <a:endParaRPr sz="12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169" name="Google Shape;1169;p22"/>
          <p:cNvSpPr txBox="1"/>
          <p:nvPr/>
        </p:nvSpPr>
        <p:spPr>
          <a:xfrm>
            <a:off x="353700" y="4385350"/>
            <a:ext cx="520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  <a:latin typeface="Barlow"/>
                <a:ea typeface="Barlow"/>
                <a:cs typeface="Barlow"/>
                <a:sym typeface="Barlow"/>
              </a:rPr>
              <a:t>Review 3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- </a:t>
            </a:r>
            <a:r>
              <a:rPr lang="en">
                <a:highlight>
                  <a:srgbClr val="E06666"/>
                </a:highlight>
                <a:latin typeface="Barlow"/>
                <a:ea typeface="Barlow"/>
                <a:cs typeface="Barlow"/>
                <a:sym typeface="Barlow"/>
              </a:rPr>
              <a:t>Cant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remember pizza </a:t>
            </a:r>
            <a:r>
              <a:rPr lang="en">
                <a:highlight>
                  <a:srgbClr val="00FF00"/>
                </a:highlight>
                <a:latin typeface="Barlow"/>
                <a:ea typeface="Barlow"/>
                <a:cs typeface="Barlow"/>
                <a:sym typeface="Barlow"/>
              </a:rPr>
              <a:t>better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than this anywhere in Dublin  </a:t>
            </a:r>
            <a:r>
              <a:rPr lang="en">
                <a:highlight>
                  <a:srgbClr val="00FF00"/>
                </a:highlight>
                <a:latin typeface="Barlow"/>
                <a:ea typeface="Barlow"/>
                <a:cs typeface="Barlow"/>
                <a:sym typeface="Barlow"/>
              </a:rPr>
              <a:t>Gorgeous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really </a:t>
            </a:r>
            <a:r>
              <a:rPr lang="en">
                <a:highlight>
                  <a:srgbClr val="00FF00"/>
                </a:highlight>
                <a:latin typeface="Barlow"/>
                <a:ea typeface="Barlow"/>
                <a:cs typeface="Barlow"/>
                <a:sym typeface="Barlow"/>
              </a:rPr>
              <a:t>authentic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italian food  </a:t>
            </a:r>
            <a:r>
              <a:rPr lang="en">
                <a:highlight>
                  <a:srgbClr val="FFFF00"/>
                </a:highlight>
                <a:latin typeface="Barlow"/>
                <a:ea typeface="Barlow"/>
                <a:cs typeface="Barlow"/>
                <a:sym typeface="Barlow"/>
              </a:rPr>
              <a:t>Decent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prices too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70" name="Google Shape;1170;p22"/>
          <p:cNvSpPr txBox="1"/>
          <p:nvPr/>
        </p:nvSpPr>
        <p:spPr>
          <a:xfrm>
            <a:off x="5791375" y="429962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Barlow Light"/>
                <a:ea typeface="Barlow Light"/>
                <a:cs typeface="Barlow Light"/>
                <a:sym typeface="Barlow Light"/>
              </a:rPr>
              <a:t>Word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- Negative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Barlow Light"/>
                <a:ea typeface="Barlow Light"/>
                <a:cs typeface="Barlow Light"/>
                <a:sym typeface="Barlow Light"/>
              </a:rPr>
              <a:t>Word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- Positive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Barlow Light"/>
                <a:ea typeface="Barlow Light"/>
                <a:cs typeface="Barlow Light"/>
                <a:sym typeface="Barlow Light"/>
              </a:rPr>
              <a:t>Word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- Neutral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76" name="Google Shape;1176;p23"/>
          <p:cNvSpPr txBox="1"/>
          <p:nvPr>
            <p:ph idx="1" type="body"/>
          </p:nvPr>
        </p:nvSpPr>
        <p:spPr>
          <a:xfrm>
            <a:off x="457200" y="1462350"/>
            <a:ext cx="40863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With the motive to make use of technology efficiently and to make information accessible and easily understandable for the users, </a:t>
            </a:r>
            <a:r>
              <a:rPr i="1" lang="en"/>
              <a:t>Ratetouille</a:t>
            </a:r>
            <a:r>
              <a:rPr lang="en"/>
              <a:t> analyses the true expressions of all the users for the restaurants and present it to the user in a traditional format. </a:t>
            </a:r>
            <a:endParaRPr/>
          </a:p>
        </p:txBody>
      </p:sp>
      <p:sp>
        <p:nvSpPr>
          <p:cNvPr id="1177" name="Google Shape;1177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8" name="Google Shape;1178;p23"/>
          <p:cNvGrpSpPr/>
          <p:nvPr/>
        </p:nvGrpSpPr>
        <p:grpSpPr>
          <a:xfrm>
            <a:off x="5406736" y="719403"/>
            <a:ext cx="2823026" cy="3447449"/>
            <a:chOff x="2473900" y="225896"/>
            <a:chExt cx="3899746" cy="4762328"/>
          </a:xfrm>
        </p:grpSpPr>
        <p:sp>
          <p:nvSpPr>
            <p:cNvPr id="1179" name="Google Shape;1179;p23"/>
            <p:cNvSpPr/>
            <p:nvPr/>
          </p:nvSpPr>
          <p:spPr>
            <a:xfrm>
              <a:off x="3961606" y="3558431"/>
              <a:ext cx="1029717" cy="605511"/>
            </a:xfrm>
            <a:custGeom>
              <a:rect b="b" l="l" r="r" t="t"/>
              <a:pathLst>
                <a:path extrusionOk="0" h="605511" w="1029717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042969" y="1357120"/>
              <a:ext cx="929840" cy="2717164"/>
            </a:xfrm>
            <a:custGeom>
              <a:rect b="b" l="l" r="r" t="t"/>
              <a:pathLst>
                <a:path extrusionOk="0" h="2717164" w="92984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4875432" y="3975622"/>
              <a:ext cx="56391" cy="121443"/>
            </a:xfrm>
            <a:custGeom>
              <a:rect b="b" l="l" r="r" t="t"/>
              <a:pathLst>
                <a:path extrusionOk="0" h="121443" w="56391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4031462" y="1362819"/>
              <a:ext cx="51922" cy="76581"/>
            </a:xfrm>
            <a:custGeom>
              <a:rect b="b" l="l" r="r" t="t"/>
              <a:pathLst>
                <a:path extrusionOk="0" h="76581" w="51922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3997133" y="1379805"/>
              <a:ext cx="929842" cy="2717228"/>
            </a:xfrm>
            <a:custGeom>
              <a:rect b="b" l="l" r="r" t="t"/>
              <a:pathLst>
                <a:path extrusionOk="0" h="2717228" w="929842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3989621" y="1384880"/>
              <a:ext cx="929745" cy="2717215"/>
            </a:xfrm>
            <a:custGeom>
              <a:rect b="b" l="l" r="r" t="t"/>
              <a:pathLst>
                <a:path extrusionOk="0" h="2717215" w="929745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4041162" y="1465160"/>
              <a:ext cx="826947" cy="2523815"/>
            </a:xfrm>
            <a:custGeom>
              <a:rect b="b" l="l" r="r" t="t"/>
              <a:pathLst>
                <a:path extrusionOk="0" h="2523815" w="826947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3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rect b="b" l="l" r="r" t="t"/>
              <a:pathLst>
                <a:path extrusionOk="0" h="64037" w="37023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4445031" y="1680263"/>
              <a:ext cx="19019" cy="24476"/>
            </a:xfrm>
            <a:custGeom>
              <a:rect b="b" l="l" r="r" t="t"/>
              <a:pathLst>
                <a:path extrusionOk="0" h="24476" w="19019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4937719" y="2165784"/>
              <a:ext cx="21015" cy="115427"/>
            </a:xfrm>
            <a:custGeom>
              <a:rect b="b" l="l" r="r" t="t"/>
              <a:pathLst>
                <a:path extrusionOk="0" h="115427" w="21015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4937719" y="2304659"/>
              <a:ext cx="21015" cy="115427"/>
            </a:xfrm>
            <a:custGeom>
              <a:rect b="b" l="l" r="r" t="t"/>
              <a:pathLst>
                <a:path extrusionOk="0" h="115427" w="21015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4126748" y="1626823"/>
              <a:ext cx="636661" cy="579135"/>
            </a:xfrm>
            <a:custGeom>
              <a:rect b="b" l="l" r="r" t="t"/>
              <a:pathLst>
                <a:path extrusionOk="0" h="579135" w="636661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4126748" y="1794587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4244285" y="1743629"/>
              <a:ext cx="435820" cy="297370"/>
            </a:xfrm>
            <a:custGeom>
              <a:rect b="b" l="l" r="r" t="t"/>
              <a:pathLst>
                <a:path extrusionOk="0" h="297370" w="43582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4244285" y="1811637"/>
              <a:ext cx="215485" cy="169925"/>
            </a:xfrm>
            <a:custGeom>
              <a:rect b="b" l="l" r="r" t="t"/>
              <a:pathLst>
                <a:path extrusionOk="0" h="169925" w="215485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4126748" y="2516077"/>
              <a:ext cx="479945" cy="412011"/>
            </a:xfrm>
            <a:custGeom>
              <a:rect b="b" l="l" r="r" t="t"/>
              <a:pathLst>
                <a:path extrusionOk="0" h="412011" w="479945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4126748" y="2604593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4215377" y="2616119"/>
              <a:ext cx="328553" cy="235362"/>
            </a:xfrm>
            <a:custGeom>
              <a:rect b="b" l="l" r="r" t="t"/>
              <a:pathLst>
                <a:path extrusionOk="0" h="235362" w="328553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4331202" y="2188583"/>
              <a:ext cx="432207" cy="461037"/>
            </a:xfrm>
            <a:custGeom>
              <a:rect b="b" l="l" r="r" t="t"/>
              <a:pathLst>
                <a:path extrusionOk="0" h="461037" w="432207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4681723" y="2606403"/>
              <a:ext cx="81686" cy="147256"/>
            </a:xfrm>
            <a:custGeom>
              <a:rect b="b" l="l" r="r" t="t"/>
              <a:pathLst>
                <a:path extrusionOk="0" h="147256" w="81686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4408324" y="2282172"/>
              <a:ext cx="246676" cy="187928"/>
            </a:xfrm>
            <a:custGeom>
              <a:rect b="b" l="l" r="r" t="t"/>
              <a:pathLst>
                <a:path extrusionOk="0" h="187928" w="246676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408324" y="2350085"/>
              <a:ext cx="132182" cy="121824"/>
            </a:xfrm>
            <a:custGeom>
              <a:rect b="b" l="l" r="r" t="t"/>
              <a:pathLst>
                <a:path extrusionOk="0" h="121824" w="132182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4126748" y="2914279"/>
              <a:ext cx="633238" cy="577349"/>
            </a:xfrm>
            <a:custGeom>
              <a:rect b="b" l="l" r="r" t="t"/>
              <a:pathLst>
                <a:path extrusionOk="0" h="577349" w="633238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4678395" y="3448413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4214901" y="3014168"/>
              <a:ext cx="406436" cy="280416"/>
            </a:xfrm>
            <a:custGeom>
              <a:rect b="b" l="l" r="r" t="t"/>
              <a:pathLst>
                <a:path extrusionOk="0" h="280416" w="406436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4214901" y="3082177"/>
              <a:ext cx="378668" cy="264318"/>
            </a:xfrm>
            <a:custGeom>
              <a:rect b="b" l="l" r="r" t="t"/>
              <a:pathLst>
                <a:path extrusionOk="0" h="264318" w="378668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4121803" y="3338085"/>
              <a:ext cx="646456" cy="502188"/>
            </a:xfrm>
            <a:custGeom>
              <a:rect b="b" l="l" r="r" t="t"/>
              <a:pathLst>
                <a:path extrusionOk="0" h="502188" w="646456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169160" y="3393740"/>
              <a:ext cx="9794" cy="81152"/>
            </a:xfrm>
            <a:custGeom>
              <a:rect b="b" l="l" r="r" t="t"/>
              <a:pathLst>
                <a:path extrusionOk="0" h="81152" w="9794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5586458" y="2808047"/>
              <a:ext cx="658819" cy="381000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5921101" y="2949869"/>
              <a:ext cx="191092" cy="147874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5922144" y="2998547"/>
              <a:ext cx="190145" cy="99367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5725279" y="2875668"/>
              <a:ext cx="190969" cy="142446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5725677" y="2921300"/>
              <a:ext cx="190145" cy="99378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773415" y="2020234"/>
              <a:ext cx="328490" cy="94353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5847677" y="1431875"/>
              <a:ext cx="210314" cy="204988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5515422" y="1497214"/>
              <a:ext cx="317332" cy="453297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5490085" y="1875271"/>
              <a:ext cx="151441" cy="9911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5494480" y="1896496"/>
              <a:ext cx="98885" cy="82426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5773193" y="1460583"/>
              <a:ext cx="342080" cy="688737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6052262" y="1601698"/>
              <a:ext cx="132559" cy="60842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5838983" y="1219006"/>
              <a:ext cx="226927" cy="276849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847630" y="1194850"/>
              <a:ext cx="239905" cy="237025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6035307" y="1564524"/>
              <a:ext cx="148633" cy="20233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5727199" y="1461212"/>
              <a:ext cx="120770" cy="194746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2473900" y="4607987"/>
              <a:ext cx="657677" cy="380237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2526860" y="3374023"/>
              <a:ext cx="157580" cy="343757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2548930" y="3232673"/>
              <a:ext cx="113353" cy="218341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2798668" y="4744252"/>
              <a:ext cx="244333" cy="137739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2802738" y="4767054"/>
              <a:ext cx="240222" cy="115414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2619879" y="4663861"/>
              <a:ext cx="244438" cy="137739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2624340" y="4686663"/>
              <a:ext cx="240317" cy="115414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2619947" y="3772263"/>
              <a:ext cx="357956" cy="101062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2665909" y="2943080"/>
              <a:ext cx="259735" cy="415919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2581088" y="3237593"/>
              <a:ext cx="399004" cy="661684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2863826" y="3320377"/>
              <a:ext cx="503069" cy="394810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2845723" y="3311820"/>
              <a:ext cx="154147" cy="225876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2673955" y="2924805"/>
              <a:ext cx="251532" cy="277898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3214730" y="3494025"/>
              <a:ext cx="76119" cy="66973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7" name="Google Shape;1237;p23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1238" name="Google Shape;1238;p23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3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3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23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3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3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3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3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3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8" name="Google Shape;1258;p23"/>
            <p:cNvSpPr/>
            <p:nvPr/>
          </p:nvSpPr>
          <p:spPr>
            <a:xfrm>
              <a:off x="3239891" y="3511325"/>
              <a:ext cx="129087" cy="10758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2547598" y="1999349"/>
              <a:ext cx="711585" cy="787458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2526963" y="2038199"/>
              <a:ext cx="663763" cy="751441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5660632" y="225896"/>
              <a:ext cx="713014" cy="789165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5639997" y="264856"/>
              <a:ext cx="665000" cy="752811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3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3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3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5152444" y="952333"/>
              <a:ext cx="216911" cy="289327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3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3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3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5184871" y="1123551"/>
              <a:ext cx="85015" cy="59542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3424090" y="2990832"/>
              <a:ext cx="59149" cy="1868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3424090" y="2963209"/>
              <a:ext cx="109454" cy="62007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3532974" y="2965813"/>
              <a:ext cx="174947" cy="282184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3635011" y="3202477"/>
              <a:ext cx="34899" cy="63627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3499691" y="2985265"/>
              <a:ext cx="174947" cy="281849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24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Future Work</a:t>
            </a:r>
            <a:endParaRPr sz="3600"/>
          </a:p>
        </p:txBody>
      </p:sp>
      <p:sp>
        <p:nvSpPr>
          <p:cNvPr id="1281" name="Google Shape;1281;p24"/>
          <p:cNvSpPr txBox="1"/>
          <p:nvPr>
            <p:ph idx="1" type="body"/>
          </p:nvPr>
        </p:nvSpPr>
        <p:spPr>
          <a:xfrm>
            <a:off x="457200" y="1229850"/>
            <a:ext cx="4407600" cy="3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Provide in-depth ratings based on food, ambience and services.</a:t>
            </a:r>
            <a:endParaRPr sz="1800"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Implementing Bi-gram and N-gram for contextual classification.</a:t>
            </a:r>
            <a:endParaRPr sz="1800"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Use Machine Learning Classification Algorithms to predict better scores for the reviews.</a:t>
            </a:r>
            <a:endParaRPr sz="1800"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The Application and Website will hold a series of sorted reviews based on the score so as to express the validation to the users too.</a:t>
            </a:r>
            <a:endParaRPr sz="1800"/>
          </a:p>
        </p:txBody>
      </p:sp>
      <p:sp>
        <p:nvSpPr>
          <p:cNvPr id="1282" name="Google Shape;1282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3" name="Google Shape;1283;p24"/>
          <p:cNvGrpSpPr/>
          <p:nvPr/>
        </p:nvGrpSpPr>
        <p:grpSpPr>
          <a:xfrm>
            <a:off x="5286449" y="1059035"/>
            <a:ext cx="3093403" cy="2825027"/>
            <a:chOff x="2244025" y="145922"/>
            <a:chExt cx="4382832" cy="4762352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rect b="b" l="l" r="r" t="t"/>
                <a:pathLst>
                  <a:path extrusionOk="0" h="545783" w="94449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rect b="b" l="l" r="r" t="t"/>
                <a:pathLst>
                  <a:path extrusionOk="0" h="545413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rect b="b" l="l" r="r" t="t"/>
                <a:pathLst>
                  <a:path extrusionOk="0" h="18192" w="27813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rect b="b" l="l" r="r" t="t"/>
                <a:pathLst>
                  <a:path extrusionOk="0" h="18478" w="28575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rect b="b" l="l" r="r" t="t"/>
                <a:pathLst>
                  <a:path extrusionOk="0" h="545381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rect b="b" l="l" r="r" t="t"/>
                <a:pathLst>
                  <a:path extrusionOk="0" h="594264" w="675322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rect b="b" l="l" r="r" t="t"/>
                <a:pathLst>
                  <a:path extrusionOk="0" h="31146" w="26289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rect b="b" l="l" r="r" t="t"/>
                <a:pathLst>
                  <a:path extrusionOk="0" h="595217" w="676751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rect b="b" l="l" r="r" t="t"/>
                <a:pathLst>
                  <a:path extrusionOk="0" h="3358041" w="247669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rect b="b" l="l" r="r" t="t"/>
                <a:pathLst>
                  <a:path extrusionOk="0" h="92487" w="26098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rect b="b" l="l" r="r" t="t"/>
                <a:pathLst>
                  <a:path extrusionOk="0" h="27245" w="62674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rect b="b" l="l" r="r" t="t"/>
                <a:pathLst>
                  <a:path extrusionOk="0" h="3358040" w="247669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rect b="b" l="l" r="r" t="t"/>
                <a:pathLst>
                  <a:path extrusionOk="0" h="3358285" w="2476785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rect b="b" l="l" r="r" t="t"/>
                <a:pathLst>
                  <a:path extrusionOk="0" h="3200710" w="2415539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rect b="b" l="l" r="r" t="t"/>
                <a:pathLst>
                  <a:path extrusionOk="0" h="1460906" w="218894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rect b="b" l="l" r="r" t="t"/>
                <a:pathLst>
                  <a:path extrusionOk="0" h="132587" w="7658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rect b="b" l="l" r="r" t="t"/>
                <a:pathLst>
                  <a:path extrusionOk="0" h="149154" w="197262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rect b="b" l="l" r="r" t="t"/>
                <a:pathLst>
                  <a:path extrusionOk="0" h="148968" w="197262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rect b="b" l="l" r="r" t="t"/>
                <a:pathLst>
                  <a:path extrusionOk="0" h="149033" w="197358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rect b="b" l="l" r="r" t="t"/>
                <a:pathLst>
                  <a:path extrusionOk="0" h="148943" w="197358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rect b="b" l="l" r="r" t="t"/>
                <a:pathLst>
                  <a:path extrusionOk="0" h="685887" w="551783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rect b="b" l="l" r="r" t="t"/>
                <a:pathLst>
                  <a:path extrusionOk="0" h="820016" w="1286351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rect b="b" l="l" r="r" t="t"/>
                <a:pathLst>
                  <a:path extrusionOk="0" h="718178" w="115843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rect b="b" l="l" r="r" t="t"/>
                <a:pathLst>
                  <a:path extrusionOk="0" h="718059" w="115843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rect b="b" l="l" r="r" t="t"/>
                <a:pathLst>
                  <a:path extrusionOk="0" h="550694" w="868489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rect b="b" l="l" r="r" t="t"/>
                <a:pathLst>
                  <a:path extrusionOk="0" h="368151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rect b="b" l="l" r="r" t="t"/>
                <a:pathLst>
                  <a:path extrusionOk="0" h="368230" w="551783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rect b="b" l="l" r="r" t="t"/>
                <a:pathLst>
                  <a:path extrusionOk="0" h="288153" w="41367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rect b="b" l="l" r="r" t="t"/>
                <a:pathLst>
                  <a:path extrusionOk="0" h="685927" w="551783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rect b="b" l="l" r="r" t="t"/>
                <a:pathLst>
                  <a:path extrusionOk="0" h="368152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rect b="b" l="l" r="r" t="t"/>
                <a:pathLst>
                  <a:path extrusionOk="0" h="241458" w="257937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rect b="b" l="l" r="r" t="t"/>
                <a:pathLst>
                  <a:path extrusionOk="0" h="119252" w="6877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rect b="b" l="l" r="r" t="t"/>
                <a:pathLst>
                  <a:path extrusionOk="0" h="241363" w="257936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rect b="b" l="l" r="r" t="t"/>
                <a:pathLst>
                  <a:path extrusionOk="0" h="119663" w="69007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rect b="b" l="l" r="r" t="t"/>
                <a:pathLst>
                  <a:path extrusionOk="0" h="1335535" w="1266348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rect b="b" l="l" r="r" t="t"/>
                <a:pathLst>
                  <a:path extrusionOk="0" h="412813" w="441007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rect b="b" l="l" r="r" t="t"/>
                <a:pathLst>
                  <a:path extrusionOk="0" h="203834" w="117728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2" name="Google Shape;1322;p24"/>
            <p:cNvSpPr/>
            <p:nvPr/>
          </p:nvSpPr>
          <p:spPr>
            <a:xfrm>
              <a:off x="4124355" y="1157329"/>
              <a:ext cx="276891" cy="1108478"/>
            </a:xfrm>
            <a:custGeom>
              <a:rect b="b" l="l" r="r" t="t"/>
              <a:pathLst>
                <a:path extrusionOk="0" h="1108478" w="276891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3407027" y="665933"/>
              <a:ext cx="814853" cy="1408939"/>
            </a:xfrm>
            <a:custGeom>
              <a:rect b="b" l="l" r="r" t="t"/>
              <a:pathLst>
                <a:path extrusionOk="0" h="1408939" w="814853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3387120" y="682740"/>
              <a:ext cx="804386" cy="1393465"/>
            </a:xfrm>
            <a:custGeom>
              <a:rect b="b" l="l" r="r" t="t"/>
              <a:pathLst>
                <a:path extrusionOk="0" h="1393465" w="804386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3499610" y="847672"/>
              <a:ext cx="17240" cy="769048"/>
            </a:xfrm>
            <a:custGeom>
              <a:rect b="b" l="l" r="r" t="t"/>
              <a:pathLst>
                <a:path extrusionOk="0" h="769048" w="1724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3477988" y="1035502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3684776" y="951970"/>
              <a:ext cx="17335" cy="768953"/>
            </a:xfrm>
            <a:custGeom>
              <a:rect b="b" l="l" r="r" t="t"/>
              <a:pathLst>
                <a:path extrusionOk="0" h="768953" w="17335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3663154" y="1389355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3870037" y="1058841"/>
              <a:ext cx="17335" cy="769048"/>
            </a:xfrm>
            <a:custGeom>
              <a:rect b="b" l="l" r="r" t="t"/>
              <a:pathLst>
                <a:path extrusionOk="0" h="769048" w="17335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3848416" y="1146769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4055299" y="1165807"/>
              <a:ext cx="17240" cy="768953"/>
            </a:xfrm>
            <a:custGeom>
              <a:rect b="b" l="l" r="r" t="t"/>
              <a:pathLst>
                <a:path extrusionOk="0" h="768953" w="1724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4033677" y="1453459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3" name="Google Shape;1333;p24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1334" name="Google Shape;1334;p24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4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4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4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4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rect b="b" l="l" r="r" t="t"/>
                <a:pathLst>
                  <a:path extrusionOk="0" h="218860" w="379097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4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rect b="b" l="l" r="r" t="t"/>
                <a:pathLst>
                  <a:path extrusionOk="0" h="110490" w="176643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4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rect b="b" l="l" r="r" t="t"/>
                <a:pathLst>
                  <a:path extrusionOk="0" h="11810" w="25145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4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4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4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4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4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4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rect b="b" l="l" r="r" t="t"/>
                <a:pathLst>
                  <a:path extrusionOk="0" h="18097" w="18002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4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rect b="b" l="l" r="r" t="t"/>
                <a:pathLst>
                  <a:path extrusionOk="0" h="110394" w="176643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1" name="Google Shape;1351;p24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1352" name="Google Shape;1352;p24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24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4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4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4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rect b="b" l="l" r="r" t="t"/>
                <a:pathLst>
                  <a:path extrusionOk="0" h="218860" w="379116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4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4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rect b="b" l="l" r="r" t="t"/>
                <a:pathLst>
                  <a:path extrusionOk="0" h="109918" w="17706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4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4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rect b="b" l="l" r="r" t="t"/>
                <a:pathLst>
                  <a:path extrusionOk="0" h="11715" w="25241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4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4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4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rect b="b" l="l" r="r" t="t"/>
                <a:pathLst>
                  <a:path extrusionOk="0" h="23241" w="35433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4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4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rect b="b" l="l" r="r" t="t"/>
                <a:pathLst>
                  <a:path extrusionOk="0" h="11715" w="15716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4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rect b="b" l="l" r="r" t="t"/>
                <a:pathLst>
                  <a:path extrusionOk="0" h="18097" w="17907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4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rect b="b" l="l" r="r" t="t"/>
                <a:pathLst>
                  <a:path extrusionOk="0" h="110394" w="176864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8" name="Google Shape;1368;p24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1369" name="Google Shape;1369;p24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24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rect b="b" l="l" r="r" t="t"/>
                <a:pathLst>
                  <a:path extrusionOk="0" h="69627" w="52387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4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rect b="b" l="l" r="r" t="t"/>
                <a:pathLst>
                  <a:path extrusionOk="0" h="93916" w="39909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4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4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rect b="b" l="l" r="r" t="t"/>
                <a:pathLst>
                  <a:path extrusionOk="0" h="218860" w="379048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4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rect b="b" l="l" r="r" t="t"/>
                <a:pathLst>
                  <a:path extrusionOk="0" h="205811" w="378333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4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rect b="b" l="l" r="r" t="t"/>
                <a:pathLst>
                  <a:path extrusionOk="0" h="110489" w="176618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4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rect b="b" l="l" r="r" t="t"/>
                <a:pathLst>
                  <a:path extrusionOk="0" h="15240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4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rect b="b" l="l" r="r" t="t"/>
                <a:pathLst>
                  <a:path extrusionOk="0" h="11811" w="25146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4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4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rect b="b" l="l" r="r" t="t"/>
                <a:pathLst>
                  <a:path extrusionOk="0" h="19812" w="28479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4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4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4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4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rect b="b" l="l" r="r" t="t"/>
                <a:pathLst>
                  <a:path extrusionOk="0" h="18097" w="17906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4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rect b="b" l="l" r="r" t="t"/>
                <a:pathLst>
                  <a:path extrusionOk="0" h="110680" w="176612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5" name="Google Shape;1385;p24"/>
            <p:cNvSpPr/>
            <p:nvPr/>
          </p:nvSpPr>
          <p:spPr>
            <a:xfrm>
              <a:off x="5771792" y="3977849"/>
              <a:ext cx="617525" cy="382903"/>
            </a:xfrm>
            <a:custGeom>
              <a:rect b="b" l="l" r="r" t="t"/>
              <a:pathLst>
                <a:path extrusionOk="0" h="382903" w="617525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5742557" y="3281451"/>
              <a:ext cx="721042" cy="930362"/>
            </a:xfrm>
            <a:custGeom>
              <a:rect b="b" l="l" r="r" t="t"/>
              <a:pathLst>
                <a:path extrusionOk="0" h="930362" w="721042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5798755" y="3297121"/>
              <a:ext cx="66103" cy="45243"/>
            </a:xfrm>
            <a:custGeom>
              <a:rect b="b" l="l" r="r" t="t"/>
              <a:pathLst>
                <a:path extrusionOk="0" h="45243" w="66103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6296341" y="4172183"/>
              <a:ext cx="72199" cy="48958"/>
            </a:xfrm>
            <a:custGeom>
              <a:rect b="b" l="l" r="r" t="t"/>
              <a:pathLst>
                <a:path extrusionOk="0" h="48958" w="72199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4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rect b="b" l="l" r="r" t="t"/>
              <a:pathLst>
                <a:path extrusionOk="0" h="928115" w="535876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5696551" y="3306978"/>
              <a:ext cx="720756" cy="930362"/>
            </a:xfrm>
            <a:custGeom>
              <a:rect b="b" l="l" r="r" t="t"/>
              <a:pathLst>
                <a:path extrusionOk="0" h="930362" w="720756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5833711" y="3483953"/>
              <a:ext cx="446532" cy="576393"/>
            </a:xfrm>
            <a:custGeom>
              <a:rect b="b" l="l" r="r" t="t"/>
              <a:pathLst>
                <a:path extrusionOk="0" h="576393" w="446532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5968681" y="3658196"/>
              <a:ext cx="176593" cy="227948"/>
            </a:xfrm>
            <a:custGeom>
              <a:rect b="b" l="l" r="r" t="t"/>
              <a:pathLst>
                <a:path extrusionOk="0" h="227948" w="176593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5409944" y="4076361"/>
              <a:ext cx="107251" cy="45529"/>
            </a:xfrm>
            <a:custGeom>
              <a:rect b="b" l="l" r="r" t="t"/>
              <a:pathLst>
                <a:path extrusionOk="0" h="45529" w="107251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4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4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5457664" y="4081409"/>
              <a:ext cx="86296" cy="87915"/>
            </a:xfrm>
            <a:custGeom>
              <a:rect b="b" l="l" r="r" t="t"/>
              <a:pathLst>
                <a:path extrusionOk="0" h="87915" w="86296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5445377" y="3764798"/>
              <a:ext cx="619125" cy="371951"/>
            </a:xfrm>
            <a:custGeom>
              <a:rect b="b" l="l" r="r" t="t"/>
              <a:pathLst>
                <a:path extrusionOk="0" h="371951" w="619125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4826180" y="148719"/>
              <a:ext cx="204333" cy="298673"/>
            </a:xfrm>
            <a:custGeom>
              <a:rect b="b" l="l" r="r" t="t"/>
              <a:pathLst>
                <a:path extrusionOk="0" h="298673" w="204333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4841878" y="145922"/>
              <a:ext cx="97721" cy="120542"/>
            </a:xfrm>
            <a:custGeom>
              <a:rect b="b" l="l" r="r" t="t"/>
              <a:pathLst>
                <a:path extrusionOk="0" h="120542" w="97721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4860888" y="276839"/>
              <a:ext cx="120648" cy="135031"/>
            </a:xfrm>
            <a:custGeom>
              <a:rect b="b" l="l" r="r" t="t"/>
              <a:pathLst>
                <a:path extrusionOk="0" h="135031" w="120648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4654628" y="329607"/>
              <a:ext cx="228170" cy="325384"/>
            </a:xfrm>
            <a:custGeom>
              <a:rect b="b" l="l" r="r" t="t"/>
              <a:pathLst>
                <a:path extrusionOk="0" h="325384" w="22817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4825802" y="321035"/>
              <a:ext cx="175746" cy="232044"/>
            </a:xfrm>
            <a:custGeom>
              <a:rect b="b" l="l" r="r" t="t"/>
              <a:pathLst>
                <a:path extrusionOk="0" h="232044" w="175746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4857002" y="155665"/>
              <a:ext cx="128729" cy="159467"/>
            </a:xfrm>
            <a:custGeom>
              <a:rect b="b" l="l" r="r" t="t"/>
              <a:pathLst>
                <a:path extrusionOk="0" h="159467" w="128729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4862352" y="154515"/>
              <a:ext cx="129836" cy="122323"/>
            </a:xfrm>
            <a:custGeom>
              <a:rect b="b" l="l" r="r" t="t"/>
              <a:pathLst>
                <a:path extrusionOk="0" h="122323" w="129836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4706279" y="957495"/>
              <a:ext cx="102161" cy="77983"/>
            </a:xfrm>
            <a:custGeom>
              <a:rect b="b" l="l" r="r" t="t"/>
              <a:pathLst>
                <a:path extrusionOk="0" h="77983" w="102161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4706713" y="982355"/>
              <a:ext cx="101737" cy="53117"/>
            </a:xfrm>
            <a:custGeom>
              <a:rect b="b" l="l" r="r" t="t"/>
              <a:pathLst>
                <a:path extrusionOk="0" h="53117" w="101737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4655133" y="923967"/>
              <a:ext cx="93585" cy="72574"/>
            </a:xfrm>
            <a:custGeom>
              <a:rect b="b" l="l" r="r" t="t"/>
              <a:pathLst>
                <a:path extrusionOk="0" h="72574" w="93585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4655564" y="947875"/>
              <a:ext cx="93179" cy="48581"/>
            </a:xfrm>
            <a:custGeom>
              <a:rect b="b" l="l" r="r" t="t"/>
              <a:pathLst>
                <a:path extrusionOk="0" h="48581" w="93179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4689759" y="550206"/>
              <a:ext cx="222664" cy="383543"/>
            </a:xfrm>
            <a:custGeom>
              <a:rect b="b" l="l" r="r" t="t"/>
              <a:pathLst>
                <a:path extrusionOk="0" h="383543" w="222664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4750147" y="550873"/>
              <a:ext cx="221772" cy="415907"/>
            </a:xfrm>
            <a:custGeom>
              <a:rect b="b" l="l" r="r" t="t"/>
              <a:pathLst>
                <a:path extrusionOk="0" h="415907" w="221772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4667800" y="524108"/>
              <a:ext cx="331739" cy="305664"/>
            </a:xfrm>
            <a:custGeom>
              <a:rect b="b" l="l" r="r" t="t"/>
              <a:pathLst>
                <a:path extrusionOk="0" h="305664" w="331739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4934583" y="344330"/>
              <a:ext cx="115253" cy="404460"/>
            </a:xfrm>
            <a:custGeom>
              <a:rect b="b" l="l" r="r" t="t"/>
              <a:pathLst>
                <a:path extrusionOk="0" h="404460" w="115253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4957330" y="339243"/>
              <a:ext cx="69518" cy="88698"/>
            </a:xfrm>
            <a:custGeom>
              <a:rect b="b" l="l" r="r" t="t"/>
              <a:pathLst>
                <a:path extrusionOk="0" h="88698" w="69518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4820537" y="320915"/>
              <a:ext cx="59626" cy="62603"/>
            </a:xfrm>
            <a:custGeom>
              <a:rect b="b" l="l" r="r" t="t"/>
              <a:pathLst>
                <a:path extrusionOk="0" h="62603" w="59626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2491198" y="339313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2797046" y="3214634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2911632" y="243120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2911632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3104608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2622167" y="2797249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2815143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2244025" y="3539151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2313938" y="3177773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3217241" y="3786325"/>
              <a:ext cx="1277540" cy="681323"/>
            </a:xfrm>
            <a:custGeom>
              <a:rect b="b" l="l" r="r" t="t"/>
              <a:pathLst>
                <a:path extrusionOk="0" h="681323" w="127754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4341906" y="4346681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3246959" y="3638497"/>
              <a:ext cx="1231677" cy="711112"/>
            </a:xfrm>
            <a:custGeom>
              <a:rect b="b" l="l" r="r" t="t"/>
              <a:pathLst>
                <a:path extrusionOk="0" h="711112" w="1231677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3247293" y="3898053"/>
              <a:ext cx="108013" cy="106584"/>
            </a:xfrm>
            <a:custGeom>
              <a:rect b="b" l="l" r="r" t="t"/>
              <a:pathLst>
                <a:path extrusionOk="0" h="106584" w="108013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3553141" y="4166849"/>
              <a:ext cx="622063" cy="123348"/>
            </a:xfrm>
            <a:custGeom>
              <a:rect b="b" l="l" r="r" t="t"/>
              <a:pathLst>
                <a:path extrusionOk="0" h="123348" w="622063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4390007" y="3898053"/>
              <a:ext cx="88582" cy="95916"/>
            </a:xfrm>
            <a:custGeom>
              <a:rect b="b" l="l" r="r" t="t"/>
              <a:pathLst>
                <a:path extrusionOk="0" h="95916" w="88582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3582763" y="3612208"/>
              <a:ext cx="550640" cy="90297"/>
            </a:xfrm>
            <a:custGeom>
              <a:rect b="b" l="l" r="r" t="t"/>
              <a:pathLst>
                <a:path extrusionOk="0" h="90297" w="55064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3404265" y="3670120"/>
              <a:ext cx="917257" cy="529590"/>
            </a:xfrm>
            <a:custGeom>
              <a:rect b="b" l="l" r="r" t="t"/>
              <a:pathLst>
                <a:path extrusionOk="0" h="529590" w="917257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3246959" y="3542485"/>
              <a:ext cx="1231677" cy="711136"/>
            </a:xfrm>
            <a:custGeom>
              <a:rect b="b" l="l" r="r" t="t"/>
              <a:pathLst>
                <a:path extrusionOk="0" h="711136" w="1231677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4233892" y="4110556"/>
              <a:ext cx="329469" cy="191071"/>
            </a:xfrm>
            <a:custGeom>
              <a:rect b="b" l="l" r="r" t="t"/>
              <a:pathLst>
                <a:path extrusionOk="0" h="191071" w="329469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4234083" y="4180469"/>
              <a:ext cx="208216" cy="217741"/>
            </a:xfrm>
            <a:custGeom>
              <a:rect b="b" l="l" r="r" t="t"/>
              <a:pathLst>
                <a:path extrusionOk="0" h="217741" w="208216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4368385" y="4248383"/>
              <a:ext cx="831437" cy="643127"/>
            </a:xfrm>
            <a:custGeom>
              <a:rect b="b" l="l" r="r" t="t"/>
              <a:pathLst>
                <a:path extrusionOk="0" h="643127" w="831437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4368385" y="4166944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5199823" y="4646908"/>
              <a:ext cx="141350" cy="244601"/>
            </a:xfrm>
            <a:custGeom>
              <a:rect b="b" l="l" r="r" t="t"/>
              <a:pathLst>
                <a:path extrusionOk="0" h="244601" w="14135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2764672" y="2500358"/>
              <a:ext cx="158537" cy="311524"/>
            </a:xfrm>
            <a:custGeom>
              <a:rect b="b" l="l" r="r" t="t"/>
              <a:pathLst>
                <a:path extrusionOk="0" h="311524" w="158537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2800168" y="3231875"/>
              <a:ext cx="108892" cy="84472"/>
            </a:xfrm>
            <a:custGeom>
              <a:rect b="b" l="l" r="r" t="t"/>
              <a:pathLst>
                <a:path extrusionOk="0" h="84472" w="108892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2799603" y="3259783"/>
              <a:ext cx="108313" cy="56238"/>
            </a:xfrm>
            <a:custGeom>
              <a:rect b="b" l="l" r="r" t="t"/>
              <a:pathLst>
                <a:path extrusionOk="0" h="56238" w="108313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2931444" y="3155618"/>
              <a:ext cx="108758" cy="81374"/>
            </a:xfrm>
            <a:custGeom>
              <a:rect b="b" l="l" r="r" t="t"/>
              <a:pathLst>
                <a:path extrusionOk="0" h="81374" w="108758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24"/>
            <p:cNvSpPr/>
            <p:nvPr/>
          </p:nvSpPr>
          <p:spPr>
            <a:xfrm>
              <a:off x="2931020" y="3181773"/>
              <a:ext cx="108151" cy="56575"/>
            </a:xfrm>
            <a:custGeom>
              <a:rect b="b" l="l" r="r" t="t"/>
              <a:pathLst>
                <a:path extrusionOk="0" h="56575" w="108151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2630424" y="2780976"/>
              <a:ext cx="382278" cy="462504"/>
            </a:xfrm>
            <a:custGeom>
              <a:rect b="b" l="l" r="r" t="t"/>
              <a:pathLst>
                <a:path extrusionOk="0" h="462504" w="382278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2662372" y="2471875"/>
              <a:ext cx="120066" cy="117360"/>
            </a:xfrm>
            <a:custGeom>
              <a:rect b="b" l="l" r="r" t="t"/>
              <a:pathLst>
                <a:path extrusionOk="0" h="117360" w="120066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2630208" y="2488280"/>
              <a:ext cx="194941" cy="380900"/>
            </a:xfrm>
            <a:custGeom>
              <a:rect b="b" l="l" r="r" t="t"/>
              <a:pathLst>
                <a:path extrusionOk="0" h="380900" w="194941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2658361" y="2350349"/>
              <a:ext cx="128870" cy="157700"/>
            </a:xfrm>
            <a:custGeom>
              <a:rect b="b" l="l" r="r" t="t"/>
              <a:pathLst>
                <a:path extrusionOk="0" h="157700" w="12887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2645583" y="2336673"/>
              <a:ext cx="136833" cy="135201"/>
            </a:xfrm>
            <a:custGeom>
              <a:rect b="b" l="l" r="r" t="t"/>
              <a:pathLst>
                <a:path extrusionOk="0" h="135201" w="136833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2782568" y="2488639"/>
              <a:ext cx="62960" cy="91535"/>
            </a:xfrm>
            <a:custGeom>
              <a:rect b="b" l="l" r="r" t="t"/>
              <a:pathLst>
                <a:path extrusionOk="0" h="91535" w="6296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5" name="Google Shape;1455;p24"/>
            <p:cNvGrpSpPr/>
            <p:nvPr/>
          </p:nvGrpSpPr>
          <p:grpSpPr>
            <a:xfrm flipH="1">
              <a:off x="2710670" y="2723580"/>
              <a:ext cx="319676" cy="242660"/>
              <a:chOff x="6621095" y="1452181"/>
              <a:chExt cx="330893" cy="250785"/>
            </a:xfrm>
          </p:grpSpPr>
          <p:sp>
            <p:nvSpPr>
              <p:cNvPr id="1456" name="Google Shape;1456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1" name="Google Shape;1461;p24"/>
            <p:cNvSpPr/>
            <p:nvPr/>
          </p:nvSpPr>
          <p:spPr>
            <a:xfrm>
              <a:off x="2596421" y="2551548"/>
              <a:ext cx="147299" cy="413263"/>
            </a:xfrm>
            <a:custGeom>
              <a:rect b="b" l="l" r="r" t="t"/>
              <a:pathLst>
                <a:path extrusionOk="0" h="413263" w="147299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2590449" y="2547578"/>
              <a:ext cx="84867" cy="115327"/>
            </a:xfrm>
            <a:custGeom>
              <a:rect b="b" l="l" r="r" t="t"/>
              <a:pathLst>
                <a:path extrusionOk="0" h="115327" w="84867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3" name="Google Shape;1463;p24"/>
            <p:cNvGrpSpPr/>
            <p:nvPr/>
          </p:nvGrpSpPr>
          <p:grpSpPr>
            <a:xfrm>
              <a:off x="4651663" y="468296"/>
              <a:ext cx="319676" cy="242660"/>
              <a:chOff x="6621095" y="1452181"/>
              <a:chExt cx="330893" cy="250785"/>
            </a:xfrm>
          </p:grpSpPr>
          <p:sp>
            <p:nvSpPr>
              <p:cNvPr id="1464" name="Google Shape;1464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4" name="Google Shape;1474;p25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475" name="Google Shape;1475;p25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1" name="Google Shape;1531;p25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532" name="Google Shape;1532;p25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533" name="Google Shape;1533;p25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25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25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36" name="Google Shape;1536;p25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537" name="Google Shape;1537;p25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8" name="Google Shape;1538;p25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9" name="Google Shape;1539;p25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0" name="Google Shape;1540;p25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1" name="Google Shape;1541;p25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2" name="Google Shape;1542;p25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3" name="Google Shape;1543;p25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4" name="Google Shape;1544;p25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25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25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25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8" name="Google Shape;1548;p25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9" name="Google Shape;1549;p25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0" name="Google Shape;1550;p25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1" name="Google Shape;1551;p25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2" name="Google Shape;1552;p25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3" name="Google Shape;1553;p25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4" name="Google Shape;1554;p25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5" name="Google Shape;1555;p25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25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7" name="Google Shape;1557;p25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8" name="Google Shape;1558;p25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25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0" name="Google Shape;1560;p25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1" name="Google Shape;1561;p25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25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3" name="Google Shape;1563;p25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25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25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25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7" name="Google Shape;1567;p25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8" name="Google Shape;1568;p25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25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25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1" name="Google Shape;1571;p25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2" name="Google Shape;1572;p25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3" name="Google Shape;1573;p25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4" name="Google Shape;1574;p25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5" name="Google Shape;1575;p25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6" name="Google Shape;1576;p25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7" name="Google Shape;1577;p25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8" name="Google Shape;1578;p25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9" name="Google Shape;1579;p25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0" name="Google Shape;1580;p25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1" name="Google Shape;1581;p25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2" name="Google Shape;1582;p25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3" name="Google Shape;1583;p25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4" name="Google Shape;1584;p25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25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6" name="Google Shape;1586;p25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7" name="Google Shape;1587;p25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8" name="Google Shape;1588;p25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25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0" name="Google Shape;1590;p25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1" name="Google Shape;1591;p25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2" name="Google Shape;1592;p25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3" name="Google Shape;1593;p25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4" name="Google Shape;1594;p25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5" name="Google Shape;1595;p25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25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25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8" name="Google Shape;1598;p25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9" name="Google Shape;1599;p25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0" name="Google Shape;1600;p25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1" name="Google Shape;1601;p25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2" name="Google Shape;1602;p25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3" name="Google Shape;1603;p25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604" name="Google Shape;1604;p25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605" name="Google Shape;1605;p25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6" name="Google Shape;1606;p25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7" name="Google Shape;1607;p25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8" name="Google Shape;1608;p25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9" name="Google Shape;1609;p25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10" name="Google Shape;1610;p25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1" name="Google Shape;1611;p25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25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13" name="Google Shape;1613;p25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9" name="Google Shape;1619;p25"/>
          <p:cNvSpPr txBox="1"/>
          <p:nvPr>
            <p:ph idx="4294967295" type="ctrTitle"/>
          </p:nvPr>
        </p:nvSpPr>
        <p:spPr>
          <a:xfrm>
            <a:off x="1066600" y="1430313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en" sz="72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THANK</a:t>
            </a:r>
            <a:r>
              <a:rPr lang="en" sz="7200"/>
              <a:t> YOU</a:t>
            </a:r>
            <a:r>
              <a:rPr b="0" i="0" lang="en" sz="72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!</a:t>
            </a:r>
            <a:endParaRPr b="0" i="0" sz="7200" u="none" cap="none" strike="noStrike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5" name="Google Shape;1625;p26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626" name="Google Shape;1626;p26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6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6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6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6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6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6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6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6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6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6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6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6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6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6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6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6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6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6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6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6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6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6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6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6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6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6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6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6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6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6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683" name="Google Shape;1683;p26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684" name="Google Shape;1684;p26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26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6" name="Google Shape;1686;p26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87" name="Google Shape;1687;p26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688" name="Google Shape;1688;p26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9" name="Google Shape;1689;p26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90" name="Google Shape;1690;p26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26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26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26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26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26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26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26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26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26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26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26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26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26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26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26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26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7" name="Google Shape;1707;p26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26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26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26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26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26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3" name="Google Shape;1713;p26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26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26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6" name="Google Shape;1716;p26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7" name="Google Shape;1717;p26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26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9" name="Google Shape;1719;p26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0" name="Google Shape;1720;p26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1" name="Google Shape;1721;p26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26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3" name="Google Shape;1723;p26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26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5" name="Google Shape;1725;p26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6" name="Google Shape;1726;p26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7" name="Google Shape;1727;p26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8" name="Google Shape;1728;p26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9" name="Google Shape;1729;p26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26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1" name="Google Shape;1731;p26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2" name="Google Shape;1732;p26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3" name="Google Shape;1733;p26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4" name="Google Shape;1734;p26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5" name="Google Shape;1735;p26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6" name="Google Shape;1736;p26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7" name="Google Shape;1737;p26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8" name="Google Shape;1738;p26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9" name="Google Shape;1739;p26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0" name="Google Shape;1740;p26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1" name="Google Shape;1741;p26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2" name="Google Shape;1742;p26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3" name="Google Shape;1743;p26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4" name="Google Shape;1744;p26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5" name="Google Shape;1745;p26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6" name="Google Shape;1746;p26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26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26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26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26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26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26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26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4" name="Google Shape;1754;p26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755" name="Google Shape;1755;p26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756" name="Google Shape;1756;p26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7" name="Google Shape;1757;p26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8" name="Google Shape;1758;p26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9" name="Google Shape;1759;p26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0" name="Google Shape;1760;p26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61" name="Google Shape;1761;p26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2" name="Google Shape;1762;p26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3" name="Google Shape;1763;p26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64" name="Google Shape;1764;p26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6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6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6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0" name="Google Shape;1770;p26"/>
          <p:cNvSpPr txBox="1"/>
          <p:nvPr>
            <p:ph idx="4294967295" type="subTitle"/>
          </p:nvPr>
        </p:nvSpPr>
        <p:spPr>
          <a:xfrm>
            <a:off x="685800" y="150020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lang="en" sz="6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0" i="0" sz="6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idx="1" type="body"/>
          </p:nvPr>
        </p:nvSpPr>
        <p:spPr>
          <a:xfrm>
            <a:off x="361725" y="1409675"/>
            <a:ext cx="57363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/>
              <a:t>Ratetouille</a:t>
            </a:r>
            <a:r>
              <a:rPr b="1" lang="en" sz="2000"/>
              <a:t> comes in two versions:</a:t>
            </a:r>
            <a:endParaRPr b="1" sz="2000"/>
          </a:p>
          <a:p>
            <a:pPr indent="-3556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A Web Page, </a:t>
            </a:r>
            <a:endParaRPr b="1" sz="2000"/>
          </a:p>
          <a:p>
            <a:pPr indent="-3556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An Android Application.</a:t>
            </a:r>
            <a:endParaRPr b="1" sz="20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The aim of the application is to 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Help</a:t>
            </a:r>
            <a:r>
              <a:rPr b="1" lang="en" sz="2000"/>
              <a:t> users</a:t>
            </a:r>
            <a:r>
              <a:rPr b="1" lang="en" sz="2000"/>
              <a:t> enhance their reviewing experience. </a:t>
            </a:r>
            <a:endParaRPr b="1" sz="2000"/>
          </a:p>
          <a:p>
            <a:pPr indent="-3556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Help customers find exquisite delicacies around them. </a:t>
            </a:r>
            <a:endParaRPr b="1" sz="2000"/>
          </a:p>
          <a:p>
            <a:pPr indent="-3556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Bring information to the user in an extraordinary way as never seen before. </a:t>
            </a:r>
            <a:endParaRPr sz="2000"/>
          </a:p>
        </p:txBody>
      </p:sp>
      <p:sp>
        <p:nvSpPr>
          <p:cNvPr id="345" name="Google Shape;345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6" name="Google Shape;346;p13"/>
          <p:cNvGrpSpPr/>
          <p:nvPr/>
        </p:nvGrpSpPr>
        <p:grpSpPr>
          <a:xfrm>
            <a:off x="6056647" y="380988"/>
            <a:ext cx="2706355" cy="1604434"/>
            <a:chOff x="6986665" y="3298709"/>
            <a:chExt cx="1817809" cy="1077669"/>
          </a:xfrm>
        </p:grpSpPr>
        <p:sp>
          <p:nvSpPr>
            <p:cNvPr id="347" name="Google Shape;347;p13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13"/>
          <p:cNvSpPr txBox="1"/>
          <p:nvPr>
            <p:ph type="title"/>
          </p:nvPr>
        </p:nvSpPr>
        <p:spPr>
          <a:xfrm>
            <a:off x="409425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What it does?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/>
          <p:nvPr>
            <p:ph idx="1" type="body"/>
          </p:nvPr>
        </p:nvSpPr>
        <p:spPr>
          <a:xfrm>
            <a:off x="130900" y="1398975"/>
            <a:ext cx="55161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"/>
              <a:t>Thousands of people are sharing their experiences on rating portals everyday.</a:t>
            </a:r>
            <a:endParaRPr b="1" sz="2000"/>
          </a:p>
          <a:p>
            <a:pPr indent="-3556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/>
              <a:t>Less than 36% of ratings are converted to reviews.</a:t>
            </a:r>
            <a:endParaRPr b="1"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/>
              <a:t>Reviews hold the actual expression of the experience. </a:t>
            </a:r>
            <a:endParaRPr b="1"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/>
              <a:t>Reading through thousands of reviews to analyse the sentiment can be both confusing and tiresome for the user.</a:t>
            </a:r>
            <a:endParaRPr b="1"/>
          </a:p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379" name="Google Shape;379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80" name="Google Shape;380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1" name="Google Shape;381;p14"/>
          <p:cNvGrpSpPr/>
          <p:nvPr/>
        </p:nvGrpSpPr>
        <p:grpSpPr>
          <a:xfrm>
            <a:off x="5494604" y="523018"/>
            <a:ext cx="3239723" cy="3551382"/>
            <a:chOff x="2270525" y="-216765"/>
            <a:chExt cx="4650765" cy="5096702"/>
          </a:xfrm>
        </p:grpSpPr>
        <p:sp>
          <p:nvSpPr>
            <p:cNvPr id="382" name="Google Shape;382;p14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3" name="Google Shape;403;p14"/>
            <p:cNvGrpSpPr/>
            <p:nvPr/>
          </p:nvGrpSpPr>
          <p:grpSpPr>
            <a:xfrm>
              <a:off x="4011943" y="-216765"/>
              <a:ext cx="2909347" cy="4235774"/>
              <a:chOff x="5513318" y="713735"/>
              <a:chExt cx="2909347" cy="4235774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513318" y="713735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4" name="Google Shape;444;p14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3" name="Google Shape;473;p14"/>
            <p:cNvGrpSpPr/>
            <p:nvPr/>
          </p:nvGrpSpPr>
          <p:grpSpPr>
            <a:xfrm flipH="1">
              <a:off x="2865276" y="3434799"/>
              <a:ext cx="598186" cy="1340314"/>
              <a:chOff x="4210728" y="4525714"/>
              <a:chExt cx="546438" cy="1224366"/>
            </a:xfrm>
          </p:grpSpPr>
          <p:sp>
            <p:nvSpPr>
              <p:cNvPr id="474" name="Google Shape;474;p14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/>
          <p:nvPr>
            <p:ph idx="4294967295" type="subTitle"/>
          </p:nvPr>
        </p:nvSpPr>
        <p:spPr>
          <a:xfrm>
            <a:off x="403025" y="214425"/>
            <a:ext cx="53169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lang="en" sz="4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Problem Definition</a:t>
            </a:r>
            <a:endParaRPr b="1" i="0" sz="4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2" name="Google Shape;492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3" name="Google Shape;493;p15"/>
          <p:cNvGrpSpPr/>
          <p:nvPr/>
        </p:nvGrpSpPr>
        <p:grpSpPr>
          <a:xfrm>
            <a:off x="6954226" y="1596611"/>
            <a:ext cx="885996" cy="2673676"/>
            <a:chOff x="5678143" y="1151382"/>
            <a:chExt cx="345795" cy="1043508"/>
          </a:xfrm>
        </p:grpSpPr>
        <p:sp>
          <p:nvSpPr>
            <p:cNvPr id="494" name="Google Shape;494;p15"/>
            <p:cNvSpPr/>
            <p:nvPr/>
          </p:nvSpPr>
          <p:spPr>
            <a:xfrm>
              <a:off x="5678143" y="1995246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781662" y="1153715"/>
              <a:ext cx="174078" cy="254926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776639" y="1337053"/>
              <a:ext cx="32518" cy="18836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795186" y="1151382"/>
              <a:ext cx="83137" cy="102663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811517" y="1263498"/>
              <a:ext cx="102898" cy="115088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781607" y="1300507"/>
              <a:ext cx="149918" cy="172167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5808246" y="1159602"/>
              <a:ext cx="110823" cy="136345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5812703" y="1158869"/>
              <a:ext cx="110779" cy="104694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898276" y="1323720"/>
              <a:ext cx="74471" cy="246223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5831068" y="2061801"/>
              <a:ext cx="86995" cy="66513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5831514" y="2082973"/>
              <a:ext cx="86563" cy="44990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5764925" y="2047104"/>
              <a:ext cx="79862" cy="61873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5764880" y="2067438"/>
              <a:ext cx="79629" cy="41383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5777722" y="1472916"/>
              <a:ext cx="170454" cy="59556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5770564" y="1458904"/>
              <a:ext cx="181538" cy="396087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895126" y="1321170"/>
              <a:ext cx="61010" cy="76023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5777141" y="1300603"/>
              <a:ext cx="50825" cy="53396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1" name="Google Shape;5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675" y="565226"/>
            <a:ext cx="1106575" cy="983622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5"/>
          <p:cNvSpPr txBox="1"/>
          <p:nvPr>
            <p:ph idx="4294967295" type="body"/>
          </p:nvPr>
        </p:nvSpPr>
        <p:spPr>
          <a:xfrm>
            <a:off x="141625" y="1869500"/>
            <a:ext cx="63522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"/>
              <a:t>Traditional rating for restaurants was done by experts and it did not involve the common people.</a:t>
            </a:r>
            <a:endParaRPr b="1"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/>
              <a:t>With the modernising lifestyle, customers prefer making an informed choice.</a:t>
            </a:r>
            <a:endParaRPr b="1"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/>
              <a:t>To buttress those choices, the </a:t>
            </a:r>
            <a:r>
              <a:rPr b="1" lang="en"/>
              <a:t>challenge</a:t>
            </a:r>
            <a:r>
              <a:rPr b="1" lang="en"/>
              <a:t> of collecting the reviews and presenting it to the user in an accessible manner is deemed critical.</a:t>
            </a:r>
            <a:endParaRPr b="1"/>
          </a:p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7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/>
          <p:nvPr>
            <p:ph idx="1" type="body"/>
          </p:nvPr>
        </p:nvSpPr>
        <p:spPr>
          <a:xfrm>
            <a:off x="934950" y="767825"/>
            <a:ext cx="47427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b="1" lang="en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Key Issues Addressed</a:t>
            </a:r>
            <a:endParaRPr b="1" sz="4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4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4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8" name="Google Shape;518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9" name="Google Shape;519;p16"/>
          <p:cNvGrpSpPr/>
          <p:nvPr/>
        </p:nvGrpSpPr>
        <p:grpSpPr>
          <a:xfrm>
            <a:off x="5631625" y="681300"/>
            <a:ext cx="3210745" cy="3431357"/>
            <a:chOff x="1926580" y="602477"/>
            <a:chExt cx="4456273" cy="4762466"/>
          </a:xfrm>
        </p:grpSpPr>
        <p:sp>
          <p:nvSpPr>
            <p:cNvPr id="520" name="Google Shape;520;p16"/>
            <p:cNvSpPr/>
            <p:nvPr/>
          </p:nvSpPr>
          <p:spPr>
            <a:xfrm>
              <a:off x="4352367" y="1409287"/>
              <a:ext cx="1407834" cy="1779317"/>
            </a:xfrm>
            <a:custGeom>
              <a:rect b="b" l="l" r="r" t="t"/>
              <a:pathLst>
                <a:path extrusionOk="0" h="1779317" w="1407834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4492846" y="1745654"/>
              <a:ext cx="1118701" cy="793785"/>
            </a:xfrm>
            <a:custGeom>
              <a:rect b="b" l="l" r="r" t="t"/>
              <a:pathLst>
                <a:path extrusionOk="0" h="793785" w="1118701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766118" y="879295"/>
              <a:ext cx="2497551" cy="3394041"/>
            </a:xfrm>
            <a:custGeom>
              <a:rect b="b" l="l" r="r" t="t"/>
              <a:pathLst>
                <a:path extrusionOk="0" h="3394041" w="249755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744257" y="892344"/>
              <a:ext cx="2498022" cy="3393845"/>
            </a:xfrm>
            <a:custGeom>
              <a:rect b="b" l="l" r="r" t="t"/>
              <a:pathLst>
                <a:path extrusionOk="0" h="3393845" w="2498022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740075" y="894303"/>
              <a:ext cx="2498022" cy="3394082"/>
            </a:xfrm>
            <a:custGeom>
              <a:rect b="b" l="l" r="r" t="t"/>
              <a:pathLst>
                <a:path extrusionOk="0" h="3394082" w="249802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770110" y="934160"/>
              <a:ext cx="2435672" cy="3234830"/>
            </a:xfrm>
            <a:custGeom>
              <a:rect b="b" l="l" r="r" t="t"/>
              <a:pathLst>
                <a:path extrusionOk="0" h="3234830" w="2435672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770110" y="934160"/>
              <a:ext cx="2435006" cy="3234925"/>
            </a:xfrm>
            <a:custGeom>
              <a:rect b="b" l="l" r="r" t="t"/>
              <a:pathLst>
                <a:path extrusionOk="0" h="3234925" w="2435006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6215951" y="4191660"/>
              <a:ext cx="26328" cy="93440"/>
            </a:xfrm>
            <a:custGeom>
              <a:rect b="b" l="l" r="r" t="t"/>
              <a:pathLst>
                <a:path extrusionOk="0" h="93440" w="26328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761840" y="882675"/>
              <a:ext cx="63206" cy="27150"/>
            </a:xfrm>
            <a:custGeom>
              <a:rect b="b" l="l" r="r" t="t"/>
              <a:pathLst>
                <a:path extrusionOk="0" h="27150" w="63206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1985051" y="2961416"/>
              <a:ext cx="4154298" cy="2403527"/>
            </a:xfrm>
            <a:custGeom>
              <a:rect b="b" l="l" r="r" t="t"/>
              <a:pathLst>
                <a:path extrusionOk="0" h="2403527" w="4154298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2036757" y="2930659"/>
              <a:ext cx="4154369" cy="2403042"/>
            </a:xfrm>
            <a:custGeom>
              <a:rect b="b" l="l" r="r" t="t"/>
              <a:pathLst>
                <a:path extrusionOk="0" h="2403042" w="4154369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2036929" y="3869239"/>
              <a:ext cx="50374" cy="44958"/>
            </a:xfrm>
            <a:custGeom>
              <a:rect b="b" l="l" r="r" t="t"/>
              <a:pathLst>
                <a:path extrusionOk="0" h="44958" w="50374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6153886" y="4308341"/>
              <a:ext cx="37258" cy="49244"/>
            </a:xfrm>
            <a:custGeom>
              <a:rect b="b" l="l" r="r" t="t"/>
              <a:pathLst>
                <a:path extrusionOk="0" h="49244" w="37258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2036757" y="2892519"/>
              <a:ext cx="4154369" cy="2403360"/>
            </a:xfrm>
            <a:custGeom>
              <a:rect b="b" l="l" r="r" t="t"/>
              <a:pathLst>
                <a:path extrusionOk="0" h="2403360" w="4154369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2036757" y="2886502"/>
              <a:ext cx="4154369" cy="2403527"/>
            </a:xfrm>
            <a:custGeom>
              <a:rect b="b" l="l" r="r" t="t"/>
              <a:pathLst>
                <a:path extrusionOk="0" h="2403527" w="4154369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500252" y="306524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657092" y="3155925"/>
              <a:ext cx="266442" cy="153985"/>
            </a:xfrm>
            <a:custGeom>
              <a:rect b="b" l="l" r="r" t="t"/>
              <a:pathLst>
                <a:path extrusionOk="0" h="153985" w="266442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815428" y="3247563"/>
              <a:ext cx="266636" cy="153995"/>
            </a:xfrm>
            <a:custGeom>
              <a:rect b="b" l="l" r="r" t="t"/>
              <a:pathLst>
                <a:path extrusionOk="0" h="153995" w="266636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970462" y="3337185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4127000" y="3427863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4283886" y="3519017"/>
              <a:ext cx="266280" cy="153993"/>
            </a:xfrm>
            <a:custGeom>
              <a:rect b="b" l="l" r="r" t="t"/>
              <a:pathLst>
                <a:path extrusionOk="0" h="153993" w="26628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440564" y="3609219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4597287" y="3699905"/>
              <a:ext cx="266442" cy="153983"/>
            </a:xfrm>
            <a:custGeom>
              <a:rect b="b" l="l" r="r" t="t"/>
              <a:pathLst>
                <a:path extrusionOk="0" h="153983" w="266442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4753934" y="3790488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910657" y="3881158"/>
              <a:ext cx="266058" cy="153915"/>
            </a:xfrm>
            <a:custGeom>
              <a:rect b="b" l="l" r="r" t="t"/>
              <a:pathLst>
                <a:path extrusionOk="0" h="153915" w="266058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5067303" y="3971836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5224035" y="4062514"/>
              <a:ext cx="266528" cy="154092"/>
            </a:xfrm>
            <a:custGeom>
              <a:rect b="b" l="l" r="r" t="t"/>
              <a:pathLst>
                <a:path extrusionOk="0" h="154092" w="26652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5380534" y="4153137"/>
              <a:ext cx="266473" cy="154041"/>
            </a:xfrm>
            <a:custGeom>
              <a:rect b="b" l="l" r="r" t="t"/>
              <a:pathLst>
                <a:path extrusionOk="0" h="154041" w="266473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5537405" y="4243783"/>
              <a:ext cx="341715" cy="197836"/>
            </a:xfrm>
            <a:custGeom>
              <a:rect b="b" l="l" r="r" t="t"/>
              <a:pathLst>
                <a:path extrusionOk="0" h="197836" w="341715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580766" y="3287750"/>
              <a:ext cx="266442" cy="153846"/>
            </a:xfrm>
            <a:custGeom>
              <a:rect b="b" l="l" r="r" t="t"/>
              <a:pathLst>
                <a:path extrusionOk="0" h="153846" w="266442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737968" y="3378809"/>
              <a:ext cx="266343" cy="153636"/>
            </a:xfrm>
            <a:custGeom>
              <a:rect b="b" l="l" r="r" t="t"/>
              <a:pathLst>
                <a:path extrusionOk="0" h="153636" w="266343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894706" y="346920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4051822" y="3559729"/>
              <a:ext cx="266144" cy="154280"/>
            </a:xfrm>
            <a:custGeom>
              <a:rect b="b" l="l" r="r" t="t"/>
              <a:pathLst>
                <a:path extrusionOk="0" h="154280" w="266144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4207595" y="3649708"/>
              <a:ext cx="266442" cy="154372"/>
            </a:xfrm>
            <a:custGeom>
              <a:rect b="b" l="l" r="r" t="t"/>
              <a:pathLst>
                <a:path extrusionOk="0" h="154372" w="26644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4364526" y="3740759"/>
              <a:ext cx="266248" cy="154101"/>
            </a:xfrm>
            <a:custGeom>
              <a:rect b="b" l="l" r="r" t="t"/>
              <a:pathLst>
                <a:path extrusionOk="0" h="154101" w="266248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4521449" y="3831731"/>
              <a:ext cx="266334" cy="153985"/>
            </a:xfrm>
            <a:custGeom>
              <a:rect b="b" l="l" r="r" t="t"/>
              <a:pathLst>
                <a:path extrusionOk="0" h="153985" w="266334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4678466" y="3922592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4835195" y="4013365"/>
              <a:ext cx="266474" cy="153993"/>
            </a:xfrm>
            <a:custGeom>
              <a:rect b="b" l="l" r="r" t="t"/>
              <a:pathLst>
                <a:path extrusionOk="0" h="153993" w="266474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4992397" y="4104213"/>
              <a:ext cx="266533" cy="154079"/>
            </a:xfrm>
            <a:custGeom>
              <a:rect b="b" l="l" r="r" t="t"/>
              <a:pathLst>
                <a:path extrusionOk="0" h="154079" w="266533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5149329" y="4195292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5306305" y="4285820"/>
              <a:ext cx="266280" cy="154040"/>
            </a:xfrm>
            <a:custGeom>
              <a:rect b="b" l="l" r="r" t="t"/>
              <a:pathLst>
                <a:path extrusionOk="0" h="154040" w="26628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348561" y="3153075"/>
              <a:ext cx="342095" cy="197622"/>
            </a:xfrm>
            <a:custGeom>
              <a:rect b="b" l="l" r="r" t="t"/>
              <a:pathLst>
                <a:path extrusionOk="0" h="197622" w="342095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5350264" y="4375807"/>
              <a:ext cx="378572" cy="242223"/>
            </a:xfrm>
            <a:custGeom>
              <a:rect b="b" l="l" r="r" t="t"/>
              <a:pathLst>
                <a:path extrusionOk="0" h="242223" w="378572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2893378" y="3416909"/>
              <a:ext cx="266442" cy="154101"/>
            </a:xfrm>
            <a:custGeom>
              <a:rect b="b" l="l" r="r" t="t"/>
              <a:pathLst>
                <a:path extrusionOk="0" h="154101" w="266442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049635" y="350749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205860" y="3597884"/>
              <a:ext cx="266188" cy="153922"/>
            </a:xfrm>
            <a:custGeom>
              <a:rect b="b" l="l" r="r" t="t"/>
              <a:pathLst>
                <a:path extrusionOk="0" h="153922" w="266188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536462" y="4367735"/>
              <a:ext cx="266437" cy="154256"/>
            </a:xfrm>
            <a:custGeom>
              <a:rect b="b" l="l" r="r" t="t"/>
              <a:pathLst>
                <a:path extrusionOk="0" h="154256" w="266437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4692711" y="4458183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9162" y="4548575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5005419" y="4638967"/>
              <a:ext cx="266537" cy="154092"/>
            </a:xfrm>
            <a:custGeom>
              <a:rect b="b" l="l" r="r" t="t"/>
              <a:pathLst>
                <a:path extrusionOk="0" h="154092" w="266537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362257" y="3688277"/>
              <a:ext cx="306733" cy="177321"/>
            </a:xfrm>
            <a:custGeom>
              <a:rect b="b" l="l" r="r" t="t"/>
              <a:pathLst>
                <a:path extrusionOk="0" h="177321" w="306733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4339992" y="4254062"/>
              <a:ext cx="306655" cy="177321"/>
            </a:xfrm>
            <a:custGeom>
              <a:rect b="b" l="l" r="r" t="t"/>
              <a:pathLst>
                <a:path extrusionOk="0" h="177321" w="306655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558805" y="3802100"/>
              <a:ext cx="891371" cy="515693"/>
            </a:xfrm>
            <a:custGeom>
              <a:rect b="b" l="l" r="r" t="t"/>
              <a:pathLst>
                <a:path extrusionOk="0" h="515693" w="891371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471751" y="3400145"/>
              <a:ext cx="266623" cy="154042"/>
            </a:xfrm>
            <a:custGeom>
              <a:rect b="b" l="l" r="r" t="t"/>
              <a:pathLst>
                <a:path extrusionOk="0" h="154042" w="266623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628284" y="3490390"/>
              <a:ext cx="266442" cy="154037"/>
            </a:xfrm>
            <a:custGeom>
              <a:rect b="b" l="l" r="r" t="t"/>
              <a:pathLst>
                <a:path extrusionOk="0" h="154037" w="26644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784546" y="3581216"/>
              <a:ext cx="266667" cy="153993"/>
            </a:xfrm>
            <a:custGeom>
              <a:rect b="b" l="l" r="r" t="t"/>
              <a:pathLst>
                <a:path extrusionOk="0" h="153993" w="266667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941088" y="3671799"/>
              <a:ext cx="266351" cy="153784"/>
            </a:xfrm>
            <a:custGeom>
              <a:rect b="b" l="l" r="r" t="t"/>
              <a:pathLst>
                <a:path extrusionOk="0" h="153784" w="266351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4097622" y="3762381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4254133" y="3852876"/>
              <a:ext cx="266854" cy="154172"/>
            </a:xfrm>
            <a:custGeom>
              <a:rect b="b" l="l" r="r" t="t"/>
              <a:pathLst>
                <a:path extrusionOk="0" h="154172" w="266854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4410814" y="394345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4567356" y="4034034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4723985" y="4124617"/>
              <a:ext cx="266248" cy="154017"/>
            </a:xfrm>
            <a:custGeom>
              <a:rect b="b" l="l" r="r" t="t"/>
              <a:pathLst>
                <a:path extrusionOk="0" h="154017" w="266248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4880346" y="4215112"/>
              <a:ext cx="266334" cy="154040"/>
            </a:xfrm>
            <a:custGeom>
              <a:rect b="b" l="l" r="r" t="t"/>
              <a:pathLst>
                <a:path extrusionOk="0" h="154040" w="266334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5036888" y="430568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5193145" y="4396270"/>
              <a:ext cx="266239" cy="154284"/>
            </a:xfrm>
            <a:custGeom>
              <a:rect b="b" l="l" r="r" t="t"/>
              <a:pathLst>
                <a:path extrusionOk="0" h="154284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196776" y="3241078"/>
              <a:ext cx="384874" cy="222382"/>
            </a:xfrm>
            <a:custGeom>
              <a:rect b="b" l="l" r="r" t="t"/>
              <a:pathLst>
                <a:path extrusionOk="0" h="222382" w="384874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42171" y="3443016"/>
              <a:ext cx="266280" cy="153882"/>
            </a:xfrm>
            <a:custGeom>
              <a:rect b="b" l="l" r="r" t="t"/>
              <a:pathLst>
                <a:path extrusionOk="0" h="153882" w="26628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398660" y="353359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554723" y="3624118"/>
              <a:ext cx="266722" cy="153784"/>
            </a:xfrm>
            <a:custGeom>
              <a:rect b="b" l="l" r="r" t="t"/>
              <a:pathLst>
                <a:path extrusionOk="0" h="153784" w="266722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711455" y="3714661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868572" y="3805244"/>
              <a:ext cx="266280" cy="154106"/>
            </a:xfrm>
            <a:custGeom>
              <a:rect b="b" l="l" r="r" t="t"/>
              <a:pathLst>
                <a:path extrusionOk="0" h="154106" w="26628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4024630" y="3895731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4181086" y="398631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4337714" y="4076809"/>
              <a:ext cx="266248" cy="154040"/>
            </a:xfrm>
            <a:custGeom>
              <a:rect b="b" l="l" r="r" t="t"/>
              <a:pathLst>
                <a:path extrusionOk="0" h="154040" w="266248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4494075" y="416738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4650609" y="4257915"/>
              <a:ext cx="266153" cy="154012"/>
            </a:xfrm>
            <a:custGeom>
              <a:rect b="b" l="l" r="r" t="t"/>
              <a:pathLst>
                <a:path extrusionOk="0" h="154012" w="266153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4807065" y="434845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4963756" y="4439037"/>
              <a:ext cx="459701" cy="266038"/>
            </a:xfrm>
            <a:custGeom>
              <a:rect b="b" l="l" r="r" t="t"/>
              <a:pathLst>
                <a:path extrusionOk="0" h="266038" w="459701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3045263" y="3329192"/>
              <a:ext cx="306655" cy="177371"/>
            </a:xfrm>
            <a:custGeom>
              <a:rect b="b" l="l" r="r" t="t"/>
              <a:pathLst>
                <a:path extrusionOk="0" h="177371" w="306655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658039" y="3005282"/>
              <a:ext cx="2325529" cy="1345328"/>
            </a:xfrm>
            <a:custGeom>
              <a:rect b="b" l="l" r="r" t="t"/>
              <a:pathLst>
                <a:path extrusionOk="0" h="1345328" w="2325529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2758377" y="3858961"/>
              <a:ext cx="1752611" cy="1013632"/>
            </a:xfrm>
            <a:custGeom>
              <a:rect b="b" l="l" r="r" t="t"/>
              <a:pathLst>
                <a:path extrusionOk="0" h="1013632" w="1752611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2759571" y="3871207"/>
              <a:ext cx="1750478" cy="1001386"/>
            </a:xfrm>
            <a:custGeom>
              <a:rect b="b" l="l" r="r" t="t"/>
              <a:pathLst>
                <a:path extrusionOk="0" h="1001386" w="1750478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3817633" y="2891711"/>
              <a:ext cx="2255273" cy="1359741"/>
            </a:xfrm>
            <a:custGeom>
              <a:rect b="b" l="l" r="r" t="t"/>
              <a:pathLst>
                <a:path extrusionOk="0" h="1359741" w="2255273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899944" y="2334804"/>
              <a:ext cx="319167" cy="507819"/>
            </a:xfrm>
            <a:custGeom>
              <a:rect b="b" l="l" r="r" t="t"/>
              <a:pathLst>
                <a:path extrusionOk="0" h="507819" w="319167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3899468" y="1737396"/>
              <a:ext cx="318787" cy="562544"/>
            </a:xfrm>
            <a:custGeom>
              <a:rect b="b" l="l" r="r" t="t"/>
              <a:pathLst>
                <a:path extrusionOk="0" h="562544" w="318787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979213" y="1913870"/>
              <a:ext cx="161864" cy="209418"/>
            </a:xfrm>
            <a:custGeom>
              <a:rect b="b" l="l" r="r" t="t"/>
              <a:pathLst>
                <a:path extrusionOk="0" h="209418" w="161864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4045651" y="1966906"/>
              <a:ext cx="50374" cy="107156"/>
            </a:xfrm>
            <a:custGeom>
              <a:rect b="b" l="l" r="r" t="t"/>
              <a:pathLst>
                <a:path extrusionOk="0" h="107156" w="50374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899183" y="1178204"/>
              <a:ext cx="318787" cy="538687"/>
            </a:xfrm>
            <a:custGeom>
              <a:rect b="b" l="l" r="r" t="t"/>
              <a:pathLst>
                <a:path extrusionOk="0" h="538687" w="3187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979213" y="1338206"/>
              <a:ext cx="159393" cy="203465"/>
            </a:xfrm>
            <a:custGeom>
              <a:rect b="b" l="l" r="r" t="t"/>
              <a:pathLst>
                <a:path extrusionOk="0" h="203465" w="159393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3993280" y="2480040"/>
              <a:ext cx="134491" cy="224767"/>
            </a:xfrm>
            <a:custGeom>
              <a:rect b="b" l="l" r="r" t="t"/>
              <a:pathLst>
                <a:path extrusionOk="0" h="224767" w="134491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rect b="b" l="l" r="r" t="t"/>
              <a:pathLst>
                <a:path extrusionOk="0" h="124586" w="71855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4492846" y="2048739"/>
              <a:ext cx="559351" cy="469824"/>
            </a:xfrm>
            <a:custGeom>
              <a:rect b="b" l="l" r="r" t="t"/>
              <a:pathLst>
                <a:path extrusionOk="0" h="469824" w="559351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4353888" y="2645824"/>
              <a:ext cx="1638988" cy="1231605"/>
            </a:xfrm>
            <a:custGeom>
              <a:rect b="b" l="l" r="r" t="t"/>
              <a:pathLst>
                <a:path extrusionOk="0" h="123160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4353888" y="2645824"/>
              <a:ext cx="1638988" cy="746475"/>
            </a:xfrm>
            <a:custGeom>
              <a:rect b="b" l="l" r="r" t="t"/>
              <a:pathLst>
                <a:path extrusionOk="0" h="74647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cap="flat" cmpd="sng" w="10075">
              <a:solidFill>
                <a:srgbClr val="CCCE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4257005" y="773645"/>
              <a:ext cx="165344" cy="325643"/>
            </a:xfrm>
            <a:custGeom>
              <a:rect b="b" l="l" r="r" t="t"/>
              <a:pathLst>
                <a:path extrusionOk="0" h="325643" w="165344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4272441" y="1538278"/>
              <a:ext cx="113451" cy="88273"/>
            </a:xfrm>
            <a:custGeom>
              <a:rect b="b" l="l" r="r" t="t"/>
              <a:pathLst>
                <a:path extrusionOk="0" h="88273" w="113451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4272622" y="1567332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4135669" y="1458312"/>
              <a:ext cx="113522" cy="85076"/>
            </a:xfrm>
            <a:custGeom>
              <a:rect b="b" l="l" r="r" t="t"/>
              <a:pathLst>
                <a:path extrusionOk="0" h="85076" w="113522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4135660" y="1485798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163850" y="1066881"/>
              <a:ext cx="398264" cy="482949"/>
            </a:xfrm>
            <a:custGeom>
              <a:rect b="b" l="l" r="r" t="t"/>
              <a:pathLst>
                <a:path extrusionOk="0" h="482949" w="398264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03391" y="743705"/>
              <a:ext cx="125692" cy="122150"/>
            </a:xfrm>
            <a:custGeom>
              <a:rect b="b" l="l" r="r" t="t"/>
              <a:pathLst>
                <a:path extrusionOk="0" h="122150" w="125692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358991" y="760843"/>
              <a:ext cx="203859" cy="398340"/>
            </a:xfrm>
            <a:custGeom>
              <a:rect b="b" l="l" r="r" t="t"/>
              <a:pathLst>
                <a:path extrusionOk="0" h="398340" w="203859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398650" y="616917"/>
              <a:ext cx="135166" cy="164844"/>
            </a:xfrm>
            <a:custGeom>
              <a:rect b="b" l="l" r="r" t="t"/>
              <a:pathLst>
                <a:path extrusionOk="0" h="164844" w="135166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03852" y="602477"/>
              <a:ext cx="142520" cy="141227"/>
            </a:xfrm>
            <a:custGeom>
              <a:rect b="b" l="l" r="r" t="t"/>
              <a:pathLst>
                <a:path extrusionOk="0" h="141227" w="14252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338015" y="761231"/>
              <a:ext cx="65677" cy="95630"/>
            </a:xfrm>
            <a:custGeom>
              <a:rect b="b" l="l" r="r" t="t"/>
              <a:pathLst>
                <a:path extrusionOk="0" h="95630" w="65677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5408528" y="1603174"/>
              <a:ext cx="974325" cy="1973896"/>
            </a:xfrm>
            <a:custGeom>
              <a:rect b="b" l="l" r="r" t="t"/>
              <a:pathLst>
                <a:path extrusionOk="0" h="1973896" w="974325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6324400" y="3534911"/>
              <a:ext cx="27183" cy="49530"/>
            </a:xfrm>
            <a:custGeom>
              <a:rect b="b" l="l" r="r" t="t"/>
              <a:pathLst>
                <a:path extrusionOk="0" h="49530" w="27183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5423355" y="1605432"/>
              <a:ext cx="45242" cy="39909"/>
            </a:xfrm>
            <a:custGeom>
              <a:rect b="b" l="l" r="r" t="t"/>
              <a:pathLst>
                <a:path extrusionOk="0" h="39909" w="45242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5387713" y="1613611"/>
              <a:ext cx="974325" cy="1973876"/>
            </a:xfrm>
            <a:custGeom>
              <a:rect b="b" l="l" r="r" t="t"/>
              <a:pathLst>
                <a:path extrusionOk="0" h="1973876" w="974325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5477912" y="174973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649377" y="1848986"/>
              <a:ext cx="613432" cy="407098"/>
            </a:xfrm>
            <a:custGeom>
              <a:rect b="b" l="l" r="r" t="t"/>
              <a:pathLst>
                <a:path extrusionOk="0" h="407098" w="613432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477912" y="191680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5649377" y="2015959"/>
              <a:ext cx="405945" cy="287083"/>
            </a:xfrm>
            <a:custGeom>
              <a:rect b="b" l="l" r="r" t="t"/>
              <a:pathLst>
                <a:path extrusionOk="0" h="287083" w="405945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477912" y="2000338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5649377" y="2099494"/>
              <a:ext cx="505174" cy="344519"/>
            </a:xfrm>
            <a:custGeom>
              <a:rect b="b" l="l" r="r" t="t"/>
              <a:pathLst>
                <a:path extrusionOk="0" h="344519" w="505174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5477912" y="208377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5649377" y="2183028"/>
              <a:ext cx="351863" cy="255746"/>
            </a:xfrm>
            <a:custGeom>
              <a:rect b="b" l="l" r="r" t="t"/>
              <a:pathLst>
                <a:path extrusionOk="0" h="255746" w="351863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5477912" y="1833270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5649377" y="1932425"/>
              <a:ext cx="306716" cy="229742"/>
            </a:xfrm>
            <a:custGeom>
              <a:rect b="b" l="l" r="r" t="t"/>
              <a:pathLst>
                <a:path extrusionOk="0" h="229742" w="306716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477912" y="216731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649377" y="2266467"/>
              <a:ext cx="180399" cy="156591"/>
            </a:xfrm>
            <a:custGeom>
              <a:rect b="b" l="l" r="r" t="t"/>
              <a:pathLst>
                <a:path extrusionOk="0" h="156591" w="180399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477912" y="2334380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649377" y="2433536"/>
              <a:ext cx="568380" cy="381000"/>
            </a:xfrm>
            <a:custGeom>
              <a:rect b="b" l="l" r="r" t="t"/>
              <a:pathLst>
                <a:path extrusionOk="0" h="381000" w="56838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477912" y="241781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649377" y="2517070"/>
              <a:ext cx="171369" cy="151352"/>
            </a:xfrm>
            <a:custGeom>
              <a:rect b="b" l="l" r="r" t="t"/>
              <a:pathLst>
                <a:path extrusionOk="0" h="151352" w="171369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477912" y="250135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649377" y="2600604"/>
              <a:ext cx="505174" cy="344424"/>
            </a:xfrm>
            <a:custGeom>
              <a:rect b="b" l="l" r="r" t="t"/>
              <a:pathLst>
                <a:path extrusionOk="0" h="344424" w="50517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477912" y="225084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649377" y="2350001"/>
              <a:ext cx="478085" cy="328898"/>
            </a:xfrm>
            <a:custGeom>
              <a:rect b="b" l="l" r="r" t="t"/>
              <a:pathLst>
                <a:path extrusionOk="0" h="328898" w="478085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477912" y="258488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649377" y="2684043"/>
              <a:ext cx="63110" cy="88773"/>
            </a:xfrm>
            <a:custGeom>
              <a:rect b="b" l="l" r="r" t="t"/>
              <a:pathLst>
                <a:path extrusionOk="0" h="88773" w="6311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477912" y="2751956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649377" y="2851112"/>
              <a:ext cx="117287" cy="120014"/>
            </a:xfrm>
            <a:custGeom>
              <a:rect b="b" l="l" r="r" t="t"/>
              <a:pathLst>
                <a:path extrusionOk="0" h="120014" w="117287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477912" y="2835395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649377" y="2934646"/>
              <a:ext cx="306716" cy="229647"/>
            </a:xfrm>
            <a:custGeom>
              <a:rect b="b" l="l" r="r" t="t"/>
              <a:pathLst>
                <a:path extrusionOk="0" h="229647" w="306716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477912" y="291892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649377" y="3018085"/>
              <a:ext cx="487115" cy="334137"/>
            </a:xfrm>
            <a:custGeom>
              <a:rect b="b" l="l" r="r" t="t"/>
              <a:pathLst>
                <a:path extrusionOk="0" h="334137" w="487115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477912" y="266842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649377" y="2767577"/>
              <a:ext cx="613432" cy="407193"/>
            </a:xfrm>
            <a:custGeom>
              <a:rect b="b" l="l" r="r" t="t"/>
              <a:pathLst>
                <a:path extrusionOk="0" h="407193" w="613432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1926580" y="1674106"/>
              <a:ext cx="1230952" cy="1017480"/>
            </a:xfrm>
            <a:custGeom>
              <a:rect b="b" l="l" r="r" t="t"/>
              <a:pathLst>
                <a:path extrusionOk="0" h="1017480" w="1230952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112195" y="1676584"/>
              <a:ext cx="59119" cy="52197"/>
            </a:xfrm>
            <a:custGeom>
              <a:rect b="b" l="l" r="r" t="t"/>
              <a:pathLst>
                <a:path extrusionOk="0" h="52197" w="59119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2269509" y="2593746"/>
              <a:ext cx="43151" cy="44767"/>
            </a:xfrm>
            <a:custGeom>
              <a:rect b="b" l="l" r="r" t="t"/>
              <a:pathLst>
                <a:path extrusionOk="0" h="44767" w="43151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950116" y="2650325"/>
              <a:ext cx="58584" cy="57547"/>
            </a:xfrm>
            <a:custGeom>
              <a:rect b="b" l="l" r="r" t="t"/>
              <a:pathLst>
                <a:path extrusionOk="0" h="57547" w="58584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969256" y="1691533"/>
              <a:ext cx="1231332" cy="1017436"/>
            </a:xfrm>
            <a:custGeom>
              <a:rect b="b" l="l" r="r" t="t"/>
              <a:pathLst>
                <a:path extrusionOk="0" h="1017436" w="1231332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2066299" y="1805171"/>
              <a:ext cx="1037246" cy="669226"/>
            </a:xfrm>
            <a:custGeom>
              <a:rect b="b" l="l" r="r" t="t"/>
              <a:pathLst>
                <a:path extrusionOk="0" h="669226" w="103724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2066299" y="2133308"/>
              <a:ext cx="679110" cy="462057"/>
            </a:xfrm>
            <a:custGeom>
              <a:rect b="b" l="l" r="r" t="t"/>
              <a:pathLst>
                <a:path extrusionOk="0" h="462057" w="67911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6" name="Google Shape;666;p16"/>
            <p:cNvGrpSpPr/>
            <p:nvPr/>
          </p:nvGrpSpPr>
          <p:grpSpPr>
            <a:xfrm>
              <a:off x="4146745" y="1006881"/>
              <a:ext cx="330893" cy="250785"/>
              <a:chOff x="6621095" y="1452181"/>
              <a:chExt cx="330893" cy="250785"/>
            </a:xfrm>
          </p:grpSpPr>
          <p:sp>
            <p:nvSpPr>
              <p:cNvPr id="667" name="Google Shape;667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16"/>
            <p:cNvSpPr/>
            <p:nvPr/>
          </p:nvSpPr>
          <p:spPr>
            <a:xfrm>
              <a:off x="4444588" y="826743"/>
              <a:ext cx="153590" cy="431871"/>
            </a:xfrm>
            <a:custGeom>
              <a:rect b="b" l="l" r="r" t="t"/>
              <a:pathLst>
                <a:path extrusionOk="0" h="431871" w="15359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515562" y="822838"/>
              <a:ext cx="88583" cy="120566"/>
            </a:xfrm>
            <a:custGeom>
              <a:rect b="b" l="l" r="r" t="t"/>
              <a:pathLst>
                <a:path extrusionOk="0" h="120566" w="88583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4" name="Google Shape;674;p16"/>
          <p:cNvSpPr txBox="1"/>
          <p:nvPr>
            <p:ph idx="1" type="body"/>
          </p:nvPr>
        </p:nvSpPr>
        <p:spPr>
          <a:xfrm>
            <a:off x="463425" y="2472000"/>
            <a:ext cx="49758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Only insights of professionals, not the common public in the traditional system.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Dynamic approach.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Provide  information about various restaurants near a location.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 Insightful rating.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0" name="Google Shape;680;p17"/>
          <p:cNvGrpSpPr/>
          <p:nvPr/>
        </p:nvGrpSpPr>
        <p:grpSpPr>
          <a:xfrm>
            <a:off x="6427838" y="1052882"/>
            <a:ext cx="2599812" cy="2787125"/>
            <a:chOff x="2183550" y="65875"/>
            <a:chExt cx="4483981" cy="4807045"/>
          </a:xfrm>
        </p:grpSpPr>
        <p:sp>
          <p:nvSpPr>
            <p:cNvPr id="681" name="Google Shape;681;p17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3" name="Google Shape;703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704" name="Google Shape;704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705" name="Google Shape;705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08" name="Google Shape;708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709" name="Google Shape;709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11" name="Google Shape;711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5" name="Google Shape;775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776" name="Google Shape;776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77" name="Google Shape;777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8" name="Google Shape;778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9" name="Google Shape;779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0" name="Google Shape;780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1" name="Google Shape;781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82" name="Google Shape;782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85" name="Google Shape;785;p17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4" name="Google Shape;814;p17"/>
            <p:cNvGrpSpPr/>
            <p:nvPr/>
          </p:nvGrpSpPr>
          <p:grpSpPr>
            <a:xfrm>
              <a:off x="6161836" y="4215479"/>
              <a:ext cx="350681" cy="265782"/>
              <a:chOff x="6621095" y="1452181"/>
              <a:chExt cx="330893" cy="250785"/>
            </a:xfrm>
          </p:grpSpPr>
          <p:sp>
            <p:nvSpPr>
              <p:cNvPr id="815" name="Google Shape;815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7"/>
          <p:cNvSpPr txBox="1"/>
          <p:nvPr>
            <p:ph type="title"/>
          </p:nvPr>
        </p:nvSpPr>
        <p:spPr>
          <a:xfrm>
            <a:off x="457200" y="224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Other Alternative Apps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1" name="Google Shape;821;p17"/>
          <p:cNvSpPr txBox="1"/>
          <p:nvPr>
            <p:ph idx="1" type="body"/>
          </p:nvPr>
        </p:nvSpPr>
        <p:spPr>
          <a:xfrm>
            <a:off x="111825" y="1564700"/>
            <a:ext cx="61050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0005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b="1" lang="en"/>
              <a:t>Apps like Zomato, Yelp, etc. have been created to provide review information to the customers.</a:t>
            </a:r>
            <a:endParaRPr b="1"/>
          </a:p>
          <a:p>
            <a:pPr indent="-342900" lvl="0" marL="40005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/>
              <a:t>The approach adopted </a:t>
            </a:r>
            <a:r>
              <a:rPr b="1" lang="en"/>
              <a:t>involves</a:t>
            </a:r>
            <a:r>
              <a:rPr b="1" lang="en"/>
              <a:t> collecting &amp; displaying only numerical ratings. Thus, providing partial information</a:t>
            </a:r>
            <a:r>
              <a:rPr b="1" lang="en"/>
              <a:t>.</a:t>
            </a:r>
            <a:endParaRPr b="1"/>
          </a:p>
          <a:p>
            <a:pPr indent="-342900" lvl="0" marL="40005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/>
              <a:t>Reviews are generally sorted with respect to the highest relevance of a restaurant. </a:t>
            </a:r>
            <a:endParaRPr b="1"/>
          </a:p>
          <a:p>
            <a:pPr indent="-342900" lvl="0" marL="40005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/>
              <a:t>Hence, the reviews seen by the user might be biased towards a particular sentiment and also provide only partial information.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8"/>
          <p:cNvSpPr txBox="1"/>
          <p:nvPr>
            <p:ph idx="4294967295" type="ctrTitle"/>
          </p:nvPr>
        </p:nvSpPr>
        <p:spPr>
          <a:xfrm>
            <a:off x="470975" y="526325"/>
            <a:ext cx="3867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en">
                <a:solidFill>
                  <a:schemeClr val="accent1"/>
                </a:solidFill>
              </a:rPr>
              <a:t>Our Approach</a:t>
            </a:r>
            <a:endParaRPr b="0" i="0" u="none" cap="none" strike="noStrik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27" name="Google Shape;827;p18"/>
          <p:cNvSpPr txBox="1"/>
          <p:nvPr>
            <p:ph idx="4294967295" type="subTitle"/>
          </p:nvPr>
        </p:nvSpPr>
        <p:spPr>
          <a:xfrm>
            <a:off x="470975" y="1881675"/>
            <a:ext cx="46128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Using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Information Retrieval(IR) System to extract hidden sentiments.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Sentiments collected are further aggregated to present a scoring system based on a 5 star rating scale.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he user can easily make an informed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decision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based on the ratings  used across the application.    </a:t>
            </a:r>
            <a:endParaRPr i="0" sz="2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28" name="Google Shape;828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9" name="Google Shape;829;p18"/>
          <p:cNvGrpSpPr/>
          <p:nvPr/>
        </p:nvGrpSpPr>
        <p:grpSpPr>
          <a:xfrm>
            <a:off x="5718539" y="1131717"/>
            <a:ext cx="2930489" cy="3331844"/>
            <a:chOff x="2152750" y="190500"/>
            <a:chExt cx="4293756" cy="4762499"/>
          </a:xfrm>
        </p:grpSpPr>
        <p:sp>
          <p:nvSpPr>
            <p:cNvPr id="830" name="Google Shape;830;p18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4" name="Google Shape;904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905" name="Google Shape;905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4" name="Google Shape;914;p18"/>
            <p:cNvGrpSpPr/>
            <p:nvPr/>
          </p:nvGrpSpPr>
          <p:grpSpPr>
            <a:xfrm flipH="1">
              <a:off x="3829269" y="2465054"/>
              <a:ext cx="683693" cy="518573"/>
              <a:chOff x="6621095" y="1452181"/>
              <a:chExt cx="330893" cy="250785"/>
            </a:xfrm>
          </p:grpSpPr>
          <p:sp>
            <p:nvSpPr>
              <p:cNvPr id="915" name="Google Shape;915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0" name="Google Shape;920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9"/>
          <p:cNvSpPr txBox="1"/>
          <p:nvPr>
            <p:ph idx="4294967295" type="ctrTitle"/>
          </p:nvPr>
        </p:nvSpPr>
        <p:spPr>
          <a:xfrm>
            <a:off x="470975" y="53650"/>
            <a:ext cx="3867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en">
                <a:solidFill>
                  <a:schemeClr val="accent1"/>
                </a:solidFill>
              </a:rPr>
              <a:t>Core Algorithm</a:t>
            </a:r>
            <a:endParaRPr b="0" i="0" u="none" cap="none" strike="noStrik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43" name="Google Shape;943;p19"/>
          <p:cNvSpPr txBox="1"/>
          <p:nvPr>
            <p:ph idx="4294967295" type="subTitle"/>
          </p:nvPr>
        </p:nvSpPr>
        <p:spPr>
          <a:xfrm>
            <a:off x="470975" y="1454275"/>
            <a:ext cx="55941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Read all the reviews for a particular restaurant.</a:t>
            </a:r>
            <a:endParaRPr sz="1700"/>
          </a:p>
          <a:p>
            <a:pPr indent="-3365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Preprocess the reviews.</a:t>
            </a:r>
            <a:endParaRPr sz="1700"/>
          </a:p>
          <a:p>
            <a:pPr indent="-3365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For each review, m</a:t>
            </a:r>
            <a:r>
              <a:rPr lang="en" sz="1700"/>
              <a:t>ap the words present in the algorithm to the pre-existing list of positive, negative and neutral words.</a:t>
            </a:r>
            <a:endParaRPr sz="1700"/>
          </a:p>
          <a:p>
            <a:pPr indent="-3365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Assign the scores to the selected words in the review and calculate the total score. Score is dependent on the rarity of the words within the reviews.</a:t>
            </a:r>
            <a:endParaRPr sz="1700"/>
          </a:p>
          <a:p>
            <a:pPr indent="-3365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up all the scores over the restaurant to get a net score for the restaurant.</a:t>
            </a:r>
            <a:endParaRPr sz="1700"/>
          </a:p>
          <a:p>
            <a:pPr indent="-3365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Map it on the 5 star rating scale.</a:t>
            </a:r>
            <a:endParaRPr sz="1700"/>
          </a:p>
        </p:txBody>
      </p:sp>
      <p:sp>
        <p:nvSpPr>
          <p:cNvPr id="944" name="Google Shape;944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5" name="Google Shape;945;p19"/>
          <p:cNvGrpSpPr/>
          <p:nvPr/>
        </p:nvGrpSpPr>
        <p:grpSpPr>
          <a:xfrm>
            <a:off x="6605112" y="1057024"/>
            <a:ext cx="2133059" cy="2434111"/>
            <a:chOff x="2602525" y="317054"/>
            <a:chExt cx="4174283" cy="4762495"/>
          </a:xfrm>
        </p:grpSpPr>
        <p:sp>
          <p:nvSpPr>
            <p:cNvPr id="946" name="Google Shape;946;p19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3" name="Google Shape;1003;p19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004" name="Google Shape;1004;p19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005" name="Google Shape;1005;p19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19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19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08" name="Google Shape;1008;p19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009" name="Google Shape;1009;p19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0" name="Google Shape;1010;p19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11" name="Google Shape;1011;p19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19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19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19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19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19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19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19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19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19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19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19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19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19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19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19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19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19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19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19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19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19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19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19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19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19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37;p19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19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1040;p19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1041;p19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19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19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1044;p19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19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19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19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19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19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19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19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19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19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19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19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19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19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19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19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19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19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19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19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19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19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19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19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19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Google Shape;1069;p19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0" name="Google Shape;1070;p19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19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19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3" name="Google Shape;1073;p19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4" name="Google Shape;1074;p19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5" name="Google Shape;1075;p19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076" name="Google Shape;1076;p19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077" name="Google Shape;1077;p19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19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19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0" name="Google Shape;1080;p19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1081;p19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2" name="Google Shape;1082;p19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19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19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85" name="Google Shape;1085;p19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096" name="Google Shape;1096;p20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1097" name="Google Shape;1097;p20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1" name="Google Shape;1101;p20"/>
          <p:cNvSpPr txBox="1"/>
          <p:nvPr>
            <p:ph idx="4294967295" type="body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Website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lt1"/>
                </a:solidFill>
              </a:rPr>
              <a:t>The website provides  the user with a simple interface showcasing the important details of the restaurants and their ratings.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102" name="Google Shape;1102;p20"/>
          <p:cNvGrpSpPr/>
          <p:nvPr/>
        </p:nvGrpSpPr>
        <p:grpSpPr>
          <a:xfrm>
            <a:off x="7529568" y="3053587"/>
            <a:ext cx="1215960" cy="1884998"/>
            <a:chOff x="6492499" y="4126007"/>
            <a:chExt cx="272380" cy="422295"/>
          </a:xfrm>
        </p:grpSpPr>
        <p:sp>
          <p:nvSpPr>
            <p:cNvPr id="1103" name="Google Shape;1103;p20"/>
            <p:cNvSpPr/>
            <p:nvPr/>
          </p:nvSpPr>
          <p:spPr>
            <a:xfrm rot="10800000">
              <a:off x="6492499" y="4391998"/>
              <a:ext cx="272380" cy="156304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0"/>
            <p:cNvSpPr/>
            <p:nvPr/>
          </p:nvSpPr>
          <p:spPr>
            <a:xfrm flipH="1">
              <a:off x="6563174" y="4299082"/>
              <a:ext cx="180704" cy="104592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0"/>
            <p:cNvSpPr/>
            <p:nvPr/>
          </p:nvSpPr>
          <p:spPr>
            <a:xfrm flipH="1">
              <a:off x="6653527" y="4351284"/>
              <a:ext cx="90352" cy="156908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0"/>
            <p:cNvSpPr/>
            <p:nvPr/>
          </p:nvSpPr>
          <p:spPr>
            <a:xfrm flipH="1">
              <a:off x="6563302" y="4351284"/>
              <a:ext cx="90352" cy="156908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6631565" y="4127172"/>
              <a:ext cx="91738" cy="134124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6638516" y="4126007"/>
              <a:ext cx="43942" cy="54150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6647100" y="4184749"/>
              <a:ext cx="54203" cy="60663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6554604" y="4208935"/>
              <a:ext cx="102289" cy="145613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6631332" y="4204595"/>
              <a:ext cx="79014" cy="104225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6645396" y="4130153"/>
              <a:ext cx="58127" cy="71607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6647754" y="4129873"/>
              <a:ext cx="58357" cy="54923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6577749" y="4490229"/>
              <a:ext cx="45891" cy="35005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6577951" y="4501389"/>
              <a:ext cx="45683" cy="23850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6554804" y="4475155"/>
              <a:ext cx="42007" cy="3254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6554997" y="4485886"/>
              <a:ext cx="41840" cy="2184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6570371" y="4307401"/>
              <a:ext cx="100028" cy="17252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6597627" y="4307742"/>
              <a:ext cx="99584" cy="18680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6560564" y="4295988"/>
              <a:ext cx="148920" cy="137079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6680201" y="4215053"/>
              <a:ext cx="51754" cy="18144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6690335" y="4212768"/>
              <a:ext cx="31293" cy="39798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6629015" y="4204538"/>
              <a:ext cx="26768" cy="28104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4" name="Google Shape;1124;p20"/>
            <p:cNvGrpSpPr/>
            <p:nvPr/>
          </p:nvGrpSpPr>
          <p:grpSpPr>
            <a:xfrm>
              <a:off x="6551322" y="4270887"/>
              <a:ext cx="147942" cy="112126"/>
              <a:chOff x="6621095" y="1452181"/>
              <a:chExt cx="330893" cy="250785"/>
            </a:xfrm>
          </p:grpSpPr>
          <p:sp>
            <p:nvSpPr>
              <p:cNvPr id="1125" name="Google Shape;1125;p2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0" name="Google Shape;1130;p20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b="0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31" name="Google Shape;1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75" y="1322975"/>
            <a:ext cx="3602951" cy="22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