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8"/>
  </p:notesMasterIdLst>
  <p:sldIdLst>
    <p:sldId id="256" r:id="rId2"/>
    <p:sldId id="257" r:id="rId3"/>
    <p:sldId id="259" r:id="rId4"/>
    <p:sldId id="258" r:id="rId5"/>
    <p:sldId id="261" r:id="rId6"/>
    <p:sldId id="262" r:id="rId7"/>
    <p:sldId id="263" r:id="rId8"/>
    <p:sldId id="264" r:id="rId9"/>
    <p:sldId id="269" r:id="rId10"/>
    <p:sldId id="265" r:id="rId11"/>
    <p:sldId id="267" r:id="rId12"/>
    <p:sldId id="268" r:id="rId13"/>
    <p:sldId id="271" r:id="rId14"/>
    <p:sldId id="266" r:id="rId15"/>
    <p:sldId id="272" r:id="rId16"/>
    <p:sldId id="270" r:id="rId17"/>
    <p:sldId id="273" r:id="rId18"/>
    <p:sldId id="275" r:id="rId19"/>
    <p:sldId id="278" r:id="rId20"/>
    <p:sldId id="279" r:id="rId21"/>
    <p:sldId id="280" r:id="rId22"/>
    <p:sldId id="292" r:id="rId23"/>
    <p:sldId id="281" r:id="rId24"/>
    <p:sldId id="284" r:id="rId25"/>
    <p:sldId id="283" r:id="rId26"/>
    <p:sldId id="282" r:id="rId27"/>
    <p:sldId id="285" r:id="rId28"/>
    <p:sldId id="286" r:id="rId29"/>
    <p:sldId id="287" r:id="rId30"/>
    <p:sldId id="288" r:id="rId31"/>
    <p:sldId id="289" r:id="rId32"/>
    <p:sldId id="290" r:id="rId33"/>
    <p:sldId id="291" r:id="rId34"/>
    <p:sldId id="277" r:id="rId35"/>
    <p:sldId id="276" r:id="rId36"/>
    <p:sldId id="260"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0F0"/>
    <a:srgbClr val="003635"/>
    <a:srgbClr val="005856"/>
    <a:srgbClr val="9EFF29"/>
    <a:srgbClr val="007033"/>
    <a:srgbClr val="5EEC3C"/>
    <a:srgbClr val="F1C88B"/>
    <a:srgbClr val="FE9202"/>
    <a:srgbClr val="FF2549"/>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snapToGrid="0">
      <p:cViewPr varScale="1">
        <p:scale>
          <a:sx n="96" d="100"/>
          <a:sy n="96" d="100"/>
        </p:scale>
        <p:origin x="1066"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36</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6354" y="921774"/>
            <a:ext cx="8203575" cy="1444089"/>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6356" y="2697705"/>
            <a:ext cx="8188953" cy="763525"/>
          </a:xfrm>
        </p:spPr>
        <p:txBody>
          <a:bodyPr>
            <a:normAutofit/>
          </a:bodyPr>
          <a:lstStyle>
            <a:lvl1pPr marL="0" indent="0" algn="l">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68580"/>
            <a:ext cx="8246070"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664917"/>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2566" y="377040"/>
            <a:ext cx="6284320" cy="725349"/>
          </a:xfrm>
        </p:spPr>
        <p:txBody>
          <a:bodyPr>
            <a:normAutofit/>
          </a:bodyPr>
          <a:lstStyle>
            <a:lvl1pPr algn="l">
              <a:defRPr sz="3600">
                <a:solidFill>
                  <a:srgbClr val="0B0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92566" y="1140565"/>
            <a:ext cx="6284320"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34777"/>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33397"/>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05794"/>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33397"/>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05794"/>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12/5/2021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ruthgn/bank-marketing-data-s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colab.research.google.com/drive/1435nEpfQp61eiQAXKt1K0CCES0pufT34?usp=sharing" TargetMode="External"/><Relationship Id="rId2" Type="http://schemas.openxmlformats.org/officeDocument/2006/relationships/hyperlink" Target="https://www.kaggle.com/ruthgn/bank-marketing-data-set"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4356" y="1194876"/>
            <a:ext cx="4246860" cy="454896"/>
          </a:xfrm>
        </p:spPr>
        <p:txBody>
          <a:bodyPr>
            <a:normAutofit fontScale="90000"/>
          </a:bodyPr>
          <a:lstStyle/>
          <a:p>
            <a:pPr algn="ctr"/>
            <a:r>
              <a:rPr lang="en-US" sz="3600" b="1" dirty="0">
                <a:solidFill>
                  <a:schemeClr val="bg1"/>
                </a:solidFill>
                <a:latin typeface="Goudy Old Style" panose="02020502050305020303" pitchFamily="18" charset="0"/>
                <a:cs typeface="Times New Roman" panose="02020603050405020304" pitchFamily="18" charset="0"/>
              </a:rPr>
              <a:t>Direct Marketing Campaign of a Portuguese Banking Institution</a:t>
            </a:r>
            <a:endParaRPr lang="en-CA" sz="3600" b="1" dirty="0">
              <a:solidFill>
                <a:schemeClr val="bg1"/>
              </a:solidFill>
              <a:latin typeface="Goudy Old Style" panose="02020502050305020303" pitchFamily="18" charset="0"/>
            </a:endParaRPr>
          </a:p>
        </p:txBody>
      </p:sp>
      <p:sp>
        <p:nvSpPr>
          <p:cNvPr id="7" name="TextBox 6">
            <a:extLst>
              <a:ext uri="{FF2B5EF4-FFF2-40B4-BE49-F238E27FC236}">
                <a16:creationId xmlns:a16="http://schemas.microsoft.com/office/drawing/2014/main" id="{6F694ADC-B5EC-43C2-B092-F5F4BFE69B9F}"/>
              </a:ext>
            </a:extLst>
          </p:cNvPr>
          <p:cNvSpPr txBox="1"/>
          <p:nvPr/>
        </p:nvSpPr>
        <p:spPr>
          <a:xfrm>
            <a:off x="564356" y="4670316"/>
            <a:ext cx="7215187"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1800" b="1" dirty="0">
                <a:solidFill>
                  <a:schemeClr val="bg1"/>
                </a:solidFill>
                <a:latin typeface="Goudy Old Style" panose="02020502050305020303" pitchFamily="18" charset="0"/>
                <a:cs typeface="Times New Roman" panose="02020603050405020304" pitchFamily="18" charset="0"/>
              </a:rPr>
              <a:t>Dataset Link: </a:t>
            </a:r>
            <a:r>
              <a:rPr lang="en-US" sz="1800" b="1" dirty="0">
                <a:solidFill>
                  <a:schemeClr val="bg1"/>
                </a:solidFill>
                <a:latin typeface="Goudy Old Style" panose="02020502050305020303" pitchFamily="18" charset="0"/>
                <a:cs typeface="Times New Roman" panose="02020603050405020304" pitchFamily="18" charset="0"/>
                <a:hlinkClick r:id="rId2"/>
              </a:rPr>
              <a:t>https://www.kaggle.com/ruthgn/bank-marketing-data-set</a:t>
            </a:r>
            <a:endParaRPr lang="en-CA" dirty="0"/>
          </a:p>
        </p:txBody>
      </p:sp>
      <p:sp>
        <p:nvSpPr>
          <p:cNvPr id="4" name="Rectangle: Rounded Corners 3">
            <a:extLst>
              <a:ext uri="{FF2B5EF4-FFF2-40B4-BE49-F238E27FC236}">
                <a16:creationId xmlns:a16="http://schemas.microsoft.com/office/drawing/2014/main" id="{2280D3B4-D3D2-4450-B098-63D29C2F423B}"/>
              </a:ext>
            </a:extLst>
          </p:cNvPr>
          <p:cNvSpPr/>
          <p:nvPr/>
        </p:nvSpPr>
        <p:spPr>
          <a:xfrm>
            <a:off x="103367" y="97316"/>
            <a:ext cx="1057523" cy="369332"/>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CA" b="1" dirty="0"/>
              <a:t>Group 9</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3EC6F2-3F5B-4FA1-B1F8-7C2288DB4490}"/>
              </a:ext>
            </a:extLst>
          </p:cNvPr>
          <p:cNvSpPr txBox="1"/>
          <p:nvPr/>
        </p:nvSpPr>
        <p:spPr>
          <a:xfrm>
            <a:off x="542926" y="498991"/>
            <a:ext cx="5157787" cy="3436144"/>
          </a:xfrm>
          <a:prstGeom prst="rect">
            <a:avLst/>
          </a:prstGeom>
          <a:noFill/>
        </p:spPr>
        <p:txBody>
          <a:bodyPr wrap="square" rtlCol="0">
            <a:spAutoFit/>
          </a:bodyPr>
          <a:lstStyle/>
          <a:p>
            <a:endParaRPr lang="en-CA" dirty="0"/>
          </a:p>
        </p:txBody>
      </p:sp>
      <p:sp>
        <p:nvSpPr>
          <p:cNvPr id="2" name="TextBox 1">
            <a:extLst>
              <a:ext uri="{FF2B5EF4-FFF2-40B4-BE49-F238E27FC236}">
                <a16:creationId xmlns:a16="http://schemas.microsoft.com/office/drawing/2014/main" id="{88EC0C56-50C5-4431-A47D-E500DA011A21}"/>
              </a:ext>
            </a:extLst>
          </p:cNvPr>
          <p:cNvSpPr txBox="1"/>
          <p:nvPr/>
        </p:nvSpPr>
        <p:spPr>
          <a:xfrm>
            <a:off x="414338" y="314325"/>
            <a:ext cx="6093618"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CA" dirty="0"/>
              <a:t>Pie- Charts Visualization for Univariate Variables: </a:t>
            </a:r>
          </a:p>
        </p:txBody>
      </p:sp>
      <p:pic>
        <p:nvPicPr>
          <p:cNvPr id="5" name="Picture 4">
            <a:extLst>
              <a:ext uri="{FF2B5EF4-FFF2-40B4-BE49-F238E27FC236}">
                <a16:creationId xmlns:a16="http://schemas.microsoft.com/office/drawing/2014/main" id="{3082868B-7A3E-4AEA-A6CD-07F347EB4F52}"/>
              </a:ext>
            </a:extLst>
          </p:cNvPr>
          <p:cNvPicPr>
            <a:picLocks noChangeAspect="1"/>
          </p:cNvPicPr>
          <p:nvPr/>
        </p:nvPicPr>
        <p:blipFill>
          <a:blip r:embed="rId2"/>
          <a:stretch>
            <a:fillRect/>
          </a:stretch>
        </p:blipFill>
        <p:spPr>
          <a:xfrm>
            <a:off x="439658" y="936463"/>
            <a:ext cx="5929313" cy="1842829"/>
          </a:xfrm>
          <a:prstGeom prst="rect">
            <a:avLst/>
          </a:prstGeom>
        </p:spPr>
      </p:pic>
      <p:pic>
        <p:nvPicPr>
          <p:cNvPr id="10" name="Picture 9">
            <a:extLst>
              <a:ext uri="{FF2B5EF4-FFF2-40B4-BE49-F238E27FC236}">
                <a16:creationId xmlns:a16="http://schemas.microsoft.com/office/drawing/2014/main" id="{FDACB09E-2301-45C1-9CAE-E4E7A1D5434B}"/>
              </a:ext>
            </a:extLst>
          </p:cNvPr>
          <p:cNvPicPr>
            <a:picLocks noChangeAspect="1"/>
          </p:cNvPicPr>
          <p:nvPr/>
        </p:nvPicPr>
        <p:blipFill>
          <a:blip r:embed="rId3"/>
          <a:stretch>
            <a:fillRect/>
          </a:stretch>
        </p:blipFill>
        <p:spPr>
          <a:xfrm>
            <a:off x="439658" y="2853863"/>
            <a:ext cx="5929313" cy="2134950"/>
          </a:xfrm>
          <a:prstGeom prst="rect">
            <a:avLst/>
          </a:prstGeom>
        </p:spPr>
      </p:pic>
    </p:spTree>
    <p:extLst>
      <p:ext uri="{BB962C8B-B14F-4D97-AF65-F5344CB8AC3E}">
        <p14:creationId xmlns:p14="http://schemas.microsoft.com/office/powerpoint/2010/main" val="227981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3EC6F2-3F5B-4FA1-B1F8-7C2288DB4490}"/>
              </a:ext>
            </a:extLst>
          </p:cNvPr>
          <p:cNvSpPr txBox="1"/>
          <p:nvPr/>
        </p:nvSpPr>
        <p:spPr>
          <a:xfrm>
            <a:off x="542926" y="498991"/>
            <a:ext cx="5157787" cy="3436144"/>
          </a:xfrm>
          <a:prstGeom prst="rect">
            <a:avLst/>
          </a:prstGeom>
          <a:noFill/>
        </p:spPr>
        <p:txBody>
          <a:bodyPr wrap="square" rtlCol="0">
            <a:spAutoFit/>
          </a:bodyPr>
          <a:lstStyle/>
          <a:p>
            <a:endParaRPr lang="en-CA" dirty="0"/>
          </a:p>
        </p:txBody>
      </p:sp>
      <p:sp>
        <p:nvSpPr>
          <p:cNvPr id="2" name="TextBox 1">
            <a:extLst>
              <a:ext uri="{FF2B5EF4-FFF2-40B4-BE49-F238E27FC236}">
                <a16:creationId xmlns:a16="http://schemas.microsoft.com/office/drawing/2014/main" id="{88EC0C56-50C5-4431-A47D-E500DA011A21}"/>
              </a:ext>
            </a:extLst>
          </p:cNvPr>
          <p:cNvSpPr txBox="1"/>
          <p:nvPr/>
        </p:nvSpPr>
        <p:spPr>
          <a:xfrm>
            <a:off x="414338" y="314325"/>
            <a:ext cx="6093618"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CA" dirty="0"/>
              <a:t>Pie- Charts Visualization for Univariate Variables: </a:t>
            </a:r>
          </a:p>
        </p:txBody>
      </p:sp>
      <p:pic>
        <p:nvPicPr>
          <p:cNvPr id="4" name="Picture 3">
            <a:extLst>
              <a:ext uri="{FF2B5EF4-FFF2-40B4-BE49-F238E27FC236}">
                <a16:creationId xmlns:a16="http://schemas.microsoft.com/office/drawing/2014/main" id="{2412B8F0-9322-49BE-A662-15F34762C17A}"/>
              </a:ext>
            </a:extLst>
          </p:cNvPr>
          <p:cNvPicPr>
            <a:picLocks noChangeAspect="1"/>
          </p:cNvPicPr>
          <p:nvPr/>
        </p:nvPicPr>
        <p:blipFill>
          <a:blip r:embed="rId2"/>
          <a:stretch>
            <a:fillRect/>
          </a:stretch>
        </p:blipFill>
        <p:spPr>
          <a:xfrm>
            <a:off x="439658" y="810202"/>
            <a:ext cx="5829300" cy="2043661"/>
          </a:xfrm>
          <a:prstGeom prst="rect">
            <a:avLst/>
          </a:prstGeom>
        </p:spPr>
      </p:pic>
      <p:pic>
        <p:nvPicPr>
          <p:cNvPr id="8" name="Picture 7">
            <a:extLst>
              <a:ext uri="{FF2B5EF4-FFF2-40B4-BE49-F238E27FC236}">
                <a16:creationId xmlns:a16="http://schemas.microsoft.com/office/drawing/2014/main" id="{94799A60-3436-42CD-AE70-479B0951A897}"/>
              </a:ext>
            </a:extLst>
          </p:cNvPr>
          <p:cNvPicPr>
            <a:picLocks noChangeAspect="1"/>
          </p:cNvPicPr>
          <p:nvPr/>
        </p:nvPicPr>
        <p:blipFill>
          <a:blip r:embed="rId3"/>
          <a:stretch>
            <a:fillRect/>
          </a:stretch>
        </p:blipFill>
        <p:spPr>
          <a:xfrm>
            <a:off x="439658" y="2901465"/>
            <a:ext cx="5829300" cy="2067339"/>
          </a:xfrm>
          <a:prstGeom prst="rect">
            <a:avLst/>
          </a:prstGeom>
        </p:spPr>
      </p:pic>
    </p:spTree>
    <p:extLst>
      <p:ext uri="{BB962C8B-B14F-4D97-AF65-F5344CB8AC3E}">
        <p14:creationId xmlns:p14="http://schemas.microsoft.com/office/powerpoint/2010/main" val="105826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3EC6F2-3F5B-4FA1-B1F8-7C2288DB4490}"/>
              </a:ext>
            </a:extLst>
          </p:cNvPr>
          <p:cNvSpPr txBox="1"/>
          <p:nvPr/>
        </p:nvSpPr>
        <p:spPr>
          <a:xfrm>
            <a:off x="542926" y="498991"/>
            <a:ext cx="5157787" cy="3436144"/>
          </a:xfrm>
          <a:prstGeom prst="rect">
            <a:avLst/>
          </a:prstGeom>
          <a:noFill/>
        </p:spPr>
        <p:txBody>
          <a:bodyPr wrap="square" rtlCol="0">
            <a:spAutoFit/>
          </a:bodyPr>
          <a:lstStyle/>
          <a:p>
            <a:endParaRPr lang="en-CA" dirty="0"/>
          </a:p>
        </p:txBody>
      </p:sp>
      <p:sp>
        <p:nvSpPr>
          <p:cNvPr id="2" name="TextBox 1">
            <a:extLst>
              <a:ext uri="{FF2B5EF4-FFF2-40B4-BE49-F238E27FC236}">
                <a16:creationId xmlns:a16="http://schemas.microsoft.com/office/drawing/2014/main" id="{88EC0C56-50C5-4431-A47D-E500DA011A21}"/>
              </a:ext>
            </a:extLst>
          </p:cNvPr>
          <p:cNvSpPr txBox="1"/>
          <p:nvPr/>
        </p:nvSpPr>
        <p:spPr>
          <a:xfrm>
            <a:off x="414338" y="314325"/>
            <a:ext cx="6093618"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CA" dirty="0"/>
              <a:t>Pie- Charts Visualization for Univariate Variables: </a:t>
            </a:r>
          </a:p>
        </p:txBody>
      </p:sp>
      <p:pic>
        <p:nvPicPr>
          <p:cNvPr id="5" name="Picture 4">
            <a:extLst>
              <a:ext uri="{FF2B5EF4-FFF2-40B4-BE49-F238E27FC236}">
                <a16:creationId xmlns:a16="http://schemas.microsoft.com/office/drawing/2014/main" id="{2047B526-1B49-4294-AB75-D7FC4918A746}"/>
              </a:ext>
            </a:extLst>
          </p:cNvPr>
          <p:cNvPicPr>
            <a:picLocks noChangeAspect="1"/>
          </p:cNvPicPr>
          <p:nvPr/>
        </p:nvPicPr>
        <p:blipFill>
          <a:blip r:embed="rId2"/>
          <a:stretch>
            <a:fillRect/>
          </a:stretch>
        </p:blipFill>
        <p:spPr>
          <a:xfrm>
            <a:off x="414338" y="1108390"/>
            <a:ext cx="6036469" cy="1979251"/>
          </a:xfrm>
          <a:prstGeom prst="rect">
            <a:avLst/>
          </a:prstGeom>
        </p:spPr>
      </p:pic>
    </p:spTree>
    <p:extLst>
      <p:ext uri="{BB962C8B-B14F-4D97-AF65-F5344CB8AC3E}">
        <p14:creationId xmlns:p14="http://schemas.microsoft.com/office/powerpoint/2010/main" val="51053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3EC6F2-3F5B-4FA1-B1F8-7C2288DB4490}"/>
              </a:ext>
            </a:extLst>
          </p:cNvPr>
          <p:cNvSpPr txBox="1"/>
          <p:nvPr/>
        </p:nvSpPr>
        <p:spPr>
          <a:xfrm>
            <a:off x="500063" y="492919"/>
            <a:ext cx="5157787" cy="3436144"/>
          </a:xfrm>
          <a:prstGeom prst="rect">
            <a:avLst/>
          </a:prstGeom>
          <a:noFill/>
        </p:spPr>
        <p:txBody>
          <a:bodyPr wrap="square" rtlCol="0">
            <a:spAutoFit/>
          </a:bodyPr>
          <a:lstStyle/>
          <a:p>
            <a:endParaRPr lang="en-CA" dirty="0"/>
          </a:p>
        </p:txBody>
      </p:sp>
      <p:pic>
        <p:nvPicPr>
          <p:cNvPr id="5" name="Picture 4">
            <a:extLst>
              <a:ext uri="{FF2B5EF4-FFF2-40B4-BE49-F238E27FC236}">
                <a16:creationId xmlns:a16="http://schemas.microsoft.com/office/drawing/2014/main" id="{5557F600-1BB4-4B87-BB1A-36AA236ABEF3}"/>
              </a:ext>
            </a:extLst>
          </p:cNvPr>
          <p:cNvPicPr>
            <a:picLocks noChangeAspect="1"/>
          </p:cNvPicPr>
          <p:nvPr/>
        </p:nvPicPr>
        <p:blipFill>
          <a:blip r:embed="rId3"/>
          <a:stretch>
            <a:fillRect/>
          </a:stretch>
        </p:blipFill>
        <p:spPr>
          <a:xfrm>
            <a:off x="225444" y="735807"/>
            <a:ext cx="3533543" cy="4271963"/>
          </a:xfrm>
          <a:prstGeom prst="rect">
            <a:avLst/>
          </a:prstGeom>
        </p:spPr>
      </p:pic>
      <p:graphicFrame>
        <p:nvGraphicFramePr>
          <p:cNvPr id="7" name="Object 6">
            <a:extLst>
              <a:ext uri="{FF2B5EF4-FFF2-40B4-BE49-F238E27FC236}">
                <a16:creationId xmlns:a16="http://schemas.microsoft.com/office/drawing/2014/main" id="{F90C31A3-80CC-4063-8C24-736B807D93AC}"/>
              </a:ext>
            </a:extLst>
          </p:cNvPr>
          <p:cNvGraphicFramePr>
            <a:graphicFrameLocks noChangeAspect="1"/>
          </p:cNvGraphicFramePr>
          <p:nvPr>
            <p:extLst>
              <p:ext uri="{D42A27DB-BD31-4B8C-83A1-F6EECF244321}">
                <p14:modId xmlns:p14="http://schemas.microsoft.com/office/powerpoint/2010/main" val="844061373"/>
              </p:ext>
            </p:extLst>
          </p:nvPr>
        </p:nvGraphicFramePr>
        <p:xfrm>
          <a:off x="3078956" y="735807"/>
          <a:ext cx="3965398" cy="4271963"/>
        </p:xfrm>
        <a:graphic>
          <a:graphicData uri="http://schemas.openxmlformats.org/presentationml/2006/ole">
            <mc:AlternateContent xmlns:mc="http://schemas.openxmlformats.org/markup-compatibility/2006">
              <mc:Choice xmlns:v="urn:schemas-microsoft-com:vml" Requires="v">
                <p:oleObj spid="_x0000_s1040" name="Bitmap Image" r:id="rId4" imgW="5158800" imgH="4229280" progId="Paint.Picture">
                  <p:embed/>
                </p:oleObj>
              </mc:Choice>
              <mc:Fallback>
                <p:oleObj name="Bitmap Image" r:id="rId4" imgW="5158800" imgH="4229280" progId="Paint.Picture">
                  <p:embed/>
                  <p:pic>
                    <p:nvPicPr>
                      <p:cNvPr id="7" name="Object 6">
                        <a:extLst>
                          <a:ext uri="{FF2B5EF4-FFF2-40B4-BE49-F238E27FC236}">
                            <a16:creationId xmlns:a16="http://schemas.microsoft.com/office/drawing/2014/main" id="{F90C31A3-80CC-4063-8C24-736B807D93AC}"/>
                          </a:ext>
                        </a:extLst>
                      </p:cNvPr>
                      <p:cNvPicPr/>
                      <p:nvPr/>
                    </p:nvPicPr>
                    <p:blipFill>
                      <a:blip r:embed="rId5"/>
                      <a:stretch>
                        <a:fillRect/>
                      </a:stretch>
                    </p:blipFill>
                    <p:spPr>
                      <a:xfrm>
                        <a:off x="3078956" y="735807"/>
                        <a:ext cx="3965398" cy="427196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B9CAFA26-CA3A-4A15-BAC1-C7E45843C1AC}"/>
              </a:ext>
            </a:extLst>
          </p:cNvPr>
          <p:cNvSpPr txBox="1"/>
          <p:nvPr/>
        </p:nvSpPr>
        <p:spPr>
          <a:xfrm>
            <a:off x="400050" y="181808"/>
            <a:ext cx="6093618"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CA" dirty="0"/>
              <a:t>Pie- Charts Visualization for Univariate Variables: </a:t>
            </a:r>
          </a:p>
        </p:txBody>
      </p:sp>
    </p:spTree>
    <p:extLst>
      <p:ext uri="{BB962C8B-B14F-4D97-AF65-F5344CB8AC3E}">
        <p14:creationId xmlns:p14="http://schemas.microsoft.com/office/powerpoint/2010/main" val="217385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3EC6F2-3F5B-4FA1-B1F8-7C2288DB4490}"/>
              </a:ext>
            </a:extLst>
          </p:cNvPr>
          <p:cNvSpPr txBox="1"/>
          <p:nvPr/>
        </p:nvSpPr>
        <p:spPr>
          <a:xfrm>
            <a:off x="500063" y="492919"/>
            <a:ext cx="5157787" cy="3436144"/>
          </a:xfrm>
          <a:prstGeom prst="rect">
            <a:avLst/>
          </a:prstGeom>
          <a:noFill/>
        </p:spPr>
        <p:txBody>
          <a:bodyPr wrap="square" rtlCol="0">
            <a:spAutoFit/>
          </a:bodyPr>
          <a:lstStyle/>
          <a:p>
            <a:endParaRPr lang="en-CA" dirty="0"/>
          </a:p>
        </p:txBody>
      </p:sp>
      <p:sp>
        <p:nvSpPr>
          <p:cNvPr id="2" name="TextBox 1">
            <a:extLst>
              <a:ext uri="{FF2B5EF4-FFF2-40B4-BE49-F238E27FC236}">
                <a16:creationId xmlns:a16="http://schemas.microsoft.com/office/drawing/2014/main" id="{88EC0C56-50C5-4431-A47D-E500DA011A21}"/>
              </a:ext>
            </a:extLst>
          </p:cNvPr>
          <p:cNvSpPr txBox="1"/>
          <p:nvPr/>
        </p:nvSpPr>
        <p:spPr>
          <a:xfrm>
            <a:off x="414338" y="314325"/>
            <a:ext cx="6093618"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CA" dirty="0"/>
              <a:t>Bi-Variate Analysis:</a:t>
            </a:r>
          </a:p>
        </p:txBody>
      </p:sp>
      <p:sp>
        <p:nvSpPr>
          <p:cNvPr id="3" name="TextBox 2">
            <a:extLst>
              <a:ext uri="{FF2B5EF4-FFF2-40B4-BE49-F238E27FC236}">
                <a16:creationId xmlns:a16="http://schemas.microsoft.com/office/drawing/2014/main" id="{1CC14F4E-D3E4-4E50-B502-867556BF842C}"/>
              </a:ext>
            </a:extLst>
          </p:cNvPr>
          <p:cNvSpPr txBox="1"/>
          <p:nvPr/>
        </p:nvSpPr>
        <p:spPr>
          <a:xfrm>
            <a:off x="314326" y="1076295"/>
            <a:ext cx="6029325" cy="3693319"/>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t>Bivariate analysis is utilized to track down the connection between two variables. </a:t>
            </a:r>
          </a:p>
          <a:p>
            <a:pPr marL="285750" indent="-285750" algn="just">
              <a:buFont typeface="Wingdings" panose="05000000000000000000" pitchFamily="2" charset="2"/>
              <a:buChar char="v"/>
            </a:pPr>
            <a:r>
              <a:rPr lang="en-US" dirty="0"/>
              <a:t>Analysis can be performed for mix of categorical and continuous factors. </a:t>
            </a:r>
          </a:p>
          <a:p>
            <a:pPr marL="285750" indent="-285750" algn="just">
              <a:buFont typeface="Wingdings" panose="05000000000000000000" pitchFamily="2" charset="2"/>
              <a:buChar char="v"/>
            </a:pPr>
            <a:r>
              <a:rPr lang="en-US" dirty="0"/>
              <a:t>Scatter plot is appropriate for breaking down two constant factors. It demonstrates the linear or non-linear connection between the factors. </a:t>
            </a:r>
          </a:p>
          <a:p>
            <a:pPr marL="285750" indent="-285750" algn="just">
              <a:buFont typeface="Wingdings" panose="05000000000000000000" pitchFamily="2" charset="2"/>
              <a:buChar char="v"/>
            </a:pPr>
            <a:r>
              <a:rPr lang="en-US" dirty="0"/>
              <a:t>Bar graphs assist with the understanding the connection between two categorical factors. </a:t>
            </a:r>
          </a:p>
          <a:p>
            <a:pPr marL="285750" indent="-285750" algn="just">
              <a:buFont typeface="Wingdings" panose="05000000000000000000" pitchFamily="2" charset="2"/>
              <a:buChar char="v"/>
            </a:pPr>
            <a:r>
              <a:rPr lang="en-US" dirty="0"/>
              <a:t>Certain factual tests are likewise used to viably comprehend bivariate relationships. </a:t>
            </a:r>
          </a:p>
          <a:p>
            <a:pPr marL="285750" indent="-285750" algn="just">
              <a:buFont typeface="Wingdings" panose="05000000000000000000" pitchFamily="2" charset="2"/>
              <a:buChar char="v"/>
            </a:pPr>
            <a:r>
              <a:rPr lang="en-US" dirty="0" err="1"/>
              <a:t>Scipy</a:t>
            </a:r>
            <a:r>
              <a:rPr lang="en-US" dirty="0"/>
              <a:t> library has broad modules for playing out these tests in Python</a:t>
            </a:r>
            <a:endParaRPr lang="en-CA" dirty="0"/>
          </a:p>
        </p:txBody>
      </p:sp>
    </p:spTree>
    <p:extLst>
      <p:ext uri="{BB962C8B-B14F-4D97-AF65-F5344CB8AC3E}">
        <p14:creationId xmlns:p14="http://schemas.microsoft.com/office/powerpoint/2010/main" val="75623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3EC6F2-3F5B-4FA1-B1F8-7C2288DB4490}"/>
              </a:ext>
            </a:extLst>
          </p:cNvPr>
          <p:cNvSpPr txBox="1"/>
          <p:nvPr/>
        </p:nvSpPr>
        <p:spPr>
          <a:xfrm>
            <a:off x="500063" y="492919"/>
            <a:ext cx="5157787" cy="3436144"/>
          </a:xfrm>
          <a:prstGeom prst="rect">
            <a:avLst/>
          </a:prstGeom>
          <a:noFill/>
        </p:spPr>
        <p:txBody>
          <a:bodyPr wrap="square" rtlCol="0">
            <a:spAutoFit/>
          </a:bodyPr>
          <a:lstStyle/>
          <a:p>
            <a:endParaRPr lang="en-CA" dirty="0"/>
          </a:p>
        </p:txBody>
      </p:sp>
      <p:pic>
        <p:nvPicPr>
          <p:cNvPr id="5" name="Picture 4">
            <a:extLst>
              <a:ext uri="{FF2B5EF4-FFF2-40B4-BE49-F238E27FC236}">
                <a16:creationId xmlns:a16="http://schemas.microsoft.com/office/drawing/2014/main" id="{9E6406F0-89F6-4EAF-B6FF-6B3195A370EE}"/>
              </a:ext>
            </a:extLst>
          </p:cNvPr>
          <p:cNvPicPr>
            <a:picLocks noChangeAspect="1"/>
          </p:cNvPicPr>
          <p:nvPr/>
        </p:nvPicPr>
        <p:blipFill>
          <a:blip r:embed="rId2"/>
          <a:stretch>
            <a:fillRect/>
          </a:stretch>
        </p:blipFill>
        <p:spPr>
          <a:xfrm>
            <a:off x="500063" y="556584"/>
            <a:ext cx="2878931" cy="1769711"/>
          </a:xfrm>
          <a:prstGeom prst="rect">
            <a:avLst/>
          </a:prstGeom>
        </p:spPr>
      </p:pic>
      <p:pic>
        <p:nvPicPr>
          <p:cNvPr id="8" name="Picture 7">
            <a:extLst>
              <a:ext uri="{FF2B5EF4-FFF2-40B4-BE49-F238E27FC236}">
                <a16:creationId xmlns:a16="http://schemas.microsoft.com/office/drawing/2014/main" id="{5337ADC4-EE6B-4872-9C71-242DEA2A0371}"/>
              </a:ext>
            </a:extLst>
          </p:cNvPr>
          <p:cNvPicPr>
            <a:picLocks noChangeAspect="1"/>
          </p:cNvPicPr>
          <p:nvPr/>
        </p:nvPicPr>
        <p:blipFill>
          <a:blip r:embed="rId3"/>
          <a:stretch>
            <a:fillRect/>
          </a:stretch>
        </p:blipFill>
        <p:spPr>
          <a:xfrm>
            <a:off x="3783043" y="555441"/>
            <a:ext cx="2878932" cy="1770854"/>
          </a:xfrm>
          <a:prstGeom prst="rect">
            <a:avLst/>
          </a:prstGeom>
        </p:spPr>
      </p:pic>
      <p:pic>
        <p:nvPicPr>
          <p:cNvPr id="10" name="Picture 9">
            <a:extLst>
              <a:ext uri="{FF2B5EF4-FFF2-40B4-BE49-F238E27FC236}">
                <a16:creationId xmlns:a16="http://schemas.microsoft.com/office/drawing/2014/main" id="{19C7FB08-3B54-44B0-A12A-C2C29B62F74A}"/>
              </a:ext>
            </a:extLst>
          </p:cNvPr>
          <p:cNvPicPr>
            <a:picLocks noChangeAspect="1"/>
          </p:cNvPicPr>
          <p:nvPr/>
        </p:nvPicPr>
        <p:blipFill>
          <a:blip r:embed="rId4"/>
          <a:stretch>
            <a:fillRect/>
          </a:stretch>
        </p:blipFill>
        <p:spPr>
          <a:xfrm>
            <a:off x="1384953" y="2389960"/>
            <a:ext cx="4796181" cy="2698712"/>
          </a:xfrm>
          <a:prstGeom prst="rect">
            <a:avLst/>
          </a:prstGeom>
        </p:spPr>
      </p:pic>
      <p:sp>
        <p:nvSpPr>
          <p:cNvPr id="11" name="TextBox 10">
            <a:extLst>
              <a:ext uri="{FF2B5EF4-FFF2-40B4-BE49-F238E27FC236}">
                <a16:creationId xmlns:a16="http://schemas.microsoft.com/office/drawing/2014/main" id="{10266F2C-4EB8-4EA1-B3F5-1D11D341C73C}"/>
              </a:ext>
            </a:extLst>
          </p:cNvPr>
          <p:cNvSpPr txBox="1"/>
          <p:nvPr/>
        </p:nvSpPr>
        <p:spPr>
          <a:xfrm>
            <a:off x="414338" y="91755"/>
            <a:ext cx="6093618"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CA" dirty="0"/>
              <a:t>Bar Plot – Scatter Plot for Bi-Variate Variables:</a:t>
            </a:r>
          </a:p>
        </p:txBody>
      </p:sp>
    </p:spTree>
    <p:extLst>
      <p:ext uri="{BB962C8B-B14F-4D97-AF65-F5344CB8AC3E}">
        <p14:creationId xmlns:p14="http://schemas.microsoft.com/office/powerpoint/2010/main" val="98442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3EC6F2-3F5B-4FA1-B1F8-7C2288DB4490}"/>
              </a:ext>
            </a:extLst>
          </p:cNvPr>
          <p:cNvSpPr txBox="1"/>
          <p:nvPr/>
        </p:nvSpPr>
        <p:spPr>
          <a:xfrm>
            <a:off x="500063" y="492919"/>
            <a:ext cx="5157787" cy="3436144"/>
          </a:xfrm>
          <a:prstGeom prst="rect">
            <a:avLst/>
          </a:prstGeom>
          <a:noFill/>
        </p:spPr>
        <p:txBody>
          <a:bodyPr wrap="square" rtlCol="0">
            <a:spAutoFit/>
          </a:bodyPr>
          <a:lstStyle/>
          <a:p>
            <a:endParaRPr lang="en-CA" dirty="0"/>
          </a:p>
        </p:txBody>
      </p:sp>
      <p:sp>
        <p:nvSpPr>
          <p:cNvPr id="2" name="TextBox 1">
            <a:extLst>
              <a:ext uri="{FF2B5EF4-FFF2-40B4-BE49-F238E27FC236}">
                <a16:creationId xmlns:a16="http://schemas.microsoft.com/office/drawing/2014/main" id="{88EC0C56-50C5-4431-A47D-E500DA011A21}"/>
              </a:ext>
            </a:extLst>
          </p:cNvPr>
          <p:cNvSpPr txBox="1"/>
          <p:nvPr/>
        </p:nvSpPr>
        <p:spPr>
          <a:xfrm>
            <a:off x="414338" y="314325"/>
            <a:ext cx="6093618"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CA" dirty="0"/>
              <a:t>Transformation Steps: </a:t>
            </a:r>
          </a:p>
        </p:txBody>
      </p:sp>
      <p:sp>
        <p:nvSpPr>
          <p:cNvPr id="3" name="TextBox 2">
            <a:extLst>
              <a:ext uri="{FF2B5EF4-FFF2-40B4-BE49-F238E27FC236}">
                <a16:creationId xmlns:a16="http://schemas.microsoft.com/office/drawing/2014/main" id="{1CC14F4E-D3E4-4E50-B502-867556BF842C}"/>
              </a:ext>
            </a:extLst>
          </p:cNvPr>
          <p:cNvSpPr txBox="1"/>
          <p:nvPr/>
        </p:nvSpPr>
        <p:spPr>
          <a:xfrm>
            <a:off x="350045" y="1140589"/>
            <a:ext cx="6029325" cy="3139321"/>
          </a:xfrm>
          <a:prstGeom prst="rect">
            <a:avLst/>
          </a:prstGeom>
          <a:noFill/>
        </p:spPr>
        <p:txBody>
          <a:bodyPr wrap="square" rtlCol="0">
            <a:spAutoFit/>
          </a:bodyPr>
          <a:lstStyle/>
          <a:p>
            <a:pPr algn="just"/>
            <a:r>
              <a:rPr lang="en-US" dirty="0"/>
              <a:t>Transformation of our banking dataset we expect rigorously. Initially we studied the dataset. The steps which we are performing are as follows: </a:t>
            </a:r>
          </a:p>
          <a:p>
            <a:pPr algn="just"/>
            <a:endParaRPr lang="en-US" dirty="0"/>
          </a:p>
          <a:p>
            <a:pPr marL="285750" indent="-285750" algn="just">
              <a:buFont typeface="Wingdings" panose="05000000000000000000" pitchFamily="2" charset="2"/>
              <a:buChar char="q"/>
            </a:pPr>
            <a:r>
              <a:rPr lang="en-US" dirty="0"/>
              <a:t>To check the data set volume. </a:t>
            </a:r>
          </a:p>
          <a:p>
            <a:pPr marL="285750" indent="-285750" algn="just">
              <a:buFont typeface="Wingdings" panose="05000000000000000000" pitchFamily="2" charset="2"/>
              <a:buChar char="q"/>
            </a:pPr>
            <a:r>
              <a:rPr lang="en-US" dirty="0"/>
              <a:t>To find the data variable types.</a:t>
            </a:r>
          </a:p>
          <a:p>
            <a:pPr marL="285750" indent="-285750" algn="just">
              <a:buFont typeface="Wingdings" panose="05000000000000000000" pitchFamily="2" charset="2"/>
              <a:buChar char="q"/>
            </a:pPr>
            <a:r>
              <a:rPr lang="en-US" dirty="0"/>
              <a:t>We are going to check if null values exists and determine whether they have so much impact and need to omit them records. </a:t>
            </a:r>
          </a:p>
          <a:p>
            <a:pPr marL="285750" indent="-285750" algn="just">
              <a:buFont typeface="Wingdings" panose="05000000000000000000" pitchFamily="2" charset="2"/>
              <a:buChar char="q"/>
            </a:pPr>
            <a:r>
              <a:rPr lang="en-US" dirty="0"/>
              <a:t>Perform Uni-variate analysis of the data to find outliers and imbalance of the data.</a:t>
            </a:r>
            <a:endParaRPr lang="en-CA" dirty="0"/>
          </a:p>
        </p:txBody>
      </p:sp>
    </p:spTree>
    <p:extLst>
      <p:ext uri="{BB962C8B-B14F-4D97-AF65-F5344CB8AC3E}">
        <p14:creationId xmlns:p14="http://schemas.microsoft.com/office/powerpoint/2010/main" val="276590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868FB-6EFA-4E7B-B1B3-35A188096236}"/>
              </a:ext>
            </a:extLst>
          </p:cNvPr>
          <p:cNvSpPr>
            <a:spLocks noGrp="1"/>
          </p:cNvSpPr>
          <p:nvPr>
            <p:ph type="title"/>
          </p:nvPr>
        </p:nvSpPr>
        <p:spPr/>
        <p:txBody>
          <a:bodyPr>
            <a:normAutofit/>
          </a:bodyPr>
          <a:lstStyle/>
          <a:p>
            <a:r>
              <a:rPr lang="en-US" sz="2800" dirty="0"/>
              <a:t>Data Cleaning / Transformation</a:t>
            </a:r>
            <a:endParaRPr lang="en-CA" sz="2800" dirty="0"/>
          </a:p>
        </p:txBody>
      </p:sp>
      <p:sp>
        <p:nvSpPr>
          <p:cNvPr id="3" name="Content Placeholder 2">
            <a:extLst>
              <a:ext uri="{FF2B5EF4-FFF2-40B4-BE49-F238E27FC236}">
                <a16:creationId xmlns:a16="http://schemas.microsoft.com/office/drawing/2014/main" id="{D61702C2-ECDC-4621-9F8E-65CE8E4A5413}"/>
              </a:ext>
            </a:extLst>
          </p:cNvPr>
          <p:cNvSpPr>
            <a:spLocks noGrp="1"/>
          </p:cNvSpPr>
          <p:nvPr>
            <p:ph idx="1"/>
          </p:nvPr>
        </p:nvSpPr>
        <p:spPr/>
        <p:txBody>
          <a:bodyPr>
            <a:normAutofit/>
          </a:bodyPr>
          <a:lstStyle/>
          <a:p>
            <a:r>
              <a:rPr lang="en-US" sz="1800" b="0" i="0" dirty="0">
                <a:solidFill>
                  <a:srgbClr val="000000"/>
                </a:solidFill>
                <a:effectLst/>
              </a:rPr>
              <a:t>Banking dataset does not have any missing values in any of the variables. </a:t>
            </a:r>
          </a:p>
          <a:p>
            <a:pPr marL="0" indent="0">
              <a:buNone/>
            </a:pPr>
            <a:endParaRPr lang="en-US" sz="1800" b="0" i="0" dirty="0">
              <a:solidFill>
                <a:srgbClr val="000000"/>
              </a:solidFill>
              <a:effectLst/>
            </a:endParaRPr>
          </a:p>
          <a:p>
            <a:r>
              <a:rPr lang="en-US" sz="1800" b="0" i="0" dirty="0">
                <a:solidFill>
                  <a:srgbClr val="000000"/>
                </a:solidFill>
                <a:effectLst/>
              </a:rPr>
              <a:t>We constructed multiple attempts to find out missing values, irrelevant data and unwanted variables.</a:t>
            </a:r>
          </a:p>
          <a:p>
            <a:endParaRPr lang="en-US" sz="1800" b="0" i="0" dirty="0">
              <a:solidFill>
                <a:srgbClr val="000000"/>
              </a:solidFill>
              <a:effectLst/>
            </a:endParaRPr>
          </a:p>
          <a:p>
            <a:r>
              <a:rPr lang="en-US" sz="1800" dirty="0">
                <a:solidFill>
                  <a:schemeClr val="tx1"/>
                </a:solidFill>
              </a:rPr>
              <a:t>We felt that column default is unnecessary for us to we dropped that column from our dataset.</a:t>
            </a:r>
            <a:endParaRPr lang="en-CA" sz="1800" dirty="0">
              <a:solidFill>
                <a:schemeClr val="tx1"/>
              </a:solidFill>
            </a:endParaRPr>
          </a:p>
          <a:p>
            <a:endParaRPr lang="en-US" sz="1800" b="0" i="0" dirty="0">
              <a:solidFill>
                <a:srgbClr val="000000"/>
              </a:solidFill>
              <a:effectLst/>
            </a:endParaRPr>
          </a:p>
        </p:txBody>
      </p:sp>
    </p:spTree>
    <p:extLst>
      <p:ext uri="{BB962C8B-B14F-4D97-AF65-F5344CB8AC3E}">
        <p14:creationId xmlns:p14="http://schemas.microsoft.com/office/powerpoint/2010/main" val="3019420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7FE0-7FDB-41E4-AF9E-6FB500A905F5}"/>
              </a:ext>
            </a:extLst>
          </p:cNvPr>
          <p:cNvSpPr>
            <a:spLocks noGrp="1"/>
          </p:cNvSpPr>
          <p:nvPr>
            <p:ph type="title"/>
          </p:nvPr>
        </p:nvSpPr>
        <p:spPr/>
        <p:txBody>
          <a:bodyPr>
            <a:normAutofit/>
          </a:bodyPr>
          <a:lstStyle/>
          <a:p>
            <a:r>
              <a:rPr lang="en-CA" sz="2400" b="1" i="0" dirty="0">
                <a:effectLst/>
              </a:rPr>
              <a:t>Electronic Design Automation [EDA]:</a:t>
            </a:r>
            <a:endParaRPr lang="en-CA" sz="2400" dirty="0"/>
          </a:p>
        </p:txBody>
      </p:sp>
      <p:sp>
        <p:nvSpPr>
          <p:cNvPr id="3" name="Content Placeholder 2">
            <a:extLst>
              <a:ext uri="{FF2B5EF4-FFF2-40B4-BE49-F238E27FC236}">
                <a16:creationId xmlns:a16="http://schemas.microsoft.com/office/drawing/2014/main" id="{1304B05E-6300-4B3E-AC2E-ECAC3C2BDC54}"/>
              </a:ext>
            </a:extLst>
          </p:cNvPr>
          <p:cNvSpPr>
            <a:spLocks noGrp="1"/>
          </p:cNvSpPr>
          <p:nvPr>
            <p:ph idx="1"/>
          </p:nvPr>
        </p:nvSpPr>
        <p:spPr/>
        <p:txBody>
          <a:bodyPr>
            <a:normAutofit/>
          </a:bodyPr>
          <a:lstStyle/>
          <a:p>
            <a:endParaRPr lang="en-US" dirty="0"/>
          </a:p>
          <a:p>
            <a:r>
              <a:rPr lang="en-US" sz="2000" dirty="0"/>
              <a:t>We have created different types of </a:t>
            </a:r>
            <a:r>
              <a:rPr lang="en-US" sz="2000" dirty="0" err="1"/>
              <a:t>visualizatons</a:t>
            </a:r>
            <a:r>
              <a:rPr lang="en-US" sz="2000" dirty="0"/>
              <a:t> using EDA.</a:t>
            </a:r>
          </a:p>
          <a:p>
            <a:endParaRPr lang="en-CA" dirty="0"/>
          </a:p>
        </p:txBody>
      </p:sp>
      <p:pic>
        <p:nvPicPr>
          <p:cNvPr id="5" name="Picture 4" descr="Chart, bar chart&#10;&#10;Description automatically generated">
            <a:extLst>
              <a:ext uri="{FF2B5EF4-FFF2-40B4-BE49-F238E27FC236}">
                <a16:creationId xmlns:a16="http://schemas.microsoft.com/office/drawing/2014/main" id="{3EF09434-FF9A-4B41-98FB-B056FEAF6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834" y="2836068"/>
            <a:ext cx="4142366" cy="2307431"/>
          </a:xfrm>
          <a:prstGeom prst="rect">
            <a:avLst/>
          </a:prstGeom>
        </p:spPr>
      </p:pic>
    </p:spTree>
    <p:extLst>
      <p:ext uri="{BB962C8B-B14F-4D97-AF65-F5344CB8AC3E}">
        <p14:creationId xmlns:p14="http://schemas.microsoft.com/office/powerpoint/2010/main" val="4085066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PowerPoint&#10;&#10;Description automatically generated">
            <a:extLst>
              <a:ext uri="{FF2B5EF4-FFF2-40B4-BE49-F238E27FC236}">
                <a16:creationId xmlns:a16="http://schemas.microsoft.com/office/drawing/2014/main" id="{99FF97AC-0B01-4F67-88E6-07DCE1A72B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49" y="494071"/>
            <a:ext cx="3687097" cy="3495368"/>
          </a:xfrm>
        </p:spPr>
      </p:pic>
      <p:pic>
        <p:nvPicPr>
          <p:cNvPr id="7" name="Picture 6" descr="Chart, histogram&#10;&#10;Description automatically generated">
            <a:extLst>
              <a:ext uri="{FF2B5EF4-FFF2-40B4-BE49-F238E27FC236}">
                <a16:creationId xmlns:a16="http://schemas.microsoft.com/office/drawing/2014/main" id="{BB9BBFA6-FB60-4F2E-A01D-A4B50438B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5194" y="494071"/>
            <a:ext cx="3177670" cy="3244644"/>
          </a:xfrm>
          <a:prstGeom prst="rect">
            <a:avLst/>
          </a:prstGeom>
        </p:spPr>
      </p:pic>
    </p:spTree>
    <p:extLst>
      <p:ext uri="{BB962C8B-B14F-4D97-AF65-F5344CB8AC3E}">
        <p14:creationId xmlns:p14="http://schemas.microsoft.com/office/powerpoint/2010/main" val="155676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Team Members</a:t>
            </a:r>
          </a:p>
        </p:txBody>
      </p:sp>
      <p:graphicFrame>
        <p:nvGraphicFramePr>
          <p:cNvPr id="6" name="Table 6">
            <a:extLst>
              <a:ext uri="{FF2B5EF4-FFF2-40B4-BE49-F238E27FC236}">
                <a16:creationId xmlns:a16="http://schemas.microsoft.com/office/drawing/2014/main" id="{8EC27C2A-614E-41BC-B0C9-0D2FE18A40FB}"/>
              </a:ext>
            </a:extLst>
          </p:cNvPr>
          <p:cNvGraphicFramePr>
            <a:graphicFrameLocks noGrp="1"/>
          </p:cNvGraphicFramePr>
          <p:nvPr>
            <p:extLst>
              <p:ext uri="{D42A27DB-BD31-4B8C-83A1-F6EECF244321}">
                <p14:modId xmlns:p14="http://schemas.microsoft.com/office/powerpoint/2010/main" val="2130667226"/>
              </p:ext>
            </p:extLst>
          </p:nvPr>
        </p:nvGraphicFramePr>
        <p:xfrm>
          <a:off x="634703" y="1736367"/>
          <a:ext cx="7737772" cy="2468880"/>
        </p:xfrm>
        <a:graphic>
          <a:graphicData uri="http://schemas.openxmlformats.org/drawingml/2006/table">
            <a:tbl>
              <a:tblPr firstRow="1" bandRow="1">
                <a:tableStyleId>{5C22544A-7EE6-4342-B048-85BDC9FD1C3A}</a:tableStyleId>
              </a:tblPr>
              <a:tblGrid>
                <a:gridCol w="3868886">
                  <a:extLst>
                    <a:ext uri="{9D8B030D-6E8A-4147-A177-3AD203B41FA5}">
                      <a16:colId xmlns:a16="http://schemas.microsoft.com/office/drawing/2014/main" val="2393126999"/>
                    </a:ext>
                  </a:extLst>
                </a:gridCol>
                <a:gridCol w="3868886">
                  <a:extLst>
                    <a:ext uri="{9D8B030D-6E8A-4147-A177-3AD203B41FA5}">
                      <a16:colId xmlns:a16="http://schemas.microsoft.com/office/drawing/2014/main" val="1868553276"/>
                    </a:ext>
                  </a:extLst>
                </a:gridCol>
              </a:tblGrid>
              <a:tr h="334788">
                <a:tc>
                  <a:txBody>
                    <a:bodyPr/>
                    <a:lstStyle/>
                    <a:p>
                      <a:pPr algn="ctr"/>
                      <a:r>
                        <a:rPr lang="en-CA" b="1" dirty="0">
                          <a:latin typeface="+mj-lt"/>
                        </a:rPr>
                        <a:t>Student Name</a:t>
                      </a:r>
                    </a:p>
                  </a:txBody>
                  <a:tcPr>
                    <a:solidFill>
                      <a:schemeClr val="accent3">
                        <a:lumMod val="50000"/>
                      </a:schemeClr>
                    </a:solidFill>
                  </a:tcPr>
                </a:tc>
                <a:tc>
                  <a:txBody>
                    <a:bodyPr/>
                    <a:lstStyle/>
                    <a:p>
                      <a:pPr algn="ctr"/>
                      <a:r>
                        <a:rPr lang="en-CA" b="1" dirty="0">
                          <a:latin typeface="+mj-lt"/>
                        </a:rPr>
                        <a:t>Student ID</a:t>
                      </a:r>
                    </a:p>
                  </a:txBody>
                  <a:tcPr>
                    <a:solidFill>
                      <a:schemeClr val="accent3">
                        <a:lumMod val="50000"/>
                      </a:schemeClr>
                    </a:solidFill>
                  </a:tcPr>
                </a:tc>
                <a:extLst>
                  <a:ext uri="{0D108BD9-81ED-4DB2-BD59-A6C34878D82A}">
                    <a16:rowId xmlns:a16="http://schemas.microsoft.com/office/drawing/2014/main" val="2018885450"/>
                  </a:ext>
                </a:extLst>
              </a:tr>
              <a:tr h="339438">
                <a:tc>
                  <a:txBody>
                    <a:bodyPr/>
                    <a:lstStyle/>
                    <a:p>
                      <a:pPr algn="ctr"/>
                      <a:r>
                        <a:rPr lang="en-CA" b="1">
                          <a:latin typeface="+mj-lt"/>
                        </a:rPr>
                        <a:t>Shashwat Rahul Sachdeva </a:t>
                      </a:r>
                      <a:endParaRPr lang="en-CA" b="1" dirty="0">
                        <a:latin typeface="+mj-lt"/>
                      </a:endParaRPr>
                    </a:p>
                  </a:txBody>
                  <a:tcPr/>
                </a:tc>
                <a:tc>
                  <a:txBody>
                    <a:bodyPr/>
                    <a:lstStyle/>
                    <a:p>
                      <a:pPr algn="ctr"/>
                      <a:r>
                        <a:rPr lang="en-CA" sz="1800" b="1">
                          <a:solidFill>
                            <a:schemeClr val="tx1"/>
                          </a:solidFill>
                          <a:latin typeface="+mj-lt"/>
                        </a:rPr>
                        <a:t>0768857</a:t>
                      </a:r>
                      <a:endParaRPr lang="en-CA" b="1" dirty="0">
                        <a:latin typeface="+mj-lt"/>
                      </a:endParaRPr>
                    </a:p>
                  </a:txBody>
                  <a:tcPr/>
                </a:tc>
                <a:extLst>
                  <a:ext uri="{0D108BD9-81ED-4DB2-BD59-A6C34878D82A}">
                    <a16:rowId xmlns:a16="http://schemas.microsoft.com/office/drawing/2014/main" val="828538699"/>
                  </a:ext>
                </a:extLst>
              </a:tr>
              <a:tr h="339438">
                <a:tc>
                  <a:txBody>
                    <a:bodyPr/>
                    <a:lstStyle/>
                    <a:p>
                      <a:pPr algn="ctr"/>
                      <a:r>
                        <a:rPr lang="en-CA" sz="1800" b="1">
                          <a:solidFill>
                            <a:schemeClr val="tx1"/>
                          </a:solidFill>
                          <a:latin typeface="+mj-lt"/>
                        </a:rPr>
                        <a:t>Tushar Rajendra Shinde </a:t>
                      </a:r>
                      <a:endParaRPr lang="en-CA" b="1" dirty="0">
                        <a:latin typeface="+mj-lt"/>
                      </a:endParaRPr>
                    </a:p>
                  </a:txBody>
                  <a:tcPr/>
                </a:tc>
                <a:tc>
                  <a:txBody>
                    <a:bodyPr/>
                    <a:lstStyle/>
                    <a:p>
                      <a:pPr algn="ctr"/>
                      <a:r>
                        <a:rPr lang="en-CA" sz="1800" b="1">
                          <a:solidFill>
                            <a:schemeClr val="tx1"/>
                          </a:solidFill>
                          <a:latin typeface="+mj-lt"/>
                        </a:rPr>
                        <a:t>0791249</a:t>
                      </a:r>
                      <a:endParaRPr lang="en-CA" b="1" dirty="0">
                        <a:latin typeface="+mj-lt"/>
                      </a:endParaRPr>
                    </a:p>
                  </a:txBody>
                  <a:tcPr/>
                </a:tc>
                <a:extLst>
                  <a:ext uri="{0D108BD9-81ED-4DB2-BD59-A6C34878D82A}">
                    <a16:rowId xmlns:a16="http://schemas.microsoft.com/office/drawing/2014/main" val="1334369216"/>
                  </a:ext>
                </a:extLst>
              </a:tr>
              <a:tr h="339438">
                <a:tc>
                  <a:txBody>
                    <a:bodyPr/>
                    <a:lstStyle/>
                    <a:p>
                      <a:pPr algn="ctr"/>
                      <a:r>
                        <a:rPr lang="en-CA" sz="1800" b="1">
                          <a:solidFill>
                            <a:schemeClr val="tx1"/>
                          </a:solidFill>
                          <a:latin typeface="+mj-lt"/>
                        </a:rPr>
                        <a:t>Archit Raju Asutkar </a:t>
                      </a:r>
                      <a:endParaRPr lang="en-CA" b="1" dirty="0">
                        <a:latin typeface="+mj-lt"/>
                      </a:endParaRPr>
                    </a:p>
                  </a:txBody>
                  <a:tcPr/>
                </a:tc>
                <a:tc>
                  <a:txBody>
                    <a:bodyPr/>
                    <a:lstStyle/>
                    <a:p>
                      <a:pPr algn="ctr"/>
                      <a:r>
                        <a:rPr lang="en-CA" sz="1800" b="1">
                          <a:solidFill>
                            <a:schemeClr val="tx1"/>
                          </a:solidFill>
                          <a:latin typeface="+mj-lt"/>
                        </a:rPr>
                        <a:t>0789221</a:t>
                      </a:r>
                      <a:endParaRPr lang="en-CA" b="1" dirty="0">
                        <a:latin typeface="+mj-lt"/>
                      </a:endParaRPr>
                    </a:p>
                  </a:txBody>
                  <a:tcPr/>
                </a:tc>
                <a:extLst>
                  <a:ext uri="{0D108BD9-81ED-4DB2-BD59-A6C34878D82A}">
                    <a16:rowId xmlns:a16="http://schemas.microsoft.com/office/drawing/2014/main" val="108664599"/>
                  </a:ext>
                </a:extLst>
              </a:tr>
              <a:tr h="585879">
                <a:tc>
                  <a:txBody>
                    <a:bodyPr/>
                    <a:lstStyle/>
                    <a:p>
                      <a:pPr algn="ctr"/>
                      <a:r>
                        <a:rPr lang="en-CA" sz="1800" b="1">
                          <a:solidFill>
                            <a:schemeClr val="tx1"/>
                          </a:solidFill>
                          <a:latin typeface="+mj-lt"/>
                        </a:rPr>
                        <a:t>Weeramundage Ishani Madushika Piyathilake</a:t>
                      </a:r>
                      <a:endParaRPr lang="en-CA" b="1" dirty="0">
                        <a:latin typeface="+mj-lt"/>
                      </a:endParaRPr>
                    </a:p>
                  </a:txBody>
                  <a:tcPr/>
                </a:tc>
                <a:tc>
                  <a:txBody>
                    <a:bodyPr/>
                    <a:lstStyle/>
                    <a:p>
                      <a:pPr algn="ctr"/>
                      <a:r>
                        <a:rPr lang="en-CA" sz="1800" b="1">
                          <a:solidFill>
                            <a:schemeClr val="tx1"/>
                          </a:solidFill>
                          <a:latin typeface="+mj-lt"/>
                        </a:rPr>
                        <a:t>0796108</a:t>
                      </a:r>
                      <a:endParaRPr lang="en-CA" b="1" dirty="0">
                        <a:latin typeface="+mj-lt"/>
                      </a:endParaRPr>
                    </a:p>
                  </a:txBody>
                  <a:tcPr/>
                </a:tc>
                <a:extLst>
                  <a:ext uri="{0D108BD9-81ED-4DB2-BD59-A6C34878D82A}">
                    <a16:rowId xmlns:a16="http://schemas.microsoft.com/office/drawing/2014/main" val="4003337190"/>
                  </a:ext>
                </a:extLst>
              </a:tr>
              <a:tr h="339438">
                <a:tc>
                  <a:txBody>
                    <a:bodyPr/>
                    <a:lstStyle/>
                    <a:p>
                      <a:pPr algn="ctr"/>
                      <a:r>
                        <a:rPr lang="en-CA" sz="1800" b="1" dirty="0">
                          <a:solidFill>
                            <a:schemeClr val="tx1"/>
                          </a:solidFill>
                          <a:latin typeface="+mj-lt"/>
                        </a:rPr>
                        <a:t>Dhrumi Tapas Patel </a:t>
                      </a:r>
                      <a:endParaRPr lang="en-CA" b="1" dirty="0">
                        <a:latin typeface="+mj-lt"/>
                      </a:endParaRPr>
                    </a:p>
                  </a:txBody>
                  <a:tcPr/>
                </a:tc>
                <a:tc>
                  <a:txBody>
                    <a:bodyPr/>
                    <a:lstStyle/>
                    <a:p>
                      <a:pPr algn="ctr"/>
                      <a:r>
                        <a:rPr lang="en-CA" sz="1800" b="1" dirty="0">
                          <a:solidFill>
                            <a:schemeClr val="tx1"/>
                          </a:solidFill>
                          <a:latin typeface="+mj-lt"/>
                        </a:rPr>
                        <a:t>0793770</a:t>
                      </a:r>
                      <a:endParaRPr lang="en-CA" b="1" dirty="0">
                        <a:latin typeface="+mj-lt"/>
                      </a:endParaRPr>
                    </a:p>
                  </a:txBody>
                  <a:tcPr/>
                </a:tc>
                <a:extLst>
                  <a:ext uri="{0D108BD9-81ED-4DB2-BD59-A6C34878D82A}">
                    <a16:rowId xmlns:a16="http://schemas.microsoft.com/office/drawing/2014/main" val="2170760636"/>
                  </a:ext>
                </a:extLst>
              </a:tr>
            </a:tbl>
          </a:graphicData>
        </a:graphic>
      </p:graphicFrame>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6AD9C-4BEF-4E33-A5A6-ADF3535A6D5D}"/>
              </a:ext>
            </a:extLst>
          </p:cNvPr>
          <p:cNvSpPr>
            <a:spLocks noGrp="1"/>
          </p:cNvSpPr>
          <p:nvPr>
            <p:ph idx="1"/>
          </p:nvPr>
        </p:nvSpPr>
        <p:spPr>
          <a:xfrm>
            <a:off x="492566" y="650081"/>
            <a:ext cx="6284320" cy="4001545"/>
          </a:xfrm>
        </p:spPr>
        <p:txBody>
          <a:bodyPr>
            <a:normAutofit/>
          </a:bodyPr>
          <a:lstStyle/>
          <a:p>
            <a:pPr algn="l"/>
            <a:r>
              <a:rPr lang="en-US" sz="1900" i="0" dirty="0">
                <a:solidFill>
                  <a:srgbClr val="000000"/>
                </a:solidFill>
                <a:effectLst/>
                <a:cs typeface="Microsoft Tai Le" panose="020B0502040204020203" pitchFamily="34" charset="0"/>
              </a:rPr>
              <a:t>The  bar chart represents the number of contacts performed during this campaign and for given marital status.</a:t>
            </a:r>
          </a:p>
          <a:p>
            <a:pPr algn="l"/>
            <a:endParaRPr lang="en-US" sz="1900" i="0" dirty="0">
              <a:solidFill>
                <a:srgbClr val="000000"/>
              </a:solidFill>
              <a:effectLst/>
              <a:cs typeface="Microsoft Tai Le" panose="020B0502040204020203" pitchFamily="34" charset="0"/>
            </a:endParaRPr>
          </a:p>
          <a:p>
            <a:pPr algn="l"/>
            <a:r>
              <a:rPr lang="en-US" sz="1900" i="0" dirty="0">
                <a:solidFill>
                  <a:srgbClr val="000000"/>
                </a:solidFill>
                <a:effectLst/>
                <a:cs typeface="Microsoft Tai Le" panose="020B0502040204020203" pitchFamily="34" charset="0"/>
              </a:rPr>
              <a:t>We can clear see that number of contacts performed is greater for unknown marital status on the other hand single sort from the variable seems less contacted</a:t>
            </a:r>
            <a:r>
              <a:rPr lang="en-US" sz="1900" b="1" dirty="0">
                <a:solidFill>
                  <a:srgbClr val="000000"/>
                </a:solidFill>
                <a:latin typeface="Helvetica Neue"/>
                <a:cs typeface="Microsoft Tai Le" panose="020B0502040204020203" pitchFamily="34" charset="0"/>
              </a:rPr>
              <a:t>.</a:t>
            </a:r>
            <a:endParaRPr lang="en-US" b="0" i="0" dirty="0">
              <a:solidFill>
                <a:srgbClr val="000000"/>
              </a:solidFill>
              <a:effectLst/>
              <a:latin typeface="Helvetica Neue"/>
            </a:endParaRPr>
          </a:p>
          <a:p>
            <a:endParaRPr lang="en-CA" dirty="0"/>
          </a:p>
        </p:txBody>
      </p:sp>
    </p:spTree>
    <p:extLst>
      <p:ext uri="{BB962C8B-B14F-4D97-AF65-F5344CB8AC3E}">
        <p14:creationId xmlns:p14="http://schemas.microsoft.com/office/powerpoint/2010/main" val="92302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E14E-ACB4-479D-B412-01F221BD1727}"/>
              </a:ext>
            </a:extLst>
          </p:cNvPr>
          <p:cNvSpPr>
            <a:spLocks noGrp="1"/>
          </p:cNvSpPr>
          <p:nvPr>
            <p:ph type="title"/>
          </p:nvPr>
        </p:nvSpPr>
        <p:spPr/>
        <p:txBody>
          <a:bodyPr>
            <a:normAutofit/>
          </a:bodyPr>
          <a:lstStyle/>
          <a:p>
            <a:r>
              <a:rPr lang="en-US" sz="2400" dirty="0"/>
              <a:t>Data Analysis</a:t>
            </a:r>
            <a:endParaRPr lang="en-CA" sz="2400" dirty="0"/>
          </a:p>
        </p:txBody>
      </p:sp>
      <p:sp>
        <p:nvSpPr>
          <p:cNvPr id="3" name="Content Placeholder 2">
            <a:extLst>
              <a:ext uri="{FF2B5EF4-FFF2-40B4-BE49-F238E27FC236}">
                <a16:creationId xmlns:a16="http://schemas.microsoft.com/office/drawing/2014/main" id="{423E90F1-0B15-471F-B682-EFEF2522D78D}"/>
              </a:ext>
            </a:extLst>
          </p:cNvPr>
          <p:cNvSpPr>
            <a:spLocks noGrp="1"/>
          </p:cNvSpPr>
          <p:nvPr>
            <p:ph idx="1"/>
          </p:nvPr>
        </p:nvSpPr>
        <p:spPr>
          <a:xfrm>
            <a:off x="492566" y="1045147"/>
            <a:ext cx="6284320" cy="3511061"/>
          </a:xfrm>
        </p:spPr>
        <p:txBody>
          <a:bodyPr>
            <a:normAutofit/>
          </a:bodyPr>
          <a:lstStyle/>
          <a:p>
            <a:pPr>
              <a:buFont typeface="Wingdings" panose="05000000000000000000" pitchFamily="2" charset="2"/>
              <a:buChar char="Ø"/>
            </a:pPr>
            <a:r>
              <a:rPr lang="en-US" sz="1800" i="0" dirty="0">
                <a:solidFill>
                  <a:srgbClr val="000000"/>
                </a:solidFill>
                <a:effectLst/>
              </a:rPr>
              <a:t>As the future is all about digitalization can we have more effective campaigns via social media ?</a:t>
            </a:r>
            <a:endParaRPr lang="en-CA" sz="1800" dirty="0"/>
          </a:p>
        </p:txBody>
      </p:sp>
      <p:pic>
        <p:nvPicPr>
          <p:cNvPr id="6" name="Picture 5">
            <a:extLst>
              <a:ext uri="{FF2B5EF4-FFF2-40B4-BE49-F238E27FC236}">
                <a16:creationId xmlns:a16="http://schemas.microsoft.com/office/drawing/2014/main" id="{229148B5-BA52-4665-B709-4E68567C9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56" y="1744023"/>
            <a:ext cx="6284321" cy="2113311"/>
          </a:xfrm>
          <a:prstGeom prst="rect">
            <a:avLst/>
          </a:prstGeom>
        </p:spPr>
      </p:pic>
      <p:sp>
        <p:nvSpPr>
          <p:cNvPr id="7" name="TextBox 6">
            <a:extLst>
              <a:ext uri="{FF2B5EF4-FFF2-40B4-BE49-F238E27FC236}">
                <a16:creationId xmlns:a16="http://schemas.microsoft.com/office/drawing/2014/main" id="{3A7854E6-23D5-47BD-968D-870B61040684}"/>
              </a:ext>
            </a:extLst>
          </p:cNvPr>
          <p:cNvSpPr txBox="1"/>
          <p:nvPr/>
        </p:nvSpPr>
        <p:spPr>
          <a:xfrm>
            <a:off x="425210" y="3927946"/>
            <a:ext cx="6149612" cy="1354217"/>
          </a:xfrm>
          <a:prstGeom prst="rect">
            <a:avLst/>
          </a:prstGeom>
          <a:noFill/>
        </p:spPr>
        <p:txBody>
          <a:bodyPr wrap="square" rtlCol="0">
            <a:spAutoFit/>
          </a:bodyPr>
          <a:lstStyle/>
          <a:p>
            <a:pPr algn="just"/>
            <a:r>
              <a:rPr lang="en-US" sz="1600" b="0" i="0" dirty="0">
                <a:solidFill>
                  <a:srgbClr val="212121"/>
                </a:solidFill>
                <a:effectLst/>
                <a:latin typeface="Roboto" panose="02000000000000000000" pitchFamily="2" charset="0"/>
              </a:rPr>
              <a:t>We can predict that singles and the </a:t>
            </a:r>
            <a:r>
              <a:rPr lang="en-US" sz="1600" b="0" i="0" dirty="0" err="1">
                <a:solidFill>
                  <a:srgbClr val="212121"/>
                </a:solidFill>
                <a:effectLst/>
                <a:latin typeface="Roboto" panose="02000000000000000000" pitchFamily="2" charset="0"/>
              </a:rPr>
              <a:t>poeple</a:t>
            </a:r>
            <a:r>
              <a:rPr lang="en-US" sz="1600" b="0" i="0" dirty="0">
                <a:solidFill>
                  <a:srgbClr val="212121"/>
                </a:solidFill>
                <a:effectLst/>
                <a:latin typeface="Roboto" panose="02000000000000000000" pitchFamily="2" charset="0"/>
              </a:rPr>
              <a:t> who have deposited the loan could attend campaign via social media. The reason being we assume singles having age 20-30. So, young generation obviously use Social Network.</a:t>
            </a:r>
          </a:p>
          <a:p>
            <a:pPr algn="just"/>
            <a:endParaRPr lang="en-CA" sz="1600" dirty="0"/>
          </a:p>
        </p:txBody>
      </p:sp>
    </p:spTree>
    <p:extLst>
      <p:ext uri="{BB962C8B-B14F-4D97-AF65-F5344CB8AC3E}">
        <p14:creationId xmlns:p14="http://schemas.microsoft.com/office/powerpoint/2010/main" val="2600670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E14E-ACB4-479D-B412-01F221BD1727}"/>
              </a:ext>
            </a:extLst>
          </p:cNvPr>
          <p:cNvSpPr>
            <a:spLocks noGrp="1"/>
          </p:cNvSpPr>
          <p:nvPr>
            <p:ph type="title"/>
          </p:nvPr>
        </p:nvSpPr>
        <p:spPr/>
        <p:txBody>
          <a:bodyPr>
            <a:normAutofit/>
          </a:bodyPr>
          <a:lstStyle/>
          <a:p>
            <a:r>
              <a:rPr lang="en-US" sz="2400" dirty="0"/>
              <a:t>Data Analysis</a:t>
            </a:r>
            <a:endParaRPr lang="en-CA" sz="2400" dirty="0"/>
          </a:p>
        </p:txBody>
      </p:sp>
      <p:sp>
        <p:nvSpPr>
          <p:cNvPr id="3" name="Content Placeholder 2">
            <a:extLst>
              <a:ext uri="{FF2B5EF4-FFF2-40B4-BE49-F238E27FC236}">
                <a16:creationId xmlns:a16="http://schemas.microsoft.com/office/drawing/2014/main" id="{423E90F1-0B15-471F-B682-EFEF2522D78D}"/>
              </a:ext>
            </a:extLst>
          </p:cNvPr>
          <p:cNvSpPr>
            <a:spLocks noGrp="1"/>
          </p:cNvSpPr>
          <p:nvPr>
            <p:ph idx="1"/>
          </p:nvPr>
        </p:nvSpPr>
        <p:spPr/>
        <p:txBody>
          <a:bodyPr>
            <a:normAutofit/>
          </a:bodyPr>
          <a:lstStyle/>
          <a:p>
            <a:pPr>
              <a:buFont typeface="Wingdings" panose="05000000000000000000" pitchFamily="2" charset="2"/>
              <a:buChar char="Ø"/>
            </a:pPr>
            <a:r>
              <a:rPr lang="en-US" sz="1800" i="0" dirty="0">
                <a:solidFill>
                  <a:srgbClr val="000000"/>
                </a:solidFill>
                <a:effectLst/>
              </a:rPr>
              <a:t>Is there a relation between job title /age /education /martial status &amp; loan defaults?</a:t>
            </a:r>
            <a:endParaRPr lang="en-CA" sz="1800" dirty="0"/>
          </a:p>
        </p:txBody>
      </p:sp>
      <p:pic>
        <p:nvPicPr>
          <p:cNvPr id="5" name="Picture 4" descr="Chart, bar chart&#10;&#10;Description automatically generated">
            <a:extLst>
              <a:ext uri="{FF2B5EF4-FFF2-40B4-BE49-F238E27FC236}">
                <a16:creationId xmlns:a16="http://schemas.microsoft.com/office/drawing/2014/main" id="{4B3963FE-713A-4E44-BD24-D4EDDD2D3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195" y="2096866"/>
            <a:ext cx="5649550" cy="1971430"/>
          </a:xfrm>
          <a:prstGeom prst="rect">
            <a:avLst/>
          </a:prstGeom>
        </p:spPr>
      </p:pic>
    </p:spTree>
    <p:extLst>
      <p:ext uri="{BB962C8B-B14F-4D97-AF65-F5344CB8AC3E}">
        <p14:creationId xmlns:p14="http://schemas.microsoft.com/office/powerpoint/2010/main" val="4257021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01EEDDD8-A7F6-4D6C-BA58-04268B958B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950" y="117474"/>
            <a:ext cx="6284913" cy="1527175"/>
          </a:xfrm>
        </p:spPr>
      </p:pic>
      <p:pic>
        <p:nvPicPr>
          <p:cNvPr id="7" name="Picture 6" descr="Chart, bar chart&#10;&#10;Description automatically generated">
            <a:extLst>
              <a:ext uri="{FF2B5EF4-FFF2-40B4-BE49-F238E27FC236}">
                <a16:creationId xmlns:a16="http://schemas.microsoft.com/office/drawing/2014/main" id="{CE08189E-0D4B-42D8-B329-879E8F2CB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6" y="1808748"/>
            <a:ext cx="6411118" cy="1557842"/>
          </a:xfrm>
          <a:prstGeom prst="rect">
            <a:avLst/>
          </a:prstGeom>
        </p:spPr>
      </p:pic>
      <p:pic>
        <p:nvPicPr>
          <p:cNvPr id="9" name="Picture 8" descr="Chart&#10;&#10;Description automatically generated">
            <a:extLst>
              <a:ext uri="{FF2B5EF4-FFF2-40B4-BE49-F238E27FC236}">
                <a16:creationId xmlns:a16="http://schemas.microsoft.com/office/drawing/2014/main" id="{02621CB2-692E-476C-9CEB-3AD29775F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38230"/>
            <a:ext cx="6534389" cy="1587796"/>
          </a:xfrm>
          <a:prstGeom prst="rect">
            <a:avLst/>
          </a:prstGeom>
        </p:spPr>
      </p:pic>
    </p:spTree>
    <p:extLst>
      <p:ext uri="{BB962C8B-B14F-4D97-AF65-F5344CB8AC3E}">
        <p14:creationId xmlns:p14="http://schemas.microsoft.com/office/powerpoint/2010/main" val="2665596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3E626F0B-FA28-42D0-AAD3-578A66C450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113" y="246062"/>
            <a:ext cx="6284913" cy="1527175"/>
          </a:xfrm>
        </p:spPr>
      </p:pic>
      <p:pic>
        <p:nvPicPr>
          <p:cNvPr id="7" name="Picture 6" descr="Chart&#10;&#10;Description automatically generated">
            <a:extLst>
              <a:ext uri="{FF2B5EF4-FFF2-40B4-BE49-F238E27FC236}">
                <a16:creationId xmlns:a16="http://schemas.microsoft.com/office/drawing/2014/main" id="{783EFAD4-C315-4C79-B21C-C95F05389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434949"/>
            <a:ext cx="6507956" cy="1581373"/>
          </a:xfrm>
          <a:prstGeom prst="rect">
            <a:avLst/>
          </a:prstGeom>
        </p:spPr>
      </p:pic>
    </p:spTree>
    <p:extLst>
      <p:ext uri="{BB962C8B-B14F-4D97-AF65-F5344CB8AC3E}">
        <p14:creationId xmlns:p14="http://schemas.microsoft.com/office/powerpoint/2010/main" val="2249622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039D9A-D251-4160-9A08-F450E797BFFA}"/>
              </a:ext>
            </a:extLst>
          </p:cNvPr>
          <p:cNvSpPr>
            <a:spLocks noGrp="1"/>
          </p:cNvSpPr>
          <p:nvPr>
            <p:ph idx="1"/>
          </p:nvPr>
        </p:nvSpPr>
        <p:spPr>
          <a:xfrm>
            <a:off x="492566" y="550069"/>
            <a:ext cx="6284320" cy="4101557"/>
          </a:xfrm>
        </p:spPr>
        <p:txBody>
          <a:bodyPr>
            <a:normAutofit lnSpcReduction="10000"/>
          </a:bodyPr>
          <a:lstStyle/>
          <a:p>
            <a:pPr marL="0" indent="0" algn="l">
              <a:buNone/>
            </a:pPr>
            <a:r>
              <a:rPr lang="en-US" sz="2600" b="1" i="0" dirty="0">
                <a:solidFill>
                  <a:srgbClr val="000000"/>
                </a:solidFill>
                <a:effectLst/>
                <a:latin typeface="+mj-lt"/>
              </a:rPr>
              <a:t>From this analysis, we can see that variables reacted very well with the visualization</a:t>
            </a:r>
          </a:p>
          <a:p>
            <a:pPr marL="0" indent="0" algn="l">
              <a:buNone/>
            </a:pPr>
            <a:endParaRPr lang="en-US" b="0" i="0" dirty="0">
              <a:solidFill>
                <a:srgbClr val="000000"/>
              </a:solidFill>
              <a:effectLst/>
              <a:latin typeface="Helvetica Neue"/>
            </a:endParaRPr>
          </a:p>
          <a:p>
            <a:pPr algn="l">
              <a:buFont typeface="+mj-lt"/>
              <a:buAutoNum type="arabicPeriod"/>
            </a:pPr>
            <a:r>
              <a:rPr lang="en-US" sz="2100" b="0" i="0" dirty="0">
                <a:solidFill>
                  <a:srgbClr val="000000"/>
                </a:solidFill>
                <a:effectLst/>
                <a:latin typeface="+mj-lt"/>
              </a:rPr>
              <a:t>Initial plot represents the housing loan against marital status. We can observe that married people achieved highest number of count amongst others. It shows how these two variables are connected to each other.</a:t>
            </a:r>
          </a:p>
          <a:p>
            <a:pPr algn="l">
              <a:buFont typeface="+mj-lt"/>
              <a:buAutoNum type="arabicPeriod"/>
            </a:pPr>
            <a:r>
              <a:rPr lang="en-US" sz="2100" b="0" i="0" dirty="0">
                <a:solidFill>
                  <a:srgbClr val="000000"/>
                </a:solidFill>
                <a:effectLst/>
                <a:latin typeface="+mj-lt"/>
              </a:rPr>
              <a:t>Each plot describes the feature of a variable based relevant to our target variable y.</a:t>
            </a:r>
          </a:p>
          <a:p>
            <a:pPr algn="l">
              <a:buFont typeface="+mj-lt"/>
              <a:buAutoNum type="arabicPeriod"/>
            </a:pPr>
            <a:r>
              <a:rPr lang="en-US" sz="2100" b="0" i="0" dirty="0">
                <a:solidFill>
                  <a:srgbClr val="000000"/>
                </a:solidFill>
                <a:effectLst/>
                <a:latin typeface="+mj-lt"/>
              </a:rPr>
              <a:t>There exists multiple number of univariate outliers in Age and Campaign data.</a:t>
            </a:r>
          </a:p>
          <a:p>
            <a:endParaRPr lang="en-CA" dirty="0"/>
          </a:p>
        </p:txBody>
      </p:sp>
    </p:spTree>
    <p:extLst>
      <p:ext uri="{BB962C8B-B14F-4D97-AF65-F5344CB8AC3E}">
        <p14:creationId xmlns:p14="http://schemas.microsoft.com/office/powerpoint/2010/main" val="2300488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F6CBCB-8B21-4D78-912E-91D07CA64D4A}"/>
              </a:ext>
            </a:extLst>
          </p:cNvPr>
          <p:cNvSpPr>
            <a:spLocks noGrp="1"/>
          </p:cNvSpPr>
          <p:nvPr>
            <p:ph idx="1"/>
          </p:nvPr>
        </p:nvSpPr>
        <p:spPr>
          <a:xfrm>
            <a:off x="221456" y="257175"/>
            <a:ext cx="6555430" cy="4394451"/>
          </a:xfrm>
        </p:spPr>
        <p:txBody>
          <a:bodyPr/>
          <a:lstStyle/>
          <a:p>
            <a:pPr>
              <a:buFont typeface="Wingdings" panose="05000000000000000000" pitchFamily="2" charset="2"/>
              <a:buChar char="Ø"/>
            </a:pPr>
            <a:r>
              <a:rPr lang="en-US" b="1" i="0" dirty="0">
                <a:solidFill>
                  <a:srgbClr val="000000"/>
                </a:solidFill>
                <a:effectLst/>
                <a:latin typeface="+mj-lt"/>
              </a:rPr>
              <a:t>How do different age groups respond to different methods of marketing for bank loans?</a:t>
            </a:r>
          </a:p>
          <a:p>
            <a:pPr>
              <a:buFont typeface="Wingdings" panose="05000000000000000000" pitchFamily="2" charset="2"/>
              <a:buChar char="Ø"/>
            </a:pPr>
            <a:endParaRPr lang="en-CA" dirty="0"/>
          </a:p>
        </p:txBody>
      </p:sp>
      <p:pic>
        <p:nvPicPr>
          <p:cNvPr id="5" name="Picture 4" descr="Chart, bar chart&#10;&#10;Description automatically generated">
            <a:extLst>
              <a:ext uri="{FF2B5EF4-FFF2-40B4-BE49-F238E27FC236}">
                <a16:creationId xmlns:a16="http://schemas.microsoft.com/office/drawing/2014/main" id="{58301597-2898-4C2B-B087-4E629E835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06" y="2171699"/>
            <a:ext cx="6888419" cy="2386014"/>
          </a:xfrm>
          <a:prstGeom prst="rect">
            <a:avLst/>
          </a:prstGeom>
        </p:spPr>
      </p:pic>
    </p:spTree>
    <p:extLst>
      <p:ext uri="{BB962C8B-B14F-4D97-AF65-F5344CB8AC3E}">
        <p14:creationId xmlns:p14="http://schemas.microsoft.com/office/powerpoint/2010/main" val="2627809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 histogram&#10;&#10;Description automatically generated">
            <a:extLst>
              <a:ext uri="{FF2B5EF4-FFF2-40B4-BE49-F238E27FC236}">
                <a16:creationId xmlns:a16="http://schemas.microsoft.com/office/drawing/2014/main" id="{0F0EFD8C-DE63-4199-B65A-5A3CE4CA3E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137" y="221456"/>
            <a:ext cx="6006244" cy="4014788"/>
          </a:xfrm>
        </p:spPr>
      </p:pic>
    </p:spTree>
    <p:extLst>
      <p:ext uri="{BB962C8B-B14F-4D97-AF65-F5344CB8AC3E}">
        <p14:creationId xmlns:p14="http://schemas.microsoft.com/office/powerpoint/2010/main" val="4190913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CBAD00D-DB97-416B-8DD8-231278A31D3B}"/>
              </a:ext>
            </a:extLst>
          </p:cNvPr>
          <p:cNvSpPr txBox="1">
            <a:spLocks noGrp="1"/>
          </p:cNvSpPr>
          <p:nvPr>
            <p:ph idx="1"/>
          </p:nvPr>
        </p:nvSpPr>
        <p:spPr>
          <a:xfrm>
            <a:off x="207170" y="400050"/>
            <a:ext cx="6577012" cy="3582519"/>
          </a:xfrm>
          <a:prstGeom prst="rect">
            <a:avLst/>
          </a:prstGeom>
          <a:noFill/>
        </p:spPr>
        <p:txBody>
          <a:bodyPr wrap="square">
            <a:spAutoFit/>
          </a:bodyPr>
          <a:lstStyle/>
          <a:p>
            <a:pPr marL="0" indent="0" algn="l">
              <a:buNone/>
            </a:pPr>
            <a:r>
              <a:rPr lang="en-US" sz="1800" b="0" i="0" dirty="0">
                <a:solidFill>
                  <a:srgbClr val="000000"/>
                </a:solidFill>
                <a:effectLst/>
                <a:latin typeface="+mj-lt"/>
              </a:rPr>
              <a:t>According to the dataset, to observe the </a:t>
            </a:r>
            <a:r>
              <a:rPr lang="en-US" sz="1800" b="0" i="0" dirty="0" err="1">
                <a:solidFill>
                  <a:srgbClr val="000000"/>
                </a:solidFill>
                <a:effectLst/>
                <a:latin typeface="+mj-lt"/>
              </a:rPr>
              <a:t>behaviour</a:t>
            </a:r>
            <a:r>
              <a:rPr lang="en-US" sz="1800" b="0" i="0" dirty="0">
                <a:solidFill>
                  <a:srgbClr val="000000"/>
                </a:solidFill>
                <a:effectLst/>
                <a:latin typeface="+mj-lt"/>
              </a:rPr>
              <a:t> between different age groups and methods for marketing bank loans we implemented count plot and bar plot for better visualization and understanding.</a:t>
            </a:r>
          </a:p>
          <a:p>
            <a:pPr algn="l">
              <a:buFont typeface="+mj-lt"/>
              <a:buAutoNum type="arabicPeriod"/>
            </a:pPr>
            <a:r>
              <a:rPr lang="en-US" sz="1800" b="0" i="0" dirty="0">
                <a:solidFill>
                  <a:srgbClr val="000000"/>
                </a:solidFill>
                <a:effectLst/>
                <a:latin typeface="+mj-lt"/>
              </a:rPr>
              <a:t>Success : In our banking dataset the age above 40 achieved success in their banking terms. So, we can predict that age experience matters when you experiencing banking elements.</a:t>
            </a:r>
          </a:p>
          <a:p>
            <a:pPr algn="l">
              <a:buFont typeface="+mj-lt"/>
              <a:buAutoNum type="arabicPeriod"/>
            </a:pPr>
            <a:r>
              <a:rPr lang="en-US" sz="1800" b="0" i="0" dirty="0">
                <a:solidFill>
                  <a:srgbClr val="000000"/>
                </a:solidFill>
                <a:effectLst/>
                <a:latin typeface="+mj-lt"/>
              </a:rPr>
              <a:t>Failure: Majority of the people faced failure in banking. The factors which affected the </a:t>
            </a:r>
            <a:r>
              <a:rPr lang="en-US" sz="1800" b="0" i="0" dirty="0" err="1">
                <a:solidFill>
                  <a:srgbClr val="000000"/>
                </a:solidFill>
                <a:effectLst/>
                <a:latin typeface="+mj-lt"/>
              </a:rPr>
              <a:t>poutcome</a:t>
            </a:r>
            <a:r>
              <a:rPr lang="en-US" sz="1800" b="0" i="0" dirty="0">
                <a:solidFill>
                  <a:srgbClr val="000000"/>
                </a:solidFill>
                <a:effectLst/>
                <a:latin typeface="+mj-lt"/>
              </a:rPr>
              <a:t> might be the variables.</a:t>
            </a:r>
          </a:p>
          <a:p>
            <a:pPr algn="l">
              <a:buFont typeface="+mj-lt"/>
              <a:buAutoNum type="arabicPeriod"/>
            </a:pPr>
            <a:r>
              <a:rPr lang="en-US" sz="1800" b="0" i="0" dirty="0">
                <a:solidFill>
                  <a:srgbClr val="000000"/>
                </a:solidFill>
                <a:effectLst/>
                <a:latin typeface="+mj-lt"/>
              </a:rPr>
              <a:t>Non-existent: We could have dropped this element from the variables </a:t>
            </a:r>
            <a:r>
              <a:rPr lang="en-US" sz="1800" b="0" i="0" dirty="0" err="1">
                <a:solidFill>
                  <a:srgbClr val="000000"/>
                </a:solidFill>
                <a:effectLst/>
                <a:latin typeface="+mj-lt"/>
              </a:rPr>
              <a:t>poutcome</a:t>
            </a:r>
            <a:r>
              <a:rPr lang="en-US" sz="1800" b="0" i="0" dirty="0">
                <a:solidFill>
                  <a:srgbClr val="000000"/>
                </a:solidFill>
                <a:effectLst/>
                <a:latin typeface="+mj-lt"/>
              </a:rPr>
              <a:t> but we wanted to see the count of non-existed people in banking dataset.</a:t>
            </a:r>
          </a:p>
        </p:txBody>
      </p:sp>
    </p:spTree>
    <p:extLst>
      <p:ext uri="{BB962C8B-B14F-4D97-AF65-F5344CB8AC3E}">
        <p14:creationId xmlns:p14="http://schemas.microsoft.com/office/powerpoint/2010/main" val="1841835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A801-525A-4861-AE5C-028ECC2DCCE4}"/>
              </a:ext>
            </a:extLst>
          </p:cNvPr>
          <p:cNvSpPr>
            <a:spLocks noGrp="1"/>
          </p:cNvSpPr>
          <p:nvPr>
            <p:ph type="title"/>
          </p:nvPr>
        </p:nvSpPr>
        <p:spPr/>
        <p:txBody>
          <a:bodyPr>
            <a:noAutofit/>
          </a:bodyPr>
          <a:lstStyle/>
          <a:p>
            <a:r>
              <a:rPr lang="en-US" sz="1800" b="1" i="0" dirty="0">
                <a:solidFill>
                  <a:srgbClr val="000000"/>
                </a:solidFill>
                <a:effectLst/>
              </a:rPr>
              <a:t>Based on the relation between martial status, type of loan and type of marketing can we figure out optimal method of marketing(Telemarketing or Digital marketing - subscribed term deposit)</a:t>
            </a:r>
            <a:endParaRPr lang="en-CA" sz="1800" dirty="0"/>
          </a:p>
        </p:txBody>
      </p:sp>
      <p:sp>
        <p:nvSpPr>
          <p:cNvPr id="3" name="Content Placeholder 2">
            <a:extLst>
              <a:ext uri="{FF2B5EF4-FFF2-40B4-BE49-F238E27FC236}">
                <a16:creationId xmlns:a16="http://schemas.microsoft.com/office/drawing/2014/main" id="{A1B5A24F-8AB0-4410-A624-65E435BA8696}"/>
              </a:ext>
            </a:extLst>
          </p:cNvPr>
          <p:cNvSpPr>
            <a:spLocks noGrp="1"/>
          </p:cNvSpPr>
          <p:nvPr>
            <p:ph idx="1"/>
          </p:nvPr>
        </p:nvSpPr>
        <p:spPr>
          <a:xfrm>
            <a:off x="492566" y="1700213"/>
            <a:ext cx="6284320" cy="2951413"/>
          </a:xfrm>
        </p:spPr>
        <p:txBody>
          <a:bodyPr>
            <a:normAutofit/>
          </a:bodyPr>
          <a:lstStyle/>
          <a:p>
            <a:pPr algn="l"/>
            <a:r>
              <a:rPr lang="en-US" sz="1800" b="0" i="0" dirty="0">
                <a:solidFill>
                  <a:srgbClr val="000000"/>
                </a:solidFill>
                <a:effectLst/>
                <a:latin typeface="+mj-lt"/>
              </a:rPr>
              <a:t>To figure the above-mentioned terminology we need to use three variables in a plot, either we can choose scatter plot or bar plot but in this case we chosen bar plot.</a:t>
            </a:r>
          </a:p>
          <a:p>
            <a:pPr algn="l">
              <a:buFont typeface="Arial" panose="020B0604020202020204" pitchFamily="34" charset="0"/>
              <a:buChar char="•"/>
            </a:pPr>
            <a:r>
              <a:rPr lang="en-US" sz="1800" b="0" i="0" dirty="0">
                <a:solidFill>
                  <a:srgbClr val="000000"/>
                </a:solidFill>
                <a:effectLst/>
                <a:latin typeface="+mj-lt"/>
              </a:rPr>
              <a:t>Following we showed connection between target variable respective number of contacted persons.</a:t>
            </a:r>
          </a:p>
          <a:p>
            <a:pPr algn="l">
              <a:buFont typeface="Arial" panose="020B0604020202020204" pitchFamily="34" charset="0"/>
              <a:buChar char="•"/>
            </a:pPr>
            <a:r>
              <a:rPr lang="en-US" sz="1800" b="0" i="0" dirty="0">
                <a:solidFill>
                  <a:srgbClr val="000000"/>
                </a:solidFill>
                <a:effectLst/>
                <a:latin typeface="+mj-lt"/>
              </a:rPr>
              <a:t>Based on the response of client subscribed term deposit, we showed </a:t>
            </a:r>
            <a:r>
              <a:rPr lang="en-US" sz="1800" b="0" i="0" dirty="0" err="1">
                <a:solidFill>
                  <a:srgbClr val="000000"/>
                </a:solidFill>
                <a:effectLst/>
                <a:latin typeface="+mj-lt"/>
              </a:rPr>
              <a:t>visulaization</a:t>
            </a:r>
            <a:r>
              <a:rPr lang="en-US" sz="1800" b="0" i="0" dirty="0">
                <a:solidFill>
                  <a:srgbClr val="000000"/>
                </a:solidFill>
                <a:effectLst/>
                <a:latin typeface="+mj-lt"/>
              </a:rPr>
              <a:t>.</a:t>
            </a:r>
          </a:p>
          <a:p>
            <a:endParaRPr lang="en-CA" dirty="0"/>
          </a:p>
        </p:txBody>
      </p:sp>
    </p:spTree>
    <p:extLst>
      <p:ext uri="{BB962C8B-B14F-4D97-AF65-F5344CB8AC3E}">
        <p14:creationId xmlns:p14="http://schemas.microsoft.com/office/powerpoint/2010/main" val="240723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2566" y="377040"/>
            <a:ext cx="5922522" cy="458779"/>
          </a:xfrm>
        </p:spPr>
        <p:style>
          <a:lnRef idx="1">
            <a:schemeClr val="accent1"/>
          </a:lnRef>
          <a:fillRef idx="3">
            <a:schemeClr val="accent1"/>
          </a:fillRef>
          <a:effectRef idx="2">
            <a:schemeClr val="accent1"/>
          </a:effectRef>
          <a:fontRef idx="minor">
            <a:schemeClr val="lt1"/>
          </a:fontRef>
        </p:style>
        <p:txBody>
          <a:bodyPr>
            <a:normAutofit fontScale="90000"/>
          </a:bodyPr>
          <a:lstStyle/>
          <a:p>
            <a:br>
              <a:rPr lang="en-US" dirty="0">
                <a:solidFill>
                  <a:schemeClr val="bg1"/>
                </a:solidFill>
              </a:rPr>
            </a:br>
            <a:r>
              <a:rPr lang="en-US" dirty="0">
                <a:solidFill>
                  <a:schemeClr val="bg1"/>
                </a:solidFill>
              </a:rPr>
              <a:t> Background / Motivation:</a:t>
            </a:r>
            <a:br>
              <a:rPr lang="en-US" dirty="0">
                <a:solidFill>
                  <a:schemeClr val="bg1"/>
                </a:solidFill>
              </a:rPr>
            </a:br>
            <a:endParaRPr lang="en-US" dirty="0">
              <a:solidFill>
                <a:schemeClr val="bg1"/>
              </a:solidFill>
            </a:endParaRPr>
          </a:p>
        </p:txBody>
      </p:sp>
      <p:sp>
        <p:nvSpPr>
          <p:cNvPr id="5" name="Content Placeholder 4"/>
          <p:cNvSpPr>
            <a:spLocks noGrp="1"/>
          </p:cNvSpPr>
          <p:nvPr>
            <p:ph idx="1"/>
          </p:nvPr>
        </p:nvSpPr>
        <p:spPr>
          <a:xfrm>
            <a:off x="492566" y="1255399"/>
            <a:ext cx="6284320" cy="3511061"/>
          </a:xfrm>
        </p:spPr>
        <p:txBody>
          <a:bodyPr>
            <a:normAutofit/>
          </a:bodyPr>
          <a:lstStyle/>
          <a:p>
            <a:pPr algn="just">
              <a:buFont typeface="Wingdings" panose="05000000000000000000" pitchFamily="2" charset="2"/>
              <a:buChar char="v"/>
            </a:pPr>
            <a:r>
              <a:rPr lang="en-US" sz="1700" dirty="0"/>
              <a:t>It is important for banking institutions to verify the performance of their classification models and to explore the best strategies to improve institution's next direct marketing campaign.</a:t>
            </a:r>
            <a:br>
              <a:rPr lang="en-US" sz="1700" dirty="0"/>
            </a:br>
            <a:r>
              <a:rPr lang="en-US" sz="1700" dirty="0"/>
              <a:t> </a:t>
            </a:r>
          </a:p>
          <a:p>
            <a:pPr algn="just">
              <a:buFont typeface="Wingdings" panose="05000000000000000000" pitchFamily="2" charset="2"/>
              <a:buChar char="v"/>
            </a:pPr>
            <a:r>
              <a:rPr lang="en-US" sz="1700" dirty="0"/>
              <a:t>To identify the most prominent methodology to determine the more effective marketing campaigns would be a data driven approach.</a:t>
            </a:r>
          </a:p>
          <a:p>
            <a:pPr marL="0" indent="0" algn="just">
              <a:buNone/>
            </a:pPr>
            <a:r>
              <a:rPr lang="en-US" sz="1700" dirty="0"/>
              <a:t> </a:t>
            </a:r>
          </a:p>
          <a:p>
            <a:pPr algn="just">
              <a:buFont typeface="Wingdings" panose="05000000000000000000" pitchFamily="2" charset="2"/>
              <a:buChar char="v"/>
            </a:pPr>
            <a:r>
              <a:rPr lang="en-US" sz="1700" dirty="0"/>
              <a:t>It is required the institutions to analyze gathered data and then come to an error-free definitive conclusion</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ox and whisker chart&#10;&#10;Description automatically generated">
            <a:extLst>
              <a:ext uri="{FF2B5EF4-FFF2-40B4-BE49-F238E27FC236}">
                <a16:creationId xmlns:a16="http://schemas.microsoft.com/office/drawing/2014/main" id="{03842CB4-35E6-4547-AABC-12D31757C9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231" y="1"/>
            <a:ext cx="6284913" cy="2278855"/>
          </a:xfrm>
        </p:spPr>
      </p:pic>
      <p:pic>
        <p:nvPicPr>
          <p:cNvPr id="7" name="Picture 6" descr="Chart, bar chart&#10;&#10;Description automatically generated">
            <a:extLst>
              <a:ext uri="{FF2B5EF4-FFF2-40B4-BE49-F238E27FC236}">
                <a16:creationId xmlns:a16="http://schemas.microsoft.com/office/drawing/2014/main" id="{35982147-3B6F-4521-9907-57938E5A5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557460"/>
            <a:ext cx="4923196" cy="2586039"/>
          </a:xfrm>
          <a:prstGeom prst="rect">
            <a:avLst/>
          </a:prstGeom>
        </p:spPr>
      </p:pic>
    </p:spTree>
    <p:extLst>
      <p:ext uri="{BB962C8B-B14F-4D97-AF65-F5344CB8AC3E}">
        <p14:creationId xmlns:p14="http://schemas.microsoft.com/office/powerpoint/2010/main" val="578093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imeline&#10;&#10;Description automatically generated">
            <a:extLst>
              <a:ext uri="{FF2B5EF4-FFF2-40B4-BE49-F238E27FC236}">
                <a16:creationId xmlns:a16="http://schemas.microsoft.com/office/drawing/2014/main" id="{C34FC9F6-4D6C-4383-8D09-4045E2F1AAB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07306" y="85724"/>
            <a:ext cx="3442879" cy="2358707"/>
          </a:xfrm>
        </p:spPr>
      </p:pic>
      <p:pic>
        <p:nvPicPr>
          <p:cNvPr id="7" name="Picture 6" descr="Graphical user interface&#10;&#10;Description automatically generated">
            <a:extLst>
              <a:ext uri="{FF2B5EF4-FFF2-40B4-BE49-F238E27FC236}">
                <a16:creationId xmlns:a16="http://schemas.microsoft.com/office/drawing/2014/main" id="{E30723AA-A03F-436C-82E2-8E8C6C173A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63" y="2699070"/>
            <a:ext cx="6413050" cy="2358707"/>
          </a:xfrm>
          <a:prstGeom prst="rect">
            <a:avLst/>
          </a:prstGeom>
        </p:spPr>
      </p:pic>
    </p:spTree>
    <p:extLst>
      <p:ext uri="{BB962C8B-B14F-4D97-AF65-F5344CB8AC3E}">
        <p14:creationId xmlns:p14="http://schemas.microsoft.com/office/powerpoint/2010/main" val="995331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AC66-DC56-4B9C-89B4-4AD7B779E3B2}"/>
              </a:ext>
            </a:extLst>
          </p:cNvPr>
          <p:cNvSpPr>
            <a:spLocks noGrp="1"/>
          </p:cNvSpPr>
          <p:nvPr>
            <p:ph type="title"/>
          </p:nvPr>
        </p:nvSpPr>
        <p:spPr/>
        <p:txBody>
          <a:bodyPr>
            <a:normAutofit fontScale="90000"/>
          </a:bodyPr>
          <a:lstStyle/>
          <a:p>
            <a:r>
              <a:rPr lang="en-CA" sz="2700" b="1" i="0" dirty="0" err="1">
                <a:solidFill>
                  <a:srgbClr val="000000"/>
                </a:solidFill>
                <a:effectLst/>
                <a:latin typeface="Helvetica Neue"/>
              </a:rPr>
              <a:t>Corelation</a:t>
            </a:r>
            <a:r>
              <a:rPr lang="en-CA" sz="2700" b="1" i="0" dirty="0">
                <a:solidFill>
                  <a:srgbClr val="000000"/>
                </a:solidFill>
                <a:effectLst/>
                <a:latin typeface="Helvetica Neue"/>
              </a:rPr>
              <a:t> Heatmap:</a:t>
            </a:r>
            <a:br>
              <a:rPr lang="en-CA" b="1" i="0" dirty="0">
                <a:solidFill>
                  <a:srgbClr val="000000"/>
                </a:solidFill>
                <a:effectLst/>
                <a:latin typeface="Helvetica Neue"/>
              </a:rPr>
            </a:br>
            <a:endParaRPr lang="en-CA" dirty="0"/>
          </a:p>
        </p:txBody>
      </p:sp>
      <p:pic>
        <p:nvPicPr>
          <p:cNvPr id="5" name="Content Placeholder 4" descr="Graphical user interface&#10;&#10;Description automatically generated">
            <a:extLst>
              <a:ext uri="{FF2B5EF4-FFF2-40B4-BE49-F238E27FC236}">
                <a16:creationId xmlns:a16="http://schemas.microsoft.com/office/drawing/2014/main" id="{A5AA94D7-903E-4C15-BFFD-0562C63484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6475" y="1139825"/>
            <a:ext cx="3436212" cy="3511550"/>
          </a:xfrm>
        </p:spPr>
      </p:pic>
    </p:spTree>
    <p:extLst>
      <p:ext uri="{BB962C8B-B14F-4D97-AF65-F5344CB8AC3E}">
        <p14:creationId xmlns:p14="http://schemas.microsoft.com/office/powerpoint/2010/main" val="673394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0CBA2-F7F0-403D-ABE8-882C43163FB7}"/>
              </a:ext>
            </a:extLst>
          </p:cNvPr>
          <p:cNvSpPr>
            <a:spLocks noGrp="1"/>
          </p:cNvSpPr>
          <p:nvPr>
            <p:ph type="title"/>
          </p:nvPr>
        </p:nvSpPr>
        <p:spPr/>
        <p:txBody>
          <a:bodyPr>
            <a:noAutofit/>
          </a:bodyPr>
          <a:lstStyle/>
          <a:p>
            <a:r>
              <a:rPr lang="en-CA" sz="2800" b="1" i="0" dirty="0">
                <a:solidFill>
                  <a:srgbClr val="000000"/>
                </a:solidFill>
                <a:effectLst/>
                <a:latin typeface="Helvetica Neue"/>
              </a:rPr>
              <a:t>Pairwise relations in dataset:</a:t>
            </a:r>
            <a:br>
              <a:rPr lang="en-CA" sz="2800" b="1" i="0" dirty="0">
                <a:solidFill>
                  <a:srgbClr val="000000"/>
                </a:solidFill>
                <a:effectLst/>
                <a:latin typeface="Helvetica Neue"/>
              </a:rPr>
            </a:br>
            <a:endParaRPr lang="en-CA" sz="2800" dirty="0"/>
          </a:p>
        </p:txBody>
      </p:sp>
      <p:pic>
        <p:nvPicPr>
          <p:cNvPr id="5" name="Content Placeholder 4" descr="A screen shot of a game&#10;&#10;Description automatically generated with low confidence">
            <a:extLst>
              <a:ext uri="{FF2B5EF4-FFF2-40B4-BE49-F238E27FC236}">
                <a16:creationId xmlns:a16="http://schemas.microsoft.com/office/drawing/2014/main" id="{1B188BD9-312C-485F-84BA-78A882FFC97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71760" y="1139825"/>
            <a:ext cx="3725642" cy="3511550"/>
          </a:xfrm>
        </p:spPr>
      </p:pic>
    </p:spTree>
    <p:extLst>
      <p:ext uri="{BB962C8B-B14F-4D97-AF65-F5344CB8AC3E}">
        <p14:creationId xmlns:p14="http://schemas.microsoft.com/office/powerpoint/2010/main" val="1498957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E5579-5E12-41C1-BE8C-3BA512C755CF}"/>
              </a:ext>
            </a:extLst>
          </p:cNvPr>
          <p:cNvSpPr>
            <a:spLocks noGrp="1"/>
          </p:cNvSpPr>
          <p:nvPr>
            <p:ph type="title"/>
          </p:nvPr>
        </p:nvSpPr>
        <p:spPr/>
        <p:txBody>
          <a:bodyPr/>
          <a:lstStyle/>
          <a:p>
            <a:r>
              <a:rPr lang="en-US" dirty="0"/>
              <a:t>Conclusion</a:t>
            </a:r>
            <a:endParaRPr lang="en-CA" dirty="0"/>
          </a:p>
        </p:txBody>
      </p:sp>
      <p:sp>
        <p:nvSpPr>
          <p:cNvPr id="3" name="Content Placeholder 2">
            <a:extLst>
              <a:ext uri="{FF2B5EF4-FFF2-40B4-BE49-F238E27FC236}">
                <a16:creationId xmlns:a16="http://schemas.microsoft.com/office/drawing/2014/main" id="{80196360-4351-48A8-BA50-F3381FD0A498}"/>
              </a:ext>
            </a:extLst>
          </p:cNvPr>
          <p:cNvSpPr>
            <a:spLocks noGrp="1"/>
          </p:cNvSpPr>
          <p:nvPr>
            <p:ph idx="1"/>
          </p:nvPr>
        </p:nvSpPr>
        <p:spPr/>
        <p:txBody>
          <a:bodyPr>
            <a:normAutofit/>
          </a:bodyPr>
          <a:lstStyle/>
          <a:p>
            <a:r>
              <a:rPr lang="en-CA" sz="1800" dirty="0"/>
              <a:t>We believe that the variables marital, age, </a:t>
            </a:r>
            <a:r>
              <a:rPr lang="en-CA" sz="1800" dirty="0" err="1"/>
              <a:t>emp.var.rate</a:t>
            </a:r>
            <a:r>
              <a:rPr lang="en-CA" sz="1800" dirty="0"/>
              <a:t>, campaigns and Y projected a positive trend amongst others. Also we visualized term deposited by each age group.</a:t>
            </a:r>
            <a:br>
              <a:rPr lang="en-CA" sz="1800" dirty="0"/>
            </a:br>
            <a:endParaRPr lang="en-CA" sz="1800" dirty="0"/>
          </a:p>
          <a:p>
            <a:r>
              <a:rPr lang="en-CA" sz="1800" dirty="0"/>
              <a:t>In conclusion, banking dataset performed a linear visualization. We tried our best to represent the variables. </a:t>
            </a:r>
          </a:p>
        </p:txBody>
      </p:sp>
    </p:spTree>
    <p:extLst>
      <p:ext uri="{BB962C8B-B14F-4D97-AF65-F5344CB8AC3E}">
        <p14:creationId xmlns:p14="http://schemas.microsoft.com/office/powerpoint/2010/main" val="3086485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7FE0-7FDB-41E4-AF9E-6FB500A905F5}"/>
              </a:ext>
            </a:extLst>
          </p:cNvPr>
          <p:cNvSpPr>
            <a:spLocks noGrp="1"/>
          </p:cNvSpPr>
          <p:nvPr>
            <p:ph type="title"/>
          </p:nvPr>
        </p:nvSpPr>
        <p:spPr/>
        <p:txBody>
          <a:bodyPr>
            <a:normAutofit/>
          </a:bodyPr>
          <a:lstStyle/>
          <a:p>
            <a:r>
              <a:rPr lang="en-US" dirty="0"/>
              <a:t>References:</a:t>
            </a:r>
            <a:endParaRPr lang="en-CA" dirty="0"/>
          </a:p>
        </p:txBody>
      </p:sp>
      <p:sp>
        <p:nvSpPr>
          <p:cNvPr id="3" name="Content Placeholder 2">
            <a:extLst>
              <a:ext uri="{FF2B5EF4-FFF2-40B4-BE49-F238E27FC236}">
                <a16:creationId xmlns:a16="http://schemas.microsoft.com/office/drawing/2014/main" id="{1304B05E-6300-4B3E-AC2E-ECAC3C2BDC54}"/>
              </a:ext>
            </a:extLst>
          </p:cNvPr>
          <p:cNvSpPr>
            <a:spLocks noGrp="1"/>
          </p:cNvSpPr>
          <p:nvPr>
            <p:ph idx="1"/>
          </p:nvPr>
        </p:nvSpPr>
        <p:spPr/>
        <p:txBody>
          <a:bodyPr/>
          <a:lstStyle/>
          <a:p>
            <a:r>
              <a:rPr lang="en-CA" sz="2400" dirty="0"/>
              <a:t>Dataset Link: </a:t>
            </a:r>
            <a:r>
              <a:rPr lang="en-US" sz="2400" b="1" dirty="0">
                <a:solidFill>
                  <a:schemeClr val="bg1"/>
                </a:solidFill>
                <a:latin typeface="Goudy Old Style" panose="02020502050305020303" pitchFamily="18" charset="0"/>
                <a:cs typeface="Times New Roman" panose="02020603050405020304" pitchFamily="18" charset="0"/>
                <a:hlinkClick r:id="rId2"/>
              </a:rPr>
              <a:t>https://www.kaggle.com/ruthgn/bank-marketing-data-set</a:t>
            </a:r>
            <a:endParaRPr lang="en-US" sz="2400" b="1" dirty="0">
              <a:solidFill>
                <a:schemeClr val="bg1"/>
              </a:solidFill>
              <a:latin typeface="Goudy Old Style" panose="02020502050305020303" pitchFamily="18" charset="0"/>
              <a:cs typeface="Times New Roman" panose="02020603050405020304" pitchFamily="18" charset="0"/>
            </a:endParaRPr>
          </a:p>
          <a:p>
            <a:r>
              <a:rPr lang="en-CA" sz="2400" dirty="0"/>
              <a:t>Google Collab Link: </a:t>
            </a:r>
            <a:r>
              <a:rPr lang="en-CA" sz="2400" dirty="0">
                <a:hlinkClick r:id="rId3"/>
              </a:rPr>
              <a:t>https://colab.research.google.com/drive/1435nEpfQp61eiQAXKt1K0CCES0pufT34?usp=sharing</a:t>
            </a:r>
            <a:endParaRPr lang="en-US" sz="2400" b="1" dirty="0">
              <a:solidFill>
                <a:schemeClr val="bg1"/>
              </a:solidFill>
              <a:latin typeface="Goudy Old Style" panose="02020502050305020303" pitchFamily="18"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976604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03ADBD-12CE-47A1-A33E-997429369ACC}"/>
              </a:ext>
            </a:extLst>
          </p:cNvPr>
          <p:cNvSpPr txBox="1"/>
          <p:nvPr/>
        </p:nvSpPr>
        <p:spPr>
          <a:xfrm>
            <a:off x="1107280" y="1793081"/>
            <a:ext cx="6557963"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CA" sz="7200" dirty="0"/>
              <a:t>Thank you </a:t>
            </a:r>
          </a:p>
        </p:txBody>
      </p:sp>
    </p:spTree>
    <p:extLst>
      <p:ext uri="{BB962C8B-B14F-4D97-AF65-F5344CB8AC3E}">
        <p14:creationId xmlns:p14="http://schemas.microsoft.com/office/powerpoint/2010/main" val="1091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Problem Statement:</a:t>
            </a:r>
          </a:p>
        </p:txBody>
      </p:sp>
      <p:sp>
        <p:nvSpPr>
          <p:cNvPr id="13" name="TextBox 12">
            <a:extLst>
              <a:ext uri="{FF2B5EF4-FFF2-40B4-BE49-F238E27FC236}">
                <a16:creationId xmlns:a16="http://schemas.microsoft.com/office/drawing/2014/main" id="{1F1699FE-ED41-4FDB-812F-F60B233A6E30}"/>
              </a:ext>
            </a:extLst>
          </p:cNvPr>
          <p:cNvSpPr txBox="1"/>
          <p:nvPr/>
        </p:nvSpPr>
        <p:spPr>
          <a:xfrm>
            <a:off x="600075" y="1412140"/>
            <a:ext cx="6743700" cy="2862322"/>
          </a:xfrm>
          <a:prstGeom prst="rect">
            <a:avLst/>
          </a:prstGeom>
          <a:noFill/>
        </p:spPr>
        <p:txBody>
          <a:bodyPr wrap="square" rtlCol="0">
            <a:spAutoFit/>
          </a:bodyPr>
          <a:lstStyle/>
          <a:p>
            <a:pPr algn="just"/>
            <a:r>
              <a:rPr lang="en-US" sz="2000" dirty="0"/>
              <a:t>Term Deposit/Fixed deposits are the cash investments held by the banking institutions for their revenue generation. However, it is important for financial institutions to market them. Two ways in which this can be accomplished is - Digital Marketing and Telemarketing. Apparently, Telemarketing remains the most prominent one due to high conversion rate hence requires huge investments. How can we have more effective marketing campaigns in the future? </a:t>
            </a:r>
            <a:endParaRPr lang="en-CA" sz="2000" dirty="0"/>
          </a:p>
          <a:p>
            <a:pPr algn="just"/>
            <a:endParaRPr lang="en-CA" sz="2000" dirty="0"/>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Project Proposal:</a:t>
            </a:r>
            <a:endParaRPr lang="en-US" dirty="0"/>
          </a:p>
        </p:txBody>
      </p:sp>
      <p:sp>
        <p:nvSpPr>
          <p:cNvPr id="13" name="TextBox 12">
            <a:extLst>
              <a:ext uri="{FF2B5EF4-FFF2-40B4-BE49-F238E27FC236}">
                <a16:creationId xmlns:a16="http://schemas.microsoft.com/office/drawing/2014/main" id="{1F1699FE-ED41-4FDB-812F-F60B233A6E30}"/>
              </a:ext>
            </a:extLst>
          </p:cNvPr>
          <p:cNvSpPr txBox="1"/>
          <p:nvPr/>
        </p:nvSpPr>
        <p:spPr>
          <a:xfrm>
            <a:off x="600075" y="1412140"/>
            <a:ext cx="6743700" cy="2862322"/>
          </a:xfrm>
          <a:prstGeom prst="rect">
            <a:avLst/>
          </a:prstGeom>
          <a:noFill/>
        </p:spPr>
        <p:txBody>
          <a:bodyPr wrap="square" rtlCol="0">
            <a:spAutoFit/>
          </a:bodyPr>
          <a:lstStyle/>
          <a:p>
            <a:pPr algn="just" fontAlgn="base"/>
            <a:r>
              <a:rPr lang="en-US" sz="1600" b="1" dirty="0">
                <a:solidFill>
                  <a:srgbClr val="202124"/>
                </a:solidFill>
                <a:latin typeface="zeitung"/>
              </a:rPr>
              <a:t>In this project, we will examine the Bank lead's dataset and make a grouping calculation with full end feature engineering and EDA.</a:t>
            </a:r>
          </a:p>
          <a:p>
            <a:pPr fontAlgn="base"/>
            <a:endParaRPr lang="en-US" sz="1600" b="1" dirty="0">
              <a:solidFill>
                <a:srgbClr val="202124"/>
              </a:solidFill>
              <a:latin typeface="zeitung"/>
            </a:endParaRPr>
          </a:p>
          <a:p>
            <a:r>
              <a:rPr lang="en-US" sz="1600" b="1" u="sng" dirty="0"/>
              <a:t>Objectives of project:</a:t>
            </a:r>
          </a:p>
          <a:p>
            <a:endParaRPr lang="en-US" sz="1600" b="1" dirty="0"/>
          </a:p>
          <a:p>
            <a:pPr algn="just"/>
            <a:r>
              <a:rPr lang="en-US" sz="1600" dirty="0"/>
              <a:t>1. Meet and Greet Data</a:t>
            </a:r>
          </a:p>
          <a:p>
            <a:pPr algn="just"/>
            <a:r>
              <a:rPr lang="en-US" sz="1600" dirty="0"/>
              <a:t>2. Prepare the Data for consumption (Feature Engineering and Selection)</a:t>
            </a:r>
          </a:p>
          <a:p>
            <a:pPr algn="just"/>
            <a:r>
              <a:rPr lang="en-US" sz="1600" dirty="0"/>
              <a:t>3. Perform Exploratory Analysis (Visualizations)</a:t>
            </a:r>
          </a:p>
          <a:p>
            <a:pPr algn="just"/>
            <a:r>
              <a:rPr lang="en-US" sz="1600" dirty="0"/>
              <a:t>4. Model the Data using Machine Learning</a:t>
            </a:r>
          </a:p>
          <a:p>
            <a:pPr algn="just"/>
            <a:r>
              <a:rPr lang="en-US" sz="1600" dirty="0"/>
              <a:t>5. Validate and implement data model</a:t>
            </a:r>
          </a:p>
          <a:p>
            <a:pPr algn="just"/>
            <a:r>
              <a:rPr lang="en-US" sz="1600" dirty="0"/>
              <a:t>6. Optimize and Strategize</a:t>
            </a:r>
          </a:p>
        </p:txBody>
      </p:sp>
    </p:spTree>
    <p:extLst>
      <p:ext uri="{BB962C8B-B14F-4D97-AF65-F5344CB8AC3E}">
        <p14:creationId xmlns:p14="http://schemas.microsoft.com/office/powerpoint/2010/main" val="73709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Analysis Questions: </a:t>
            </a:r>
            <a:endParaRPr lang="en-US" dirty="0"/>
          </a:p>
        </p:txBody>
      </p:sp>
      <p:sp>
        <p:nvSpPr>
          <p:cNvPr id="13" name="TextBox 12">
            <a:extLst>
              <a:ext uri="{FF2B5EF4-FFF2-40B4-BE49-F238E27FC236}">
                <a16:creationId xmlns:a16="http://schemas.microsoft.com/office/drawing/2014/main" id="{1F1699FE-ED41-4FDB-812F-F60B233A6E30}"/>
              </a:ext>
            </a:extLst>
          </p:cNvPr>
          <p:cNvSpPr txBox="1"/>
          <p:nvPr/>
        </p:nvSpPr>
        <p:spPr>
          <a:xfrm>
            <a:off x="600075" y="1412140"/>
            <a:ext cx="6743700" cy="2654573"/>
          </a:xfrm>
          <a:prstGeom prst="rect">
            <a:avLst/>
          </a:prstGeom>
          <a:noFill/>
        </p:spPr>
        <p:txBody>
          <a:bodyPr wrap="square" rtlCol="0">
            <a:spAutoFit/>
          </a:bodyPr>
          <a:lstStyle/>
          <a:p>
            <a:pPr lvl="0" algn="just">
              <a:buSzPts val="2200"/>
            </a:pPr>
            <a:endParaRPr lang="en-US" sz="1200" dirty="0"/>
          </a:p>
          <a:p>
            <a:pPr lvl="0" algn="just">
              <a:buSzPts val="2200"/>
            </a:pPr>
            <a:endParaRPr lang="en-US" sz="1200" dirty="0"/>
          </a:p>
          <a:p>
            <a:pPr algn="just"/>
            <a:endParaRPr lang="en-US" sz="1200" dirty="0">
              <a:latin typeface="+mj-lt"/>
            </a:endParaRPr>
          </a:p>
          <a:p>
            <a:pPr marL="285750" indent="-285750" algn="just">
              <a:buFont typeface="Wingdings" panose="05000000000000000000" pitchFamily="2" charset="2"/>
              <a:buChar char="v"/>
            </a:pPr>
            <a:endParaRPr lang="en-US" sz="1200" dirty="0">
              <a:latin typeface="+mj-lt"/>
            </a:endParaRPr>
          </a:p>
          <a:p>
            <a:pPr marL="285750" indent="-285750" algn="just">
              <a:buFont typeface="Wingdings" panose="05000000000000000000" pitchFamily="2" charset="2"/>
              <a:buChar char="v"/>
            </a:pPr>
            <a:r>
              <a:rPr lang="en-US" sz="1200" dirty="0"/>
              <a:t>As the future is all about digitalization can we have more effective campaigns via social media ?</a:t>
            </a:r>
            <a:br>
              <a:rPr lang="en-US" sz="1200" dirty="0"/>
            </a:br>
            <a:endParaRPr lang="en-US" sz="1200" dirty="0"/>
          </a:p>
          <a:p>
            <a:pPr marL="285750" indent="-285750" algn="just">
              <a:buFont typeface="Wingdings" panose="05000000000000000000" pitchFamily="2" charset="2"/>
              <a:buChar char="v"/>
            </a:pPr>
            <a:r>
              <a:rPr lang="en-US" sz="1200" dirty="0">
                <a:latin typeface="+mj-lt"/>
              </a:rPr>
              <a:t>Is there a relation between job title /age /education /martial status &amp; loan defaults?</a:t>
            </a:r>
          </a:p>
          <a:p>
            <a:pPr marL="285750" indent="-285750" algn="just">
              <a:buFont typeface="Wingdings" panose="05000000000000000000" pitchFamily="2" charset="2"/>
              <a:buChar char="v"/>
            </a:pPr>
            <a:endParaRPr lang="en-US" sz="1200" dirty="0">
              <a:latin typeface="+mj-lt"/>
            </a:endParaRPr>
          </a:p>
          <a:p>
            <a:pPr marL="285750" indent="-285750" algn="just">
              <a:buFont typeface="Wingdings" panose="05000000000000000000" pitchFamily="2" charset="2"/>
              <a:buChar char="v"/>
            </a:pPr>
            <a:r>
              <a:rPr lang="en-US" sz="1200" dirty="0">
                <a:latin typeface="+mj-lt"/>
              </a:rPr>
              <a:t>Based on the relation between martial status, type of loan and type of marketing can we figure out optimal method of marketing(Telemarketing or Digital marketing)?</a:t>
            </a:r>
          </a:p>
          <a:p>
            <a:pPr algn="just"/>
            <a:endParaRPr lang="en-US" sz="1200" dirty="0">
              <a:latin typeface="+mj-lt"/>
            </a:endParaRPr>
          </a:p>
          <a:p>
            <a:pPr marL="285750" indent="-285750" algn="just">
              <a:buFont typeface="Wingdings" panose="05000000000000000000" pitchFamily="2" charset="2"/>
              <a:buChar char="v"/>
            </a:pPr>
            <a:r>
              <a:rPr lang="en-US" sz="1200" dirty="0">
                <a:latin typeface="+mj-lt"/>
              </a:rPr>
              <a:t>How do different age groups respond to different methods of marketing for bank loans?</a:t>
            </a:r>
          </a:p>
          <a:p>
            <a:pPr marL="285750" indent="-285750" algn="just">
              <a:buFont typeface="Wingdings" panose="05000000000000000000" pitchFamily="2" charset="2"/>
              <a:buChar char="v"/>
            </a:pPr>
            <a:endParaRPr lang="en-CA" sz="1050" dirty="0">
              <a:latin typeface="+mj-lt"/>
            </a:endParaRPr>
          </a:p>
          <a:p>
            <a:pPr marL="285750" indent="-285750" algn="just">
              <a:buFont typeface="Wingdings" panose="05000000000000000000" pitchFamily="2" charset="2"/>
              <a:buChar char="v"/>
            </a:pPr>
            <a:endParaRPr lang="en-CA" sz="1200" dirty="0">
              <a:latin typeface="+mj-lt"/>
            </a:endParaRPr>
          </a:p>
        </p:txBody>
      </p:sp>
    </p:spTree>
    <p:extLst>
      <p:ext uri="{BB962C8B-B14F-4D97-AF65-F5344CB8AC3E}">
        <p14:creationId xmlns:p14="http://schemas.microsoft.com/office/powerpoint/2010/main" val="27736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2566" y="377041"/>
            <a:ext cx="5951097" cy="551648"/>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dirty="0">
                <a:solidFill>
                  <a:schemeClr val="bg1"/>
                </a:solidFill>
              </a:rPr>
              <a:t>Dataset Descriptions: </a:t>
            </a:r>
          </a:p>
        </p:txBody>
      </p:sp>
      <p:sp>
        <p:nvSpPr>
          <p:cNvPr id="5" name="Content Placeholder 4"/>
          <p:cNvSpPr>
            <a:spLocks noGrp="1"/>
          </p:cNvSpPr>
          <p:nvPr>
            <p:ph idx="1"/>
          </p:nvPr>
        </p:nvSpPr>
        <p:spPr>
          <a:xfrm>
            <a:off x="413984" y="1620413"/>
            <a:ext cx="5951096" cy="1902673"/>
          </a:xfrm>
        </p:spPr>
        <p:txBody>
          <a:bodyPr>
            <a:noAutofit/>
          </a:bodyPr>
          <a:lstStyle/>
          <a:p>
            <a:pPr algn="just">
              <a:lnSpc>
                <a:spcPct val="120000"/>
              </a:lnSpc>
              <a:buFont typeface="Wingdings" panose="05000000000000000000" pitchFamily="2" charset="2"/>
              <a:buChar char="v"/>
            </a:pPr>
            <a:r>
              <a:rPr lang="en-US" sz="1400" dirty="0"/>
              <a:t>This data set contains records relevant to a direct marketing campaign of a Portuguese banking institution.</a:t>
            </a:r>
          </a:p>
          <a:p>
            <a:pPr marL="0" indent="0" algn="just">
              <a:lnSpc>
                <a:spcPct val="120000"/>
              </a:lnSpc>
              <a:buNone/>
            </a:pPr>
            <a:endParaRPr lang="en-US" sz="1400" dirty="0"/>
          </a:p>
          <a:p>
            <a:pPr algn="just">
              <a:lnSpc>
                <a:spcPct val="120000"/>
              </a:lnSpc>
              <a:buFont typeface="Wingdings" panose="05000000000000000000" pitchFamily="2" charset="2"/>
              <a:buChar char="v"/>
            </a:pPr>
            <a:r>
              <a:rPr lang="en-US" sz="1400" dirty="0"/>
              <a:t>The marketing campaign was executed through phone calls.</a:t>
            </a:r>
          </a:p>
          <a:p>
            <a:pPr marL="0" indent="0" algn="just">
              <a:buNone/>
            </a:pPr>
            <a:endParaRPr lang="en-US" sz="1400" dirty="0"/>
          </a:p>
          <a:p>
            <a:pPr algn="just">
              <a:buFont typeface="Wingdings" panose="05000000000000000000" pitchFamily="2" charset="2"/>
              <a:buChar char="v"/>
            </a:pPr>
            <a:r>
              <a:rPr lang="en-US" sz="1400" dirty="0"/>
              <a:t>Below we have represented Uni-Variate and Bi-Variate analysis for variables along with the bar plot, scatter plot and pie chart.</a:t>
            </a:r>
          </a:p>
        </p:txBody>
      </p:sp>
    </p:spTree>
    <p:extLst>
      <p:ext uri="{BB962C8B-B14F-4D97-AF65-F5344CB8AC3E}">
        <p14:creationId xmlns:p14="http://schemas.microsoft.com/office/powerpoint/2010/main" val="28425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3EC6F2-3F5B-4FA1-B1F8-7C2288DB4490}"/>
              </a:ext>
            </a:extLst>
          </p:cNvPr>
          <p:cNvSpPr txBox="1"/>
          <p:nvPr/>
        </p:nvSpPr>
        <p:spPr>
          <a:xfrm>
            <a:off x="500063" y="492919"/>
            <a:ext cx="5157787" cy="3436144"/>
          </a:xfrm>
          <a:prstGeom prst="rect">
            <a:avLst/>
          </a:prstGeom>
          <a:noFill/>
        </p:spPr>
        <p:txBody>
          <a:bodyPr wrap="square" rtlCol="0">
            <a:spAutoFit/>
          </a:bodyPr>
          <a:lstStyle/>
          <a:p>
            <a:endParaRPr lang="en-CA" dirty="0"/>
          </a:p>
        </p:txBody>
      </p:sp>
      <p:graphicFrame>
        <p:nvGraphicFramePr>
          <p:cNvPr id="7" name="Table 6">
            <a:extLst>
              <a:ext uri="{FF2B5EF4-FFF2-40B4-BE49-F238E27FC236}">
                <a16:creationId xmlns:a16="http://schemas.microsoft.com/office/drawing/2014/main" id="{8189B873-5C3A-4F0C-9B1C-B3F73302804F}"/>
              </a:ext>
            </a:extLst>
          </p:cNvPr>
          <p:cNvGraphicFramePr>
            <a:graphicFrameLocks noGrp="1"/>
          </p:cNvGraphicFramePr>
          <p:nvPr>
            <p:extLst>
              <p:ext uri="{D42A27DB-BD31-4B8C-83A1-F6EECF244321}">
                <p14:modId xmlns:p14="http://schemas.microsoft.com/office/powerpoint/2010/main" val="3521811905"/>
              </p:ext>
            </p:extLst>
          </p:nvPr>
        </p:nvGraphicFramePr>
        <p:xfrm>
          <a:off x="306388" y="285750"/>
          <a:ext cx="2844800" cy="3312318"/>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559218380"/>
                    </a:ext>
                  </a:extLst>
                </a:gridCol>
                <a:gridCol w="1320800">
                  <a:extLst>
                    <a:ext uri="{9D8B030D-6E8A-4147-A177-3AD203B41FA5}">
                      <a16:colId xmlns:a16="http://schemas.microsoft.com/office/drawing/2014/main" val="3130144625"/>
                    </a:ext>
                  </a:extLst>
                </a:gridCol>
              </a:tblGrid>
              <a:tr h="340518">
                <a:tc>
                  <a:txBody>
                    <a:bodyPr/>
                    <a:lstStyle/>
                    <a:p>
                      <a:pPr>
                        <a:lnSpc>
                          <a:spcPct val="107000"/>
                        </a:lnSpc>
                        <a:spcAft>
                          <a:spcPts val="800"/>
                        </a:spcAft>
                      </a:pPr>
                      <a:r>
                        <a:rPr lang="en-US" sz="1100" dirty="0">
                          <a:effectLst/>
                        </a:rPr>
                        <a:t>Variables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dirty="0">
                          <a:effectLst/>
                        </a:rPr>
                        <a:t>Types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592344046"/>
                  </a:ext>
                </a:extLst>
              </a:tr>
              <a:tr h="330200">
                <a:tc>
                  <a:txBody>
                    <a:bodyPr/>
                    <a:lstStyle/>
                    <a:p>
                      <a:pPr>
                        <a:lnSpc>
                          <a:spcPct val="107000"/>
                        </a:lnSpc>
                        <a:spcAft>
                          <a:spcPts val="800"/>
                        </a:spcAft>
                      </a:pPr>
                      <a:r>
                        <a:rPr lang="en-US" sz="1100">
                          <a:effectLst/>
                        </a:rPr>
                        <a:t>Age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a:effectLst/>
                        </a:rPr>
                        <a:t>Numeric</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989492844"/>
                  </a:ext>
                </a:extLst>
              </a:tr>
              <a:tr h="330200">
                <a:tc>
                  <a:txBody>
                    <a:bodyPr/>
                    <a:lstStyle/>
                    <a:p>
                      <a:pPr>
                        <a:lnSpc>
                          <a:spcPct val="107000"/>
                        </a:lnSpc>
                        <a:spcAft>
                          <a:spcPts val="800"/>
                        </a:spcAft>
                      </a:pPr>
                      <a:r>
                        <a:rPr lang="en-US" sz="1100">
                          <a:effectLst/>
                        </a:rPr>
                        <a:t>Job</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a:effectLst/>
                        </a:rPr>
                        <a:t>Categorical</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037779366"/>
                  </a:ext>
                </a:extLst>
              </a:tr>
              <a:tr h="330200">
                <a:tc>
                  <a:txBody>
                    <a:bodyPr/>
                    <a:lstStyle/>
                    <a:p>
                      <a:pPr>
                        <a:lnSpc>
                          <a:spcPct val="107000"/>
                        </a:lnSpc>
                        <a:spcAft>
                          <a:spcPts val="800"/>
                        </a:spcAft>
                      </a:pPr>
                      <a:r>
                        <a:rPr lang="en-US" sz="1100">
                          <a:effectLst/>
                        </a:rPr>
                        <a:t>martial</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a:effectLst/>
                        </a:rPr>
                        <a:t>Categorical</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215976119"/>
                  </a:ext>
                </a:extLst>
              </a:tr>
              <a:tr h="330200">
                <a:tc>
                  <a:txBody>
                    <a:bodyPr/>
                    <a:lstStyle/>
                    <a:p>
                      <a:pPr>
                        <a:lnSpc>
                          <a:spcPct val="107000"/>
                        </a:lnSpc>
                        <a:spcAft>
                          <a:spcPts val="800"/>
                        </a:spcAft>
                      </a:pPr>
                      <a:r>
                        <a:rPr lang="en-US" sz="1100">
                          <a:effectLst/>
                        </a:rPr>
                        <a:t>education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a:effectLst/>
                        </a:rPr>
                        <a:t>Categorical</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887711221"/>
                  </a:ext>
                </a:extLst>
              </a:tr>
              <a:tr h="330200">
                <a:tc>
                  <a:txBody>
                    <a:bodyPr/>
                    <a:lstStyle/>
                    <a:p>
                      <a:pPr>
                        <a:lnSpc>
                          <a:spcPct val="107000"/>
                        </a:lnSpc>
                        <a:spcAft>
                          <a:spcPts val="800"/>
                        </a:spcAft>
                      </a:pPr>
                      <a:r>
                        <a:rPr lang="en-US" sz="1100">
                          <a:effectLst/>
                        </a:rPr>
                        <a:t>default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a:effectLst/>
                        </a:rPr>
                        <a:t>Categorical</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467440924"/>
                  </a:ext>
                </a:extLst>
              </a:tr>
              <a:tr h="330200">
                <a:tc>
                  <a:txBody>
                    <a:bodyPr/>
                    <a:lstStyle/>
                    <a:p>
                      <a:pPr>
                        <a:lnSpc>
                          <a:spcPct val="107000"/>
                        </a:lnSpc>
                        <a:spcAft>
                          <a:spcPts val="800"/>
                        </a:spcAft>
                      </a:pPr>
                      <a:r>
                        <a:rPr lang="en-US" sz="1100">
                          <a:effectLst/>
                        </a:rPr>
                        <a:t>housing</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a:effectLst/>
                        </a:rPr>
                        <a:t>Categorical</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046664157"/>
                  </a:ext>
                </a:extLst>
              </a:tr>
              <a:tr h="330200">
                <a:tc>
                  <a:txBody>
                    <a:bodyPr/>
                    <a:lstStyle/>
                    <a:p>
                      <a:pPr>
                        <a:lnSpc>
                          <a:spcPct val="107000"/>
                        </a:lnSpc>
                        <a:spcAft>
                          <a:spcPts val="800"/>
                        </a:spcAft>
                      </a:pPr>
                      <a:r>
                        <a:rPr lang="en-US" sz="1100">
                          <a:effectLst/>
                        </a:rPr>
                        <a:t>loan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a:effectLst/>
                        </a:rPr>
                        <a:t>Categorical</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612728348"/>
                  </a:ext>
                </a:extLst>
              </a:tr>
              <a:tr h="330200">
                <a:tc>
                  <a:txBody>
                    <a:bodyPr/>
                    <a:lstStyle/>
                    <a:p>
                      <a:pPr>
                        <a:lnSpc>
                          <a:spcPct val="107000"/>
                        </a:lnSpc>
                        <a:spcAft>
                          <a:spcPts val="800"/>
                        </a:spcAft>
                      </a:pPr>
                      <a:r>
                        <a:rPr lang="en-US" sz="1100">
                          <a:effectLst/>
                        </a:rPr>
                        <a:t>contact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a:effectLst/>
                        </a:rPr>
                        <a:t>Categorical</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37707091"/>
                  </a:ext>
                </a:extLst>
              </a:tr>
              <a:tr h="330200">
                <a:tc>
                  <a:txBody>
                    <a:bodyPr/>
                    <a:lstStyle/>
                    <a:p>
                      <a:pPr>
                        <a:lnSpc>
                          <a:spcPct val="107000"/>
                        </a:lnSpc>
                        <a:spcAft>
                          <a:spcPts val="800"/>
                        </a:spcAft>
                      </a:pPr>
                      <a:r>
                        <a:rPr lang="en-US" sz="1100">
                          <a:effectLst/>
                        </a:rPr>
                        <a:t>month</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dirty="0">
                          <a:effectLst/>
                        </a:rPr>
                        <a:t>Categorical</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846964036"/>
                  </a:ext>
                </a:extLst>
              </a:tr>
            </a:tbl>
          </a:graphicData>
        </a:graphic>
      </p:graphicFrame>
      <p:graphicFrame>
        <p:nvGraphicFramePr>
          <p:cNvPr id="8" name="Table 7">
            <a:extLst>
              <a:ext uri="{FF2B5EF4-FFF2-40B4-BE49-F238E27FC236}">
                <a16:creationId xmlns:a16="http://schemas.microsoft.com/office/drawing/2014/main" id="{1B7A4325-658F-4F52-8D54-31D07622F6B3}"/>
              </a:ext>
            </a:extLst>
          </p:cNvPr>
          <p:cNvGraphicFramePr>
            <a:graphicFrameLocks noGrp="1"/>
          </p:cNvGraphicFramePr>
          <p:nvPr>
            <p:extLst>
              <p:ext uri="{D42A27DB-BD31-4B8C-83A1-F6EECF244321}">
                <p14:modId xmlns:p14="http://schemas.microsoft.com/office/powerpoint/2010/main" val="3582085893"/>
              </p:ext>
            </p:extLst>
          </p:nvPr>
        </p:nvGraphicFramePr>
        <p:xfrm>
          <a:off x="3409157" y="1448416"/>
          <a:ext cx="3612319" cy="3372998"/>
        </p:xfrm>
        <a:graphic>
          <a:graphicData uri="http://schemas.openxmlformats.org/drawingml/2006/table">
            <a:tbl>
              <a:tblPr firstRow="1" bandRow="1">
                <a:tableStyleId>{5C22544A-7EE6-4342-B048-85BDC9FD1C3A}</a:tableStyleId>
              </a:tblPr>
              <a:tblGrid>
                <a:gridCol w="1843788">
                  <a:extLst>
                    <a:ext uri="{9D8B030D-6E8A-4147-A177-3AD203B41FA5}">
                      <a16:colId xmlns:a16="http://schemas.microsoft.com/office/drawing/2014/main" val="413733344"/>
                    </a:ext>
                  </a:extLst>
                </a:gridCol>
                <a:gridCol w="1768531">
                  <a:extLst>
                    <a:ext uri="{9D8B030D-6E8A-4147-A177-3AD203B41FA5}">
                      <a16:colId xmlns:a16="http://schemas.microsoft.com/office/drawing/2014/main" val="1687036599"/>
                    </a:ext>
                  </a:extLst>
                </a:gridCol>
              </a:tblGrid>
              <a:tr h="282840">
                <a:tc>
                  <a:txBody>
                    <a:bodyPr/>
                    <a:lstStyle/>
                    <a:p>
                      <a:pPr>
                        <a:lnSpc>
                          <a:spcPct val="107000"/>
                        </a:lnSpc>
                        <a:spcAft>
                          <a:spcPts val="800"/>
                        </a:spcAft>
                      </a:pPr>
                      <a:r>
                        <a:rPr lang="en-US" sz="1100" dirty="0">
                          <a:effectLst/>
                        </a:rPr>
                        <a:t>Variables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tc>
                  <a:txBody>
                    <a:bodyPr/>
                    <a:lstStyle/>
                    <a:p>
                      <a:pPr>
                        <a:lnSpc>
                          <a:spcPct val="107000"/>
                        </a:lnSpc>
                        <a:spcAft>
                          <a:spcPts val="800"/>
                        </a:spcAft>
                      </a:pPr>
                      <a:r>
                        <a:rPr lang="en-US" sz="1100">
                          <a:effectLst/>
                        </a:rPr>
                        <a:t>Types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extLst>
                  <a:ext uri="{0D108BD9-81ED-4DB2-BD59-A6C34878D82A}">
                    <a16:rowId xmlns:a16="http://schemas.microsoft.com/office/drawing/2014/main" val="438412872"/>
                  </a:ext>
                </a:extLst>
              </a:tr>
              <a:tr h="282840">
                <a:tc>
                  <a:txBody>
                    <a:bodyPr/>
                    <a:lstStyle/>
                    <a:p>
                      <a:pPr>
                        <a:lnSpc>
                          <a:spcPct val="107000"/>
                        </a:lnSpc>
                        <a:spcAft>
                          <a:spcPts val="800"/>
                        </a:spcAft>
                      </a:pPr>
                      <a:r>
                        <a:rPr lang="en-CA" sz="1100">
                          <a:effectLst/>
                        </a:rPr>
                        <a:t>day_of_week</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tc>
                  <a:txBody>
                    <a:bodyPr/>
                    <a:lstStyle/>
                    <a:p>
                      <a:pPr>
                        <a:lnSpc>
                          <a:spcPct val="107000"/>
                        </a:lnSpc>
                        <a:spcAft>
                          <a:spcPts val="800"/>
                        </a:spcAft>
                      </a:pPr>
                      <a:r>
                        <a:rPr lang="en-US" sz="1100">
                          <a:effectLst/>
                        </a:rPr>
                        <a:t>Categorical</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extLst>
                  <a:ext uri="{0D108BD9-81ED-4DB2-BD59-A6C34878D82A}">
                    <a16:rowId xmlns:a16="http://schemas.microsoft.com/office/drawing/2014/main" val="3108570908"/>
                  </a:ext>
                </a:extLst>
              </a:tr>
              <a:tr h="282840">
                <a:tc>
                  <a:txBody>
                    <a:bodyPr/>
                    <a:lstStyle/>
                    <a:p>
                      <a:pPr>
                        <a:lnSpc>
                          <a:spcPct val="107000"/>
                        </a:lnSpc>
                        <a:spcAft>
                          <a:spcPts val="800"/>
                        </a:spcAft>
                      </a:pPr>
                      <a:r>
                        <a:rPr lang="en-CA" sz="1100">
                          <a:effectLst/>
                        </a:rPr>
                        <a:t>campaign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tc>
                  <a:txBody>
                    <a:bodyPr/>
                    <a:lstStyle/>
                    <a:p>
                      <a:pPr>
                        <a:lnSpc>
                          <a:spcPct val="107000"/>
                        </a:lnSpc>
                        <a:spcAft>
                          <a:spcPts val="800"/>
                        </a:spcAft>
                      </a:pPr>
                      <a:r>
                        <a:rPr lang="en-US" sz="1100">
                          <a:effectLst/>
                        </a:rPr>
                        <a:t>Numeric</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extLst>
                  <a:ext uri="{0D108BD9-81ED-4DB2-BD59-A6C34878D82A}">
                    <a16:rowId xmlns:a16="http://schemas.microsoft.com/office/drawing/2014/main" val="1682915552"/>
                  </a:ext>
                </a:extLst>
              </a:tr>
              <a:tr h="282840">
                <a:tc>
                  <a:txBody>
                    <a:bodyPr/>
                    <a:lstStyle/>
                    <a:p>
                      <a:pPr>
                        <a:lnSpc>
                          <a:spcPct val="107000"/>
                        </a:lnSpc>
                        <a:spcAft>
                          <a:spcPts val="800"/>
                        </a:spcAft>
                      </a:pPr>
                      <a:r>
                        <a:rPr lang="en-CA" sz="1100">
                          <a:effectLst/>
                        </a:rPr>
                        <a:t>pdays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tc>
                  <a:txBody>
                    <a:bodyPr/>
                    <a:lstStyle/>
                    <a:p>
                      <a:pPr>
                        <a:lnSpc>
                          <a:spcPct val="107000"/>
                        </a:lnSpc>
                        <a:spcAft>
                          <a:spcPts val="800"/>
                        </a:spcAft>
                      </a:pPr>
                      <a:r>
                        <a:rPr lang="en-US" sz="1100">
                          <a:effectLst/>
                        </a:rPr>
                        <a:t>Numeric</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extLst>
                  <a:ext uri="{0D108BD9-81ED-4DB2-BD59-A6C34878D82A}">
                    <a16:rowId xmlns:a16="http://schemas.microsoft.com/office/drawing/2014/main" val="2379724425"/>
                  </a:ext>
                </a:extLst>
              </a:tr>
              <a:tr h="282840">
                <a:tc>
                  <a:txBody>
                    <a:bodyPr/>
                    <a:lstStyle/>
                    <a:p>
                      <a:pPr>
                        <a:lnSpc>
                          <a:spcPct val="107000"/>
                        </a:lnSpc>
                        <a:spcAft>
                          <a:spcPts val="800"/>
                        </a:spcAft>
                      </a:pPr>
                      <a:r>
                        <a:rPr lang="en-CA" sz="1100">
                          <a:effectLst/>
                        </a:rPr>
                        <a:t>previous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tc>
                  <a:txBody>
                    <a:bodyPr/>
                    <a:lstStyle/>
                    <a:p>
                      <a:pPr>
                        <a:lnSpc>
                          <a:spcPct val="107000"/>
                        </a:lnSpc>
                        <a:spcAft>
                          <a:spcPts val="800"/>
                        </a:spcAft>
                      </a:pPr>
                      <a:r>
                        <a:rPr lang="en-US" sz="1100">
                          <a:effectLst/>
                        </a:rPr>
                        <a:t>Numeric</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extLst>
                  <a:ext uri="{0D108BD9-81ED-4DB2-BD59-A6C34878D82A}">
                    <a16:rowId xmlns:a16="http://schemas.microsoft.com/office/drawing/2014/main" val="1096758434"/>
                  </a:ext>
                </a:extLst>
              </a:tr>
              <a:tr h="282840">
                <a:tc>
                  <a:txBody>
                    <a:bodyPr/>
                    <a:lstStyle/>
                    <a:p>
                      <a:pPr>
                        <a:lnSpc>
                          <a:spcPct val="107000"/>
                        </a:lnSpc>
                        <a:spcAft>
                          <a:spcPts val="800"/>
                        </a:spcAft>
                      </a:pPr>
                      <a:r>
                        <a:rPr lang="en-CA" sz="1100">
                          <a:effectLst/>
                        </a:rPr>
                        <a:t>poutcome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tc>
                  <a:txBody>
                    <a:bodyPr/>
                    <a:lstStyle/>
                    <a:p>
                      <a:pPr>
                        <a:lnSpc>
                          <a:spcPct val="107000"/>
                        </a:lnSpc>
                        <a:spcAft>
                          <a:spcPts val="800"/>
                        </a:spcAft>
                      </a:pPr>
                      <a:r>
                        <a:rPr lang="en-US" sz="1100">
                          <a:effectLst/>
                        </a:rPr>
                        <a:t>Categorical</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extLst>
                  <a:ext uri="{0D108BD9-81ED-4DB2-BD59-A6C34878D82A}">
                    <a16:rowId xmlns:a16="http://schemas.microsoft.com/office/drawing/2014/main" val="2145211330"/>
                  </a:ext>
                </a:extLst>
              </a:tr>
              <a:tr h="282840">
                <a:tc>
                  <a:txBody>
                    <a:bodyPr/>
                    <a:lstStyle/>
                    <a:p>
                      <a:pPr>
                        <a:lnSpc>
                          <a:spcPct val="107000"/>
                        </a:lnSpc>
                        <a:spcAft>
                          <a:spcPts val="800"/>
                        </a:spcAft>
                      </a:pPr>
                      <a:r>
                        <a:rPr lang="en-CA" sz="1100">
                          <a:effectLst/>
                        </a:rPr>
                        <a:t>emp.var.rate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tc>
                  <a:txBody>
                    <a:bodyPr/>
                    <a:lstStyle/>
                    <a:p>
                      <a:pPr>
                        <a:lnSpc>
                          <a:spcPct val="107000"/>
                        </a:lnSpc>
                        <a:spcAft>
                          <a:spcPts val="800"/>
                        </a:spcAft>
                      </a:pPr>
                      <a:r>
                        <a:rPr lang="en-US" sz="1100">
                          <a:effectLst/>
                        </a:rPr>
                        <a:t>Numeric</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extLst>
                  <a:ext uri="{0D108BD9-81ED-4DB2-BD59-A6C34878D82A}">
                    <a16:rowId xmlns:a16="http://schemas.microsoft.com/office/drawing/2014/main" val="3596816341"/>
                  </a:ext>
                </a:extLst>
              </a:tr>
              <a:tr h="282840">
                <a:tc>
                  <a:txBody>
                    <a:bodyPr/>
                    <a:lstStyle/>
                    <a:p>
                      <a:pPr>
                        <a:lnSpc>
                          <a:spcPct val="107000"/>
                        </a:lnSpc>
                        <a:spcAft>
                          <a:spcPts val="800"/>
                        </a:spcAft>
                      </a:pPr>
                      <a:r>
                        <a:rPr lang="en-CA" sz="1100">
                          <a:effectLst/>
                        </a:rPr>
                        <a:t>cons.price.idx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tc>
                  <a:txBody>
                    <a:bodyPr/>
                    <a:lstStyle/>
                    <a:p>
                      <a:pPr>
                        <a:lnSpc>
                          <a:spcPct val="107000"/>
                        </a:lnSpc>
                        <a:spcAft>
                          <a:spcPts val="800"/>
                        </a:spcAft>
                      </a:pPr>
                      <a:r>
                        <a:rPr lang="en-US" sz="1100">
                          <a:effectLst/>
                        </a:rPr>
                        <a:t>Numeric</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extLst>
                  <a:ext uri="{0D108BD9-81ED-4DB2-BD59-A6C34878D82A}">
                    <a16:rowId xmlns:a16="http://schemas.microsoft.com/office/drawing/2014/main" val="2579345128"/>
                  </a:ext>
                </a:extLst>
              </a:tr>
              <a:tr h="282840">
                <a:tc>
                  <a:txBody>
                    <a:bodyPr/>
                    <a:lstStyle/>
                    <a:p>
                      <a:pPr>
                        <a:lnSpc>
                          <a:spcPct val="107000"/>
                        </a:lnSpc>
                        <a:spcAft>
                          <a:spcPts val="800"/>
                        </a:spcAft>
                      </a:pPr>
                      <a:r>
                        <a:rPr lang="en-CA" sz="1100">
                          <a:effectLst/>
                        </a:rPr>
                        <a:t>cons.conf.idx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tc>
                  <a:txBody>
                    <a:bodyPr/>
                    <a:lstStyle/>
                    <a:p>
                      <a:pPr>
                        <a:lnSpc>
                          <a:spcPct val="107000"/>
                        </a:lnSpc>
                        <a:spcAft>
                          <a:spcPts val="800"/>
                        </a:spcAft>
                      </a:pPr>
                      <a:r>
                        <a:rPr lang="en-US" sz="1100">
                          <a:effectLst/>
                        </a:rPr>
                        <a:t>Numeric</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extLst>
                  <a:ext uri="{0D108BD9-81ED-4DB2-BD59-A6C34878D82A}">
                    <a16:rowId xmlns:a16="http://schemas.microsoft.com/office/drawing/2014/main" val="376735394"/>
                  </a:ext>
                </a:extLst>
              </a:tr>
              <a:tr h="282840">
                <a:tc>
                  <a:txBody>
                    <a:bodyPr/>
                    <a:lstStyle/>
                    <a:p>
                      <a:pPr>
                        <a:lnSpc>
                          <a:spcPct val="107000"/>
                        </a:lnSpc>
                        <a:spcAft>
                          <a:spcPts val="800"/>
                        </a:spcAft>
                      </a:pPr>
                      <a:r>
                        <a:rPr lang="en-CA" sz="1100">
                          <a:effectLst/>
                        </a:rPr>
                        <a:t>euribor3m</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tc>
                  <a:txBody>
                    <a:bodyPr/>
                    <a:lstStyle/>
                    <a:p>
                      <a:pPr>
                        <a:lnSpc>
                          <a:spcPct val="107000"/>
                        </a:lnSpc>
                        <a:spcAft>
                          <a:spcPts val="800"/>
                        </a:spcAft>
                      </a:pPr>
                      <a:r>
                        <a:rPr lang="en-US" sz="1100">
                          <a:effectLst/>
                        </a:rPr>
                        <a:t>Numeric</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extLst>
                  <a:ext uri="{0D108BD9-81ED-4DB2-BD59-A6C34878D82A}">
                    <a16:rowId xmlns:a16="http://schemas.microsoft.com/office/drawing/2014/main" val="1236601953"/>
                  </a:ext>
                </a:extLst>
              </a:tr>
              <a:tr h="282840">
                <a:tc>
                  <a:txBody>
                    <a:bodyPr/>
                    <a:lstStyle/>
                    <a:p>
                      <a:pPr>
                        <a:lnSpc>
                          <a:spcPct val="107000"/>
                        </a:lnSpc>
                        <a:spcAft>
                          <a:spcPts val="800"/>
                        </a:spcAft>
                      </a:pPr>
                      <a:r>
                        <a:rPr lang="en-CA" sz="1100">
                          <a:effectLst/>
                        </a:rPr>
                        <a:t>nr.employed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tc>
                  <a:txBody>
                    <a:bodyPr/>
                    <a:lstStyle/>
                    <a:p>
                      <a:pPr>
                        <a:lnSpc>
                          <a:spcPct val="107000"/>
                        </a:lnSpc>
                        <a:spcAft>
                          <a:spcPts val="800"/>
                        </a:spcAft>
                      </a:pPr>
                      <a:r>
                        <a:rPr lang="en-US" sz="1100">
                          <a:effectLst/>
                        </a:rPr>
                        <a:t>Numeric</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extLst>
                  <a:ext uri="{0D108BD9-81ED-4DB2-BD59-A6C34878D82A}">
                    <a16:rowId xmlns:a16="http://schemas.microsoft.com/office/drawing/2014/main" val="3563704315"/>
                  </a:ext>
                </a:extLst>
              </a:tr>
              <a:tr h="160599">
                <a:tc>
                  <a:txBody>
                    <a:bodyPr/>
                    <a:lstStyle/>
                    <a:p>
                      <a:pPr>
                        <a:lnSpc>
                          <a:spcPct val="107000"/>
                        </a:lnSpc>
                        <a:spcAft>
                          <a:spcPts val="800"/>
                        </a:spcAft>
                      </a:pPr>
                      <a:r>
                        <a:rPr lang="en-CA" sz="1100" dirty="0">
                          <a:effectLst/>
                        </a:rPr>
                        <a:t>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tc>
                  <a:txBody>
                    <a:bodyPr/>
                    <a:lstStyle/>
                    <a:p>
                      <a:pPr>
                        <a:lnSpc>
                          <a:spcPct val="107000"/>
                        </a:lnSpc>
                        <a:spcAft>
                          <a:spcPts val="800"/>
                        </a:spcAft>
                      </a:pPr>
                      <a:r>
                        <a:rPr lang="en-US" sz="1100" dirty="0">
                          <a:effectLst/>
                        </a:rPr>
                        <a:t>Categorical</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0308" marR="90308" marT="45154" marB="45154"/>
                </a:tc>
                <a:extLst>
                  <a:ext uri="{0D108BD9-81ED-4DB2-BD59-A6C34878D82A}">
                    <a16:rowId xmlns:a16="http://schemas.microsoft.com/office/drawing/2014/main" val="2371808108"/>
                  </a:ext>
                </a:extLst>
              </a:tr>
            </a:tbl>
          </a:graphicData>
        </a:graphic>
      </p:graphicFrame>
    </p:spTree>
    <p:extLst>
      <p:ext uri="{BB962C8B-B14F-4D97-AF65-F5344CB8AC3E}">
        <p14:creationId xmlns:p14="http://schemas.microsoft.com/office/powerpoint/2010/main" val="4230962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3EC6F2-3F5B-4FA1-B1F8-7C2288DB4490}"/>
              </a:ext>
            </a:extLst>
          </p:cNvPr>
          <p:cNvSpPr txBox="1"/>
          <p:nvPr/>
        </p:nvSpPr>
        <p:spPr>
          <a:xfrm>
            <a:off x="492566" y="457199"/>
            <a:ext cx="5157787"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0" indent="0" algn="just">
              <a:buNone/>
            </a:pPr>
            <a:r>
              <a:rPr lang="en-US" dirty="0"/>
              <a:t>Univariate Analysis: </a:t>
            </a:r>
          </a:p>
        </p:txBody>
      </p:sp>
      <p:sp>
        <p:nvSpPr>
          <p:cNvPr id="9" name="Content Placeholder 4">
            <a:extLst>
              <a:ext uri="{FF2B5EF4-FFF2-40B4-BE49-F238E27FC236}">
                <a16:creationId xmlns:a16="http://schemas.microsoft.com/office/drawing/2014/main" id="{811A215C-2437-4B89-ACC3-2F2475C267EE}"/>
              </a:ext>
            </a:extLst>
          </p:cNvPr>
          <p:cNvSpPr>
            <a:spLocks noGrp="1"/>
          </p:cNvSpPr>
          <p:nvPr>
            <p:ph idx="1"/>
          </p:nvPr>
        </p:nvSpPr>
        <p:spPr>
          <a:xfrm>
            <a:off x="356833" y="1314450"/>
            <a:ext cx="6022535" cy="2928937"/>
          </a:xfrm>
        </p:spPr>
        <p:txBody>
          <a:bodyPr>
            <a:normAutofit/>
          </a:bodyPr>
          <a:lstStyle/>
          <a:p>
            <a:pPr algn="just">
              <a:buFont typeface="Wingdings" panose="05000000000000000000" pitchFamily="2" charset="2"/>
              <a:buChar char="v"/>
            </a:pPr>
            <a:r>
              <a:rPr lang="en-US" sz="1400" dirty="0"/>
              <a:t>We have performed univariate analysis on all the numerical &amp; categorical variables and plotted a pie chart as below.</a:t>
            </a:r>
          </a:p>
          <a:p>
            <a:pPr algn="just">
              <a:buFont typeface="Wingdings" panose="05000000000000000000" pitchFamily="2" charset="2"/>
              <a:buChar char="v"/>
            </a:pPr>
            <a:r>
              <a:rPr lang="en-US" sz="1400" dirty="0"/>
              <a:t>From the below-mentioned charts we can observe that how lucid is the transformation and visualization for univariate variables. Divided segments are representing an individual element.</a:t>
            </a:r>
          </a:p>
          <a:p>
            <a:pPr algn="just">
              <a:buFont typeface="Wingdings" panose="05000000000000000000" pitchFamily="2" charset="2"/>
              <a:buChar char="v"/>
            </a:pPr>
            <a:r>
              <a:rPr lang="en-US" sz="1400" dirty="0"/>
              <a:t>Reason behind performing univariate analysis is to understand the trends and patterns of data</a:t>
            </a:r>
          </a:p>
          <a:p>
            <a:pPr algn="just">
              <a:buFont typeface="Wingdings" panose="05000000000000000000" pitchFamily="2" charset="2"/>
              <a:buChar char="v"/>
            </a:pPr>
            <a:r>
              <a:rPr lang="en-US" sz="1400" dirty="0"/>
              <a:t>Analyze the frequency and other such characteristics of data</a:t>
            </a:r>
          </a:p>
          <a:p>
            <a:pPr algn="just">
              <a:buFont typeface="Wingdings" panose="05000000000000000000" pitchFamily="2" charset="2"/>
              <a:buChar char="v"/>
            </a:pPr>
            <a:r>
              <a:rPr lang="en-US" sz="1400" dirty="0"/>
              <a:t>Know the distribution of the variables in the data.</a:t>
            </a:r>
          </a:p>
          <a:p>
            <a:pPr algn="just">
              <a:buFont typeface="Wingdings" panose="05000000000000000000" pitchFamily="2" charset="2"/>
              <a:buChar char="v"/>
            </a:pPr>
            <a:r>
              <a:rPr lang="en-US" sz="1400" dirty="0"/>
              <a:t>Visualize the relationship that may exist between different variables</a:t>
            </a:r>
          </a:p>
          <a:p>
            <a:pPr algn="just">
              <a:buFont typeface="Wingdings" panose="05000000000000000000" pitchFamily="2" charset="2"/>
              <a:buChar char="v"/>
            </a:pPr>
            <a:endParaRPr lang="en-US" sz="1400" dirty="0"/>
          </a:p>
        </p:txBody>
      </p:sp>
    </p:spTree>
    <p:extLst>
      <p:ext uri="{BB962C8B-B14F-4D97-AF65-F5344CB8AC3E}">
        <p14:creationId xmlns:p14="http://schemas.microsoft.com/office/powerpoint/2010/main" val="355520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1375</Words>
  <Application>Microsoft Office PowerPoint</Application>
  <PresentationFormat>On-screen Show (16:9)</PresentationFormat>
  <Paragraphs>162</Paragraphs>
  <Slides>36</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Arial</vt:lpstr>
      <vt:lpstr>Calibri</vt:lpstr>
      <vt:lpstr>Goudy Old Style</vt:lpstr>
      <vt:lpstr>Helvetica Neue</vt:lpstr>
      <vt:lpstr>Roboto</vt:lpstr>
      <vt:lpstr>Wingdings</vt:lpstr>
      <vt:lpstr>zeitung</vt:lpstr>
      <vt:lpstr>Office Theme</vt:lpstr>
      <vt:lpstr>Bitmap Image</vt:lpstr>
      <vt:lpstr>Direct Marketing Campaign of a Portuguese Banking Institution</vt:lpstr>
      <vt:lpstr> Team Members</vt:lpstr>
      <vt:lpstr>  Background / Motivation: </vt:lpstr>
      <vt:lpstr>Problem Statement:</vt:lpstr>
      <vt:lpstr>Project Proposal:</vt:lpstr>
      <vt:lpstr>Analysis Questions: </vt:lpstr>
      <vt:lpstr>Dataset Descriptions: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Cleaning / Transformation</vt:lpstr>
      <vt:lpstr>Electronic Design Automation [EDA]:</vt:lpstr>
      <vt:lpstr>PowerPoint Presentation</vt:lpstr>
      <vt:lpstr>PowerPoint Presentation</vt:lpstr>
      <vt:lpstr>Data Analysis</vt:lpstr>
      <vt:lpstr>Data Analysis</vt:lpstr>
      <vt:lpstr>PowerPoint Presentation</vt:lpstr>
      <vt:lpstr>PowerPoint Presentation</vt:lpstr>
      <vt:lpstr>PowerPoint Presentation</vt:lpstr>
      <vt:lpstr>PowerPoint Presentation</vt:lpstr>
      <vt:lpstr>PowerPoint Presentation</vt:lpstr>
      <vt:lpstr>PowerPoint Presentation</vt:lpstr>
      <vt:lpstr>Based on the relation between martial status, type of loan and type of marketing can we figure out optimal method of marketing(Telemarketing or Digital marketing - subscribed term deposit)</vt:lpstr>
      <vt:lpstr>PowerPoint Presentation</vt:lpstr>
      <vt:lpstr>PowerPoint Presentation</vt:lpstr>
      <vt:lpstr>Corelation Heatmap: </vt:lpstr>
      <vt:lpstr>Pairwise relations in dataset: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Marketing Campaign of a Portuguese Banking Institution</dc:title>
  <dc:creator/>
  <cp:lastModifiedBy/>
  <cp:revision>2</cp:revision>
  <dcterms:created xsi:type="dcterms:W3CDTF">2017-08-01T15:40:51Z</dcterms:created>
  <dcterms:modified xsi:type="dcterms:W3CDTF">2021-12-06T03:53:12Z</dcterms:modified>
</cp:coreProperties>
</file>