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50" d="100"/>
          <a:sy n="50" d="100"/>
        </p:scale>
        <p:origin x="2813" y="1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253E82A-7E80-4EC8-986E-4DDF74E9209F}" type="datetimeFigureOut">
              <a:rPr lang="en-US" smtClean="0"/>
              <a:t>6/2/2024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0DDEBF7-9EC3-4F12-BE80-E81FE5B6C137}" type="slidenum">
              <a:rPr lang="en-US" smtClean="0"/>
              <a:t>‹#›</a:t>
            </a:fld>
            <a:endParaRPr lang="en-US"/>
          </a:p>
        </p:txBody>
      </p:sp>
    </p:spTree>
    <p:extLst>
      <p:ext uri="{BB962C8B-B14F-4D97-AF65-F5344CB8AC3E}">
        <p14:creationId xmlns:p14="http://schemas.microsoft.com/office/powerpoint/2010/main" val="23442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37689" y="976629"/>
            <a:ext cx="4094479" cy="4707571"/>
          </a:xfrm>
          <a:prstGeom prst="rect">
            <a:avLst/>
          </a:prstGeom>
        </p:spPr>
        <p:txBody>
          <a:bodyPr vert="horz" wrap="square" lIns="0" tIns="12700" rIns="0" bIns="0" rtlCol="0">
            <a:spAutoFit/>
          </a:bodyPr>
          <a:lstStyle/>
          <a:p>
            <a:pPr marL="842010" marR="832485" algn="ctr">
              <a:lnSpc>
                <a:spcPct val="123300"/>
              </a:lnSpc>
              <a:spcBef>
                <a:spcPts val="100"/>
              </a:spcBef>
            </a:pPr>
            <a:r>
              <a:rPr lang="en-IN" sz="1800" b="1" dirty="0">
                <a:solidFill>
                  <a:srgbClr val="000000"/>
                </a:solidFill>
                <a:effectLst/>
                <a:latin typeface="Arial" panose="020B0604020202020204" pitchFamily="34" charset="0"/>
                <a:ea typeface="Arial" panose="020B0604020202020204" pitchFamily="34" charset="0"/>
              </a:rPr>
              <a:t>Unity 3D Project</a:t>
            </a:r>
            <a:endParaRPr lang="en-US" b="1" spc="-484" dirty="0">
              <a:latin typeface="Arial"/>
              <a:cs typeface="Arial"/>
            </a:endParaRPr>
          </a:p>
          <a:p>
            <a:pPr marL="842010" marR="832485" algn="ctr">
              <a:lnSpc>
                <a:spcPct val="123300"/>
              </a:lnSpc>
              <a:spcBef>
                <a:spcPts val="100"/>
              </a:spcBef>
            </a:pPr>
            <a:r>
              <a:rPr sz="1800" b="1" spc="-484" dirty="0">
                <a:latin typeface="Arial"/>
                <a:cs typeface="Arial"/>
              </a:rPr>
              <a:t> </a:t>
            </a:r>
            <a:r>
              <a:rPr sz="1800" b="1" spc="-5" dirty="0">
                <a:latin typeface="Arial"/>
                <a:cs typeface="Arial"/>
              </a:rPr>
              <a:t>A</a:t>
            </a:r>
            <a:endParaRPr sz="1800" dirty="0">
              <a:latin typeface="Arial"/>
              <a:cs typeface="Arial"/>
            </a:endParaRPr>
          </a:p>
          <a:p>
            <a:pPr marL="2540" algn="ctr">
              <a:lnSpc>
                <a:spcPct val="100000"/>
              </a:lnSpc>
              <a:spcBef>
                <a:spcPts val="515"/>
              </a:spcBef>
            </a:pPr>
            <a:r>
              <a:rPr sz="1800" b="1" spc="-5" dirty="0">
                <a:latin typeface="Arial"/>
                <a:cs typeface="Arial"/>
              </a:rPr>
              <a:t>Project</a:t>
            </a:r>
            <a:r>
              <a:rPr sz="1800" b="1" spc="-20" dirty="0">
                <a:latin typeface="Arial"/>
                <a:cs typeface="Arial"/>
              </a:rPr>
              <a:t> </a:t>
            </a:r>
            <a:r>
              <a:rPr sz="1800" b="1" dirty="0">
                <a:latin typeface="Arial"/>
                <a:cs typeface="Arial"/>
              </a:rPr>
              <a:t>Report</a:t>
            </a:r>
            <a:r>
              <a:rPr sz="1800" b="1" spc="-20" dirty="0">
                <a:latin typeface="Arial"/>
                <a:cs typeface="Arial"/>
              </a:rPr>
              <a:t> </a:t>
            </a:r>
            <a:r>
              <a:rPr sz="1800" b="1" dirty="0">
                <a:latin typeface="Arial"/>
                <a:cs typeface="Arial"/>
              </a:rPr>
              <a:t>Submitted</a:t>
            </a:r>
            <a:endParaRPr sz="1800" dirty="0">
              <a:latin typeface="Arial"/>
              <a:cs typeface="Arial"/>
            </a:endParaRPr>
          </a:p>
          <a:p>
            <a:pPr marL="299085" marR="289560" algn="ctr">
              <a:lnSpc>
                <a:spcPct val="132100"/>
              </a:lnSpc>
              <a:spcBef>
                <a:spcPts val="580"/>
              </a:spcBef>
            </a:pPr>
            <a:r>
              <a:rPr sz="1400" dirty="0">
                <a:latin typeface="Arial MT"/>
                <a:cs typeface="Arial MT"/>
              </a:rPr>
              <a:t>in</a:t>
            </a:r>
            <a:r>
              <a:rPr sz="1400" spc="10" dirty="0">
                <a:latin typeface="Arial MT"/>
                <a:cs typeface="Arial MT"/>
              </a:rPr>
              <a:t> </a:t>
            </a:r>
            <a:r>
              <a:rPr sz="1400" spc="-5" dirty="0">
                <a:latin typeface="Arial MT"/>
                <a:cs typeface="Arial MT"/>
              </a:rPr>
              <a:t>the</a:t>
            </a:r>
            <a:r>
              <a:rPr sz="1400" spc="10" dirty="0">
                <a:latin typeface="Arial MT"/>
                <a:cs typeface="Arial MT"/>
              </a:rPr>
              <a:t> </a:t>
            </a:r>
            <a:r>
              <a:rPr sz="1400" spc="-5" dirty="0">
                <a:latin typeface="Arial MT"/>
                <a:cs typeface="Arial MT"/>
              </a:rPr>
              <a:t>Partial</a:t>
            </a:r>
            <a:r>
              <a:rPr sz="1400" spc="-15" dirty="0">
                <a:latin typeface="Arial MT"/>
                <a:cs typeface="Arial MT"/>
              </a:rPr>
              <a:t> </a:t>
            </a:r>
            <a:r>
              <a:rPr sz="1400" spc="-5" dirty="0">
                <a:latin typeface="Arial MT"/>
                <a:cs typeface="Arial MT"/>
              </a:rPr>
              <a:t>Fulfillment</a:t>
            </a:r>
            <a:r>
              <a:rPr sz="1400" spc="10" dirty="0">
                <a:latin typeface="Arial MT"/>
                <a:cs typeface="Arial MT"/>
              </a:rPr>
              <a:t> </a:t>
            </a:r>
            <a:r>
              <a:rPr sz="1400" spc="-10" dirty="0">
                <a:latin typeface="Arial MT"/>
                <a:cs typeface="Arial MT"/>
              </a:rPr>
              <a:t>of</a:t>
            </a:r>
            <a:r>
              <a:rPr sz="1400" spc="5" dirty="0">
                <a:latin typeface="Arial MT"/>
                <a:cs typeface="Arial MT"/>
              </a:rPr>
              <a:t> </a:t>
            </a:r>
            <a:r>
              <a:rPr sz="1400" dirty="0">
                <a:latin typeface="Arial MT"/>
                <a:cs typeface="Arial MT"/>
              </a:rPr>
              <a:t>the</a:t>
            </a:r>
            <a:r>
              <a:rPr sz="1400" spc="-15" dirty="0">
                <a:latin typeface="Arial MT"/>
                <a:cs typeface="Arial MT"/>
              </a:rPr>
              <a:t> </a:t>
            </a:r>
            <a:r>
              <a:rPr sz="1400" spc="-5" dirty="0">
                <a:latin typeface="Arial MT"/>
                <a:cs typeface="Arial MT"/>
              </a:rPr>
              <a:t>Requirements </a:t>
            </a:r>
            <a:r>
              <a:rPr sz="1400" spc="-375" dirty="0">
                <a:latin typeface="Arial MT"/>
                <a:cs typeface="Arial MT"/>
              </a:rPr>
              <a:t> </a:t>
            </a:r>
            <a:r>
              <a:rPr sz="1400" dirty="0">
                <a:latin typeface="Arial MT"/>
                <a:cs typeface="Arial MT"/>
              </a:rPr>
              <a:t>for</a:t>
            </a:r>
            <a:r>
              <a:rPr sz="1400" spc="-15" dirty="0">
                <a:latin typeface="Arial MT"/>
                <a:cs typeface="Arial MT"/>
              </a:rPr>
              <a:t> </a:t>
            </a:r>
            <a:r>
              <a:rPr sz="1400" dirty="0">
                <a:latin typeface="Arial MT"/>
                <a:cs typeface="Arial MT"/>
              </a:rPr>
              <a:t>the</a:t>
            </a:r>
            <a:r>
              <a:rPr sz="1400" spc="-10" dirty="0">
                <a:latin typeface="Arial MT"/>
                <a:cs typeface="Arial MT"/>
              </a:rPr>
              <a:t> </a:t>
            </a:r>
            <a:r>
              <a:rPr sz="1400" spc="-5" dirty="0">
                <a:latin typeface="Arial MT"/>
                <a:cs typeface="Arial MT"/>
              </a:rPr>
              <a:t>award</a:t>
            </a:r>
            <a:r>
              <a:rPr sz="1400" spc="-10" dirty="0">
                <a:latin typeface="Arial MT"/>
                <a:cs typeface="Arial MT"/>
              </a:rPr>
              <a:t> </a:t>
            </a:r>
            <a:r>
              <a:rPr sz="1400" dirty="0">
                <a:latin typeface="Arial MT"/>
                <a:cs typeface="Arial MT"/>
              </a:rPr>
              <a:t>of</a:t>
            </a:r>
          </a:p>
          <a:p>
            <a:pPr algn="ctr">
              <a:lnSpc>
                <a:spcPct val="100000"/>
              </a:lnSpc>
              <a:spcBef>
                <a:spcPts val="484"/>
              </a:spcBef>
            </a:pPr>
            <a:r>
              <a:rPr sz="2200" b="1" spc="-5" dirty="0">
                <a:latin typeface="Arial"/>
                <a:cs typeface="Arial"/>
              </a:rPr>
              <a:t>Bachelor</a:t>
            </a:r>
            <a:r>
              <a:rPr sz="2200" b="1" spc="-15" dirty="0">
                <a:latin typeface="Arial"/>
                <a:cs typeface="Arial"/>
              </a:rPr>
              <a:t> </a:t>
            </a:r>
            <a:r>
              <a:rPr sz="2200" b="1" spc="-5" dirty="0">
                <a:latin typeface="Arial"/>
                <a:cs typeface="Arial"/>
              </a:rPr>
              <a:t>of Technology</a:t>
            </a:r>
            <a:endParaRPr sz="2200" dirty="0">
              <a:latin typeface="Arial"/>
              <a:cs typeface="Arial"/>
            </a:endParaRPr>
          </a:p>
          <a:p>
            <a:pPr marL="3175" algn="ctr">
              <a:lnSpc>
                <a:spcPct val="100000"/>
              </a:lnSpc>
              <a:spcBef>
                <a:spcPts val="520"/>
              </a:spcBef>
            </a:pPr>
            <a:r>
              <a:rPr sz="1600" spc="-5" dirty="0">
                <a:latin typeface="Times New Roman"/>
                <a:cs typeface="Times New Roman"/>
              </a:rPr>
              <a:t>in</a:t>
            </a:r>
            <a:endParaRPr sz="1600" dirty="0">
              <a:latin typeface="Times New Roman"/>
              <a:cs typeface="Times New Roman"/>
            </a:endParaRPr>
          </a:p>
          <a:p>
            <a:pPr algn="ctr">
              <a:lnSpc>
                <a:spcPct val="100000"/>
              </a:lnSpc>
              <a:spcBef>
                <a:spcPts val="535"/>
              </a:spcBef>
            </a:pPr>
            <a:r>
              <a:rPr sz="1400" b="1" spc="-5" dirty="0">
                <a:latin typeface="Arial"/>
                <a:cs typeface="Arial"/>
              </a:rPr>
              <a:t>COMPUTER</a:t>
            </a:r>
            <a:r>
              <a:rPr sz="1400" b="1" spc="-20" dirty="0">
                <a:latin typeface="Arial"/>
                <a:cs typeface="Arial"/>
              </a:rPr>
              <a:t> </a:t>
            </a:r>
            <a:r>
              <a:rPr sz="1400" b="1" spc="-5" dirty="0">
                <a:latin typeface="Arial"/>
                <a:cs typeface="Arial"/>
              </a:rPr>
              <a:t>SCIENCE AND</a:t>
            </a:r>
            <a:r>
              <a:rPr sz="1400" b="1" spc="-15" dirty="0">
                <a:latin typeface="Arial"/>
                <a:cs typeface="Arial"/>
              </a:rPr>
              <a:t> </a:t>
            </a:r>
            <a:r>
              <a:rPr sz="1400" b="1" spc="-5" dirty="0">
                <a:latin typeface="Arial"/>
                <a:cs typeface="Arial"/>
              </a:rPr>
              <a:t>ENGINEERING</a:t>
            </a:r>
            <a:endParaRPr sz="1400" dirty="0">
              <a:latin typeface="Arial"/>
              <a:cs typeface="Arial"/>
            </a:endParaRPr>
          </a:p>
          <a:p>
            <a:pPr marL="2540" algn="ctr">
              <a:lnSpc>
                <a:spcPct val="100000"/>
              </a:lnSpc>
              <a:spcBef>
                <a:spcPts val="630"/>
              </a:spcBef>
            </a:pPr>
            <a:r>
              <a:rPr sz="1200" spc="-5" dirty="0">
                <a:latin typeface="Verdana"/>
                <a:cs typeface="Verdana"/>
              </a:rPr>
              <a:t>by</a:t>
            </a:r>
            <a:endParaRPr sz="1200" dirty="0">
              <a:latin typeface="Verdana"/>
              <a:cs typeface="Verdana"/>
            </a:endParaRPr>
          </a:p>
          <a:p>
            <a:pPr marL="0" marR="0" algn="ctr">
              <a:spcBef>
                <a:spcPts val="0"/>
              </a:spcBef>
              <a:spcAft>
                <a:spcPts val="600"/>
              </a:spcAft>
            </a:pPr>
            <a:r>
              <a:rPr lang="en-IN" sz="1100" b="1" dirty="0">
                <a:solidFill>
                  <a:srgbClr val="000000"/>
                </a:solidFill>
                <a:effectLst/>
                <a:latin typeface="Arial" panose="020B0604020202020204" pitchFamily="34" charset="0"/>
                <a:ea typeface="Arial" panose="020B0604020202020204" pitchFamily="34" charset="0"/>
              </a:rPr>
              <a:t>ARCHIT SHARMA(2004480100001)</a:t>
            </a:r>
            <a:endParaRPr lang="en-US" sz="1100" dirty="0">
              <a:effectLst/>
              <a:latin typeface="Times New Roman" panose="02020603050405020304" pitchFamily="18" charset="0"/>
              <a:ea typeface="SimSun" panose="02010600030101010101" pitchFamily="2" charset="-122"/>
            </a:endParaRPr>
          </a:p>
          <a:p>
            <a:pPr marL="0" marR="0" algn="ctr">
              <a:spcBef>
                <a:spcPts val="0"/>
              </a:spcBef>
              <a:spcAft>
                <a:spcPts val="600"/>
              </a:spcAft>
            </a:pPr>
            <a:r>
              <a:rPr lang="en-IN" sz="1100" b="1" dirty="0">
                <a:solidFill>
                  <a:srgbClr val="000000"/>
                </a:solidFill>
                <a:effectLst/>
                <a:latin typeface="Arial" panose="020B0604020202020204" pitchFamily="34" charset="0"/>
                <a:ea typeface="Arial" panose="020B0604020202020204" pitchFamily="34" charset="0"/>
              </a:rPr>
              <a:t>UDAYBHAN KUMAR(2104480109014)</a:t>
            </a:r>
            <a:endParaRPr sz="1300" dirty="0">
              <a:latin typeface="Arial MT"/>
              <a:cs typeface="Arial MT"/>
            </a:endParaRPr>
          </a:p>
          <a:p>
            <a:pPr marL="4445" algn="ctr">
              <a:lnSpc>
                <a:spcPct val="100000"/>
              </a:lnSpc>
              <a:spcBef>
                <a:spcPts val="1005"/>
              </a:spcBef>
            </a:pPr>
            <a:r>
              <a:rPr sz="1400" dirty="0">
                <a:latin typeface="Arial MT"/>
                <a:cs typeface="Arial MT"/>
              </a:rPr>
              <a:t>Under</a:t>
            </a:r>
            <a:r>
              <a:rPr sz="1400" spc="-30" dirty="0">
                <a:latin typeface="Arial MT"/>
                <a:cs typeface="Arial MT"/>
              </a:rPr>
              <a:t> </a:t>
            </a:r>
            <a:r>
              <a:rPr sz="1400" spc="-5" dirty="0">
                <a:latin typeface="Arial MT"/>
                <a:cs typeface="Arial MT"/>
              </a:rPr>
              <a:t>the Guidance</a:t>
            </a:r>
            <a:r>
              <a:rPr sz="1400" spc="-10" dirty="0">
                <a:latin typeface="Arial MT"/>
                <a:cs typeface="Arial MT"/>
              </a:rPr>
              <a:t> </a:t>
            </a:r>
            <a:r>
              <a:rPr sz="1400" dirty="0">
                <a:latin typeface="Arial MT"/>
                <a:cs typeface="Arial MT"/>
              </a:rPr>
              <a:t>of</a:t>
            </a:r>
            <a:endParaRPr lang="en-US" sz="1400" dirty="0">
              <a:latin typeface="Arial MT"/>
              <a:cs typeface="Arial MT"/>
            </a:endParaRPr>
          </a:p>
          <a:p>
            <a:pPr marL="4445" algn="ctr">
              <a:lnSpc>
                <a:spcPct val="100000"/>
              </a:lnSpc>
              <a:spcBef>
                <a:spcPts val="1005"/>
              </a:spcBef>
            </a:pPr>
            <a:endParaRPr sz="1950" dirty="0">
              <a:latin typeface="Arial MT"/>
              <a:cs typeface="Arial MT"/>
            </a:endParaRPr>
          </a:p>
          <a:p>
            <a:pPr marL="3810" algn="ctr">
              <a:lnSpc>
                <a:spcPct val="100000"/>
              </a:lnSpc>
            </a:pPr>
            <a:r>
              <a:rPr sz="1400" b="1" spc="-5" dirty="0">
                <a:latin typeface="Arial"/>
                <a:cs typeface="Arial"/>
              </a:rPr>
              <a:t>Prof.</a:t>
            </a:r>
            <a:r>
              <a:rPr sz="1400" b="1" spc="-25" dirty="0">
                <a:latin typeface="Arial"/>
                <a:cs typeface="Arial"/>
              </a:rPr>
              <a:t> </a:t>
            </a:r>
            <a:r>
              <a:rPr lang="en-US" sz="1400" b="1" spc="-5" dirty="0">
                <a:latin typeface="Arial"/>
                <a:cs typeface="Arial"/>
              </a:rPr>
              <a:t>Fatima Khan</a:t>
            </a:r>
            <a:endParaRPr sz="1400" dirty="0">
              <a:latin typeface="Arial"/>
              <a:cs typeface="Arial"/>
            </a:endParaRPr>
          </a:p>
          <a:p>
            <a:pPr algn="ctr">
              <a:lnSpc>
                <a:spcPct val="100000"/>
              </a:lnSpc>
              <a:spcBef>
                <a:spcPts val="530"/>
              </a:spcBef>
            </a:pPr>
            <a:r>
              <a:rPr sz="1400" b="1" spc="-5" dirty="0">
                <a:latin typeface="Arial"/>
                <a:cs typeface="Arial"/>
              </a:rPr>
              <a:t>Department</a:t>
            </a:r>
            <a:r>
              <a:rPr sz="1400" b="1" spc="-10" dirty="0">
                <a:latin typeface="Arial"/>
                <a:cs typeface="Arial"/>
              </a:rPr>
              <a:t> </a:t>
            </a:r>
            <a:r>
              <a:rPr sz="1400" b="1" dirty="0">
                <a:latin typeface="Arial"/>
                <a:cs typeface="Arial"/>
              </a:rPr>
              <a:t>of</a:t>
            </a:r>
            <a:r>
              <a:rPr sz="1400" b="1" spc="-10" dirty="0">
                <a:latin typeface="Arial"/>
                <a:cs typeface="Arial"/>
              </a:rPr>
              <a:t> </a:t>
            </a:r>
            <a:r>
              <a:rPr sz="1400" b="1" spc="-5" dirty="0">
                <a:latin typeface="Arial"/>
                <a:cs typeface="Arial"/>
              </a:rPr>
              <a:t>Computer</a:t>
            </a:r>
            <a:r>
              <a:rPr sz="1400" b="1" spc="5" dirty="0">
                <a:latin typeface="Arial"/>
                <a:cs typeface="Arial"/>
              </a:rPr>
              <a:t> </a:t>
            </a:r>
            <a:r>
              <a:rPr sz="1400" b="1" spc="-5" dirty="0">
                <a:latin typeface="Arial"/>
                <a:cs typeface="Arial"/>
              </a:rPr>
              <a:t>Science</a:t>
            </a:r>
            <a:r>
              <a:rPr sz="1400" b="1" spc="-15" dirty="0">
                <a:latin typeface="Arial"/>
                <a:cs typeface="Arial"/>
              </a:rPr>
              <a:t> </a:t>
            </a:r>
            <a:r>
              <a:rPr sz="1400" b="1" dirty="0">
                <a:latin typeface="Arial"/>
                <a:cs typeface="Arial"/>
              </a:rPr>
              <a:t>&amp;</a:t>
            </a:r>
            <a:r>
              <a:rPr sz="1400" b="1" spc="-10" dirty="0">
                <a:latin typeface="Arial"/>
                <a:cs typeface="Arial"/>
              </a:rPr>
              <a:t> </a:t>
            </a:r>
            <a:r>
              <a:rPr sz="1400" b="1" spc="-5" dirty="0">
                <a:latin typeface="Arial"/>
                <a:cs typeface="Arial"/>
              </a:rPr>
              <a:t>Engineering</a:t>
            </a:r>
            <a:endParaRPr sz="1400" dirty="0">
              <a:latin typeface="Arial"/>
              <a:cs typeface="Arial"/>
            </a:endParaRPr>
          </a:p>
        </p:txBody>
      </p:sp>
      <p:sp>
        <p:nvSpPr>
          <p:cNvPr id="3" name="object 3"/>
          <p:cNvSpPr txBox="1"/>
          <p:nvPr/>
        </p:nvSpPr>
        <p:spPr>
          <a:xfrm>
            <a:off x="1596897" y="6689826"/>
            <a:ext cx="4577080" cy="855555"/>
          </a:xfrm>
          <a:prstGeom prst="rect">
            <a:avLst/>
          </a:prstGeom>
        </p:spPr>
        <p:txBody>
          <a:bodyPr vert="horz" wrap="square" lIns="0" tIns="12700" rIns="0" bIns="0" rtlCol="0">
            <a:spAutoFit/>
          </a:bodyPr>
          <a:lstStyle/>
          <a:p>
            <a:pPr marL="1756410" marR="5080" indent="-1744345">
              <a:lnSpc>
                <a:spcPct val="131400"/>
              </a:lnSpc>
              <a:spcBef>
                <a:spcPts val="100"/>
              </a:spcBef>
            </a:pPr>
            <a:r>
              <a:rPr lang="en-IN" sz="1200" b="1" cap="all" dirty="0">
                <a:solidFill>
                  <a:srgbClr val="000000"/>
                </a:solidFill>
                <a:effectLst/>
                <a:latin typeface="Arial" panose="020B0604020202020204" pitchFamily="34" charset="0"/>
                <a:ea typeface="Arial" panose="020B0604020202020204" pitchFamily="34" charset="0"/>
              </a:rPr>
              <a:t>   Neelam college of </a:t>
            </a:r>
            <a:r>
              <a:rPr lang="en-IN" sz="1200" b="1" cap="all" dirty="0" err="1">
                <a:solidFill>
                  <a:srgbClr val="000000"/>
                </a:solidFill>
                <a:effectLst/>
                <a:latin typeface="Arial" panose="020B0604020202020204" pitchFamily="34" charset="0"/>
                <a:ea typeface="Arial" panose="020B0604020202020204" pitchFamily="34" charset="0"/>
              </a:rPr>
              <a:t>enginnering</a:t>
            </a:r>
            <a:r>
              <a:rPr lang="en-IN" sz="1200" b="1" cap="all" dirty="0">
                <a:solidFill>
                  <a:srgbClr val="000000"/>
                </a:solidFill>
                <a:effectLst/>
                <a:latin typeface="Arial" panose="020B0604020202020204" pitchFamily="34" charset="0"/>
                <a:ea typeface="Arial" panose="020B0604020202020204" pitchFamily="34" charset="0"/>
              </a:rPr>
              <a:t> and technology</a:t>
            </a:r>
            <a:r>
              <a:rPr sz="1400" b="1" spc="-5" dirty="0">
                <a:latin typeface="Arial"/>
                <a:cs typeface="Arial"/>
              </a:rPr>
              <a:t>, </a:t>
            </a:r>
            <a:endParaRPr lang="en-US" sz="1400" b="1" spc="-5" dirty="0">
              <a:latin typeface="Arial"/>
              <a:cs typeface="Arial"/>
            </a:endParaRPr>
          </a:p>
          <a:p>
            <a:pPr marL="1756410" marR="5080" indent="-1744345">
              <a:lnSpc>
                <a:spcPct val="131400"/>
              </a:lnSpc>
              <a:spcBef>
                <a:spcPts val="100"/>
              </a:spcBef>
            </a:pPr>
            <a:r>
              <a:rPr lang="en-US" sz="1400" b="1" spc="-5" dirty="0">
                <a:latin typeface="Arial"/>
                <a:cs typeface="Arial"/>
              </a:rPr>
              <a:t>                                         AGRA</a:t>
            </a:r>
          </a:p>
          <a:p>
            <a:pPr marL="1756410" marR="5080" indent="-1744345">
              <a:lnSpc>
                <a:spcPct val="131400"/>
              </a:lnSpc>
              <a:spcBef>
                <a:spcPts val="100"/>
              </a:spcBef>
            </a:pPr>
            <a:r>
              <a:rPr lang="en-US" sz="1400" b="1" dirty="0">
                <a:latin typeface="Arial"/>
                <a:cs typeface="Arial"/>
              </a:rPr>
              <a:t>                                          </a:t>
            </a:r>
            <a:r>
              <a:rPr sz="1400" b="1" dirty="0">
                <a:latin typeface="Arial"/>
                <a:cs typeface="Arial"/>
              </a:rPr>
              <a:t>to</a:t>
            </a:r>
            <a:r>
              <a:rPr sz="1400" b="1" spc="-40" dirty="0">
                <a:latin typeface="Arial"/>
                <a:cs typeface="Arial"/>
              </a:rPr>
              <a:t> </a:t>
            </a:r>
            <a:r>
              <a:rPr sz="1400" b="1" dirty="0">
                <a:latin typeface="Arial"/>
                <a:cs typeface="Arial"/>
              </a:rPr>
              <a:t>the</a:t>
            </a:r>
            <a:endParaRPr sz="1400" dirty="0">
              <a:latin typeface="Arial"/>
              <a:cs typeface="Arial"/>
            </a:endParaRPr>
          </a:p>
        </p:txBody>
      </p:sp>
      <p:sp>
        <p:nvSpPr>
          <p:cNvPr id="4" name="object 4"/>
          <p:cNvSpPr txBox="1"/>
          <p:nvPr/>
        </p:nvSpPr>
        <p:spPr>
          <a:xfrm>
            <a:off x="1670050" y="8522106"/>
            <a:ext cx="4429760" cy="586740"/>
          </a:xfrm>
          <a:prstGeom prst="rect">
            <a:avLst/>
          </a:prstGeom>
        </p:spPr>
        <p:txBody>
          <a:bodyPr vert="horz" wrap="square" lIns="0" tIns="12700" rIns="0" bIns="0" rtlCol="0">
            <a:spAutoFit/>
          </a:bodyPr>
          <a:lstStyle/>
          <a:p>
            <a:pPr marL="1253490" marR="5080" indent="-1241425">
              <a:lnSpc>
                <a:spcPct val="131400"/>
              </a:lnSpc>
              <a:spcBef>
                <a:spcPts val="100"/>
              </a:spcBef>
            </a:pPr>
            <a:r>
              <a:rPr sz="1400" b="1" spc="-5" dirty="0">
                <a:latin typeface="Arial"/>
                <a:cs typeface="Arial"/>
              </a:rPr>
              <a:t>DR. A.P.J. </a:t>
            </a:r>
            <a:r>
              <a:rPr sz="1400" b="1" spc="-10" dirty="0">
                <a:latin typeface="Arial"/>
                <a:cs typeface="Arial"/>
              </a:rPr>
              <a:t>ABDUL </a:t>
            </a:r>
            <a:r>
              <a:rPr sz="1400" b="1" spc="-5" dirty="0">
                <a:latin typeface="Arial"/>
                <a:cs typeface="Arial"/>
              </a:rPr>
              <a:t>KALAM TECHNICAL UNIVERSITY </a:t>
            </a:r>
            <a:r>
              <a:rPr sz="1400" b="1" spc="-375" dirty="0">
                <a:latin typeface="Arial"/>
                <a:cs typeface="Arial"/>
              </a:rPr>
              <a:t> </a:t>
            </a:r>
            <a:r>
              <a:rPr sz="1400" b="1" spc="-5" dirty="0">
                <a:latin typeface="Arial"/>
                <a:cs typeface="Arial"/>
              </a:rPr>
              <a:t>LUCKNOW</a:t>
            </a:r>
            <a:r>
              <a:rPr sz="1400" b="1" spc="-15" dirty="0">
                <a:latin typeface="Arial"/>
                <a:cs typeface="Arial"/>
              </a:rPr>
              <a:t> </a:t>
            </a:r>
            <a:r>
              <a:rPr sz="1400" b="1" spc="-5" dirty="0">
                <a:latin typeface="Arial"/>
                <a:cs typeface="Arial"/>
              </a:rPr>
              <a:t>(UP), INDIA</a:t>
            </a:r>
            <a:endParaRPr sz="1400">
              <a:latin typeface="Arial"/>
              <a:cs typeface="Arial"/>
            </a:endParaRPr>
          </a:p>
        </p:txBody>
      </p:sp>
      <p:pic>
        <p:nvPicPr>
          <p:cNvPr id="6" name="object 6"/>
          <p:cNvPicPr/>
          <p:nvPr/>
        </p:nvPicPr>
        <p:blipFill>
          <a:blip r:embed="rId2" cstate="print"/>
          <a:stretch>
            <a:fillRect/>
          </a:stretch>
        </p:blipFill>
        <p:spPr>
          <a:xfrm>
            <a:off x="3429000" y="7622031"/>
            <a:ext cx="914400" cy="914400"/>
          </a:xfrm>
          <a:prstGeom prst="rect">
            <a:avLst/>
          </a:prstGeom>
        </p:spPr>
      </p:pic>
      <p:pic>
        <p:nvPicPr>
          <p:cNvPr id="7" name="Picture 6">
            <a:extLst>
              <a:ext uri="{FF2B5EF4-FFF2-40B4-BE49-F238E27FC236}">
                <a16:creationId xmlns:a16="http://schemas.microsoft.com/office/drawing/2014/main" id="{6BD9005E-D549-9E2F-9EAE-AA67619196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638800"/>
            <a:ext cx="1219201" cy="10668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B95C5B-ABB6-4868-412E-A58148D390D0}"/>
              </a:ext>
            </a:extLst>
          </p:cNvPr>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BB34EA7D-A187-9F37-9F7C-7651DF3694F1}"/>
              </a:ext>
            </a:extLst>
          </p:cNvPr>
          <p:cNvSpPr txBox="1"/>
          <p:nvPr/>
        </p:nvSpPr>
        <p:spPr>
          <a:xfrm>
            <a:off x="152400" y="228600"/>
            <a:ext cx="7467600" cy="7150675"/>
          </a:xfrm>
          <a:prstGeom prst="rect">
            <a:avLst/>
          </a:prstGeom>
          <a:noFill/>
        </p:spPr>
        <p:txBody>
          <a:bodyPr wrap="square">
            <a:spAutoFit/>
          </a:bodyPr>
          <a:lstStyle/>
          <a:p>
            <a:pPr marL="365125" marR="0" indent="-226060">
              <a:spcBef>
                <a:spcPts val="975"/>
              </a:spcBef>
              <a:spcAft>
                <a:spcPts val="0"/>
              </a:spcAft>
              <a:tabLst>
                <a:tab pos="365760" algn="l"/>
                <a:tab pos="5776595" algn="r"/>
              </a:tabLst>
            </a:pPr>
            <a:r>
              <a:rPr lang="en-US" sz="1800" b="1" dirty="0">
                <a:effectLst/>
                <a:latin typeface="Times New Roman" panose="02020603050405020304" pitchFamily="18" charset="0"/>
                <a:ea typeface="SimSun" panose="02010600030101010101" pitchFamily="2" charset="-122"/>
              </a:rPr>
              <a:t>3. Camera Setup:</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Create a new camera Game Object to serve as the player's perspective.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Adjust the camera's position, rotation, and field of view to provide optimal visibility and gameplay experience.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Implement camera controls (e.g., mouse or joystick </a:t>
            </a:r>
            <a:r>
              <a:rPr lang="en-US" sz="1800" dirty="0" err="1">
                <a:effectLst/>
                <a:latin typeface="Times New Roman" panose="02020603050405020304" pitchFamily="18" charset="0"/>
                <a:ea typeface="SimSun" panose="02010600030101010101" pitchFamily="2" charset="-122"/>
              </a:rPr>
              <a:t>inpu</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t) to enable players to move the camera view freely or focus on specific targets.</a:t>
            </a:r>
            <a:endParaRPr lang="en-US" sz="18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800" b="1" dirty="0">
                <a:effectLst/>
                <a:latin typeface="Times New Roman" panose="02020603050405020304" pitchFamily="18" charset="0"/>
                <a:ea typeface="SimSun" panose="02010600030101010101" pitchFamily="2" charset="-122"/>
              </a:rPr>
              <a:t>4. Environment Assets: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Populate the scene with environmental assets such as buildings, foliage, rocks, and other props to create a realistic and immersive setting.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Place interactive objects like doors, switches, or destructible elements to add depth to the gameplay and encourage exploration.</a:t>
            </a:r>
          </a:p>
          <a:p>
            <a:pPr marR="0" lvl="0">
              <a:spcBef>
                <a:spcPts val="975"/>
              </a:spcBef>
              <a:spcAft>
                <a:spcPts val="0"/>
              </a:spcAft>
              <a:tabLst>
                <a:tab pos="365760" algn="l"/>
                <a:tab pos="5776595" algn="r"/>
              </a:tabLst>
            </a:pPr>
            <a:r>
              <a:rPr lang="en-US" dirty="0">
                <a:latin typeface="Times New Roman" panose="02020603050405020304" pitchFamily="18" charset="0"/>
                <a:ea typeface="SimSun" panose="02010600030101010101" pitchFamily="2" charset="-122"/>
              </a:rPr>
              <a:t>   </a:t>
            </a:r>
          </a:p>
          <a:p>
            <a:pPr marR="0" lvl="0">
              <a:spcBef>
                <a:spcPts val="975"/>
              </a:spcBef>
              <a:spcAft>
                <a:spcPts val="0"/>
              </a:spcAft>
              <a:tabLst>
                <a:tab pos="365760" algn="l"/>
                <a:tab pos="5776595" algn="r"/>
              </a:tabLst>
            </a:pPr>
            <a:endParaRPr lang="en-US" sz="1800" dirty="0">
              <a:effectLst/>
              <a:latin typeface="Times New Roman" panose="02020603050405020304" pitchFamily="18" charset="0"/>
              <a:ea typeface="SimSun" panose="02010600030101010101" pitchFamily="2" charset="-122"/>
            </a:endParaRPr>
          </a:p>
          <a:p>
            <a:pPr marR="0" lvl="0">
              <a:spcBef>
                <a:spcPts val="975"/>
              </a:spcBef>
              <a:spcAft>
                <a:spcPts val="0"/>
              </a:spcAft>
              <a:tabLst>
                <a:tab pos="365760" algn="l"/>
                <a:tab pos="5776595" algn="r"/>
              </a:tabLst>
            </a:pPr>
            <a:endParaRPr lang="en-US" dirty="0">
              <a:latin typeface="Times New Roman" panose="02020603050405020304" pitchFamily="18" charset="0"/>
              <a:ea typeface="SimSun" panose="02010600030101010101" pitchFamily="2" charset="-122"/>
            </a:endParaRPr>
          </a:p>
          <a:p>
            <a:pPr marR="0" lvl="0">
              <a:spcBef>
                <a:spcPts val="975"/>
              </a:spcBef>
              <a:spcAft>
                <a:spcPts val="0"/>
              </a:spcAft>
              <a:tabLst>
                <a:tab pos="365760" algn="l"/>
                <a:tab pos="5776595" algn="r"/>
              </a:tabLst>
            </a:pPr>
            <a:endParaRPr lang="en-US" sz="18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800" b="1" dirty="0">
                <a:effectLst/>
                <a:latin typeface="Times New Roman" panose="02020603050405020304" pitchFamily="18" charset="0"/>
                <a:ea typeface="SimSun" panose="02010600030101010101" pitchFamily="2" charset="-122"/>
              </a:rPr>
              <a:t>5. Player and Enemy Spawning:</a:t>
            </a:r>
          </a:p>
          <a:p>
            <a:pPr marL="365125" marR="0" indent="-226060">
              <a:spcBef>
                <a:spcPts val="975"/>
              </a:spcBef>
              <a:spcAft>
                <a:spcPts val="0"/>
              </a:spcAft>
              <a:tabLst>
                <a:tab pos="365760" algn="l"/>
                <a:tab pos="5776595" algn="r"/>
              </a:tabLst>
            </a:pPr>
            <a:endParaRPr lang="en-US" sz="1800" b="1" dirty="0">
              <a:effectLst/>
              <a:latin typeface="Times New Roman" panose="02020603050405020304" pitchFamily="18" charset="0"/>
              <a:ea typeface="SimSun" panose="02010600030101010101" pitchFamily="2" charset="-122"/>
            </a:endParaRPr>
          </a:p>
          <a:p>
            <a:pPr marL="365125" marR="0" indent="-226060">
              <a:spcBef>
                <a:spcPts val="975"/>
              </a:spcBef>
              <a:spcAft>
                <a:spcPts val="0"/>
              </a:spcAft>
              <a:tabLst>
                <a:tab pos="365760" algn="l"/>
                <a:tab pos="5776595" algn="r"/>
              </a:tabLst>
            </a:pPr>
            <a:endParaRPr lang="en-US" sz="1800" b="1" dirty="0">
              <a:effectLst/>
              <a:latin typeface="Times New Roman" panose="02020603050405020304" pitchFamily="18" charset="0"/>
              <a:ea typeface="SimSun" panose="02010600030101010101" pitchFamily="2" charset="-122"/>
            </a:endParaRPr>
          </a:p>
        </p:txBody>
      </p:sp>
      <p:pic>
        <p:nvPicPr>
          <p:cNvPr id="6" name="Picture 5">
            <a:extLst>
              <a:ext uri="{FF2B5EF4-FFF2-40B4-BE49-F238E27FC236}">
                <a16:creationId xmlns:a16="http://schemas.microsoft.com/office/drawing/2014/main" id="{CFDD3F74-BF9E-91FC-D9D4-B359B47C02AB}"/>
              </a:ext>
            </a:extLst>
          </p:cNvPr>
          <p:cNvPicPr>
            <a:picLocks noChangeAspect="1"/>
          </p:cNvPicPr>
          <p:nvPr/>
        </p:nvPicPr>
        <p:blipFill>
          <a:blip r:embed="rId2"/>
          <a:stretch>
            <a:fillRect/>
          </a:stretch>
        </p:blipFill>
        <p:spPr>
          <a:xfrm>
            <a:off x="609600" y="4648200"/>
            <a:ext cx="5943600" cy="1352550"/>
          </a:xfrm>
          <a:prstGeom prst="rect">
            <a:avLst/>
          </a:prstGeom>
        </p:spPr>
      </p:pic>
      <p:pic>
        <p:nvPicPr>
          <p:cNvPr id="7" name="Picture 6">
            <a:extLst>
              <a:ext uri="{FF2B5EF4-FFF2-40B4-BE49-F238E27FC236}">
                <a16:creationId xmlns:a16="http://schemas.microsoft.com/office/drawing/2014/main" id="{E8971661-5774-B4FF-122C-6C4A5A7DDD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6629400"/>
            <a:ext cx="5937250" cy="25463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75C12-8829-0C69-A1E5-1A19F123D8CC}"/>
              </a:ext>
            </a:extLst>
          </p:cNvPr>
          <p:cNvSpPr txBox="1"/>
          <p:nvPr/>
        </p:nvSpPr>
        <p:spPr>
          <a:xfrm>
            <a:off x="152400" y="304800"/>
            <a:ext cx="7467600" cy="2169825"/>
          </a:xfrm>
          <a:prstGeom prst="rect">
            <a:avLst/>
          </a:prstGeom>
          <a:noFill/>
        </p:spPr>
        <p:txBody>
          <a:bodyPr wrap="square">
            <a:spAutoFit/>
          </a:bodyPr>
          <a:lstStyle/>
          <a:p>
            <a:pPr marL="342900" lvl="0" indent="-342900">
              <a:spcBef>
                <a:spcPts val="975"/>
              </a:spcBef>
              <a:buFont typeface="+mj-lt"/>
              <a:buAutoNum type="arabicPeriod" startAt="4"/>
              <a:tabLst>
                <a:tab pos="365760" algn="l"/>
                <a:tab pos="5776595" algn="r"/>
              </a:tabLst>
            </a:pPr>
            <a:r>
              <a:rPr lang="en-IN" sz="3200" b="1" dirty="0">
                <a:effectLst/>
                <a:latin typeface="Times New Roman" panose="02020603050405020304" pitchFamily="18" charset="0"/>
                <a:ea typeface="SimSun" panose="02010600030101010101" pitchFamily="2" charset="-122"/>
              </a:rPr>
              <a:t> </a:t>
            </a:r>
            <a:r>
              <a:rPr lang="en-US" sz="3200" b="1" u="sng" dirty="0">
                <a:effectLst/>
                <a:latin typeface="Times New Roman" panose="02020603050405020304" pitchFamily="18" charset="0"/>
                <a:ea typeface="SimSun" panose="02010600030101010101" pitchFamily="2" charset="-122"/>
              </a:rPr>
              <a:t>Player Controller Setup:</a:t>
            </a:r>
            <a:endParaRPr lang="en-IN" sz="1600" dirty="0">
              <a:effectLst/>
              <a:latin typeface="Times New Roman" panose="02020603050405020304" pitchFamily="18" charset="0"/>
              <a:ea typeface="Times New Roman" panose="02020603050405020304" pitchFamily="18" charset="0"/>
            </a:endParaRPr>
          </a:p>
          <a:p>
            <a:pPr marL="342900" indent="-226060">
              <a:spcBef>
                <a:spcPts val="975"/>
              </a:spcBef>
              <a:tabLst>
                <a:tab pos="365760" algn="l"/>
                <a:tab pos="5776595" algn="r"/>
              </a:tabLst>
            </a:pPr>
            <a:r>
              <a:rPr lang="en-US" sz="2400" b="1" dirty="0">
                <a:effectLst/>
                <a:latin typeface="Times New Roman" panose="02020603050405020304" pitchFamily="18" charset="0"/>
                <a:ea typeface="SimSun" panose="02010600030101010101" pitchFamily="2" charset="-122"/>
              </a:rPr>
              <a:t>Character Controller component reference</a:t>
            </a:r>
            <a:endParaRPr lang="en-IN" sz="1600" dirty="0">
              <a:effectLst/>
              <a:latin typeface="Times New Roman" panose="02020603050405020304" pitchFamily="18" charset="0"/>
              <a:ea typeface="Times New Roman" panose="02020603050405020304" pitchFamily="18" charset="0"/>
            </a:endParaRPr>
          </a:p>
          <a:p>
            <a:pPr marL="342900" indent="-226060">
              <a:spcBef>
                <a:spcPts val="975"/>
              </a:spcBef>
              <a:tabLst>
                <a:tab pos="365760" algn="l"/>
                <a:tab pos="5776595" algn="r"/>
              </a:tabLst>
            </a:pPr>
            <a:r>
              <a:rPr lang="en-US" sz="1800" b="1" dirty="0">
                <a:effectLst/>
                <a:latin typeface="Times New Roman" panose="02020603050405020304" pitchFamily="18" charset="0"/>
                <a:ea typeface="SimSun" panose="02010600030101010101" pitchFamily="2" charset="-122"/>
              </a:rPr>
              <a:t>SWITCH TO SCRIPTING</a:t>
            </a:r>
            <a:endParaRPr lang="en-IN" sz="1600" dirty="0">
              <a:effectLst/>
              <a:latin typeface="Times New Roman" panose="02020603050405020304" pitchFamily="18" charset="0"/>
              <a:ea typeface="Times New Roman" panose="02020603050405020304" pitchFamily="18" charset="0"/>
            </a:endParaRPr>
          </a:p>
          <a:p>
            <a:pPr marL="342900" indent="-226060">
              <a:spcBef>
                <a:spcPts val="975"/>
              </a:spcBef>
              <a:tabLst>
                <a:tab pos="365760" algn="l"/>
                <a:tab pos="5776595" algn="r"/>
              </a:tabLst>
            </a:pPr>
            <a:r>
              <a:rPr lang="en-US" sz="1800" dirty="0">
                <a:effectLst/>
                <a:latin typeface="Times New Roman" panose="02020603050405020304" pitchFamily="18" charset="0"/>
                <a:ea typeface="SimSun" panose="02010600030101010101" pitchFamily="2" charset="-122"/>
              </a:rPr>
              <a:t>   The Character Controller is mainly used for third-person or first-person player control that does not make use of Rigid body physics.</a:t>
            </a:r>
            <a:endParaRPr lang="en-IN" sz="1600" dirty="0">
              <a:effectLst/>
              <a:latin typeface="Times New Roman" panose="02020603050405020304" pitchFamily="18" charset="0"/>
              <a:ea typeface="Times New Roman" panose="02020603050405020304" pitchFamily="18" charset="0"/>
            </a:endParaRPr>
          </a:p>
        </p:txBody>
      </p:sp>
      <p:pic>
        <p:nvPicPr>
          <p:cNvPr id="4" name="Picture 3" descr="A screenshot of a video game&#10;&#10;Description automatically generated">
            <a:extLst>
              <a:ext uri="{FF2B5EF4-FFF2-40B4-BE49-F238E27FC236}">
                <a16:creationId xmlns:a16="http://schemas.microsoft.com/office/drawing/2014/main" id="{CD37EB9C-93A5-6D98-A88E-D5E93FBCE9B5}"/>
              </a:ext>
            </a:extLst>
          </p:cNvPr>
          <p:cNvPicPr>
            <a:picLocks noChangeAspect="1"/>
          </p:cNvPicPr>
          <p:nvPr/>
        </p:nvPicPr>
        <p:blipFill>
          <a:blip r:embed="rId3"/>
          <a:stretch>
            <a:fillRect/>
          </a:stretch>
        </p:blipFill>
        <p:spPr>
          <a:xfrm>
            <a:off x="533400" y="2667000"/>
            <a:ext cx="6934200" cy="2514600"/>
          </a:xfrm>
          <a:prstGeom prst="rect">
            <a:avLst/>
          </a:prstGeom>
        </p:spPr>
      </p:pic>
      <p:sp>
        <p:nvSpPr>
          <p:cNvPr id="6" name="TextBox 5">
            <a:extLst>
              <a:ext uri="{FF2B5EF4-FFF2-40B4-BE49-F238E27FC236}">
                <a16:creationId xmlns:a16="http://schemas.microsoft.com/office/drawing/2014/main" id="{80332CBC-9607-E07B-F0CB-BB44A8178122}"/>
              </a:ext>
            </a:extLst>
          </p:cNvPr>
          <p:cNvSpPr txBox="1"/>
          <p:nvPr/>
        </p:nvSpPr>
        <p:spPr>
          <a:xfrm>
            <a:off x="320040" y="5358735"/>
            <a:ext cx="7147560" cy="1549142"/>
          </a:xfrm>
          <a:prstGeom prst="rect">
            <a:avLst/>
          </a:prstGeom>
          <a:noFill/>
        </p:spPr>
        <p:txBody>
          <a:bodyPr wrap="square">
            <a:spAutoFit/>
          </a:bodyPr>
          <a:lstStyle/>
          <a:p>
            <a:pPr marL="139065" indent="-226060">
              <a:spcBef>
                <a:spcPts val="975"/>
              </a:spcBef>
              <a:tabLst>
                <a:tab pos="365760" algn="l"/>
                <a:tab pos="5776595" algn="r"/>
              </a:tabLst>
            </a:pPr>
            <a:r>
              <a:rPr lang="en-US" sz="2400" b="1" dirty="0">
                <a:effectLst/>
                <a:latin typeface="Times New Roman" panose="02020603050405020304" pitchFamily="18" charset="0"/>
                <a:ea typeface="SimSun" panose="02010600030101010101" pitchFamily="2" charset="-122"/>
              </a:rPr>
              <a:t>1. Creating the Player Controller Script: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Open your preferred code editor (e.g., Visual Studio or JetBrains Rider).</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Create a new C# script named "Player Controller" or a similar descriptive name.</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7BC2C18-CDB6-21A2-B778-BE7DE92280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7575" y="7085011"/>
            <a:ext cx="5937250" cy="2706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95202F-8F9D-EBA8-FB7A-B672E9AEE155}"/>
              </a:ext>
            </a:extLst>
          </p:cNvPr>
          <p:cNvSpPr txBox="1"/>
          <p:nvPr/>
        </p:nvSpPr>
        <p:spPr>
          <a:xfrm>
            <a:off x="152400" y="152400"/>
            <a:ext cx="7543800" cy="3595856"/>
          </a:xfrm>
          <a:prstGeom prst="rect">
            <a:avLst/>
          </a:prstGeom>
          <a:noFill/>
        </p:spPr>
        <p:txBody>
          <a:bodyPr wrap="square">
            <a:spAutoFit/>
          </a:bodyPr>
          <a:lstStyle/>
          <a:p>
            <a:pPr marL="139065" indent="-226060">
              <a:spcBef>
                <a:spcPts val="975"/>
              </a:spcBef>
              <a:tabLst>
                <a:tab pos="365760" algn="l"/>
                <a:tab pos="5776595" algn="r"/>
              </a:tabLst>
            </a:pPr>
            <a:r>
              <a:rPr lang="en-US" sz="2400" b="1" dirty="0">
                <a:effectLst/>
                <a:latin typeface="Times New Roman" panose="02020603050405020304" pitchFamily="18" charset="0"/>
                <a:ea typeface="SimSun" panose="02010600030101010101" pitchFamily="2" charset="-122"/>
              </a:rPr>
              <a:t>2. Implementing Player Movement and Shooting:</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Within the Player Controller script, define variables for player movement speed, jump force, and shooting mechanics.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Use Unity's Input system to capture player input for movement (e.g., WASD keys or joystick) and shooting (e.g., left mouse button or gamepad trigger).</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Implement functions to handle player movement, including character rotation, forward/backward movement, strafing, and jumping.</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Implement a shooting function to instantiate bullets or projectiles from the player's weapon, applying force or damage to enemies upon collision.</a:t>
            </a:r>
          </a:p>
          <a:p>
            <a:pPr marL="342900" lvl="0" indent="-342900">
              <a:spcBef>
                <a:spcPts val="975"/>
              </a:spcBef>
              <a:buFont typeface="Symbol" panose="05050102010706020507" pitchFamily="18" charset="2"/>
              <a:buChar char=""/>
              <a:tabLst>
                <a:tab pos="365760" algn="l"/>
                <a:tab pos="5776595" algn="r"/>
              </a:tabLst>
            </a:pPr>
            <a:endParaRPr lang="en-US" dirty="0">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A6F6D94F-F214-7024-0DB8-FA637E440BF9}"/>
              </a:ext>
            </a:extLst>
          </p:cNvPr>
          <p:cNvPicPr>
            <a:picLocks noChangeAspect="1"/>
          </p:cNvPicPr>
          <p:nvPr/>
        </p:nvPicPr>
        <p:blipFill>
          <a:blip r:embed="rId2"/>
          <a:stretch>
            <a:fillRect/>
          </a:stretch>
        </p:blipFill>
        <p:spPr>
          <a:xfrm>
            <a:off x="762000" y="3505200"/>
            <a:ext cx="6248400" cy="3461385"/>
          </a:xfrm>
          <a:prstGeom prst="rect">
            <a:avLst/>
          </a:prstGeom>
        </p:spPr>
      </p:pic>
      <p:pic>
        <p:nvPicPr>
          <p:cNvPr id="5" name="Picture 4">
            <a:extLst>
              <a:ext uri="{FF2B5EF4-FFF2-40B4-BE49-F238E27FC236}">
                <a16:creationId xmlns:a16="http://schemas.microsoft.com/office/drawing/2014/main" id="{A19D393C-6CE3-4ABD-3025-FE02D4C07120}"/>
              </a:ext>
            </a:extLst>
          </p:cNvPr>
          <p:cNvPicPr>
            <a:picLocks noChangeAspect="1"/>
          </p:cNvPicPr>
          <p:nvPr/>
        </p:nvPicPr>
        <p:blipFill>
          <a:blip r:embed="rId3"/>
          <a:stretch>
            <a:fillRect/>
          </a:stretch>
        </p:blipFill>
        <p:spPr>
          <a:xfrm>
            <a:off x="762000" y="7239000"/>
            <a:ext cx="6248400" cy="2209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4620E-D8E1-8BC7-0592-4AB1CAD2EADC}"/>
              </a:ext>
            </a:extLst>
          </p:cNvPr>
          <p:cNvSpPr txBox="1"/>
          <p:nvPr/>
        </p:nvSpPr>
        <p:spPr>
          <a:xfrm>
            <a:off x="228600" y="304800"/>
            <a:ext cx="7315200" cy="369332"/>
          </a:xfrm>
          <a:prstGeom prst="rect">
            <a:avLst/>
          </a:prstGeom>
          <a:noFill/>
        </p:spPr>
        <p:txBody>
          <a:bodyPr wrap="square">
            <a:spAutoFit/>
          </a:bodyPr>
          <a:lstStyle/>
          <a:p>
            <a:pPr marL="342900" lvl="0" indent="-342900">
              <a:spcBef>
                <a:spcPts val="975"/>
              </a:spcBef>
              <a:buFont typeface="+mj-lt"/>
              <a:buAutoNum type="arabicPeriod"/>
              <a:tabLst>
                <a:tab pos="365760" algn="l"/>
                <a:tab pos="5776595" algn="r"/>
              </a:tabLst>
            </a:pPr>
            <a:r>
              <a:rPr lang="en-US" sz="1800" b="1" dirty="0">
                <a:effectLst/>
                <a:latin typeface="Times New Roman" panose="02020603050405020304" pitchFamily="18" charset="0"/>
                <a:ea typeface="SimSun" panose="02010600030101010101" pitchFamily="2" charset="-122"/>
              </a:rPr>
              <a:t>Attaching the Script to the Player Game Object:</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1B44A26-7816-0906-B995-E4039D327725}"/>
              </a:ext>
            </a:extLst>
          </p:cNvPr>
          <p:cNvPicPr>
            <a:picLocks noChangeAspect="1"/>
          </p:cNvPicPr>
          <p:nvPr/>
        </p:nvPicPr>
        <p:blipFill>
          <a:blip r:embed="rId2"/>
          <a:stretch>
            <a:fillRect/>
          </a:stretch>
        </p:blipFill>
        <p:spPr>
          <a:xfrm>
            <a:off x="838200" y="762000"/>
            <a:ext cx="4944110" cy="5257800"/>
          </a:xfrm>
          <a:prstGeom prst="rect">
            <a:avLst/>
          </a:prstGeom>
        </p:spPr>
      </p:pic>
      <p:sp>
        <p:nvSpPr>
          <p:cNvPr id="6" name="TextBox 5">
            <a:extLst>
              <a:ext uri="{FF2B5EF4-FFF2-40B4-BE49-F238E27FC236}">
                <a16:creationId xmlns:a16="http://schemas.microsoft.com/office/drawing/2014/main" id="{F6A9D46A-0FC0-1137-A74B-3A791FBAB78C}"/>
              </a:ext>
            </a:extLst>
          </p:cNvPr>
          <p:cNvSpPr txBox="1"/>
          <p:nvPr/>
        </p:nvSpPr>
        <p:spPr>
          <a:xfrm>
            <a:off x="381000" y="6239153"/>
            <a:ext cx="7162800" cy="2072362"/>
          </a:xfrm>
          <a:prstGeom prst="rect">
            <a:avLst/>
          </a:prstGeom>
          <a:noFill/>
        </p:spPr>
        <p:txBody>
          <a:bodyPr wrap="square">
            <a:spAutoFit/>
          </a:bodyPr>
          <a:lstStyle/>
          <a:p>
            <a:pPr marL="342900" lvl="0" indent="-342900">
              <a:spcBef>
                <a:spcPts val="975"/>
              </a:spcBef>
              <a:buFont typeface="+mj-lt"/>
              <a:buAutoNum type="arabicPeriod" startAt="4"/>
              <a:tabLst>
                <a:tab pos="365760" algn="l"/>
                <a:tab pos="5776595" algn="r"/>
              </a:tabLst>
            </a:pPr>
            <a:r>
              <a:rPr lang="en-US" sz="2800" b="1" dirty="0">
                <a:effectLst/>
                <a:latin typeface="Times New Roman" panose="02020603050405020304" pitchFamily="18" charset="0"/>
                <a:ea typeface="SimSun" panose="02010600030101010101" pitchFamily="2" charset="-122"/>
              </a:rPr>
              <a:t>UI Development for Gun Game:</a:t>
            </a:r>
            <a:endParaRPr lang="en-IN" sz="1600" dirty="0">
              <a:effectLst/>
              <a:latin typeface="Times New Roman" panose="02020603050405020304" pitchFamily="18" charset="0"/>
              <a:ea typeface="Times New Roman" panose="02020603050405020304" pitchFamily="18" charset="0"/>
            </a:endParaRPr>
          </a:p>
          <a:p>
            <a:pPr marL="367665" indent="-226060">
              <a:spcBef>
                <a:spcPts val="975"/>
              </a:spcBef>
              <a:tabLst>
                <a:tab pos="365760" algn="l"/>
                <a:tab pos="5776595" algn="r"/>
              </a:tabLst>
            </a:pPr>
            <a:r>
              <a:rPr lang="en-US" sz="2400" b="1" dirty="0">
                <a:effectLst/>
                <a:latin typeface="Times New Roman" panose="02020603050405020304" pitchFamily="18" charset="0"/>
                <a:ea typeface="SimSun" panose="02010600030101010101" pitchFamily="2" charset="-122"/>
              </a:rPr>
              <a:t>1. Creating UI Elements: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b="1" dirty="0">
                <a:effectLst/>
                <a:latin typeface="Times New Roman" panose="02020603050405020304" pitchFamily="18" charset="0"/>
                <a:ea typeface="SimSun" panose="02010600030101010101" pitchFamily="2" charset="-122"/>
              </a:rPr>
              <a:t>HUD (Heads-Up Display):</a:t>
            </a:r>
            <a:r>
              <a:rPr lang="en-US" sz="1800" dirty="0">
                <a:effectLst/>
                <a:latin typeface="Times New Roman" panose="02020603050405020304" pitchFamily="18" charset="0"/>
                <a:ea typeface="SimSun" panose="02010600030101010101" pitchFamily="2" charset="-122"/>
              </a:rPr>
              <a:t> Design elements like health</a:t>
            </a:r>
            <a:r>
              <a:rPr lang="en-US" sz="24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bars, ammo counters, and mini-maps to provide essential information to players during gameplay.</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C10933-41D5-FF83-9DAF-C13AA081A87B}"/>
              </a:ext>
            </a:extLst>
          </p:cNvPr>
          <p:cNvPicPr>
            <a:picLocks noChangeAspect="1"/>
          </p:cNvPicPr>
          <p:nvPr/>
        </p:nvPicPr>
        <p:blipFill>
          <a:blip r:embed="rId2"/>
          <a:stretch>
            <a:fillRect/>
          </a:stretch>
        </p:blipFill>
        <p:spPr>
          <a:xfrm>
            <a:off x="914400" y="381000"/>
            <a:ext cx="5943600" cy="4267200"/>
          </a:xfrm>
          <a:prstGeom prst="rect">
            <a:avLst/>
          </a:prstGeom>
        </p:spPr>
      </p:pic>
      <p:sp>
        <p:nvSpPr>
          <p:cNvPr id="4" name="TextBox 3">
            <a:extLst>
              <a:ext uri="{FF2B5EF4-FFF2-40B4-BE49-F238E27FC236}">
                <a16:creationId xmlns:a16="http://schemas.microsoft.com/office/drawing/2014/main" id="{D9BFD5D9-7C8D-9AFE-463E-0CBC72049E75}"/>
              </a:ext>
            </a:extLst>
          </p:cNvPr>
          <p:cNvSpPr txBox="1"/>
          <p:nvPr/>
        </p:nvSpPr>
        <p:spPr>
          <a:xfrm>
            <a:off x="304800" y="4876800"/>
            <a:ext cx="7315200" cy="1477328"/>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Menus:</a:t>
            </a:r>
            <a:r>
              <a:rPr lang="en-US" sz="1800" dirty="0">
                <a:effectLst/>
                <a:latin typeface="Times New Roman" panose="02020603050405020304" pitchFamily="18" charset="0"/>
                <a:ea typeface="SimSun" panose="02010600030101010101" pitchFamily="2" charset="-122"/>
              </a:rPr>
              <a:t> Create menus such as the main menu, pause menu, settings menu, and game over menu. Include options to start or resume the game, adjust settings, and quit the game</a:t>
            </a:r>
          </a:p>
          <a:p>
            <a:endParaRPr lang="en-US" dirty="0">
              <a:latin typeface="Times New Roman" panose="02020603050405020304" pitchFamily="18" charset="0"/>
              <a:ea typeface="SimSun" panose="02010600030101010101" pitchFamily="2" charset="-122"/>
            </a:endParaRPr>
          </a:p>
          <a:p>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3DC7E62A-8B2E-A523-0515-FAE4243D59E3}"/>
              </a:ext>
            </a:extLst>
          </p:cNvPr>
          <p:cNvPicPr>
            <a:picLocks noChangeAspect="1"/>
          </p:cNvPicPr>
          <p:nvPr/>
        </p:nvPicPr>
        <p:blipFill>
          <a:blip r:embed="rId3"/>
          <a:stretch>
            <a:fillRect/>
          </a:stretch>
        </p:blipFill>
        <p:spPr>
          <a:xfrm>
            <a:off x="914400" y="5943600"/>
            <a:ext cx="5943600" cy="3432810"/>
          </a:xfrm>
          <a:prstGeom prst="rect">
            <a:avLst/>
          </a:prstGeom>
        </p:spPr>
      </p:pic>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F0AF5-35BC-E04A-A1BC-056D68DD2175}"/>
              </a:ext>
            </a:extLst>
          </p:cNvPr>
          <p:cNvSpPr txBox="1"/>
          <p:nvPr/>
        </p:nvSpPr>
        <p:spPr>
          <a:xfrm>
            <a:off x="228600" y="152400"/>
            <a:ext cx="7391400" cy="4498667"/>
          </a:xfrm>
          <a:prstGeom prst="rect">
            <a:avLst/>
          </a:prstGeom>
          <a:noFill/>
        </p:spPr>
        <p:txBody>
          <a:bodyPr wrap="square">
            <a:spAutoFit/>
          </a:bodyPr>
          <a:lstStyle/>
          <a:p>
            <a:pPr marL="342900" lvl="0" indent="-342900">
              <a:spcBef>
                <a:spcPts val="975"/>
              </a:spcBef>
              <a:buFont typeface="+mj-lt"/>
              <a:buAutoNum type="arabicPeriod" startAt="4"/>
              <a:tabLst>
                <a:tab pos="365760" algn="l"/>
                <a:tab pos="5776595" algn="r"/>
              </a:tabLst>
            </a:pPr>
            <a:r>
              <a:rPr lang="en-US" sz="2800" b="1" u="sng" dirty="0">
                <a:effectLst/>
                <a:latin typeface="Times New Roman" panose="02020603050405020304" pitchFamily="18" charset="0"/>
                <a:ea typeface="SimSun" panose="02010600030101010101" pitchFamily="2" charset="-122"/>
              </a:rPr>
              <a:t>Game Mechanics for Gun Game Development:</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2800" b="1" dirty="0">
                <a:effectLst/>
                <a:latin typeface="Times New Roman" panose="02020603050405020304" pitchFamily="18" charset="0"/>
                <a:ea typeface="SimSun" panose="02010600030101010101" pitchFamily="2" charset="-122"/>
              </a:rPr>
              <a:t> </a:t>
            </a:r>
            <a:r>
              <a:rPr lang="en-US" sz="2400" b="1" dirty="0">
                <a:effectLst/>
                <a:latin typeface="Times New Roman" panose="02020603050405020304" pitchFamily="18" charset="0"/>
                <a:ea typeface="SimSun" panose="02010600030101010101" pitchFamily="2" charset="-122"/>
              </a:rPr>
              <a:t>1. Scoring System:</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Objective: Keep track of the player's performance and provide feedback on their progress.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Implementation Steps: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Create a Score Manager script to manage scoring logic.</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Award points for actions such as defeating enemies, completing objectives, or collecting items.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Update the UI to display the player's current score.</a:t>
            </a:r>
          </a:p>
          <a:p>
            <a:pPr marL="342900" lvl="0" indent="-342900">
              <a:spcBef>
                <a:spcPts val="975"/>
              </a:spcBef>
              <a:buFont typeface="Wingdings" panose="05000000000000000000" pitchFamily="2" charset="2"/>
              <a:buChar char=""/>
              <a:tabLst>
                <a:tab pos="365760" algn="l"/>
                <a:tab pos="5776595" algn="r"/>
              </a:tabLst>
            </a:pPr>
            <a:endParaRPr lang="en-US" dirty="0">
              <a:latin typeface="Times New Roman" panose="02020603050405020304" pitchFamily="18" charset="0"/>
              <a:ea typeface="SimSun" panose="02010600030101010101" pitchFamily="2" charset="-122"/>
            </a:endParaRPr>
          </a:p>
        </p:txBody>
      </p:sp>
      <p:pic>
        <p:nvPicPr>
          <p:cNvPr id="5" name="Picture 4">
            <a:extLst>
              <a:ext uri="{FF2B5EF4-FFF2-40B4-BE49-F238E27FC236}">
                <a16:creationId xmlns:a16="http://schemas.microsoft.com/office/drawing/2014/main" id="{C79E3A17-35DC-53F5-45AE-CF79DAA9FE5E}"/>
              </a:ext>
            </a:extLst>
          </p:cNvPr>
          <p:cNvPicPr>
            <a:picLocks noChangeAspect="1"/>
          </p:cNvPicPr>
          <p:nvPr/>
        </p:nvPicPr>
        <p:blipFill>
          <a:blip r:embed="rId3"/>
          <a:stretch>
            <a:fillRect/>
          </a:stretch>
        </p:blipFill>
        <p:spPr>
          <a:xfrm>
            <a:off x="609600" y="4651067"/>
            <a:ext cx="6819900" cy="4498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314DF-CFFA-EE4F-BD8C-D71C107FBA91}"/>
              </a:ext>
            </a:extLst>
          </p:cNvPr>
          <p:cNvSpPr txBox="1"/>
          <p:nvPr/>
        </p:nvSpPr>
        <p:spPr>
          <a:xfrm>
            <a:off x="228600" y="228600"/>
            <a:ext cx="7543800" cy="3195747"/>
          </a:xfrm>
          <a:prstGeom prst="rect">
            <a:avLst/>
          </a:prstGeom>
          <a:noFill/>
        </p:spPr>
        <p:txBody>
          <a:bodyPr wrap="square">
            <a:spAutoFit/>
          </a:bodyPr>
          <a:lstStyle/>
          <a:p>
            <a:pPr marL="342900" lvl="0" indent="-342900">
              <a:spcBef>
                <a:spcPts val="975"/>
              </a:spcBef>
              <a:buFont typeface="+mj-lt"/>
              <a:buAutoNum type="arabicPeriod" startAt="4"/>
              <a:tabLst>
                <a:tab pos="365760" algn="l"/>
                <a:tab pos="5776595" algn="r"/>
              </a:tabLst>
            </a:pPr>
            <a:r>
              <a:rPr lang="en-US" sz="2800" b="1" u="sng" dirty="0">
                <a:effectLst/>
                <a:latin typeface="Times New Roman" panose="02020603050405020304" pitchFamily="18" charset="0"/>
                <a:ea typeface="SimSun" panose="02010600030101010101" pitchFamily="2" charset="-122"/>
              </a:rPr>
              <a:t>Deployment for Gun Game:</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2400" b="1" dirty="0">
                <a:effectLst/>
                <a:latin typeface="Times New Roman" panose="02020603050405020304" pitchFamily="18" charset="0"/>
                <a:ea typeface="SimSun" panose="02010600030101010101" pitchFamily="2" charset="-122"/>
              </a:rPr>
              <a:t>        1. Building for Different Platforms: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Symbol" panose="05050102010706020507" pitchFamily="18"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PC (Windows, mac OS, Linux):</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Go to File -&gt; Build Settings in Unity.</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Select the target platform (e.g., PC, Mac, Linux) and click "Switch Platform."</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Wingdings" panose="05000000000000000000" pitchFamily="2" charset="2"/>
              <a:buChar char=""/>
              <a:tabLst>
                <a:tab pos="365760" algn="l"/>
                <a:tab pos="5776595" algn="r"/>
              </a:tabLst>
            </a:pPr>
            <a:r>
              <a:rPr lang="en-US" sz="1800" dirty="0">
                <a:effectLst/>
                <a:latin typeface="Times New Roman" panose="02020603050405020304" pitchFamily="18" charset="0"/>
                <a:ea typeface="SimSun" panose="02010600030101010101" pitchFamily="2" charset="-122"/>
              </a:rPr>
              <a:t>Configure build settings (e.g., resolution, graphics quality) and click "Build" to generate the executable file.</a:t>
            </a:r>
            <a:endParaRPr lang="en-IN" sz="1600" dirty="0">
              <a:effectLst/>
              <a:latin typeface="Times New Roman" panose="02020603050405020304" pitchFamily="18" charset="0"/>
              <a:ea typeface="Times New Roman" panose="02020603050405020304"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35A0A1E1-49C0-058C-40B6-5B83CFC3E058}"/>
              </a:ext>
            </a:extLst>
          </p:cNvPr>
          <p:cNvPicPr>
            <a:picLocks noChangeAspect="1"/>
          </p:cNvPicPr>
          <p:nvPr/>
        </p:nvPicPr>
        <p:blipFill>
          <a:blip r:embed="rId2"/>
          <a:stretch>
            <a:fillRect/>
          </a:stretch>
        </p:blipFill>
        <p:spPr>
          <a:xfrm>
            <a:off x="914400" y="3581400"/>
            <a:ext cx="5943600" cy="5668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8E28BD-F7D8-9C66-824B-0A01CC846920}"/>
              </a:ext>
            </a:extLst>
          </p:cNvPr>
          <p:cNvSpPr txBox="1"/>
          <p:nvPr/>
        </p:nvSpPr>
        <p:spPr>
          <a:xfrm>
            <a:off x="0" y="228600"/>
            <a:ext cx="7391400" cy="9720610"/>
          </a:xfrm>
          <a:prstGeom prst="rect">
            <a:avLst/>
          </a:prstGeom>
          <a:noFill/>
        </p:spPr>
        <p:txBody>
          <a:bodyPr wrap="square">
            <a:spAutoFit/>
          </a:bodyPr>
          <a:lstStyle/>
          <a:p>
            <a:pPr marL="365125" indent="-226060">
              <a:spcBef>
                <a:spcPts val="975"/>
              </a:spcBef>
              <a:tabLst>
                <a:tab pos="365760" algn="l"/>
                <a:tab pos="5776595" algn="r"/>
              </a:tabLst>
            </a:pPr>
            <a:r>
              <a:rPr lang="en-US" sz="2800" b="1" dirty="0">
                <a:effectLst/>
                <a:latin typeface="Times New Roman" panose="02020603050405020304" pitchFamily="18" charset="0"/>
                <a:ea typeface="Times New Roman" panose="02020603050405020304" pitchFamily="18" charset="0"/>
              </a:rPr>
              <a:t>Future Scope of Unity 3D</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b="1" dirty="0">
                <a:effectLst/>
                <a:latin typeface="Times New Roman" panose="02020603050405020304" pitchFamily="18" charset="0"/>
                <a:ea typeface="Times New Roman" panose="02020603050405020304" pitchFamily="18" charset="0"/>
              </a:rPr>
              <a:t>Is Unity the Future of Game Development?</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With the rise of Unity3D, an increasingly popular game engine, and the emergence of other tools for creating games, it’s becoming clear that Unity might be set to become a dominant force in the industry. In this article, we will look at Unity future and what makes it an attractive choice for developers.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We’ll explore how Unity could shape the future of game development and whether or not it will truly become the de facto standard. Ultimately, only time can tell what lies ahead for this beloved game engine.</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So, let’s get started.</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2000" b="1" dirty="0">
                <a:effectLst/>
                <a:latin typeface="Times New Roman" panose="02020603050405020304" pitchFamily="18" charset="0"/>
                <a:ea typeface="Times New Roman" panose="02020603050405020304" pitchFamily="18" charset="0"/>
              </a:rPr>
              <a:t>What is Unity?</a:t>
            </a: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Unity is a powerful and widely used game engine that provides developers with the tools to create stunning 3D games. It has been around since 2005 and constantly evolves, pushing the boundaries of what can be done with modern technology.</a:t>
            </a:r>
            <a:endParaRPr lang="en-IN" sz="18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 engine is not limited to just games; it supports a wide range of applications, from augmented reality, virtual reality, and 3D simulations. Unity game engine’s future’s looking brighter with its many features and capabilities.</a:t>
            </a:r>
            <a:endParaRPr lang="en-IN" sz="1600" dirty="0">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b="1" dirty="0">
                <a:effectLst/>
                <a:latin typeface="Times New Roman" panose="02020603050405020304" pitchFamily="18" charset="0"/>
                <a:ea typeface="Times New Roman" panose="02020603050405020304" pitchFamily="18" charset="0"/>
              </a:rPr>
              <a:t>Advantages of Using Unity</a:t>
            </a:r>
            <a:endParaRPr lang="en-IN" sz="18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 future looks bright, as the potential of Unity game engine technology is virtually limitless. There are numerous advantages when it comes to developing games with Unity such as: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975"/>
              </a:spcBef>
              <a:buFont typeface="+mj-lt"/>
              <a:buAutoNum type="arabicPeriod"/>
              <a:tabLst>
                <a:tab pos="365760" algn="l"/>
                <a:tab pos="5776595" algn="r"/>
              </a:tabLst>
            </a:pPr>
            <a:r>
              <a:rPr lang="en-US" sz="1800" b="1" dirty="0">
                <a:effectLst/>
                <a:latin typeface="Times New Roman" panose="02020603050405020304" pitchFamily="18" charset="0"/>
                <a:ea typeface="Times New Roman" panose="02020603050405020304" pitchFamily="18" charset="0"/>
              </a:rPr>
              <a:t>Flexibility &amp; Integration with Other Software Platforms</a:t>
            </a:r>
            <a:endParaRPr lang="en-IN" sz="18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 game engine offers great flexibility to developers, as it can be integrated with other software platforms. Any development team can easily build upon existing applications and services using the Unity game engine platform. </a:t>
            </a:r>
            <a:endParaRPr lang="en-US" sz="2000" b="1" dirty="0">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454FE-85A9-0CF6-892B-B96A4F74EE47}"/>
              </a:ext>
            </a:extLst>
          </p:cNvPr>
          <p:cNvSpPr txBox="1"/>
          <p:nvPr/>
        </p:nvSpPr>
        <p:spPr>
          <a:xfrm>
            <a:off x="0" y="304800"/>
            <a:ext cx="7772400" cy="3118803"/>
          </a:xfrm>
          <a:prstGeom prst="rect">
            <a:avLst/>
          </a:prstGeom>
          <a:noFill/>
        </p:spPr>
        <p:txBody>
          <a:bodyPr wrap="square">
            <a:spAutoFit/>
          </a:bodyPr>
          <a:lstStyle/>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This provides a unified experience for developers and players alike, as they won’t need to worry about compatibility issues across different gaming systems.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975"/>
              </a:spcBef>
              <a:buFont typeface="+mj-lt"/>
              <a:buAutoNum type="arabicPeriod"/>
              <a:tabLst>
                <a:tab pos="365760" algn="l"/>
                <a:tab pos="5776595" algn="r"/>
              </a:tabLst>
            </a:pPr>
            <a:r>
              <a:rPr lang="en-US" sz="1800" b="1" dirty="0">
                <a:effectLst/>
                <a:latin typeface="Times New Roman" panose="02020603050405020304" pitchFamily="18" charset="0"/>
                <a:ea typeface="Times New Roman" panose="02020603050405020304" pitchFamily="18" charset="0"/>
              </a:rPr>
              <a:t>Ease of Use &amp; Asset Store Availability</a:t>
            </a:r>
            <a:endParaRPr lang="en-IN" sz="18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Unity is the most famous game engines available today, and for a good reason. It is incredibly easy to use with its intuitive drag-and-drop interface and visual scripting tools. Additionally, Unity has a huge selection of assets – like 3D models, textures, animations, audio clips, scripts – in its Asset Store that can be easily integrated into your projects. This means you don’t have to spend time creating everything from scratch.</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826CF26-C69F-C2D7-796E-459D294AF8E4}"/>
              </a:ext>
            </a:extLst>
          </p:cNvPr>
          <p:cNvSpPr txBox="1"/>
          <p:nvPr/>
        </p:nvSpPr>
        <p:spPr>
          <a:xfrm>
            <a:off x="0" y="3454083"/>
            <a:ext cx="7696200" cy="5098832"/>
          </a:xfrm>
          <a:prstGeom prst="rect">
            <a:avLst/>
          </a:prstGeom>
          <a:noFill/>
        </p:spPr>
        <p:txBody>
          <a:bodyPr wrap="square">
            <a:spAutoFit/>
          </a:bodyPr>
          <a:lstStyle/>
          <a:p>
            <a:pPr marL="342900" lvl="0" indent="-342900">
              <a:spcBef>
                <a:spcPts val="975"/>
              </a:spcBef>
              <a:buFont typeface="+mj-lt"/>
              <a:buAutoNum type="arabicPeriod"/>
              <a:tabLst>
                <a:tab pos="365760" algn="l"/>
                <a:tab pos="5776595" algn="r"/>
              </a:tabLst>
            </a:pPr>
            <a:r>
              <a:rPr lang="en-US" sz="2000" b="1" dirty="0">
                <a:effectLst/>
                <a:latin typeface="Times New Roman" panose="02020603050405020304" pitchFamily="18" charset="0"/>
                <a:ea typeface="Times New Roman" panose="02020603050405020304" pitchFamily="18" charset="0"/>
              </a:rPr>
              <a:t>Multiplatform Support &amp; Cross-Platform Development</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 game engine has become a powerful and popular tool in developing games for multiple platforms. This is due to its easy-to-use tools, wide range of possibilities, and its ability to create cross-platform games. With this advantage, developers can easily reach out to wider audiences and even make their projects more profitable as they don’t have to focus on developing different versions for each platform.</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future of unity3d game engine is bright, and developers using unity can be certain that they can easily port their projects to other platforms, making it an even more attractive tool for game development.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75"/>
              </a:spcBef>
              <a:buFont typeface="+mj-lt"/>
              <a:buAutoNum type="arabicPeriod"/>
              <a:tabLst>
                <a:tab pos="365760" algn="l"/>
                <a:tab pos="5776595" algn="r"/>
              </a:tabLst>
            </a:pPr>
            <a:r>
              <a:rPr lang="en-US" sz="2000" b="1" dirty="0">
                <a:effectLst/>
                <a:latin typeface="Times New Roman" panose="02020603050405020304" pitchFamily="18" charset="0"/>
                <a:ea typeface="Times New Roman" panose="02020603050405020304" pitchFamily="18" charset="0"/>
              </a:rPr>
              <a:t>Cost Efficiency &amp; Low Learning Curve</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Unity3D game engine offers cost efficiency and a low learning curve, making it an attractive choice for game developers. From small teams to large multinational companies, Unity3D’s affordable pricing structure and ease of use ensure that anyone can get into the world of game development quickly and start creating with minimal effort.</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6ED323-432E-13EC-C039-E963EEA569D1}"/>
              </a:ext>
            </a:extLst>
          </p:cNvPr>
          <p:cNvSpPr txBox="1"/>
          <p:nvPr/>
        </p:nvSpPr>
        <p:spPr>
          <a:xfrm>
            <a:off x="152400" y="304800"/>
            <a:ext cx="7620000" cy="9643666"/>
          </a:xfrm>
          <a:prstGeom prst="rect">
            <a:avLst/>
          </a:prstGeom>
          <a:noFill/>
        </p:spPr>
        <p:txBody>
          <a:bodyPr wrap="square">
            <a:spAutoFit/>
          </a:bodyPr>
          <a:lstStyle/>
          <a:p>
            <a:pPr marL="342900" lvl="0" indent="-342900">
              <a:spcBef>
                <a:spcPts val="975"/>
              </a:spcBef>
              <a:buFont typeface="+mj-lt"/>
              <a:buAutoNum type="arabicPeriod"/>
              <a:tabLst>
                <a:tab pos="365760" algn="l"/>
                <a:tab pos="5776595" algn="r"/>
              </a:tabLst>
            </a:pPr>
            <a:r>
              <a:rPr lang="en-US" sz="2000" b="1" dirty="0">
                <a:effectLst/>
                <a:latin typeface="Times New Roman" panose="02020603050405020304" pitchFamily="18" charset="0"/>
                <a:ea typeface="Times New Roman" panose="02020603050405020304" pitchFamily="18" charset="0"/>
              </a:rPr>
              <a:t>Developer Community Support</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Developers have much to gain from using the Unity 3D game engine, starting with the vibrant and ever-growing community of users. The unity game engine future would be undoubtedly brighter with the ever-growing developer community support. Unity has been around for many years, so developers have come together to form a strong and knowledgeable network of unity users.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2400" b="1" dirty="0">
                <a:effectLst/>
                <a:latin typeface="Times New Roman" panose="02020603050405020304" pitchFamily="18" charset="0"/>
                <a:ea typeface="Times New Roman" panose="02020603050405020304" pitchFamily="18" charset="0"/>
              </a:rPr>
              <a:t>    The Growing Popularity of Unity</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unity future looks brighter as more game developers use Unity3D for their projects. With its powerful development tools, a wide range of supported platforms, and a large library of assets, Unity is one of today’s most popular game engines.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Since its launch in 2005, the engine has been constantly updated with new features and advancements which make it easier for developers to create 2D and 3D games with stunning visuals and immersive experiences. This has led to a steady increase in popularity among both indie developers and larger studios alike.</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2400" b="1" dirty="0">
                <a:effectLst/>
                <a:latin typeface="Times New Roman" panose="02020603050405020304" pitchFamily="18" charset="0"/>
                <a:ea typeface="Times New Roman" panose="02020603050405020304" pitchFamily="18" charset="0"/>
              </a:rPr>
              <a:t>    Is Unity the Future of Game Engines?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There are certainly opportunities for growth in this field. As more developers explore the possibilities of creating games on top of a unified platform like Unity, advances in AI-driven content creation and development could open up new avenues for innovation. New platforms such as VR/AR could also provide exciting applications for Unity’s capabilities.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The increasing popularity of game engines built on the platform could create new opportunities for publishers and developers.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Unity has become the go-to engine for many developers, offering a versatile platform with a wide range of features, tools, and assets. It is easy to start creating games with Unity’s intuitive workflow and vast online library of assets and tutorials. There are no limits to building interactive experiences within virtual worlds powered by Unity.</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93847" y="840310"/>
            <a:ext cx="1740535" cy="680956"/>
          </a:xfrm>
          <a:prstGeom prst="rect">
            <a:avLst/>
          </a:prstGeom>
        </p:spPr>
        <p:txBody>
          <a:bodyPr vert="horz" wrap="square" lIns="0" tIns="62230" rIns="0" bIns="0" rtlCol="0">
            <a:spAutoFit/>
          </a:bodyPr>
          <a:lstStyle/>
          <a:p>
            <a:pPr marL="367665">
              <a:lnSpc>
                <a:spcPct val="100000"/>
              </a:lnSpc>
              <a:spcBef>
                <a:spcPts val="490"/>
              </a:spcBef>
            </a:pPr>
            <a:r>
              <a:rPr b="1" dirty="0">
                <a:latin typeface="Arial"/>
                <a:cs typeface="Arial"/>
              </a:rPr>
              <a:t>MAY-2023</a:t>
            </a:r>
            <a:endParaRPr dirty="0">
              <a:latin typeface="Arial"/>
              <a:cs typeface="Arial"/>
            </a:endParaRPr>
          </a:p>
          <a:p>
            <a:pPr marL="12700">
              <a:lnSpc>
                <a:spcPct val="100000"/>
              </a:lnSpc>
              <a:spcBef>
                <a:spcPts val="500"/>
              </a:spcBef>
            </a:pPr>
            <a:r>
              <a:rPr b="1" spc="-5" dirty="0">
                <a:latin typeface="Times New Roman"/>
                <a:cs typeface="Times New Roman"/>
              </a:rPr>
              <a:t>DECLARATION</a:t>
            </a:r>
            <a:endParaRPr dirty="0">
              <a:latin typeface="Times New Roman"/>
              <a:cs typeface="Times New Roman"/>
            </a:endParaRPr>
          </a:p>
        </p:txBody>
      </p:sp>
      <p:sp>
        <p:nvSpPr>
          <p:cNvPr id="3" name="object 3"/>
          <p:cNvSpPr txBox="1"/>
          <p:nvPr/>
        </p:nvSpPr>
        <p:spPr>
          <a:xfrm>
            <a:off x="1218996" y="2005939"/>
            <a:ext cx="5488305" cy="3483839"/>
          </a:xfrm>
          <a:prstGeom prst="rect">
            <a:avLst/>
          </a:prstGeom>
        </p:spPr>
        <p:txBody>
          <a:bodyPr vert="horz" wrap="square" lIns="0" tIns="12700" rIns="0" bIns="0" rtlCol="0">
            <a:spAutoFit/>
          </a:bodyPr>
          <a:lstStyle/>
          <a:p>
            <a:pPr marL="12700" marR="5080" algn="just">
              <a:lnSpc>
                <a:spcPct val="142600"/>
              </a:lnSpc>
              <a:spcBef>
                <a:spcPts val="100"/>
              </a:spcBef>
            </a:pPr>
            <a:r>
              <a:rPr sz="2000" i="1" dirty="0">
                <a:latin typeface="Times New Roman"/>
                <a:cs typeface="Times New Roman"/>
              </a:rPr>
              <a:t>I hereby </a:t>
            </a:r>
            <a:r>
              <a:rPr sz="2000" i="1" spc="-5" dirty="0">
                <a:latin typeface="Times New Roman"/>
                <a:cs typeface="Times New Roman"/>
              </a:rPr>
              <a:t>declare that this submission </a:t>
            </a:r>
            <a:r>
              <a:rPr sz="2000" i="1" dirty="0">
                <a:latin typeface="Times New Roman"/>
                <a:cs typeface="Times New Roman"/>
              </a:rPr>
              <a:t>is </a:t>
            </a:r>
            <a:r>
              <a:rPr sz="2000" i="1" spc="-5" dirty="0">
                <a:latin typeface="Times New Roman"/>
                <a:cs typeface="Times New Roman"/>
              </a:rPr>
              <a:t>my </a:t>
            </a:r>
            <a:r>
              <a:rPr sz="2000" i="1" dirty="0">
                <a:latin typeface="Times New Roman"/>
                <a:cs typeface="Times New Roman"/>
              </a:rPr>
              <a:t>own </a:t>
            </a:r>
            <a:r>
              <a:rPr sz="2000" i="1" spc="-5" dirty="0">
                <a:latin typeface="Times New Roman"/>
                <a:cs typeface="Times New Roman"/>
              </a:rPr>
              <a:t>work and that, to the best </a:t>
            </a:r>
            <a:r>
              <a:rPr sz="2000" i="1" dirty="0">
                <a:latin typeface="Times New Roman"/>
                <a:cs typeface="Times New Roman"/>
              </a:rPr>
              <a:t>of </a:t>
            </a:r>
            <a:r>
              <a:rPr sz="2000" i="1" spc="5" dirty="0">
                <a:latin typeface="Times New Roman"/>
                <a:cs typeface="Times New Roman"/>
              </a:rPr>
              <a:t> </a:t>
            </a:r>
            <a:r>
              <a:rPr sz="2000" i="1" dirty="0">
                <a:latin typeface="Times New Roman"/>
                <a:cs typeface="Times New Roman"/>
              </a:rPr>
              <a:t>my </a:t>
            </a:r>
            <a:r>
              <a:rPr sz="2000" i="1" spc="-5" dirty="0">
                <a:latin typeface="Times New Roman"/>
                <a:cs typeface="Times New Roman"/>
              </a:rPr>
              <a:t>knowledge and belief, it </a:t>
            </a:r>
            <a:r>
              <a:rPr sz="2000" i="1" spc="-10" dirty="0">
                <a:latin typeface="Times New Roman"/>
                <a:cs typeface="Times New Roman"/>
              </a:rPr>
              <a:t>contains </a:t>
            </a:r>
            <a:r>
              <a:rPr sz="2000" i="1" spc="-5" dirty="0">
                <a:latin typeface="Times New Roman"/>
                <a:cs typeface="Times New Roman"/>
              </a:rPr>
              <a:t>no material previously published or </a:t>
            </a:r>
            <a:r>
              <a:rPr sz="2000" i="1" dirty="0">
                <a:latin typeface="Times New Roman"/>
                <a:cs typeface="Times New Roman"/>
              </a:rPr>
              <a:t> </a:t>
            </a:r>
            <a:r>
              <a:rPr sz="2000" i="1" spc="-5" dirty="0">
                <a:latin typeface="Times New Roman"/>
                <a:cs typeface="Times New Roman"/>
              </a:rPr>
              <a:t>written</a:t>
            </a:r>
            <a:r>
              <a:rPr sz="2000" i="1" spc="-60" dirty="0">
                <a:latin typeface="Times New Roman"/>
                <a:cs typeface="Times New Roman"/>
              </a:rPr>
              <a:t> </a:t>
            </a:r>
            <a:r>
              <a:rPr sz="2000" i="1" dirty="0">
                <a:latin typeface="Times New Roman"/>
                <a:cs typeface="Times New Roman"/>
              </a:rPr>
              <a:t>by</a:t>
            </a:r>
            <a:r>
              <a:rPr sz="2000" i="1" spc="-45" dirty="0">
                <a:latin typeface="Times New Roman"/>
                <a:cs typeface="Times New Roman"/>
              </a:rPr>
              <a:t> </a:t>
            </a:r>
            <a:r>
              <a:rPr sz="2000" i="1" spc="-5" dirty="0">
                <a:latin typeface="Times New Roman"/>
                <a:cs typeface="Times New Roman"/>
              </a:rPr>
              <a:t>another</a:t>
            </a:r>
            <a:r>
              <a:rPr sz="2000" i="1" spc="-55" dirty="0">
                <a:latin typeface="Times New Roman"/>
                <a:cs typeface="Times New Roman"/>
              </a:rPr>
              <a:t> </a:t>
            </a:r>
            <a:r>
              <a:rPr sz="2000" i="1" spc="-5" dirty="0">
                <a:latin typeface="Times New Roman"/>
                <a:cs typeface="Times New Roman"/>
              </a:rPr>
              <a:t>person</a:t>
            </a:r>
            <a:r>
              <a:rPr sz="2000" i="1" spc="-45" dirty="0">
                <a:latin typeface="Times New Roman"/>
                <a:cs typeface="Times New Roman"/>
              </a:rPr>
              <a:t> </a:t>
            </a:r>
            <a:r>
              <a:rPr sz="2000" i="1" spc="-5" dirty="0">
                <a:latin typeface="Times New Roman"/>
                <a:cs typeface="Times New Roman"/>
              </a:rPr>
              <a:t>nor</a:t>
            </a:r>
            <a:r>
              <a:rPr sz="2000" i="1" spc="-50" dirty="0">
                <a:latin typeface="Times New Roman"/>
                <a:cs typeface="Times New Roman"/>
              </a:rPr>
              <a:t> </a:t>
            </a:r>
            <a:r>
              <a:rPr sz="2000" i="1" spc="-5" dirty="0">
                <a:latin typeface="Times New Roman"/>
                <a:cs typeface="Times New Roman"/>
              </a:rPr>
              <a:t>material</a:t>
            </a:r>
            <a:r>
              <a:rPr sz="2000" i="1" spc="-45" dirty="0">
                <a:latin typeface="Times New Roman"/>
                <a:cs typeface="Times New Roman"/>
              </a:rPr>
              <a:t> </a:t>
            </a:r>
            <a:r>
              <a:rPr sz="2000" i="1" spc="-5" dirty="0">
                <a:latin typeface="Times New Roman"/>
                <a:cs typeface="Times New Roman"/>
              </a:rPr>
              <a:t>which</a:t>
            </a:r>
            <a:r>
              <a:rPr sz="2000" i="1" spc="-40" dirty="0">
                <a:latin typeface="Times New Roman"/>
                <a:cs typeface="Times New Roman"/>
              </a:rPr>
              <a:t> </a:t>
            </a:r>
            <a:r>
              <a:rPr sz="2000" i="1" spc="-5" dirty="0">
                <a:latin typeface="Times New Roman"/>
                <a:cs typeface="Times New Roman"/>
              </a:rPr>
              <a:t>to</a:t>
            </a:r>
            <a:r>
              <a:rPr sz="2000" i="1" spc="-45" dirty="0">
                <a:latin typeface="Times New Roman"/>
                <a:cs typeface="Times New Roman"/>
              </a:rPr>
              <a:t> </a:t>
            </a:r>
            <a:r>
              <a:rPr sz="2000" i="1" dirty="0">
                <a:latin typeface="Times New Roman"/>
                <a:cs typeface="Times New Roman"/>
              </a:rPr>
              <a:t>a</a:t>
            </a:r>
            <a:r>
              <a:rPr sz="2000" i="1" spc="-45" dirty="0">
                <a:latin typeface="Times New Roman"/>
                <a:cs typeface="Times New Roman"/>
              </a:rPr>
              <a:t> </a:t>
            </a:r>
            <a:r>
              <a:rPr sz="2000" i="1" spc="-5" dirty="0">
                <a:latin typeface="Times New Roman"/>
                <a:cs typeface="Times New Roman"/>
              </a:rPr>
              <a:t>substantial</a:t>
            </a:r>
            <a:r>
              <a:rPr sz="2000" i="1" spc="-50" dirty="0">
                <a:latin typeface="Times New Roman"/>
                <a:cs typeface="Times New Roman"/>
              </a:rPr>
              <a:t> </a:t>
            </a:r>
            <a:r>
              <a:rPr sz="2000" i="1" spc="-5" dirty="0">
                <a:latin typeface="Times New Roman"/>
                <a:cs typeface="Times New Roman"/>
              </a:rPr>
              <a:t>extent</a:t>
            </a:r>
            <a:r>
              <a:rPr sz="2000" i="1" spc="-55" dirty="0">
                <a:latin typeface="Times New Roman"/>
                <a:cs typeface="Times New Roman"/>
              </a:rPr>
              <a:t> </a:t>
            </a:r>
            <a:r>
              <a:rPr sz="2000" i="1" spc="-5" dirty="0">
                <a:latin typeface="Times New Roman"/>
                <a:cs typeface="Times New Roman"/>
              </a:rPr>
              <a:t>has</a:t>
            </a:r>
            <a:r>
              <a:rPr sz="2000" i="1" spc="-45" dirty="0">
                <a:latin typeface="Times New Roman"/>
                <a:cs typeface="Times New Roman"/>
              </a:rPr>
              <a:t> </a:t>
            </a:r>
            <a:r>
              <a:rPr sz="2000" i="1" spc="-5" dirty="0">
                <a:latin typeface="Times New Roman"/>
                <a:cs typeface="Times New Roman"/>
              </a:rPr>
              <a:t>been </a:t>
            </a:r>
            <a:r>
              <a:rPr sz="2000" i="1" spc="-340" dirty="0">
                <a:latin typeface="Times New Roman"/>
                <a:cs typeface="Times New Roman"/>
              </a:rPr>
              <a:t> </a:t>
            </a:r>
            <a:r>
              <a:rPr sz="2000" i="1" spc="-5" dirty="0">
                <a:latin typeface="Times New Roman"/>
                <a:cs typeface="Times New Roman"/>
              </a:rPr>
              <a:t>accepted for the award of any other degree </a:t>
            </a:r>
            <a:r>
              <a:rPr sz="2000" i="1" dirty="0">
                <a:latin typeface="Times New Roman"/>
                <a:cs typeface="Times New Roman"/>
              </a:rPr>
              <a:t>or diploma </a:t>
            </a:r>
            <a:r>
              <a:rPr sz="2000" i="1" spc="-5" dirty="0">
                <a:latin typeface="Times New Roman"/>
                <a:cs typeface="Times New Roman"/>
              </a:rPr>
              <a:t>of the university or </a:t>
            </a:r>
            <a:r>
              <a:rPr sz="2000" i="1" dirty="0">
                <a:latin typeface="Times New Roman"/>
                <a:cs typeface="Times New Roman"/>
              </a:rPr>
              <a:t> </a:t>
            </a:r>
            <a:r>
              <a:rPr sz="2000" i="1" spc="-5" dirty="0">
                <a:latin typeface="Times New Roman"/>
                <a:cs typeface="Times New Roman"/>
              </a:rPr>
              <a:t>other</a:t>
            </a:r>
            <a:r>
              <a:rPr sz="2000" i="1" spc="-85" dirty="0">
                <a:latin typeface="Times New Roman"/>
                <a:cs typeface="Times New Roman"/>
              </a:rPr>
              <a:t> </a:t>
            </a:r>
            <a:r>
              <a:rPr sz="2000" i="1" spc="-5" dirty="0">
                <a:latin typeface="Times New Roman"/>
                <a:cs typeface="Times New Roman"/>
              </a:rPr>
              <a:t>institute</a:t>
            </a:r>
            <a:r>
              <a:rPr sz="2000" i="1" spc="-85" dirty="0">
                <a:latin typeface="Times New Roman"/>
                <a:cs typeface="Times New Roman"/>
              </a:rPr>
              <a:t> </a:t>
            </a:r>
            <a:r>
              <a:rPr sz="2000" i="1" spc="-5" dirty="0">
                <a:latin typeface="Times New Roman"/>
                <a:cs typeface="Times New Roman"/>
              </a:rPr>
              <a:t>of</a:t>
            </a:r>
            <a:r>
              <a:rPr sz="2000" i="1" spc="-85" dirty="0">
                <a:latin typeface="Times New Roman"/>
                <a:cs typeface="Times New Roman"/>
              </a:rPr>
              <a:t> </a:t>
            </a:r>
            <a:r>
              <a:rPr sz="2000" i="1" spc="-5" dirty="0">
                <a:latin typeface="Times New Roman"/>
                <a:cs typeface="Times New Roman"/>
              </a:rPr>
              <a:t>higher</a:t>
            </a:r>
            <a:r>
              <a:rPr sz="2000" i="1" spc="-80" dirty="0">
                <a:latin typeface="Times New Roman"/>
                <a:cs typeface="Times New Roman"/>
              </a:rPr>
              <a:t> </a:t>
            </a:r>
            <a:r>
              <a:rPr sz="2000" i="1" spc="-5" dirty="0">
                <a:latin typeface="Times New Roman"/>
                <a:cs typeface="Times New Roman"/>
              </a:rPr>
              <a:t>learning,</a:t>
            </a:r>
            <a:r>
              <a:rPr sz="2000" i="1" spc="-90" dirty="0">
                <a:latin typeface="Times New Roman"/>
                <a:cs typeface="Times New Roman"/>
              </a:rPr>
              <a:t> </a:t>
            </a:r>
            <a:r>
              <a:rPr sz="2000" i="1" dirty="0">
                <a:latin typeface="Times New Roman"/>
                <a:cs typeface="Times New Roman"/>
              </a:rPr>
              <a:t>except</a:t>
            </a:r>
            <a:r>
              <a:rPr sz="2000" i="1" spc="-80" dirty="0">
                <a:latin typeface="Times New Roman"/>
                <a:cs typeface="Times New Roman"/>
              </a:rPr>
              <a:t> </a:t>
            </a:r>
            <a:r>
              <a:rPr sz="2000" i="1" spc="-5" dirty="0">
                <a:latin typeface="Times New Roman"/>
                <a:cs typeface="Times New Roman"/>
              </a:rPr>
              <a:t>where</a:t>
            </a:r>
            <a:r>
              <a:rPr sz="2000" i="1" spc="-90" dirty="0">
                <a:latin typeface="Times New Roman"/>
                <a:cs typeface="Times New Roman"/>
              </a:rPr>
              <a:t> </a:t>
            </a:r>
            <a:r>
              <a:rPr sz="2000" i="1" spc="-5" dirty="0">
                <a:latin typeface="Times New Roman"/>
                <a:cs typeface="Times New Roman"/>
              </a:rPr>
              <a:t>due</a:t>
            </a:r>
            <a:r>
              <a:rPr sz="2000" i="1" spc="-85" dirty="0">
                <a:latin typeface="Times New Roman"/>
                <a:cs typeface="Times New Roman"/>
              </a:rPr>
              <a:t> </a:t>
            </a:r>
            <a:r>
              <a:rPr sz="2000" i="1" spc="-5" dirty="0">
                <a:latin typeface="Times New Roman"/>
                <a:cs typeface="Times New Roman"/>
              </a:rPr>
              <a:t>acknowledgment</a:t>
            </a:r>
            <a:r>
              <a:rPr sz="2000" i="1" spc="-95" dirty="0">
                <a:latin typeface="Times New Roman"/>
                <a:cs typeface="Times New Roman"/>
              </a:rPr>
              <a:t> </a:t>
            </a:r>
            <a:r>
              <a:rPr sz="2000" i="1" spc="-5" dirty="0">
                <a:latin typeface="Times New Roman"/>
                <a:cs typeface="Times New Roman"/>
              </a:rPr>
              <a:t>has</a:t>
            </a:r>
            <a:r>
              <a:rPr sz="2000" i="1" spc="-80" dirty="0">
                <a:latin typeface="Times New Roman"/>
                <a:cs typeface="Times New Roman"/>
              </a:rPr>
              <a:t> </a:t>
            </a:r>
            <a:r>
              <a:rPr sz="2000" i="1" spc="-5" dirty="0">
                <a:latin typeface="Times New Roman"/>
                <a:cs typeface="Times New Roman"/>
              </a:rPr>
              <a:t>been </a:t>
            </a:r>
            <a:r>
              <a:rPr sz="2000" i="1" spc="-340" dirty="0">
                <a:latin typeface="Times New Roman"/>
                <a:cs typeface="Times New Roman"/>
              </a:rPr>
              <a:t> </a:t>
            </a:r>
            <a:r>
              <a:rPr sz="2000" i="1" spc="-5" dirty="0">
                <a:latin typeface="Times New Roman"/>
                <a:cs typeface="Times New Roman"/>
              </a:rPr>
              <a:t>made</a:t>
            </a:r>
            <a:r>
              <a:rPr sz="2000" i="1" spc="-20" dirty="0">
                <a:latin typeface="Times New Roman"/>
                <a:cs typeface="Times New Roman"/>
              </a:rPr>
              <a:t> </a:t>
            </a:r>
            <a:r>
              <a:rPr sz="2000" i="1" dirty="0">
                <a:latin typeface="Times New Roman"/>
                <a:cs typeface="Times New Roman"/>
              </a:rPr>
              <a:t>in</a:t>
            </a:r>
            <a:r>
              <a:rPr sz="2000" i="1" spc="-15"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text.</a:t>
            </a:r>
            <a:endParaRPr sz="2000" dirty="0">
              <a:latin typeface="Times New Roman"/>
              <a:cs typeface="Times New Roman"/>
            </a:endParaRPr>
          </a:p>
        </p:txBody>
      </p:sp>
      <p:sp>
        <p:nvSpPr>
          <p:cNvPr id="11" name="TextBox 10">
            <a:extLst>
              <a:ext uri="{FF2B5EF4-FFF2-40B4-BE49-F238E27FC236}">
                <a16:creationId xmlns:a16="http://schemas.microsoft.com/office/drawing/2014/main" id="{5648AE73-9134-58B9-15AC-F2FAC72CF917}"/>
              </a:ext>
            </a:extLst>
          </p:cNvPr>
          <p:cNvSpPr txBox="1"/>
          <p:nvPr/>
        </p:nvSpPr>
        <p:spPr>
          <a:xfrm>
            <a:off x="1218996" y="6324600"/>
            <a:ext cx="4343604" cy="923330"/>
          </a:xfrm>
          <a:prstGeom prst="rect">
            <a:avLst/>
          </a:prstGeom>
          <a:noFill/>
        </p:spPr>
        <p:txBody>
          <a:bodyPr wrap="square" rtlCol="0">
            <a:spAutoFit/>
          </a:bodyPr>
          <a:lstStyle/>
          <a:p>
            <a:r>
              <a:rPr lang="en-US" dirty="0"/>
              <a:t>Signature:</a:t>
            </a:r>
          </a:p>
          <a:p>
            <a:r>
              <a:rPr lang="en-US" dirty="0"/>
              <a:t>Name: Archit Sharma</a:t>
            </a:r>
          </a:p>
          <a:p>
            <a:r>
              <a:rPr lang="en-US" dirty="0"/>
              <a:t>Roll no:2004480100001</a:t>
            </a:r>
          </a:p>
        </p:txBody>
      </p:sp>
      <p:sp>
        <p:nvSpPr>
          <p:cNvPr id="12" name="TextBox 11">
            <a:extLst>
              <a:ext uri="{FF2B5EF4-FFF2-40B4-BE49-F238E27FC236}">
                <a16:creationId xmlns:a16="http://schemas.microsoft.com/office/drawing/2014/main" id="{E19FD7AB-F405-BEA3-0B29-C615CB388B05}"/>
              </a:ext>
            </a:extLst>
          </p:cNvPr>
          <p:cNvSpPr txBox="1"/>
          <p:nvPr/>
        </p:nvSpPr>
        <p:spPr>
          <a:xfrm>
            <a:off x="1218996" y="7848600"/>
            <a:ext cx="2667204" cy="1200329"/>
          </a:xfrm>
          <a:prstGeom prst="rect">
            <a:avLst/>
          </a:prstGeom>
          <a:noFill/>
        </p:spPr>
        <p:txBody>
          <a:bodyPr wrap="square" rtlCol="0">
            <a:spAutoFit/>
          </a:bodyPr>
          <a:lstStyle/>
          <a:p>
            <a:r>
              <a:rPr lang="en-US" dirty="0"/>
              <a:t>Signature:</a:t>
            </a:r>
          </a:p>
          <a:p>
            <a:r>
              <a:rPr lang="en-US" dirty="0"/>
              <a:t>Name: Udaybhan </a:t>
            </a:r>
            <a:r>
              <a:rPr lang="en-US" dirty="0" err="1"/>
              <a:t>kumar</a:t>
            </a:r>
            <a:endParaRPr lang="en-US" dirty="0"/>
          </a:p>
          <a:p>
            <a:r>
              <a:rPr lang="en-US" dirty="0"/>
              <a:t>Roll no:2104480109014</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41CA5-A791-6822-3924-839B058051EA}"/>
              </a:ext>
            </a:extLst>
          </p:cNvPr>
          <p:cNvSpPr txBox="1"/>
          <p:nvPr/>
        </p:nvSpPr>
        <p:spPr>
          <a:xfrm>
            <a:off x="0" y="152400"/>
            <a:ext cx="7620000" cy="7817525"/>
          </a:xfrm>
          <a:prstGeom prst="rect">
            <a:avLst/>
          </a:prstGeom>
          <a:noFill/>
        </p:spPr>
        <p:txBody>
          <a:bodyPr wrap="square">
            <a:spAutoFit/>
          </a:bodyPr>
          <a:lstStyle/>
          <a:p>
            <a:pPr marL="365125" indent="-226060">
              <a:spcBef>
                <a:spcPts val="975"/>
              </a:spcBef>
              <a:tabLst>
                <a:tab pos="365760" algn="l"/>
                <a:tab pos="5776595" algn="r"/>
              </a:tabLst>
            </a:pPr>
            <a:r>
              <a:rPr lang="en-US" sz="2000" b="1" dirty="0">
                <a:effectLst/>
                <a:latin typeface="Times New Roman" panose="02020603050405020304" pitchFamily="18" charset="0"/>
                <a:ea typeface="Times New Roman" panose="02020603050405020304" pitchFamily="18" charset="0"/>
              </a:rPr>
              <a:t>Increased Use in Enterprise/High-End Projects</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One of the key indicators for the future of Unity as a game engine is its increasing use in enterprise and high-end projects. Organizations like Disney, NASA, IBM, and Microsoft have used Unity to develop custom products or solutions. This type of usage signals that Unity is more than just a tool for indie developers – it can produce professional-level results on par with some of the biggest names in game development.</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As per the future of unity3d game engine, this will likely lead to more businesses and developers turning to the engine for their projects. Also, you can take help from </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b="1" dirty="0">
                <a:effectLst/>
                <a:latin typeface="Times New Roman" panose="02020603050405020304" pitchFamily="18" charset="0"/>
                <a:ea typeface="Times New Roman" panose="02020603050405020304" pitchFamily="18" charset="0"/>
              </a:rPr>
              <a:t>     Increasing Productivity &amp; Efficiency Through Automation</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Based on Unity’s future, the automation of tasks is rapidly becoming the norm. Automation has been proven to boost efficiency and productivity in various industries. Automation can streamline processes and allow employees to focus on higher-value tasks like customer service or product innovation.</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It also reduces errors due to manual input and decreases overall costs. Moreover, automation can make a </a:t>
            </a:r>
            <a:endParaRPr lang="en-IN" sz="1600" dirty="0">
              <a:effectLst/>
              <a:latin typeface="Times New Roman" panose="02020603050405020304" pitchFamily="18" charset="0"/>
              <a:ea typeface="Times New Roman" panose="02020603050405020304" pitchFamily="18" charset="0"/>
            </a:endParaRPr>
          </a:p>
          <a:p>
            <a:pPr marL="365125" indent="-226060">
              <a:spcBef>
                <a:spcPts val="975"/>
              </a:spcBef>
              <a:tabLst>
                <a:tab pos="365760" algn="l"/>
                <a:tab pos="5776595" algn="r"/>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Enhancing User Experiences With Improved Graphics &amp; Visuals </a:t>
            </a:r>
            <a:endParaRPr lang="en-IN"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     Improved graphics and visuals have revolutionized the user experience of playing many modern games. If you’re considering the future of unity3d game engine, then you can expect to see increasingly impressive visual effects and interactive experiences. Unity Future promises to take gaming experiences to the next level with their upcoming releases – powered by state of the art graphic and visual advancements.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37233"/>
            <a:ext cx="6260796" cy="295170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Times New Roman"/>
                <a:cs typeface="Times New Roman"/>
              </a:rPr>
              <a:t>CERTIFICATE</a:t>
            </a:r>
            <a:endParaRPr sz="1800" dirty="0">
              <a:latin typeface="Times New Roman"/>
              <a:cs typeface="Times New Roman"/>
            </a:endParaRPr>
          </a:p>
          <a:p>
            <a:pPr>
              <a:lnSpc>
                <a:spcPct val="100000"/>
              </a:lnSpc>
            </a:pPr>
            <a:endParaRPr sz="2000" dirty="0">
              <a:latin typeface="Times New Roman"/>
              <a:cs typeface="Times New Roman"/>
            </a:endParaRPr>
          </a:p>
          <a:p>
            <a:pPr marL="12700" marR="5080" algn="just">
              <a:lnSpc>
                <a:spcPct val="143700"/>
              </a:lnSpc>
              <a:spcBef>
                <a:spcPts val="1735"/>
              </a:spcBef>
            </a:pPr>
            <a:r>
              <a:rPr sz="1400" spc="-5" dirty="0">
                <a:latin typeface="Times New Roman"/>
                <a:cs typeface="Times New Roman"/>
              </a:rPr>
              <a:t>This </a:t>
            </a:r>
            <a:r>
              <a:rPr sz="1400" dirty="0">
                <a:latin typeface="Times New Roman"/>
                <a:cs typeface="Times New Roman"/>
              </a:rPr>
              <a:t>is to </a:t>
            </a:r>
            <a:r>
              <a:rPr sz="1400" spc="-5" dirty="0">
                <a:latin typeface="Times New Roman"/>
                <a:cs typeface="Times New Roman"/>
              </a:rPr>
              <a:t>certify that </a:t>
            </a:r>
            <a:r>
              <a:rPr sz="1400" i="1" spc="-5" dirty="0">
                <a:latin typeface="Times New Roman"/>
                <a:cs typeface="Times New Roman"/>
              </a:rPr>
              <a:t>Project Report entitled </a:t>
            </a:r>
            <a:r>
              <a:rPr sz="1400" i="1" dirty="0">
                <a:latin typeface="Times New Roman"/>
                <a:cs typeface="Times New Roman"/>
              </a:rPr>
              <a:t>– </a:t>
            </a:r>
            <a:r>
              <a:rPr lang="en-US" sz="1400" i="1" spc="-5" dirty="0">
                <a:latin typeface="Times New Roman"/>
                <a:cs typeface="Times New Roman"/>
              </a:rPr>
              <a:t>Unity 3D Project </a:t>
            </a:r>
            <a:r>
              <a:rPr sz="1400" spc="-5" dirty="0">
                <a:latin typeface="Times New Roman"/>
                <a:cs typeface="Times New Roman"/>
              </a:rPr>
              <a:t>which </a:t>
            </a:r>
            <a:r>
              <a:rPr sz="1400" dirty="0">
                <a:latin typeface="Times New Roman"/>
                <a:cs typeface="Times New Roman"/>
              </a:rPr>
              <a:t> is</a:t>
            </a:r>
            <a:r>
              <a:rPr sz="1400" spc="5" dirty="0">
                <a:latin typeface="Times New Roman"/>
                <a:cs typeface="Times New Roman"/>
              </a:rPr>
              <a:t> </a:t>
            </a:r>
            <a:r>
              <a:rPr sz="1400" spc="-5" dirty="0">
                <a:latin typeface="Times New Roman"/>
                <a:cs typeface="Times New Roman"/>
              </a:rPr>
              <a:t>submitted</a:t>
            </a:r>
            <a:r>
              <a:rPr sz="1400" dirty="0">
                <a:latin typeface="Times New Roman"/>
                <a:cs typeface="Times New Roman"/>
              </a:rPr>
              <a:t> </a:t>
            </a:r>
            <a:r>
              <a:rPr sz="1400" spc="-5" dirty="0">
                <a:latin typeface="Times New Roman"/>
                <a:cs typeface="Times New Roman"/>
              </a:rPr>
              <a:t>by</a:t>
            </a:r>
            <a:r>
              <a:rPr sz="1400" dirty="0">
                <a:latin typeface="Times New Roman"/>
                <a:cs typeface="Times New Roman"/>
              </a:rPr>
              <a:t> </a:t>
            </a:r>
            <a:r>
              <a:rPr lang="en-US" sz="1400" i="1" dirty="0">
                <a:latin typeface="Times New Roman"/>
                <a:cs typeface="Times New Roman"/>
              </a:rPr>
              <a:t>Udaybhan Kumar(2104480109014) Archit Sharma(20044801000001)</a:t>
            </a:r>
            <a:r>
              <a:rPr sz="1400" i="1" dirty="0">
                <a:latin typeface="Times New Roman"/>
                <a:cs typeface="Times New Roman"/>
              </a:rPr>
              <a:t> </a:t>
            </a:r>
            <a:r>
              <a:rPr sz="1400" spc="-10" dirty="0">
                <a:latin typeface="Times New Roman"/>
                <a:cs typeface="Times New Roman"/>
              </a:rPr>
              <a:t>in </a:t>
            </a:r>
            <a:r>
              <a:rPr sz="1400" spc="-5" dirty="0">
                <a:latin typeface="Times New Roman"/>
                <a:cs typeface="Times New Roman"/>
              </a:rPr>
              <a:t> partial fulfilment </a:t>
            </a:r>
            <a:r>
              <a:rPr sz="1400" dirty="0">
                <a:latin typeface="Times New Roman"/>
                <a:cs typeface="Times New Roman"/>
              </a:rPr>
              <a:t>of </a:t>
            </a:r>
            <a:r>
              <a:rPr sz="1400" spc="-5" dirty="0">
                <a:latin typeface="Times New Roman"/>
                <a:cs typeface="Times New Roman"/>
              </a:rPr>
              <a:t>the requirement for the award </a:t>
            </a:r>
            <a:r>
              <a:rPr sz="1400" dirty="0">
                <a:latin typeface="Times New Roman"/>
                <a:cs typeface="Times New Roman"/>
              </a:rPr>
              <a:t>of </a:t>
            </a:r>
            <a:r>
              <a:rPr sz="1400" spc="-5" dirty="0">
                <a:latin typeface="Times New Roman"/>
                <a:cs typeface="Times New Roman"/>
              </a:rPr>
              <a:t>degree B.Tech. in Department </a:t>
            </a:r>
            <a:r>
              <a:rPr sz="1400" spc="-335" dirty="0">
                <a:latin typeface="Times New Roman"/>
                <a:cs typeface="Times New Roman"/>
              </a:rPr>
              <a:t> </a:t>
            </a:r>
            <a:r>
              <a:rPr sz="1400" dirty="0">
                <a:latin typeface="Times New Roman"/>
                <a:cs typeface="Times New Roman"/>
              </a:rPr>
              <a:t>of CSE, of Dr </a:t>
            </a:r>
            <a:r>
              <a:rPr sz="1400" spc="-5" dirty="0">
                <a:latin typeface="Times New Roman"/>
                <a:cs typeface="Times New Roman"/>
              </a:rPr>
              <a:t>A.P.J. Abdul Kalam Technical University, </a:t>
            </a:r>
            <a:r>
              <a:rPr sz="1400" dirty="0">
                <a:latin typeface="Times New Roman"/>
                <a:cs typeface="Times New Roman"/>
              </a:rPr>
              <a:t>U.P, </a:t>
            </a:r>
            <a:r>
              <a:rPr sz="1400" spc="-5" dirty="0">
                <a:latin typeface="Times New Roman"/>
                <a:cs typeface="Times New Roman"/>
              </a:rPr>
              <a:t>Lucknow, </a:t>
            </a:r>
            <a:r>
              <a:rPr sz="1400" dirty="0">
                <a:latin typeface="Times New Roman"/>
                <a:cs typeface="Times New Roman"/>
              </a:rPr>
              <a:t>is a </a:t>
            </a:r>
            <a:r>
              <a:rPr sz="1400" spc="-5" dirty="0">
                <a:latin typeface="Times New Roman"/>
                <a:cs typeface="Times New Roman"/>
              </a:rPr>
              <a:t>record </a:t>
            </a:r>
            <a:r>
              <a:rPr sz="1400" spc="-335" dirty="0">
                <a:latin typeface="Times New Roman"/>
                <a:cs typeface="Times New Roman"/>
              </a:rPr>
              <a:t> </a:t>
            </a:r>
            <a:r>
              <a:rPr sz="1400" dirty="0">
                <a:latin typeface="Times New Roman"/>
                <a:cs typeface="Times New Roman"/>
              </a:rPr>
              <a:t>of </a:t>
            </a:r>
            <a:r>
              <a:rPr sz="1400" spc="-5" dirty="0">
                <a:latin typeface="Times New Roman"/>
                <a:cs typeface="Times New Roman"/>
              </a:rPr>
              <a:t>the candidate own work carried out </a:t>
            </a:r>
            <a:r>
              <a:rPr sz="1400" dirty="0">
                <a:latin typeface="Times New Roman"/>
                <a:cs typeface="Times New Roman"/>
              </a:rPr>
              <a:t>by </a:t>
            </a:r>
            <a:r>
              <a:rPr sz="1400" spc="-5" dirty="0">
                <a:latin typeface="Times New Roman"/>
                <a:cs typeface="Times New Roman"/>
              </a:rPr>
              <a:t>him/her under my/our supervision. The </a:t>
            </a:r>
            <a:r>
              <a:rPr sz="1400" dirty="0">
                <a:latin typeface="Times New Roman"/>
                <a:cs typeface="Times New Roman"/>
              </a:rPr>
              <a:t> matter </a:t>
            </a:r>
            <a:r>
              <a:rPr sz="1400" spc="-5" dirty="0">
                <a:latin typeface="Times New Roman"/>
                <a:cs typeface="Times New Roman"/>
              </a:rPr>
              <a:t>embodied in this Project </a:t>
            </a:r>
            <a:r>
              <a:rPr sz="1400" dirty="0">
                <a:latin typeface="Times New Roman"/>
                <a:cs typeface="Times New Roman"/>
              </a:rPr>
              <a:t>report </a:t>
            </a:r>
            <a:r>
              <a:rPr sz="1400" spc="-5" dirty="0">
                <a:latin typeface="Times New Roman"/>
                <a:cs typeface="Times New Roman"/>
              </a:rPr>
              <a:t>is original and has not been submitted </a:t>
            </a:r>
            <a:r>
              <a:rPr sz="1400" dirty="0">
                <a:latin typeface="Times New Roman"/>
                <a:cs typeface="Times New Roman"/>
              </a:rPr>
              <a:t>for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award</a:t>
            </a:r>
            <a:r>
              <a:rPr sz="1400" dirty="0">
                <a:latin typeface="Times New Roman"/>
                <a:cs typeface="Times New Roman"/>
              </a:rPr>
              <a:t> </a:t>
            </a:r>
            <a:r>
              <a:rPr sz="1400" spc="-5" dirty="0">
                <a:latin typeface="Times New Roman"/>
                <a:cs typeface="Times New Roman"/>
              </a:rPr>
              <a:t>of</a:t>
            </a:r>
            <a:r>
              <a:rPr sz="1400" dirty="0">
                <a:latin typeface="Times New Roman"/>
                <a:cs typeface="Times New Roman"/>
              </a:rPr>
              <a:t> </a:t>
            </a:r>
            <a:r>
              <a:rPr sz="1400" spc="-5" dirty="0">
                <a:latin typeface="Times New Roman"/>
                <a:cs typeface="Times New Roman"/>
              </a:rPr>
              <a:t>any</a:t>
            </a:r>
            <a:r>
              <a:rPr sz="1400" spc="5" dirty="0">
                <a:latin typeface="Times New Roman"/>
                <a:cs typeface="Times New Roman"/>
              </a:rPr>
              <a:t> </a:t>
            </a:r>
            <a:r>
              <a:rPr sz="1400" spc="-5" dirty="0">
                <a:latin typeface="Times New Roman"/>
                <a:cs typeface="Times New Roman"/>
              </a:rPr>
              <a:t>other</a:t>
            </a:r>
            <a:r>
              <a:rPr sz="1400" spc="-15" dirty="0">
                <a:latin typeface="Times New Roman"/>
                <a:cs typeface="Times New Roman"/>
              </a:rPr>
              <a:t> </a:t>
            </a:r>
            <a:r>
              <a:rPr sz="1400" spc="-5" dirty="0">
                <a:latin typeface="Times New Roman"/>
                <a:cs typeface="Times New Roman"/>
              </a:rPr>
              <a:t>degree.</a:t>
            </a:r>
            <a:endParaRPr sz="1400" dirty="0">
              <a:latin typeface="Times New Roman"/>
              <a:cs typeface="Times New Roman"/>
            </a:endParaRPr>
          </a:p>
        </p:txBody>
      </p:sp>
      <p:sp>
        <p:nvSpPr>
          <p:cNvPr id="3" name="object 3"/>
          <p:cNvSpPr txBox="1"/>
          <p:nvPr/>
        </p:nvSpPr>
        <p:spPr>
          <a:xfrm>
            <a:off x="1218996" y="5584316"/>
            <a:ext cx="3797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Da</a:t>
            </a:r>
            <a:r>
              <a:rPr sz="1200" b="1" spc="-10" dirty="0">
                <a:latin typeface="Times New Roman"/>
                <a:cs typeface="Times New Roman"/>
              </a:rPr>
              <a:t>t</a:t>
            </a:r>
            <a:r>
              <a:rPr sz="1200" b="1" spc="-5" dirty="0">
                <a:latin typeface="Times New Roman"/>
                <a:cs typeface="Times New Roman"/>
              </a:rPr>
              <a:t>e</a:t>
            </a:r>
            <a:r>
              <a:rPr sz="1200" b="1" dirty="0">
                <a:latin typeface="Times New Roman"/>
                <a:cs typeface="Times New Roman"/>
              </a:rPr>
              <a:t>:</a:t>
            </a:r>
            <a:endParaRPr sz="1200">
              <a:latin typeface="Times New Roman"/>
              <a:cs typeface="Times New Roman"/>
            </a:endParaRPr>
          </a:p>
        </p:txBody>
      </p:sp>
      <p:sp>
        <p:nvSpPr>
          <p:cNvPr id="4" name="object 4"/>
          <p:cNvSpPr txBox="1"/>
          <p:nvPr/>
        </p:nvSpPr>
        <p:spPr>
          <a:xfrm>
            <a:off x="4953000" y="5584316"/>
            <a:ext cx="1305179" cy="589264"/>
          </a:xfrm>
          <a:prstGeom prst="rect">
            <a:avLst/>
          </a:prstGeom>
        </p:spPr>
        <p:txBody>
          <a:bodyPr vert="horz" wrap="square" lIns="0" tIns="24765" rIns="0" bIns="0" rtlCol="0">
            <a:spAutoFit/>
          </a:bodyPr>
          <a:lstStyle/>
          <a:p>
            <a:pPr marL="12700" marR="5080" indent="39370">
              <a:lnSpc>
                <a:spcPts val="1380"/>
              </a:lnSpc>
              <a:spcBef>
                <a:spcPts val="195"/>
              </a:spcBef>
            </a:pPr>
            <a:r>
              <a:rPr sz="1200" b="1" spc="-5" dirty="0">
                <a:latin typeface="Times New Roman"/>
                <a:cs typeface="Times New Roman"/>
              </a:rPr>
              <a:t>Project </a:t>
            </a:r>
            <a:r>
              <a:rPr sz="1200" b="1" dirty="0">
                <a:latin typeface="Times New Roman"/>
                <a:cs typeface="Times New Roman"/>
              </a:rPr>
              <a:t>Guide </a:t>
            </a:r>
            <a:r>
              <a:rPr sz="1200" b="1" spc="5" dirty="0">
                <a:latin typeface="Times New Roman"/>
                <a:cs typeface="Times New Roman"/>
              </a:rPr>
              <a:t> </a:t>
            </a:r>
            <a:r>
              <a:rPr sz="1200" b="1" spc="-5" dirty="0">
                <a:latin typeface="Times New Roman"/>
                <a:cs typeface="Times New Roman"/>
              </a:rPr>
              <a:t>Mr</a:t>
            </a:r>
            <a:r>
              <a:rPr lang="en-US" sz="1200" b="1" spc="-5" dirty="0">
                <a:latin typeface="Times New Roman"/>
                <a:cs typeface="Times New Roman"/>
              </a:rPr>
              <a:t>s. Fatima Khan</a:t>
            </a:r>
          </a:p>
          <a:p>
            <a:pPr marL="12700" marR="5080" indent="39370">
              <a:lnSpc>
                <a:spcPts val="1380"/>
              </a:lnSpc>
              <a:spcBef>
                <a:spcPts val="195"/>
              </a:spcBef>
            </a:pPr>
            <a:r>
              <a:rPr lang="en-US" sz="1200" b="1" spc="-5" dirty="0">
                <a:latin typeface="Times New Roman"/>
                <a:cs typeface="Times New Roman"/>
              </a:rPr>
              <a:t>Agra</a:t>
            </a:r>
            <a:endParaRPr sz="1200" dirty="0">
              <a:latin typeface="Times New Roman"/>
              <a:cs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2212" y="1587754"/>
            <a:ext cx="5668645" cy="5285486"/>
          </a:xfrm>
          <a:prstGeom prst="rect">
            <a:avLst/>
          </a:prstGeom>
        </p:spPr>
        <p:txBody>
          <a:bodyPr vert="horz" wrap="square" lIns="0" tIns="12700" rIns="0" bIns="0" rtlCol="0">
            <a:spAutoFit/>
          </a:bodyPr>
          <a:lstStyle/>
          <a:p>
            <a:pPr marL="20320" algn="ctr">
              <a:lnSpc>
                <a:spcPct val="100000"/>
              </a:lnSpc>
              <a:spcBef>
                <a:spcPts val="100"/>
              </a:spcBef>
            </a:pPr>
            <a:r>
              <a:rPr sz="1800" b="1" spc="-5" dirty="0">
                <a:latin typeface="Times New Roman"/>
                <a:cs typeface="Times New Roman"/>
              </a:rPr>
              <a:t>Acknowledgment</a:t>
            </a:r>
            <a:endParaRPr sz="1800" dirty="0">
              <a:latin typeface="Times New Roman"/>
              <a:cs typeface="Times New Roman"/>
            </a:endParaRPr>
          </a:p>
          <a:p>
            <a:pPr>
              <a:lnSpc>
                <a:spcPct val="100000"/>
              </a:lnSpc>
              <a:spcBef>
                <a:spcPts val="25"/>
              </a:spcBef>
            </a:pPr>
            <a:endParaRPr sz="2250" dirty="0">
              <a:latin typeface="Times New Roman"/>
              <a:cs typeface="Times New Roman"/>
            </a:endParaRPr>
          </a:p>
          <a:p>
            <a:pPr marL="12700" marR="15875" algn="just">
              <a:lnSpc>
                <a:spcPct val="143800"/>
              </a:lnSpc>
            </a:pPr>
            <a:r>
              <a:rPr sz="1400" i="1" dirty="0">
                <a:latin typeface="Times New Roman"/>
                <a:cs typeface="Times New Roman"/>
              </a:rPr>
              <a:t>It </a:t>
            </a:r>
            <a:r>
              <a:rPr sz="1400" i="1" spc="-5" dirty="0">
                <a:latin typeface="Times New Roman"/>
                <a:cs typeface="Times New Roman"/>
              </a:rPr>
              <a:t>gives us </a:t>
            </a:r>
            <a:r>
              <a:rPr sz="1400" i="1" dirty="0">
                <a:latin typeface="Times New Roman"/>
                <a:cs typeface="Times New Roman"/>
              </a:rPr>
              <a:t>a </a:t>
            </a:r>
            <a:r>
              <a:rPr sz="1400" i="1" spc="-5" dirty="0">
                <a:latin typeface="Times New Roman"/>
                <a:cs typeface="Times New Roman"/>
              </a:rPr>
              <a:t>great sense of pleasure to present the report of the B.Tech Project </a:t>
            </a:r>
            <a:r>
              <a:rPr sz="1400" i="1" dirty="0">
                <a:latin typeface="Times New Roman"/>
                <a:cs typeface="Times New Roman"/>
              </a:rPr>
              <a:t> </a:t>
            </a:r>
            <a:r>
              <a:rPr sz="1400" i="1" spc="-5" dirty="0">
                <a:latin typeface="Times New Roman"/>
                <a:cs typeface="Times New Roman"/>
              </a:rPr>
              <a:t>undertaken during B.Tech Final Year. We own special debt of gratitude to our </a:t>
            </a:r>
            <a:r>
              <a:rPr sz="1400" i="1" dirty="0">
                <a:latin typeface="Times New Roman"/>
                <a:cs typeface="Times New Roman"/>
              </a:rPr>
              <a:t> </a:t>
            </a:r>
            <a:r>
              <a:rPr sz="1400" i="1" spc="-5" dirty="0">
                <a:latin typeface="Times New Roman"/>
                <a:cs typeface="Times New Roman"/>
              </a:rPr>
              <a:t>guide</a:t>
            </a:r>
            <a:r>
              <a:rPr lang="en-US" sz="1400" i="1" spc="-5" dirty="0">
                <a:latin typeface="Times New Roman"/>
                <a:cs typeface="Times New Roman"/>
              </a:rPr>
              <a:t> Mrs. Fatima Khan</a:t>
            </a:r>
            <a:r>
              <a:rPr lang="en-US" sz="1800" i="1" dirty="0">
                <a:solidFill>
                  <a:srgbClr val="000000"/>
                </a:solidFill>
                <a:effectLst/>
                <a:latin typeface="Times New Roman" panose="02020603050405020304" pitchFamily="18" charset="0"/>
                <a:ea typeface="SimSun" panose="02010600030101010101" pitchFamily="2" charset="-122"/>
              </a:rPr>
              <a:t> </a:t>
            </a:r>
            <a:r>
              <a:rPr sz="1400" i="1" spc="-5" dirty="0">
                <a:latin typeface="Times New Roman"/>
                <a:cs typeface="Times New Roman"/>
              </a:rPr>
              <a:t>Department</a:t>
            </a:r>
            <a:r>
              <a:rPr sz="1400" i="1" dirty="0">
                <a:latin typeface="Times New Roman"/>
                <a:cs typeface="Times New Roman"/>
              </a:rPr>
              <a:t> </a:t>
            </a:r>
            <a:r>
              <a:rPr sz="1400" i="1" spc="-5" dirty="0">
                <a:latin typeface="Times New Roman"/>
                <a:cs typeface="Times New Roman"/>
              </a:rPr>
              <a:t>of</a:t>
            </a:r>
            <a:r>
              <a:rPr sz="1400" i="1" dirty="0">
                <a:latin typeface="Times New Roman"/>
                <a:cs typeface="Times New Roman"/>
              </a:rPr>
              <a:t> CSE,</a:t>
            </a:r>
            <a:r>
              <a:rPr sz="1400" i="1" spc="5" dirty="0">
                <a:latin typeface="Times New Roman"/>
                <a:cs typeface="Times New Roman"/>
              </a:rPr>
              <a:t> </a:t>
            </a:r>
            <a:r>
              <a:rPr lang="en-US" sz="1400" i="1" spc="5" dirty="0">
                <a:latin typeface="Times New Roman"/>
                <a:cs typeface="Times New Roman"/>
              </a:rPr>
              <a:t>Neelam College of Engineering and Technology</a:t>
            </a:r>
            <a:r>
              <a:rPr sz="1400" i="1" spc="-5" dirty="0">
                <a:latin typeface="Times New Roman"/>
                <a:cs typeface="Times New Roman"/>
              </a:rPr>
              <a:t>, </a:t>
            </a:r>
            <a:r>
              <a:rPr lang="en-US" sz="1400" i="1" spc="-5" dirty="0">
                <a:latin typeface="Times New Roman"/>
                <a:cs typeface="Times New Roman"/>
              </a:rPr>
              <a:t>Agra</a:t>
            </a:r>
            <a:r>
              <a:rPr sz="1400" i="1" spc="-5" dirty="0">
                <a:latin typeface="Times New Roman"/>
                <a:cs typeface="Times New Roman"/>
              </a:rPr>
              <a:t> for </a:t>
            </a:r>
            <a:r>
              <a:rPr sz="1400" i="1" dirty="0">
                <a:latin typeface="Times New Roman"/>
                <a:cs typeface="Times New Roman"/>
              </a:rPr>
              <a:t>his </a:t>
            </a:r>
            <a:r>
              <a:rPr sz="1400" i="1" spc="-10" dirty="0">
                <a:latin typeface="Times New Roman"/>
                <a:cs typeface="Times New Roman"/>
              </a:rPr>
              <a:t>constant </a:t>
            </a:r>
            <a:r>
              <a:rPr sz="1400" i="1" spc="-5" dirty="0">
                <a:latin typeface="Times New Roman"/>
                <a:cs typeface="Times New Roman"/>
              </a:rPr>
              <a:t>support and guidance throughout the course </a:t>
            </a:r>
            <a:r>
              <a:rPr sz="1400" i="1" dirty="0">
                <a:latin typeface="Times New Roman"/>
                <a:cs typeface="Times New Roman"/>
              </a:rPr>
              <a:t>of our </a:t>
            </a:r>
            <a:r>
              <a:rPr sz="1400" i="1" spc="5" dirty="0">
                <a:latin typeface="Times New Roman"/>
                <a:cs typeface="Times New Roman"/>
              </a:rPr>
              <a:t> </a:t>
            </a:r>
            <a:r>
              <a:rPr sz="1400" i="1" spc="-5" dirty="0">
                <a:latin typeface="Times New Roman"/>
                <a:cs typeface="Times New Roman"/>
              </a:rPr>
              <a:t>work.</a:t>
            </a:r>
            <a:r>
              <a:rPr sz="1400" i="1" dirty="0">
                <a:latin typeface="Times New Roman"/>
                <a:cs typeface="Times New Roman"/>
              </a:rPr>
              <a:t> </a:t>
            </a:r>
            <a:r>
              <a:rPr sz="1400" i="1" spc="-5" dirty="0">
                <a:latin typeface="Times New Roman"/>
                <a:cs typeface="Times New Roman"/>
              </a:rPr>
              <a:t>His</a:t>
            </a:r>
            <a:r>
              <a:rPr sz="1400" i="1" dirty="0">
                <a:latin typeface="Times New Roman"/>
                <a:cs typeface="Times New Roman"/>
              </a:rPr>
              <a:t> </a:t>
            </a:r>
            <a:r>
              <a:rPr sz="1400" i="1" spc="-5" dirty="0">
                <a:latin typeface="Times New Roman"/>
                <a:cs typeface="Times New Roman"/>
              </a:rPr>
              <a:t>sincerity,</a:t>
            </a:r>
            <a:r>
              <a:rPr sz="1400" i="1" dirty="0">
                <a:latin typeface="Times New Roman"/>
                <a:cs typeface="Times New Roman"/>
              </a:rPr>
              <a:t> </a:t>
            </a:r>
            <a:r>
              <a:rPr sz="1400" i="1" spc="-5" dirty="0">
                <a:latin typeface="Times New Roman"/>
                <a:cs typeface="Times New Roman"/>
              </a:rPr>
              <a:t>thoroughness</a:t>
            </a:r>
            <a:r>
              <a:rPr sz="1400" i="1" dirty="0">
                <a:latin typeface="Times New Roman"/>
                <a:cs typeface="Times New Roman"/>
              </a:rPr>
              <a:t> </a:t>
            </a:r>
            <a:r>
              <a:rPr sz="1400" i="1" spc="-5" dirty="0">
                <a:latin typeface="Times New Roman"/>
                <a:cs typeface="Times New Roman"/>
              </a:rPr>
              <a:t>and</a:t>
            </a:r>
            <a:r>
              <a:rPr sz="1400" i="1" dirty="0">
                <a:latin typeface="Times New Roman"/>
                <a:cs typeface="Times New Roman"/>
              </a:rPr>
              <a:t> </a:t>
            </a:r>
            <a:r>
              <a:rPr sz="1400" i="1" spc="-5" dirty="0">
                <a:latin typeface="Times New Roman"/>
                <a:cs typeface="Times New Roman"/>
              </a:rPr>
              <a:t>perseverance</a:t>
            </a:r>
            <a:r>
              <a:rPr sz="1400" i="1" dirty="0">
                <a:latin typeface="Times New Roman"/>
                <a:cs typeface="Times New Roman"/>
              </a:rPr>
              <a:t> </a:t>
            </a:r>
            <a:r>
              <a:rPr sz="1400" i="1" spc="-5" dirty="0">
                <a:latin typeface="Times New Roman"/>
                <a:cs typeface="Times New Roman"/>
              </a:rPr>
              <a:t>have</a:t>
            </a:r>
            <a:r>
              <a:rPr sz="1400" i="1" dirty="0">
                <a:latin typeface="Times New Roman"/>
                <a:cs typeface="Times New Roman"/>
              </a:rPr>
              <a:t> </a:t>
            </a:r>
            <a:r>
              <a:rPr sz="1400" i="1" spc="-5" dirty="0">
                <a:latin typeface="Times New Roman"/>
                <a:cs typeface="Times New Roman"/>
              </a:rPr>
              <a:t>been</a:t>
            </a:r>
            <a:r>
              <a:rPr sz="1400" i="1" dirty="0">
                <a:latin typeface="Times New Roman"/>
                <a:cs typeface="Times New Roman"/>
              </a:rPr>
              <a:t> a</a:t>
            </a:r>
            <a:r>
              <a:rPr sz="1400" i="1" spc="5" dirty="0">
                <a:latin typeface="Times New Roman"/>
                <a:cs typeface="Times New Roman"/>
              </a:rPr>
              <a:t> </a:t>
            </a:r>
            <a:r>
              <a:rPr sz="1400" i="1" spc="-10" dirty="0">
                <a:latin typeface="Times New Roman"/>
                <a:cs typeface="Times New Roman"/>
              </a:rPr>
              <a:t>constant </a:t>
            </a:r>
            <a:r>
              <a:rPr sz="1400" i="1" spc="-335" dirty="0">
                <a:latin typeface="Times New Roman"/>
                <a:cs typeface="Times New Roman"/>
              </a:rPr>
              <a:t> </a:t>
            </a:r>
            <a:r>
              <a:rPr sz="1400" i="1" spc="-5" dirty="0">
                <a:latin typeface="Times New Roman"/>
                <a:cs typeface="Times New Roman"/>
              </a:rPr>
              <a:t>source of inspiration </a:t>
            </a:r>
            <a:r>
              <a:rPr sz="1400" i="1" dirty="0">
                <a:latin typeface="Times New Roman"/>
                <a:cs typeface="Times New Roman"/>
              </a:rPr>
              <a:t>for </a:t>
            </a:r>
            <a:r>
              <a:rPr sz="1400" i="1" spc="-5" dirty="0">
                <a:latin typeface="Times New Roman"/>
                <a:cs typeface="Times New Roman"/>
              </a:rPr>
              <a:t>us. </a:t>
            </a:r>
            <a:r>
              <a:rPr sz="1400" i="1" dirty="0">
                <a:latin typeface="Times New Roman"/>
                <a:cs typeface="Times New Roman"/>
              </a:rPr>
              <a:t>It </a:t>
            </a:r>
            <a:r>
              <a:rPr sz="1400" i="1" spc="-5" dirty="0">
                <a:latin typeface="Times New Roman"/>
                <a:cs typeface="Times New Roman"/>
              </a:rPr>
              <a:t>is only </a:t>
            </a:r>
            <a:r>
              <a:rPr sz="1400" i="1" dirty="0">
                <a:latin typeface="Times New Roman"/>
                <a:cs typeface="Times New Roman"/>
              </a:rPr>
              <a:t>his </a:t>
            </a:r>
            <a:r>
              <a:rPr sz="1400" i="1" spc="-5" dirty="0">
                <a:latin typeface="Times New Roman"/>
                <a:cs typeface="Times New Roman"/>
              </a:rPr>
              <a:t>cognizant efforts that our endeavours </a:t>
            </a:r>
            <a:r>
              <a:rPr sz="1400" i="1" dirty="0">
                <a:latin typeface="Times New Roman"/>
                <a:cs typeface="Times New Roman"/>
              </a:rPr>
              <a:t> </a:t>
            </a:r>
            <a:r>
              <a:rPr sz="1400" i="1" spc="-5" dirty="0">
                <a:latin typeface="Times New Roman"/>
                <a:cs typeface="Times New Roman"/>
              </a:rPr>
              <a:t>have seen</a:t>
            </a:r>
            <a:r>
              <a:rPr sz="1400" i="1" spc="-10" dirty="0">
                <a:latin typeface="Times New Roman"/>
                <a:cs typeface="Times New Roman"/>
              </a:rPr>
              <a:t> </a:t>
            </a:r>
            <a:r>
              <a:rPr sz="1400" i="1" spc="-5" dirty="0">
                <a:latin typeface="Times New Roman"/>
                <a:cs typeface="Times New Roman"/>
              </a:rPr>
              <a:t>light</a:t>
            </a:r>
            <a:r>
              <a:rPr sz="1400" i="1" spc="-15" dirty="0">
                <a:latin typeface="Times New Roman"/>
                <a:cs typeface="Times New Roman"/>
              </a:rPr>
              <a:t> </a:t>
            </a:r>
            <a:r>
              <a:rPr sz="1400" i="1" dirty="0">
                <a:latin typeface="Times New Roman"/>
                <a:cs typeface="Times New Roman"/>
              </a:rPr>
              <a:t>of</a:t>
            </a:r>
            <a:r>
              <a:rPr sz="1400" i="1" spc="-15" dirty="0">
                <a:latin typeface="Times New Roman"/>
                <a:cs typeface="Times New Roman"/>
              </a:rPr>
              <a:t> </a:t>
            </a:r>
            <a:r>
              <a:rPr sz="1400" i="1" spc="-5" dirty="0">
                <a:latin typeface="Times New Roman"/>
                <a:cs typeface="Times New Roman"/>
              </a:rPr>
              <a:t>the</a:t>
            </a:r>
            <a:r>
              <a:rPr sz="1400" i="1" dirty="0">
                <a:latin typeface="Times New Roman"/>
                <a:cs typeface="Times New Roman"/>
              </a:rPr>
              <a:t> day</a:t>
            </a:r>
            <a:r>
              <a:rPr sz="1400" dirty="0">
                <a:latin typeface="Times New Roman"/>
                <a:cs typeface="Times New Roman"/>
              </a:rPr>
              <a:t>.</a:t>
            </a:r>
          </a:p>
          <a:p>
            <a:pPr marL="12700" marR="5080" algn="just">
              <a:lnSpc>
                <a:spcPct val="141800"/>
              </a:lnSpc>
              <a:spcBef>
                <a:spcPts val="1065"/>
              </a:spcBef>
            </a:pPr>
            <a:r>
              <a:rPr sz="1400" i="1" spc="-5" dirty="0">
                <a:latin typeface="Times New Roman"/>
                <a:cs typeface="Times New Roman"/>
              </a:rPr>
              <a:t>We also take the opportunity to acknowledge the contribution </a:t>
            </a:r>
            <a:r>
              <a:rPr sz="1400" i="1" dirty="0">
                <a:latin typeface="Times New Roman"/>
                <a:cs typeface="Times New Roman"/>
              </a:rPr>
              <a:t>of </a:t>
            </a:r>
            <a:r>
              <a:rPr sz="1400" i="1" spc="-5" dirty="0">
                <a:latin typeface="Times New Roman"/>
                <a:cs typeface="Times New Roman"/>
              </a:rPr>
              <a:t>Prof. </a:t>
            </a:r>
            <a:r>
              <a:rPr lang="en-US" sz="1400" i="1" spc="-5" dirty="0">
                <a:latin typeface="Times New Roman"/>
                <a:cs typeface="Times New Roman"/>
              </a:rPr>
              <a:t>Fatima Khan</a:t>
            </a:r>
            <a:r>
              <a:rPr sz="1400" i="1" spc="-5" dirty="0">
                <a:latin typeface="Times New Roman"/>
                <a:cs typeface="Times New Roman"/>
              </a:rPr>
              <a:t>, Department </a:t>
            </a:r>
            <a:r>
              <a:rPr sz="1400" i="1" dirty="0">
                <a:latin typeface="Times New Roman"/>
                <a:cs typeface="Times New Roman"/>
              </a:rPr>
              <a:t>of </a:t>
            </a:r>
            <a:r>
              <a:rPr sz="1400" i="1" spc="-5" dirty="0">
                <a:latin typeface="Times New Roman"/>
                <a:cs typeface="Times New Roman"/>
              </a:rPr>
              <a:t>CSE, </a:t>
            </a:r>
            <a:r>
              <a:rPr lang="en-US" sz="1400" i="1" spc="-5" dirty="0">
                <a:latin typeface="Times New Roman"/>
                <a:cs typeface="Times New Roman"/>
              </a:rPr>
              <a:t>Neelam College of Engineering and Technology</a:t>
            </a:r>
            <a:r>
              <a:rPr sz="1400" i="1" spc="-5" dirty="0">
                <a:latin typeface="Times New Roman"/>
                <a:cs typeface="Times New Roman"/>
              </a:rPr>
              <a:t>, </a:t>
            </a:r>
            <a:r>
              <a:rPr lang="en-US" sz="1400" i="1" spc="-5" dirty="0">
                <a:latin typeface="Times New Roman"/>
                <a:cs typeface="Times New Roman"/>
              </a:rPr>
              <a:t>Agra</a:t>
            </a:r>
            <a:r>
              <a:rPr sz="1400" i="1" spc="-5" dirty="0">
                <a:latin typeface="Times New Roman"/>
                <a:cs typeface="Times New Roman"/>
              </a:rPr>
              <a:t>,</a:t>
            </a:r>
            <a:r>
              <a:rPr sz="1400" i="1" dirty="0">
                <a:latin typeface="Times New Roman"/>
                <a:cs typeface="Times New Roman"/>
              </a:rPr>
              <a:t> </a:t>
            </a:r>
            <a:r>
              <a:rPr sz="1400" i="1" spc="-10" dirty="0">
                <a:latin typeface="Times New Roman"/>
                <a:cs typeface="Times New Roman"/>
              </a:rPr>
              <a:t>for </a:t>
            </a:r>
            <a:r>
              <a:rPr sz="1400" i="1" spc="-5" dirty="0">
                <a:latin typeface="Times New Roman"/>
                <a:cs typeface="Times New Roman"/>
              </a:rPr>
              <a:t>his </a:t>
            </a:r>
            <a:r>
              <a:rPr sz="1400" i="1" spc="-10" dirty="0">
                <a:latin typeface="Times New Roman"/>
                <a:cs typeface="Times New Roman"/>
              </a:rPr>
              <a:t>full </a:t>
            </a:r>
            <a:r>
              <a:rPr sz="1400" i="1" spc="-5" dirty="0">
                <a:latin typeface="Times New Roman"/>
                <a:cs typeface="Times New Roman"/>
              </a:rPr>
              <a:t> support</a:t>
            </a:r>
            <a:r>
              <a:rPr sz="1400" i="1" spc="-15" dirty="0">
                <a:latin typeface="Times New Roman"/>
                <a:cs typeface="Times New Roman"/>
              </a:rPr>
              <a:t> </a:t>
            </a:r>
            <a:r>
              <a:rPr sz="1400" i="1" spc="-5" dirty="0">
                <a:latin typeface="Times New Roman"/>
                <a:cs typeface="Times New Roman"/>
              </a:rPr>
              <a:t>and</a:t>
            </a:r>
            <a:r>
              <a:rPr sz="1400" i="1" spc="-15" dirty="0">
                <a:latin typeface="Times New Roman"/>
                <a:cs typeface="Times New Roman"/>
              </a:rPr>
              <a:t> </a:t>
            </a:r>
            <a:r>
              <a:rPr sz="1400" i="1" spc="-5" dirty="0">
                <a:latin typeface="Times New Roman"/>
                <a:cs typeface="Times New Roman"/>
              </a:rPr>
              <a:t>assistance</a:t>
            </a:r>
            <a:r>
              <a:rPr sz="1400" i="1" dirty="0">
                <a:latin typeface="Times New Roman"/>
                <a:cs typeface="Times New Roman"/>
              </a:rPr>
              <a:t> </a:t>
            </a:r>
            <a:r>
              <a:rPr sz="1400" i="1" spc="-5" dirty="0">
                <a:latin typeface="Times New Roman"/>
                <a:cs typeface="Times New Roman"/>
              </a:rPr>
              <a:t>during</a:t>
            </a:r>
            <a:r>
              <a:rPr sz="1400" i="1" spc="5" dirty="0">
                <a:latin typeface="Times New Roman"/>
                <a:cs typeface="Times New Roman"/>
              </a:rPr>
              <a:t> </a:t>
            </a:r>
            <a:r>
              <a:rPr sz="1400" i="1" spc="-5" dirty="0">
                <a:latin typeface="Times New Roman"/>
                <a:cs typeface="Times New Roman"/>
              </a:rPr>
              <a:t>the</a:t>
            </a:r>
            <a:r>
              <a:rPr sz="1400" i="1" spc="-15" dirty="0">
                <a:latin typeface="Times New Roman"/>
                <a:cs typeface="Times New Roman"/>
              </a:rPr>
              <a:t> </a:t>
            </a:r>
            <a:r>
              <a:rPr sz="1400" i="1" spc="-5" dirty="0">
                <a:latin typeface="Times New Roman"/>
                <a:cs typeface="Times New Roman"/>
              </a:rPr>
              <a:t>development</a:t>
            </a:r>
            <a:r>
              <a:rPr sz="1400" i="1" spc="-15" dirty="0">
                <a:latin typeface="Times New Roman"/>
                <a:cs typeface="Times New Roman"/>
              </a:rPr>
              <a:t> </a:t>
            </a:r>
            <a:r>
              <a:rPr sz="1400" i="1" dirty="0">
                <a:latin typeface="Times New Roman"/>
                <a:cs typeface="Times New Roman"/>
              </a:rPr>
              <a:t>of</a:t>
            </a:r>
            <a:r>
              <a:rPr sz="1400" i="1" spc="-10" dirty="0">
                <a:latin typeface="Times New Roman"/>
                <a:cs typeface="Times New Roman"/>
              </a:rPr>
              <a:t> </a:t>
            </a:r>
            <a:r>
              <a:rPr sz="1400" i="1" spc="-5" dirty="0">
                <a:latin typeface="Times New Roman"/>
                <a:cs typeface="Times New Roman"/>
              </a:rPr>
              <a:t>the</a:t>
            </a:r>
            <a:r>
              <a:rPr sz="1400" i="1" dirty="0">
                <a:latin typeface="Times New Roman"/>
                <a:cs typeface="Times New Roman"/>
              </a:rPr>
              <a:t> </a:t>
            </a:r>
            <a:r>
              <a:rPr sz="1400" i="1" spc="-5" dirty="0">
                <a:latin typeface="Times New Roman"/>
                <a:cs typeface="Times New Roman"/>
              </a:rPr>
              <a:t>project.</a:t>
            </a:r>
            <a:endParaRPr sz="1400" dirty="0">
              <a:latin typeface="Times New Roman"/>
              <a:cs typeface="Times New Roman"/>
            </a:endParaRPr>
          </a:p>
          <a:p>
            <a:pPr marL="12700" marR="12065" algn="just">
              <a:lnSpc>
                <a:spcPct val="141700"/>
              </a:lnSpc>
              <a:spcBef>
                <a:spcPts val="1075"/>
              </a:spcBef>
            </a:pPr>
            <a:r>
              <a:rPr sz="1400" i="1" spc="-5" dirty="0">
                <a:latin typeface="Times New Roman"/>
                <a:cs typeface="Times New Roman"/>
              </a:rPr>
              <a:t>We also </a:t>
            </a:r>
            <a:r>
              <a:rPr sz="1400" i="1" dirty="0">
                <a:latin typeface="Times New Roman"/>
                <a:cs typeface="Times New Roman"/>
              </a:rPr>
              <a:t>do </a:t>
            </a:r>
            <a:r>
              <a:rPr sz="1400" i="1" spc="-5" dirty="0">
                <a:latin typeface="Times New Roman"/>
                <a:cs typeface="Times New Roman"/>
              </a:rPr>
              <a:t>not like to miss the opportunity to acknowledge </a:t>
            </a:r>
            <a:r>
              <a:rPr sz="1400" i="1" dirty="0">
                <a:latin typeface="Times New Roman"/>
                <a:cs typeface="Times New Roman"/>
              </a:rPr>
              <a:t>the </a:t>
            </a:r>
            <a:r>
              <a:rPr sz="1400" i="1" spc="-5" dirty="0">
                <a:latin typeface="Times New Roman"/>
                <a:cs typeface="Times New Roman"/>
              </a:rPr>
              <a:t>contribution of </a:t>
            </a:r>
            <a:r>
              <a:rPr sz="1400" i="1" dirty="0">
                <a:latin typeface="Times New Roman"/>
                <a:cs typeface="Times New Roman"/>
              </a:rPr>
              <a:t> </a:t>
            </a:r>
            <a:r>
              <a:rPr sz="1400" i="1" spc="-5" dirty="0">
                <a:latin typeface="Times New Roman"/>
                <a:cs typeface="Times New Roman"/>
              </a:rPr>
              <a:t>all faculty members of the department for their kind assistance and cooperation </a:t>
            </a:r>
            <a:r>
              <a:rPr sz="1400" i="1" spc="-340" dirty="0">
                <a:latin typeface="Times New Roman"/>
                <a:cs typeface="Times New Roman"/>
              </a:rPr>
              <a:t> </a:t>
            </a:r>
            <a:r>
              <a:rPr sz="1400" i="1" spc="-5" dirty="0">
                <a:latin typeface="Times New Roman"/>
                <a:cs typeface="Times New Roman"/>
              </a:rPr>
              <a:t>during the development of our project. Last but not </a:t>
            </a:r>
            <a:r>
              <a:rPr sz="1400" i="1" dirty="0">
                <a:latin typeface="Times New Roman"/>
                <a:cs typeface="Times New Roman"/>
              </a:rPr>
              <a:t>the </a:t>
            </a:r>
            <a:r>
              <a:rPr sz="1400" i="1" spc="-5" dirty="0">
                <a:latin typeface="Times New Roman"/>
                <a:cs typeface="Times New Roman"/>
              </a:rPr>
              <a:t>least, </a:t>
            </a:r>
            <a:r>
              <a:rPr sz="1400" i="1" dirty="0">
                <a:latin typeface="Times New Roman"/>
                <a:cs typeface="Times New Roman"/>
              </a:rPr>
              <a:t>we </a:t>
            </a:r>
            <a:r>
              <a:rPr sz="1400" i="1" spc="-5" dirty="0">
                <a:latin typeface="Times New Roman"/>
                <a:cs typeface="Times New Roman"/>
              </a:rPr>
              <a:t>acknowledge </a:t>
            </a:r>
            <a:r>
              <a:rPr sz="1400" i="1" dirty="0">
                <a:latin typeface="Times New Roman"/>
                <a:cs typeface="Times New Roman"/>
              </a:rPr>
              <a:t> </a:t>
            </a:r>
            <a:r>
              <a:rPr sz="1400" i="1" spc="-5" dirty="0">
                <a:latin typeface="Times New Roman"/>
                <a:cs typeface="Times New Roman"/>
              </a:rPr>
              <a:t>our</a:t>
            </a:r>
            <a:r>
              <a:rPr sz="1400" i="1" spc="5" dirty="0">
                <a:latin typeface="Times New Roman"/>
                <a:cs typeface="Times New Roman"/>
              </a:rPr>
              <a:t> </a:t>
            </a:r>
            <a:r>
              <a:rPr sz="1400" i="1" spc="-5" dirty="0">
                <a:latin typeface="Times New Roman"/>
                <a:cs typeface="Times New Roman"/>
              </a:rPr>
              <a:t>friends</a:t>
            </a:r>
            <a:r>
              <a:rPr sz="1400" i="1" spc="5" dirty="0">
                <a:latin typeface="Times New Roman"/>
                <a:cs typeface="Times New Roman"/>
              </a:rPr>
              <a:t> </a:t>
            </a:r>
            <a:r>
              <a:rPr sz="1400" i="1" spc="-5" dirty="0">
                <a:latin typeface="Times New Roman"/>
                <a:cs typeface="Times New Roman"/>
              </a:rPr>
              <a:t>for</a:t>
            </a:r>
            <a:r>
              <a:rPr sz="1400" i="1" spc="-15" dirty="0">
                <a:latin typeface="Times New Roman"/>
                <a:cs typeface="Times New Roman"/>
              </a:rPr>
              <a:t> </a:t>
            </a:r>
            <a:r>
              <a:rPr sz="1400" i="1" spc="-5" dirty="0">
                <a:latin typeface="Times New Roman"/>
                <a:cs typeface="Times New Roman"/>
              </a:rPr>
              <a:t>their</a:t>
            </a:r>
            <a:r>
              <a:rPr sz="1400" i="1" spc="10" dirty="0">
                <a:latin typeface="Times New Roman"/>
                <a:cs typeface="Times New Roman"/>
              </a:rPr>
              <a:t> </a:t>
            </a:r>
            <a:r>
              <a:rPr sz="1400" i="1" spc="-5" dirty="0">
                <a:latin typeface="Times New Roman"/>
                <a:cs typeface="Times New Roman"/>
              </a:rPr>
              <a:t>contribution</a:t>
            </a:r>
            <a:r>
              <a:rPr sz="1400" i="1" spc="5" dirty="0">
                <a:latin typeface="Times New Roman"/>
                <a:cs typeface="Times New Roman"/>
              </a:rPr>
              <a:t> </a:t>
            </a:r>
            <a:r>
              <a:rPr sz="1400" i="1" spc="-5" dirty="0">
                <a:latin typeface="Times New Roman"/>
                <a:cs typeface="Times New Roman"/>
              </a:rPr>
              <a:t>in</a:t>
            </a:r>
            <a:r>
              <a:rPr sz="1400" i="1" spc="5" dirty="0">
                <a:latin typeface="Times New Roman"/>
                <a:cs typeface="Times New Roman"/>
              </a:rPr>
              <a:t> </a:t>
            </a:r>
            <a:r>
              <a:rPr sz="1400" i="1" spc="-5" dirty="0">
                <a:latin typeface="Times New Roman"/>
                <a:cs typeface="Times New Roman"/>
              </a:rPr>
              <a:t>the</a:t>
            </a:r>
            <a:r>
              <a:rPr sz="1400" i="1" dirty="0">
                <a:latin typeface="Times New Roman"/>
                <a:cs typeface="Times New Roman"/>
              </a:rPr>
              <a:t> </a:t>
            </a:r>
            <a:r>
              <a:rPr sz="1400" i="1" spc="-10" dirty="0">
                <a:latin typeface="Times New Roman"/>
                <a:cs typeface="Times New Roman"/>
              </a:rPr>
              <a:t>completion</a:t>
            </a:r>
            <a:r>
              <a:rPr sz="1400" i="1" spc="10" dirty="0">
                <a:latin typeface="Times New Roman"/>
                <a:cs typeface="Times New Roman"/>
              </a:rPr>
              <a:t> </a:t>
            </a:r>
            <a:r>
              <a:rPr sz="1400" i="1" spc="-5" dirty="0">
                <a:latin typeface="Times New Roman"/>
                <a:cs typeface="Times New Roman"/>
              </a:rPr>
              <a:t>of</a:t>
            </a:r>
            <a:r>
              <a:rPr sz="1400" i="1" spc="5" dirty="0">
                <a:latin typeface="Times New Roman"/>
                <a:cs typeface="Times New Roman"/>
              </a:rPr>
              <a:t> </a:t>
            </a:r>
            <a:r>
              <a:rPr sz="1400" i="1" spc="-5" dirty="0">
                <a:latin typeface="Times New Roman"/>
                <a:cs typeface="Times New Roman"/>
              </a:rPr>
              <a:t>the</a:t>
            </a:r>
            <a:r>
              <a:rPr sz="1400" i="1" spc="-15" dirty="0">
                <a:latin typeface="Times New Roman"/>
                <a:cs typeface="Times New Roman"/>
              </a:rPr>
              <a:t> </a:t>
            </a:r>
            <a:r>
              <a:rPr sz="1400" i="1" dirty="0">
                <a:latin typeface="Times New Roman"/>
                <a:cs typeface="Times New Roman"/>
              </a:rPr>
              <a:t>project.</a:t>
            </a:r>
            <a:endParaRPr sz="14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524252439"/>
              </p:ext>
            </p:extLst>
          </p:nvPr>
        </p:nvGraphicFramePr>
        <p:xfrm>
          <a:off x="900480" y="7215109"/>
          <a:ext cx="5271720" cy="1061084"/>
        </p:xfrm>
        <a:graphic>
          <a:graphicData uri="http://schemas.openxmlformats.org/drawingml/2006/table">
            <a:tbl>
              <a:tblPr firstRow="1" bandRow="1">
                <a:tableStyleId>{2D5ABB26-0587-4C30-8999-92F81FD0307C}</a:tableStyleId>
              </a:tblPr>
              <a:tblGrid>
                <a:gridCol w="793978">
                  <a:extLst>
                    <a:ext uri="{9D8B030D-6E8A-4147-A177-3AD203B41FA5}">
                      <a16:colId xmlns:a16="http://schemas.microsoft.com/office/drawing/2014/main" val="20000"/>
                    </a:ext>
                  </a:extLst>
                </a:gridCol>
                <a:gridCol w="1899306">
                  <a:extLst>
                    <a:ext uri="{9D8B030D-6E8A-4147-A177-3AD203B41FA5}">
                      <a16:colId xmlns:a16="http://schemas.microsoft.com/office/drawing/2014/main" val="20001"/>
                    </a:ext>
                  </a:extLst>
                </a:gridCol>
                <a:gridCol w="2578436">
                  <a:extLst>
                    <a:ext uri="{9D8B030D-6E8A-4147-A177-3AD203B41FA5}">
                      <a16:colId xmlns:a16="http://schemas.microsoft.com/office/drawing/2014/main" val="20002"/>
                    </a:ext>
                  </a:extLst>
                </a:gridCol>
              </a:tblGrid>
              <a:tr h="512070">
                <a:tc>
                  <a:txBody>
                    <a:bodyPr/>
                    <a:lstStyle/>
                    <a:p>
                      <a:pPr marL="127000">
                        <a:lnSpc>
                          <a:spcPts val="1530"/>
                        </a:lnSpc>
                      </a:pPr>
                      <a:r>
                        <a:rPr sz="1400" i="1" spc="-5" dirty="0">
                          <a:latin typeface="Times New Roman"/>
                          <a:cs typeface="Times New Roman"/>
                        </a:rPr>
                        <a:t>Signatur</a:t>
                      </a:r>
                      <a:endParaRPr sz="1400">
                        <a:latin typeface="Times New Roman"/>
                        <a:cs typeface="Times New Roman"/>
                      </a:endParaRPr>
                    </a:p>
                    <a:p>
                      <a:pPr>
                        <a:lnSpc>
                          <a:spcPct val="100000"/>
                        </a:lnSpc>
                        <a:spcBef>
                          <a:spcPts val="40"/>
                        </a:spcBef>
                      </a:pPr>
                      <a:endParaRPr sz="1250">
                        <a:latin typeface="Times New Roman"/>
                        <a:cs typeface="Times New Roman"/>
                      </a:endParaRPr>
                    </a:p>
                    <a:p>
                      <a:pPr marL="158750">
                        <a:lnSpc>
                          <a:spcPct val="100000"/>
                        </a:lnSpc>
                      </a:pPr>
                      <a:r>
                        <a:rPr sz="1400" i="1" spc="-5" dirty="0">
                          <a:latin typeface="Times New Roman"/>
                          <a:cs typeface="Times New Roman"/>
                        </a:rPr>
                        <a:t>Name</a:t>
                      </a:r>
                      <a:endParaRPr sz="1400">
                        <a:latin typeface="Times New Roman"/>
                        <a:cs typeface="Times New Roman"/>
                      </a:endParaRPr>
                    </a:p>
                  </a:txBody>
                  <a:tcPr marL="0" marR="0" marT="0" marB="0"/>
                </a:tc>
                <a:tc>
                  <a:txBody>
                    <a:bodyPr/>
                    <a:lstStyle/>
                    <a:p>
                      <a:pPr marL="5715">
                        <a:lnSpc>
                          <a:spcPts val="1530"/>
                        </a:lnSpc>
                      </a:pPr>
                      <a:r>
                        <a:rPr sz="1400" i="1" dirty="0">
                          <a:latin typeface="Times New Roman"/>
                          <a:cs typeface="Times New Roman"/>
                        </a:rPr>
                        <a:t>e</a:t>
                      </a:r>
                      <a:endParaRPr sz="1400" dirty="0">
                        <a:latin typeface="Times New Roman"/>
                        <a:cs typeface="Times New Roman"/>
                      </a:endParaRPr>
                    </a:p>
                    <a:p>
                      <a:pPr>
                        <a:lnSpc>
                          <a:spcPct val="100000"/>
                        </a:lnSpc>
                        <a:spcBef>
                          <a:spcPts val="40"/>
                        </a:spcBef>
                      </a:pPr>
                      <a:endParaRPr sz="1250" dirty="0">
                        <a:latin typeface="Times New Roman"/>
                        <a:cs typeface="Times New Roman"/>
                      </a:endParaRPr>
                    </a:p>
                    <a:p>
                      <a:pPr marL="15240">
                        <a:lnSpc>
                          <a:spcPct val="100000"/>
                        </a:lnSpc>
                      </a:pPr>
                      <a:r>
                        <a:rPr sz="1400" i="1" dirty="0">
                          <a:latin typeface="Times New Roman"/>
                          <a:cs typeface="Times New Roman"/>
                        </a:rPr>
                        <a:t>:</a:t>
                      </a:r>
                      <a:r>
                        <a:rPr sz="1400" i="1" spc="-30" dirty="0">
                          <a:latin typeface="Times New Roman"/>
                          <a:cs typeface="Times New Roman"/>
                        </a:rPr>
                        <a:t> </a:t>
                      </a:r>
                      <a:r>
                        <a:rPr lang="en-US" sz="1400" i="1" spc="-5" dirty="0">
                          <a:latin typeface="Times New Roman"/>
                          <a:cs typeface="Times New Roman"/>
                        </a:rPr>
                        <a:t>Archit Sharma</a:t>
                      </a:r>
                      <a:endParaRPr sz="1400" dirty="0">
                        <a:latin typeface="Times New Roman"/>
                        <a:cs typeface="Times New Roman"/>
                      </a:endParaRPr>
                    </a:p>
                  </a:txBody>
                  <a:tcPr marL="0" marR="0" marT="0" marB="0"/>
                </a:tc>
                <a:tc>
                  <a:txBody>
                    <a:bodyPr/>
                    <a:lstStyle/>
                    <a:p>
                      <a:pPr marL="542925">
                        <a:lnSpc>
                          <a:spcPts val="1530"/>
                        </a:lnSpc>
                      </a:pPr>
                      <a:r>
                        <a:rPr sz="1400" i="1" spc="-5" dirty="0">
                          <a:latin typeface="Times New Roman"/>
                          <a:cs typeface="Times New Roman"/>
                        </a:rPr>
                        <a:t>Signature:</a:t>
                      </a:r>
                      <a:endParaRPr sz="1400" dirty="0">
                        <a:latin typeface="Times New Roman"/>
                        <a:cs typeface="Times New Roman"/>
                      </a:endParaRPr>
                    </a:p>
                    <a:p>
                      <a:pPr>
                        <a:lnSpc>
                          <a:spcPct val="100000"/>
                        </a:lnSpc>
                        <a:spcBef>
                          <a:spcPts val="40"/>
                        </a:spcBef>
                      </a:pPr>
                      <a:endParaRPr sz="1250" dirty="0">
                        <a:latin typeface="Times New Roman"/>
                        <a:cs typeface="Times New Roman"/>
                      </a:endParaRPr>
                    </a:p>
                    <a:p>
                      <a:pPr marL="542925">
                        <a:lnSpc>
                          <a:spcPct val="100000"/>
                        </a:lnSpc>
                        <a:tabLst>
                          <a:tab pos="1135380" algn="l"/>
                        </a:tabLst>
                      </a:pPr>
                      <a:r>
                        <a:rPr sz="1400" i="1" spc="-5" dirty="0">
                          <a:latin typeface="Times New Roman"/>
                          <a:cs typeface="Times New Roman"/>
                        </a:rPr>
                        <a:t>Name	</a:t>
                      </a:r>
                      <a:r>
                        <a:rPr sz="1400" i="1" dirty="0">
                          <a:latin typeface="Times New Roman"/>
                          <a:cs typeface="Times New Roman"/>
                        </a:rPr>
                        <a:t>:</a:t>
                      </a:r>
                      <a:r>
                        <a:rPr sz="1400" i="1" spc="-45" dirty="0">
                          <a:latin typeface="Times New Roman"/>
                          <a:cs typeface="Times New Roman"/>
                        </a:rPr>
                        <a:t> </a:t>
                      </a:r>
                      <a:r>
                        <a:rPr lang="en-US" sz="1400" i="1" spc="-45" dirty="0">
                          <a:latin typeface="Times New Roman"/>
                          <a:cs typeface="Times New Roman"/>
                        </a:rPr>
                        <a:t>Udaybhan </a:t>
                      </a:r>
                      <a:r>
                        <a:rPr lang="en-US" sz="1400" i="1" spc="-45" dirty="0" err="1">
                          <a:latin typeface="Times New Roman"/>
                          <a:cs typeface="Times New Roman"/>
                        </a:rPr>
                        <a:t>kumar</a:t>
                      </a:r>
                      <a:endParaRPr sz="1400" dirty="0">
                        <a:latin typeface="Times New Roman"/>
                        <a:cs typeface="Times New Roman"/>
                      </a:endParaRPr>
                    </a:p>
                  </a:txBody>
                  <a:tcPr marL="0" marR="0" marT="0" marB="0"/>
                </a:tc>
                <a:extLst>
                  <a:ext uri="{0D108BD9-81ED-4DB2-BD59-A6C34878D82A}">
                    <a16:rowId xmlns:a16="http://schemas.microsoft.com/office/drawing/2014/main" val="10000"/>
                  </a:ext>
                </a:extLst>
              </a:tr>
              <a:tr h="229129">
                <a:tc>
                  <a:txBody>
                    <a:bodyPr/>
                    <a:lstStyle/>
                    <a:p>
                      <a:pPr marL="158750">
                        <a:lnSpc>
                          <a:spcPct val="100000"/>
                        </a:lnSpc>
                        <a:spcBef>
                          <a:spcPts val="165"/>
                        </a:spcBef>
                      </a:pPr>
                      <a:r>
                        <a:rPr sz="1400" i="1" spc="-5" dirty="0">
                          <a:latin typeface="Times New Roman"/>
                          <a:cs typeface="Times New Roman"/>
                        </a:rPr>
                        <a:t>Roll</a:t>
                      </a:r>
                      <a:r>
                        <a:rPr sz="1400" i="1" spc="-50" dirty="0">
                          <a:latin typeface="Times New Roman"/>
                          <a:cs typeface="Times New Roman"/>
                        </a:rPr>
                        <a:t> </a:t>
                      </a:r>
                      <a:r>
                        <a:rPr sz="1400" i="1" dirty="0">
                          <a:latin typeface="Times New Roman"/>
                          <a:cs typeface="Times New Roman"/>
                        </a:rPr>
                        <a:t>No.</a:t>
                      </a:r>
                      <a:endParaRPr sz="1400">
                        <a:latin typeface="Times New Roman"/>
                        <a:cs typeface="Times New Roman"/>
                      </a:endParaRPr>
                    </a:p>
                  </a:txBody>
                  <a:tcPr marL="0" marR="0" marT="20955" marB="0"/>
                </a:tc>
                <a:tc>
                  <a:txBody>
                    <a:bodyPr/>
                    <a:lstStyle/>
                    <a:p>
                      <a:pPr marL="13335">
                        <a:lnSpc>
                          <a:spcPct val="100000"/>
                        </a:lnSpc>
                        <a:spcBef>
                          <a:spcPts val="165"/>
                        </a:spcBef>
                      </a:pPr>
                      <a:r>
                        <a:rPr sz="1400" i="1" dirty="0">
                          <a:latin typeface="Times New Roman"/>
                          <a:cs typeface="Times New Roman"/>
                        </a:rPr>
                        <a:t>:</a:t>
                      </a:r>
                      <a:r>
                        <a:rPr sz="1400" i="1" spc="-35" dirty="0">
                          <a:latin typeface="Times New Roman"/>
                          <a:cs typeface="Times New Roman"/>
                        </a:rPr>
                        <a:t> </a:t>
                      </a:r>
                      <a:r>
                        <a:rPr lang="en-US" sz="1400" i="1" spc="-5" dirty="0">
                          <a:latin typeface="Times New Roman"/>
                          <a:cs typeface="Times New Roman"/>
                        </a:rPr>
                        <a:t>2004480100001</a:t>
                      </a:r>
                      <a:endParaRPr sz="1400" dirty="0">
                        <a:latin typeface="Times New Roman"/>
                        <a:cs typeface="Times New Roman"/>
                      </a:endParaRPr>
                    </a:p>
                  </a:txBody>
                  <a:tcPr marL="0" marR="0" marT="20955" marB="0"/>
                </a:tc>
                <a:tc>
                  <a:txBody>
                    <a:bodyPr/>
                    <a:lstStyle/>
                    <a:p>
                      <a:pPr marL="542925">
                        <a:lnSpc>
                          <a:spcPct val="100000"/>
                        </a:lnSpc>
                        <a:spcBef>
                          <a:spcPts val="165"/>
                        </a:spcBef>
                      </a:pPr>
                      <a:r>
                        <a:rPr sz="1400" i="1" spc="-5" dirty="0">
                          <a:latin typeface="Times New Roman"/>
                          <a:cs typeface="Times New Roman"/>
                        </a:rPr>
                        <a:t>Roll</a:t>
                      </a:r>
                      <a:r>
                        <a:rPr sz="1400" i="1" spc="-10" dirty="0">
                          <a:latin typeface="Times New Roman"/>
                          <a:cs typeface="Times New Roman"/>
                        </a:rPr>
                        <a:t> </a:t>
                      </a:r>
                      <a:r>
                        <a:rPr sz="1400" i="1" dirty="0">
                          <a:latin typeface="Times New Roman"/>
                          <a:cs typeface="Times New Roman"/>
                        </a:rPr>
                        <a:t>No.</a:t>
                      </a:r>
                      <a:r>
                        <a:rPr lang="en-US" sz="1400" i="1" spc="-15" dirty="0">
                          <a:latin typeface="Times New Roman"/>
                          <a:cs typeface="Times New Roman"/>
                        </a:rPr>
                        <a:t>: 2104480109014</a:t>
                      </a:r>
                      <a:endParaRPr sz="1100" dirty="0">
                        <a:latin typeface="Arial MT"/>
                        <a:cs typeface="Arial MT"/>
                      </a:endParaRPr>
                    </a:p>
                  </a:txBody>
                  <a:tcPr marL="0" marR="0" marT="20955" marB="0"/>
                </a:tc>
                <a:extLst>
                  <a:ext uri="{0D108BD9-81ED-4DB2-BD59-A6C34878D82A}">
                    <a16:rowId xmlns:a16="http://schemas.microsoft.com/office/drawing/2014/main" val="10001"/>
                  </a:ext>
                </a:extLst>
              </a:tr>
              <a:tr h="197093">
                <a:tc>
                  <a:txBody>
                    <a:bodyPr/>
                    <a:lstStyle/>
                    <a:p>
                      <a:pPr marL="158750">
                        <a:lnSpc>
                          <a:spcPts val="1605"/>
                        </a:lnSpc>
                        <a:spcBef>
                          <a:spcPts val="229"/>
                        </a:spcBef>
                      </a:pPr>
                      <a:endParaRPr sz="1400" dirty="0">
                        <a:latin typeface="Times New Roman"/>
                        <a:cs typeface="Times New Roman"/>
                      </a:endParaRPr>
                    </a:p>
                  </a:txBody>
                  <a:tcPr marL="0" marR="0" marT="29209" marB="0"/>
                </a:tc>
                <a:tc>
                  <a:txBody>
                    <a:bodyPr/>
                    <a:lstStyle/>
                    <a:p>
                      <a:pPr marL="33020">
                        <a:lnSpc>
                          <a:spcPts val="1605"/>
                        </a:lnSpc>
                        <a:spcBef>
                          <a:spcPts val="229"/>
                        </a:spcBef>
                      </a:pPr>
                      <a:endParaRPr sz="1400" dirty="0">
                        <a:latin typeface="Times New Roman"/>
                        <a:cs typeface="Times New Roman"/>
                      </a:endParaRPr>
                    </a:p>
                  </a:txBody>
                  <a:tcPr marL="0" marR="0" marT="29209" marB="0"/>
                </a:tc>
                <a:tc>
                  <a:txBody>
                    <a:bodyPr/>
                    <a:lstStyle/>
                    <a:p>
                      <a:pPr marL="542925">
                        <a:lnSpc>
                          <a:spcPts val="1605"/>
                        </a:lnSpc>
                        <a:spcBef>
                          <a:spcPts val="229"/>
                        </a:spcBef>
                        <a:tabLst>
                          <a:tab pos="1199515" algn="l"/>
                        </a:tabLst>
                      </a:pPr>
                      <a:endParaRPr sz="1400" dirty="0">
                        <a:latin typeface="Times New Roman"/>
                        <a:cs typeface="Times New Roman"/>
                      </a:endParaRPr>
                    </a:p>
                  </a:txBody>
                  <a:tcPr marL="0" marR="0" marT="29209"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E3343-4B46-A52A-7052-21DB9B0802E1}"/>
              </a:ext>
            </a:extLst>
          </p:cNvPr>
          <p:cNvSpPr txBox="1"/>
          <p:nvPr/>
        </p:nvSpPr>
        <p:spPr>
          <a:xfrm>
            <a:off x="762000" y="838200"/>
            <a:ext cx="6400800" cy="5073184"/>
          </a:xfrm>
          <a:prstGeom prst="rect">
            <a:avLst/>
          </a:prstGeom>
          <a:noFill/>
        </p:spPr>
        <p:txBody>
          <a:bodyPr wrap="square">
            <a:spAutoFit/>
          </a:bodyPr>
          <a:lstStyle/>
          <a:p>
            <a:pPr marL="0" marR="0" indent="0">
              <a:spcBef>
                <a:spcPts val="975"/>
              </a:spcBef>
              <a:spcAft>
                <a:spcPts val="0"/>
              </a:spcAft>
              <a:tabLst>
                <a:tab pos="365760" algn="l"/>
                <a:tab pos="5776595" algn="r"/>
              </a:tabLst>
            </a:pPr>
            <a:r>
              <a:rPr lang="en-US" sz="1050" dirty="0">
                <a:effectLst/>
                <a:latin typeface="Times New Roman" panose="02020603050405020304" pitchFamily="18" charset="0"/>
                <a:ea typeface="SimSun" panose="02010600030101010101" pitchFamily="2" charset="-122"/>
              </a:rPr>
              <a:t>                                                  </a:t>
            </a:r>
            <a:r>
              <a:rPr lang="en-US" sz="1800" b="1" u="sng" dirty="0">
                <a:effectLst/>
                <a:latin typeface="Times New Roman" panose="02020603050405020304" pitchFamily="18" charset="0"/>
                <a:ea typeface="SimSun" panose="02010600030101010101" pitchFamily="2" charset="-122"/>
              </a:rPr>
              <a:t>TABLE OF CONTENT</a:t>
            </a:r>
            <a:endParaRPr lang="en-US" sz="105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 </a:t>
            </a:r>
            <a:endParaRPr lang="en-US" sz="105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Introduction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Project Setup</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Scene Setup</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Player Controller</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Environment interaction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UI Development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Game Mechanics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Polishing and Optimization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Deployment </a:t>
            </a:r>
            <a:endParaRPr lang="en-US" sz="2000" dirty="0">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Conclusion</a:t>
            </a: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43F0A-E320-82FD-1017-D2E907A9FDCA}"/>
              </a:ext>
            </a:extLst>
          </p:cNvPr>
          <p:cNvSpPr txBox="1"/>
          <p:nvPr/>
        </p:nvSpPr>
        <p:spPr>
          <a:xfrm>
            <a:off x="533400" y="304800"/>
            <a:ext cx="7010400" cy="10033516"/>
          </a:xfrm>
          <a:prstGeom prst="rect">
            <a:avLst/>
          </a:prstGeom>
          <a:noFill/>
        </p:spPr>
        <p:txBody>
          <a:bodyPr wrap="square">
            <a:spAutoFit/>
          </a:bodyPr>
          <a:lstStyle/>
          <a:p>
            <a:pPr marL="342900" lvl="0" indent="-342900">
              <a:spcBef>
                <a:spcPts val="975"/>
              </a:spcBef>
              <a:buFont typeface="+mj-lt"/>
              <a:buAutoNum type="arabicPeriod"/>
              <a:tabLst>
                <a:tab pos="365760" algn="l"/>
                <a:tab pos="5776595" algn="r"/>
              </a:tabLst>
            </a:pPr>
            <a:r>
              <a:rPr lang="en-US" sz="1400" b="1" dirty="0">
                <a:effectLst/>
                <a:latin typeface="Times New Roman" panose="02020603050405020304" pitchFamily="18" charset="0"/>
                <a:ea typeface="SimSun" panose="02010600030101010101" pitchFamily="2" charset="-122"/>
              </a:rPr>
              <a:t>Introduction</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SimSun" panose="02010600030101010101" pitchFamily="2" charset="-122"/>
              </a:rPr>
              <a:t>Welcome to "Gun Game: Tactical Warfare", an immersive Unity 3D project designed to provide players with an adrenaline-pumping experience of combat in a dynamic virtual environment. In this game, players are thrust into intense battles where their survival depends on quick reflexes, strategic thinking, and precise marksmanship</a:t>
            </a:r>
          </a:p>
          <a:p>
            <a:endParaRPr lang="en-US" sz="1400" dirty="0">
              <a:latin typeface="Times New Roman" panose="02020603050405020304" pitchFamily="18" charset="0"/>
              <a:ea typeface="SimSun" panose="02010600030101010101" pitchFamily="2" charset="-122"/>
            </a:endParaRPr>
          </a:p>
          <a:p>
            <a:r>
              <a:rPr lang="en-US" sz="1400" dirty="0">
                <a:effectLst/>
                <a:latin typeface="Times New Roman" panose="02020603050405020304" pitchFamily="18" charset="0"/>
                <a:ea typeface="SimSun" panose="02010600030101010101" pitchFamily="2" charset="-122"/>
              </a:rPr>
              <a:t>Unity is a cross-platform game engine developed by Unity Technologies, first announced and released in June 2005 at Apple Worldwide Developers Conference as a Mac OS X game engine. The engine has since been gradually extended to support a variety of desktop, mobile, console, augmented reality, and virtual reality platforms.</a:t>
            </a:r>
          </a:p>
          <a:p>
            <a:endParaRPr lang="en-US" sz="1400" b="1" dirty="0">
              <a:latin typeface="Times New Roman" panose="02020603050405020304" pitchFamily="18" charset="0"/>
              <a:ea typeface="SimSun" panose="02010600030101010101" pitchFamily="2" charset="-122"/>
            </a:endParaRPr>
          </a:p>
          <a:p>
            <a:r>
              <a:rPr lang="en-US" b="1" dirty="0">
                <a:effectLst/>
                <a:latin typeface="Times New Roman" panose="02020603050405020304" pitchFamily="18" charset="0"/>
                <a:ea typeface="SimSun" panose="02010600030101010101" pitchFamily="2" charset="-122"/>
              </a:rPr>
              <a:t>History</a:t>
            </a:r>
            <a:endParaRPr lang="en-IN"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SimSun" panose="02010600030101010101" pitchFamily="2" charset="-122"/>
              </a:rPr>
              <a:t>The Unity game engine launched in 2005, aiming to "democratize" game development by making it accessible to more developers. It was shown at Worldwide Developers Conference 2005 by Scott For stall on Mac OS X. </a:t>
            </a:r>
          </a:p>
          <a:p>
            <a:endParaRPr lang="en-US" sz="1400" b="1" dirty="0">
              <a:latin typeface="Times New Roman" panose="02020603050405020304" pitchFamily="18" charset="0"/>
              <a:ea typeface="SimSun" panose="02010600030101010101" pitchFamily="2" charset="-122"/>
            </a:endParaRPr>
          </a:p>
          <a:p>
            <a:endParaRPr lang="en-US" sz="1400" b="1" dirty="0">
              <a:effectLst/>
              <a:latin typeface="Times New Roman" panose="02020603050405020304" pitchFamily="18" charset="0"/>
              <a:ea typeface="SimSun" panose="02010600030101010101" pitchFamily="2" charset="-122"/>
            </a:endParaRPr>
          </a:p>
          <a:p>
            <a:r>
              <a:rPr lang="en-US" b="1" dirty="0">
                <a:effectLst/>
                <a:latin typeface="Times New Roman" panose="02020603050405020304" pitchFamily="18" charset="0"/>
                <a:ea typeface="SimSun" panose="02010600030101010101" pitchFamily="2" charset="-122"/>
              </a:rPr>
              <a:t>Unity 2.0 (2007)</a:t>
            </a:r>
            <a:endParaRPr lang="en-IN"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SimSun" panose="02010600030101010101" pitchFamily="2" charset="-122"/>
              </a:rPr>
              <a:t>Unity 2.0 launched in 2007 with approximately 50 new features. The release included an optimized terrain engine for detailed 3D environments, real-time dynamic shadows, directional lights and spotlights, video playback, and other features.</a:t>
            </a:r>
          </a:p>
          <a:p>
            <a:endParaRPr lang="en-US" sz="1400" b="1" dirty="0">
              <a:latin typeface="Times New Roman" panose="02020603050405020304" pitchFamily="18" charset="0"/>
              <a:ea typeface="SimSun" panose="02010600030101010101" pitchFamily="2" charset="-122"/>
            </a:endParaRPr>
          </a:p>
          <a:p>
            <a:r>
              <a:rPr lang="en-US" b="1" dirty="0">
                <a:effectLst/>
                <a:latin typeface="Times New Roman" panose="02020603050405020304" pitchFamily="18" charset="0"/>
                <a:ea typeface="SimSun" panose="02010600030101010101" pitchFamily="2" charset="-122"/>
              </a:rPr>
              <a:t>Unity 3.0 (2010)</a:t>
            </a:r>
            <a:endParaRPr lang="en-IN"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SimSun" panose="02010600030101010101" pitchFamily="2" charset="-122"/>
              </a:rPr>
              <a:t>Unity 3.0 launched in September 2010 with features expanding the engine's graphics features for desktop computers and video game consoles. In addition to Android support, Unity 3 featured integration of Illuminate Labs' Beast Light map tool, deferred rendering, a built-in tree editor, native font rendering, automatic UV mapping, and audio filters, among other things.</a:t>
            </a:r>
          </a:p>
          <a:p>
            <a:endParaRPr lang="en-US" sz="1400" b="1" dirty="0">
              <a:latin typeface="Times New Roman" panose="02020603050405020304" pitchFamily="18" charset="0"/>
              <a:ea typeface="SimSun" panose="02010600030101010101" pitchFamily="2" charset="-122"/>
            </a:endParaRPr>
          </a:p>
          <a:p>
            <a:endParaRPr lang="en-US" sz="1400" b="1" dirty="0">
              <a:effectLst/>
              <a:latin typeface="Times New Roman" panose="02020603050405020304" pitchFamily="18" charset="0"/>
              <a:ea typeface="SimSun" panose="02010600030101010101" pitchFamily="2" charset="-122"/>
            </a:endParaRPr>
          </a:p>
          <a:p>
            <a:r>
              <a:rPr lang="en-US" b="1" dirty="0">
                <a:effectLst/>
                <a:latin typeface="Times New Roman" panose="02020603050405020304" pitchFamily="18" charset="0"/>
                <a:ea typeface="SimSun" panose="02010600030101010101" pitchFamily="2" charset="-122"/>
              </a:rPr>
              <a:t>Unity 4.0 (2012)</a:t>
            </a:r>
            <a:endParaRPr lang="en-IN" b="1" dirty="0">
              <a:latin typeface="Times New Roman" panose="02020603050405020304" pitchFamily="18" charset="0"/>
              <a:ea typeface="SimSun" panose="02010600030101010101" pitchFamily="2" charset="-122"/>
            </a:endParaRPr>
          </a:p>
          <a:p>
            <a:r>
              <a:rPr lang="en-US" sz="1400" dirty="0">
                <a:effectLst/>
                <a:latin typeface="Times New Roman" panose="02020603050405020304" pitchFamily="18" charset="0"/>
                <a:ea typeface="SimSun" panose="02010600030101010101" pitchFamily="2" charset="-122"/>
              </a:rPr>
              <a:t>In November 2012, Unity Technologies delivered Unity 4.0. This version added DirectX 11and Adobe Flash support, new animation tools called Mechanism, and access to the Linux preview.</a:t>
            </a:r>
          </a:p>
          <a:p>
            <a:r>
              <a:rPr lang="en-US" sz="1400" dirty="0">
                <a:effectLst/>
                <a:latin typeface="Times New Roman" panose="02020603050405020304" pitchFamily="18" charset="0"/>
                <a:ea typeface="SimSun" panose="02010600030101010101" pitchFamily="2" charset="-122"/>
              </a:rPr>
              <a:t>Facebook integrated a software development kit for games using the Unity game engine in 2013. </a:t>
            </a:r>
          </a:p>
          <a:p>
            <a:endParaRPr lang="en-US" sz="1400" b="1" dirty="0">
              <a:latin typeface="Times New Roman" panose="02020603050405020304" pitchFamily="18" charset="0"/>
              <a:ea typeface="SimSun" panose="02010600030101010101" pitchFamily="2" charset="-122"/>
            </a:endParaRPr>
          </a:p>
          <a:p>
            <a:r>
              <a:rPr lang="en-US" sz="2000" b="1" dirty="0">
                <a:effectLst/>
                <a:latin typeface="Times New Roman" panose="02020603050405020304" pitchFamily="18" charset="0"/>
                <a:ea typeface="SimSun" panose="02010600030101010101" pitchFamily="2" charset="-122"/>
              </a:rPr>
              <a:t>Unity 5 (2015)</a:t>
            </a:r>
            <a:endParaRPr lang="en-IN" sz="20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SimSun" panose="02010600030101010101" pitchFamily="2" charset="-122"/>
              </a:rPr>
              <a:t>The Verge said of 2015's Unity 5 release: "Unity started with the goal of   making game development universally accessible. Unity 5 is a long-awaited step towards that future." With Unity 5, the engine improved its lighting and audio. Through Web GL, Unity developers could add their games to compatible Web browsers with no plug-ins required for players.</a:t>
            </a:r>
          </a:p>
          <a:p>
            <a:endParaRPr lang="en-US" sz="1400" dirty="0">
              <a:latin typeface="Times New Roman" panose="02020603050405020304" pitchFamily="18" charset="0"/>
              <a:ea typeface="SimSun" panose="02010600030101010101" pitchFamily="2" charset="-122"/>
            </a:endParaRPr>
          </a:p>
          <a:p>
            <a:endParaRPr lang="en-IN" sz="14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SimSun" panose="02010600030101010101" pitchFamily="2" charset="-122"/>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B4642-1E2F-E317-A4A6-F3C00CFA01E1}"/>
              </a:ext>
            </a:extLst>
          </p:cNvPr>
          <p:cNvSpPr txBox="1"/>
          <p:nvPr/>
        </p:nvSpPr>
        <p:spPr>
          <a:xfrm>
            <a:off x="381000" y="304800"/>
            <a:ext cx="7239000" cy="8710077"/>
          </a:xfrm>
          <a:prstGeom prst="rect">
            <a:avLst/>
          </a:prstGeom>
          <a:noFill/>
        </p:spPr>
        <p:txBody>
          <a:bodyPr wrap="square">
            <a:spAutoFit/>
          </a:bodyPr>
          <a:lstStyle/>
          <a:p>
            <a:pPr marL="367665" indent="-226060">
              <a:spcBef>
                <a:spcPts val="975"/>
              </a:spcBef>
              <a:tabLst>
                <a:tab pos="365760" algn="l"/>
                <a:tab pos="5776595" algn="r"/>
              </a:tabLst>
            </a:pPr>
            <a:r>
              <a:rPr lang="en-US" b="1" dirty="0">
                <a:effectLst/>
                <a:latin typeface="Times New Roman" panose="02020603050405020304" pitchFamily="18" charset="0"/>
                <a:ea typeface="SimSun" panose="02010600030101010101" pitchFamily="2" charset="-122"/>
              </a:rPr>
              <a:t>Annual releases (2017–2023)</a:t>
            </a:r>
            <a:endParaRPr lang="en-IN"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In December 2016, Unity Technologies announced that they would change the version numbering system for Unity from sequence-based identifiers to year of release to align the versioning with their more frequent release cadence; Unity 5.6 was therefore followed by Unity 2017. Unity 2017 tools featured a real-time graphics rendering engine, color grading and world building, live operations analytics and performance reporting.</a:t>
            </a:r>
            <a:endParaRPr lang="en-US" dirty="0">
              <a:latin typeface="Times New Roman" panose="02020603050405020304" pitchFamily="18" charset="0"/>
              <a:ea typeface="SimSun" panose="02010600030101010101" pitchFamily="2" charset="-122"/>
            </a:endParaRPr>
          </a:p>
          <a:p>
            <a:endParaRPr lang="en-US" sz="1800" b="1" dirty="0">
              <a:effectLst/>
              <a:latin typeface="Times New Roman" panose="02020603050405020304" pitchFamily="18" charset="0"/>
              <a:ea typeface="SimSun" panose="02010600030101010101" pitchFamily="2" charset="-122"/>
            </a:endParaRPr>
          </a:p>
          <a:p>
            <a:endParaRPr lang="en-US" b="1" dirty="0">
              <a:latin typeface="Times New Roman" panose="02020603050405020304" pitchFamily="18" charset="0"/>
              <a:ea typeface="SimSun" panose="02010600030101010101" pitchFamily="2" charset="-122"/>
            </a:endParaRPr>
          </a:p>
          <a:p>
            <a:r>
              <a:rPr lang="en-US" sz="1800" b="1" dirty="0">
                <a:effectLst/>
                <a:latin typeface="Times New Roman" panose="02020603050405020304" pitchFamily="18" charset="0"/>
                <a:ea typeface="SimSun" panose="02010600030101010101" pitchFamily="2" charset="-122"/>
              </a:rPr>
              <a:t>Unity 6 (2024)</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On November 16, 2023, Unity announced that the next version of the engine would be called Unity 6, reverting to the previous version numbering convention. Unity 6 is planned for release in 2024, with planned features including new generative AI tools called Unity Muse and Unity Sentries.</a:t>
            </a:r>
          </a:p>
          <a:p>
            <a:endParaRPr lang="en-US" b="1" dirty="0">
              <a:latin typeface="Times New Roman" panose="02020603050405020304" pitchFamily="18" charset="0"/>
              <a:ea typeface="SimSun" panose="02010600030101010101" pitchFamily="2" charset="-122"/>
            </a:endParaRPr>
          </a:p>
          <a:p>
            <a:endParaRPr lang="en-US" sz="1800" b="1" dirty="0">
              <a:effectLst/>
              <a:latin typeface="Times New Roman" panose="02020603050405020304" pitchFamily="18" charset="0"/>
              <a:ea typeface="SimSun" panose="02010600030101010101" pitchFamily="2" charset="-122"/>
            </a:endParaRPr>
          </a:p>
          <a:p>
            <a:r>
              <a:rPr lang="en-US" sz="2000" b="1"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Project Setup : Gun Game Development</a:t>
            </a:r>
            <a:endParaRPr lang="en-IN" sz="2000" b="1" dirty="0">
              <a:latin typeface="Times New Roman" panose="02020603050405020304" pitchFamily="18" charset="0"/>
              <a:ea typeface="SimSun" panose="02010600030101010101" pitchFamily="2" charset="-122"/>
            </a:endParaRPr>
          </a:p>
          <a:p>
            <a:endParaRPr lang="en-IN" sz="1800" b="1"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Ensure you have Unity 3D installed on your system. The recommended version is Unity 2020.3 LTS (Long Term Support) or newer for stability and compatibility with the latest features and packages.</a:t>
            </a:r>
          </a:p>
          <a:p>
            <a:endParaRPr lang="en-US" b="1" u="sng" dirty="0">
              <a:latin typeface="Times New Roman" panose="02020603050405020304" pitchFamily="18" charset="0"/>
              <a:ea typeface="SimSun" panose="02010600030101010101" pitchFamily="2" charset="-122"/>
            </a:endParaRPr>
          </a:p>
          <a:p>
            <a:r>
              <a:rPr lang="en-US" sz="1800" b="1" u="sng" dirty="0">
                <a:effectLst/>
                <a:latin typeface="Times New Roman" panose="02020603050405020304" pitchFamily="18" charset="0"/>
                <a:ea typeface="SimSun" panose="02010600030101010101" pitchFamily="2" charset="-122"/>
              </a:rPr>
              <a:t>Starting Unity for the first time</a:t>
            </a:r>
            <a:endParaRPr lang="en-IN" b="1" u="sng"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When you launch the Unity Editor, the Home Screen appears. If you have no existing Unity Projects on your computer, or if this is your first time opening the Unity Editor, the Home Screen displays the Learn tab.</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 </a:t>
            </a:r>
            <a:r>
              <a:rPr lang="en-US" sz="1800" b="1" u="sng" dirty="0">
                <a:effectLst/>
                <a:latin typeface="Times New Roman" panose="02020603050405020304" pitchFamily="18" charset="0"/>
                <a:ea typeface="SimSun" panose="02010600030101010101" pitchFamily="2" charset="-122"/>
              </a:rPr>
              <a:t>Creating a Project</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2361245B-3012-DCA4-80D5-FA9D23C617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0" y="8157984"/>
            <a:ext cx="3509010" cy="60579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847E82-DDE9-5C2E-F4CB-F21C9D43B964}"/>
              </a:ext>
            </a:extLst>
          </p:cNvPr>
          <p:cNvPicPr>
            <a:picLocks noChangeAspect="1"/>
          </p:cNvPicPr>
          <p:nvPr/>
        </p:nvPicPr>
        <p:blipFill>
          <a:blip r:embed="rId2"/>
          <a:stretch>
            <a:fillRect/>
          </a:stretch>
        </p:blipFill>
        <p:spPr>
          <a:xfrm>
            <a:off x="495300" y="2438400"/>
            <a:ext cx="6781800" cy="3733800"/>
          </a:xfrm>
          <a:prstGeom prst="rect">
            <a:avLst/>
          </a:prstGeom>
        </p:spPr>
      </p:pic>
      <p:sp>
        <p:nvSpPr>
          <p:cNvPr id="8" name="TextBox 7">
            <a:extLst>
              <a:ext uri="{FF2B5EF4-FFF2-40B4-BE49-F238E27FC236}">
                <a16:creationId xmlns:a16="http://schemas.microsoft.com/office/drawing/2014/main" id="{6199A42D-218E-89F8-E9B0-A92FA3F18441}"/>
              </a:ext>
            </a:extLst>
          </p:cNvPr>
          <p:cNvSpPr txBox="1"/>
          <p:nvPr/>
        </p:nvSpPr>
        <p:spPr>
          <a:xfrm>
            <a:off x="152400" y="304800"/>
            <a:ext cx="7391400" cy="1882567"/>
          </a:xfrm>
          <a:prstGeom prst="rect">
            <a:avLst/>
          </a:prstGeom>
          <a:noFill/>
        </p:spPr>
        <p:txBody>
          <a:bodyPr wrap="square">
            <a:spAutoFit/>
          </a:bodyPr>
          <a:lstStyle/>
          <a:p>
            <a:pPr marL="365125" indent="-226060">
              <a:spcBef>
                <a:spcPts val="975"/>
              </a:spcBef>
              <a:tabLst>
                <a:tab pos="365760" algn="l"/>
                <a:tab pos="5776595" algn="r"/>
              </a:tabLst>
            </a:pPr>
            <a:r>
              <a:rPr lang="en-US" sz="1800" dirty="0">
                <a:effectLst/>
                <a:latin typeface="Times New Roman" panose="02020603050405020304" pitchFamily="18" charset="0"/>
                <a:ea typeface="SimSun" panose="02010600030101010101" pitchFamily="2" charset="-122"/>
              </a:rPr>
              <a:t>In the top right corner of the Home Screen, click ‘New’ to see the Create Project window.</a:t>
            </a:r>
            <a:endParaRPr lang="en-IN" dirty="0">
              <a:latin typeface="Times New Roman" panose="02020603050405020304" pitchFamily="18" charset="0"/>
              <a:ea typeface="SimSun" panose="02010600030101010101" pitchFamily="2" charset="-122"/>
            </a:endParaRPr>
          </a:p>
          <a:p>
            <a:pPr marL="365125" indent="-226060">
              <a:spcBef>
                <a:spcPts val="975"/>
              </a:spcBef>
              <a:tabLst>
                <a:tab pos="365760" algn="l"/>
                <a:tab pos="5776595" algn="r"/>
              </a:tabLst>
            </a:pPr>
            <a:r>
              <a:rPr lang="en-US" sz="1800" dirty="0">
                <a:effectLst/>
                <a:latin typeface="Times New Roman" panose="02020603050405020304" pitchFamily="18" charset="0"/>
                <a:ea typeface="SimSun" panose="02010600030101010101" pitchFamily="2" charset="-122"/>
              </a:rPr>
              <a:t>To access the Home Screen when you are already in the Unity Editor, go to File &gt; New Project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  From the Create Project window, there are various starter settings for you to         apply before Unity creates your project. These are described in detail below</a:t>
            </a:r>
            <a:endParaRPr lang="en-IN" dirty="0"/>
          </a:p>
        </p:txBody>
      </p:sp>
      <p:pic>
        <p:nvPicPr>
          <p:cNvPr id="10" name="Picture 9">
            <a:extLst>
              <a:ext uri="{FF2B5EF4-FFF2-40B4-BE49-F238E27FC236}">
                <a16:creationId xmlns:a16="http://schemas.microsoft.com/office/drawing/2014/main" id="{40CAA7A9-DBA9-0026-9AB6-68886F0F05B4}"/>
              </a:ext>
            </a:extLst>
          </p:cNvPr>
          <p:cNvPicPr>
            <a:picLocks noChangeAspect="1"/>
          </p:cNvPicPr>
          <p:nvPr/>
        </p:nvPicPr>
        <p:blipFill>
          <a:blip r:embed="rId3"/>
          <a:stretch>
            <a:fillRect/>
          </a:stretch>
        </p:blipFill>
        <p:spPr>
          <a:xfrm>
            <a:off x="411480" y="6407993"/>
            <a:ext cx="6865620" cy="349800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350D5-17A1-EA65-AD50-A487F25C4E05}"/>
              </a:ext>
            </a:extLst>
          </p:cNvPr>
          <p:cNvSpPr txBox="1"/>
          <p:nvPr/>
        </p:nvSpPr>
        <p:spPr>
          <a:xfrm>
            <a:off x="304800" y="609600"/>
            <a:ext cx="7010400" cy="9889887"/>
          </a:xfrm>
          <a:prstGeom prst="rect">
            <a:avLst/>
          </a:prstGeom>
          <a:noFill/>
        </p:spPr>
        <p:txBody>
          <a:bodyPr wrap="square">
            <a:spAutoFit/>
          </a:bodyPr>
          <a:lstStyle/>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3. Scene Setup for Gun Game Development</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1. Terrain Creation:</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Create a new terrain by selecting Game Object -&gt; 3D Object -&gt; Terrain.</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Use the Terrain Tools to sculpt the terrain to fit your level design, including hills, valleys, and obstacles.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Apply textures and foliage to the terrain to enhance visual appeal and provide cover for players and enemies.</a:t>
            </a: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R="0" lvl="0">
              <a:spcBef>
                <a:spcPts val="975"/>
              </a:spcBef>
              <a:spcAft>
                <a:spcPts val="0"/>
              </a:spcAft>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2. Lighting Setup:</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Add directional light to simulate sunlight and create shadows in the scene.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Adjust light settings such as intensity, color, and shadows to achieve the desired ambiance.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Utilize additional light sources (point lights, spotlights) to illuminate specific areas or enhance visual effects.</a:t>
            </a:r>
            <a:endParaRPr lang="en-US" sz="1400" dirty="0">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endParaRPr lang="en-US" sz="14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FE6135AE-CE74-0C67-4552-E698A232EA93}"/>
              </a:ext>
            </a:extLst>
          </p:cNvPr>
          <p:cNvPicPr>
            <a:picLocks noChangeAspect="1"/>
          </p:cNvPicPr>
          <p:nvPr/>
        </p:nvPicPr>
        <p:blipFill>
          <a:blip r:embed="rId2"/>
          <a:stretch>
            <a:fillRect/>
          </a:stretch>
        </p:blipFill>
        <p:spPr>
          <a:xfrm>
            <a:off x="762000" y="2895600"/>
            <a:ext cx="2181225" cy="2400300"/>
          </a:xfrm>
          <a:prstGeom prst="rect">
            <a:avLst/>
          </a:prstGeom>
        </p:spPr>
      </p:pic>
      <p:pic>
        <p:nvPicPr>
          <p:cNvPr id="3" name="Picture 2" descr="A screenshot of a video game&#10;&#10;Description automatically generated">
            <a:extLst>
              <a:ext uri="{FF2B5EF4-FFF2-40B4-BE49-F238E27FC236}">
                <a16:creationId xmlns:a16="http://schemas.microsoft.com/office/drawing/2014/main" id="{FCA3FD95-3579-01AC-C3CA-72824642FC7D}"/>
              </a:ext>
            </a:extLst>
          </p:cNvPr>
          <p:cNvPicPr>
            <a:picLocks noChangeAspect="1"/>
          </p:cNvPicPr>
          <p:nvPr/>
        </p:nvPicPr>
        <p:blipFill>
          <a:blip r:embed="rId3"/>
          <a:stretch>
            <a:fillRect/>
          </a:stretch>
        </p:blipFill>
        <p:spPr>
          <a:xfrm>
            <a:off x="731520" y="7010400"/>
            <a:ext cx="5943600" cy="28117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161</TotalTime>
  <Words>3068</Words>
  <Application>Microsoft Office PowerPoint</Application>
  <PresentationFormat>Custom</PresentationFormat>
  <Paragraphs>211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Arial MT</vt:lpstr>
      <vt:lpstr>Calibri</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Archit Sharma</cp:lastModifiedBy>
  <cp:revision>6</cp:revision>
  <dcterms:created xsi:type="dcterms:W3CDTF">2023-05-26T12:04:42Z</dcterms:created>
  <dcterms:modified xsi:type="dcterms:W3CDTF">2024-06-02T10:29:28Z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2023-05-26T00:00:00Z</vt:filetime>
  </property>
  <property fmtid="{D5CDD505-2E9C-101B-9397-08002B2CF9AE}" pid="3" name="Creator">
    <vt:lpwstr>Microsoft® Word for Microsoft 365</vt:lpwstr>
  </property>
  <property fmtid="{D5CDD505-2E9C-101B-9397-08002B2CF9AE}" pid="4" name="LastSaved">
    <vt:filetime>2023-05-26T00:00:00Z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2024-05-26T13:50:55Z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75c5090a-b436-4e05-a54e-06c32e203be7</vt:lpwstr>
  </property>
  <property fmtid="{D5CDD505-2E9C-101B-9397-08002B2CF9AE}" pid="10" name="MSIP_Label_defa4170-0d19-0005-0004-bc88714345d2_ActionId">
    <vt:lpwstr>86bcad5f-8952-4a25-93f4-30a16f84387a</vt:lpwstr>
  </property>
  <property fmtid="{D5CDD505-2E9C-101B-9397-08002B2CF9AE}" pid="11" name="MSIP_Label_defa4170-0d19-0005-0004-bc88714345d2_ContentBits">
    <vt:lpwstr>0</vt:lpwstr>
  </property>
</Properties>
</file>