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86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?view=aspnetcore-5.0" TargetMode="External"/><Relationship Id="rId2" Type="http://schemas.openxmlformats.org/officeDocument/2006/relationships/hyperlink" Target="https://docs.microsoft.com/en-us/dotnet/architecture/modern-web-apps-azure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en-us/ef/core/get-started/" TargetMode="External"/><Relationship Id="rId4" Type="http://schemas.openxmlformats.org/officeDocument/2006/relationships/hyperlink" Target="https://docs.microsoft.com/en-us/dotnet/csharp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7689" y="976629"/>
            <a:ext cx="4094479" cy="4748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2010" marR="832485" algn="ctr">
              <a:lnSpc>
                <a:spcPct val="1233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Tour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&amp;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Travel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Website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2540" algn="ctr">
              <a:lnSpc>
                <a:spcPct val="100000"/>
              </a:lnSpc>
              <a:spcBef>
                <a:spcPts val="515"/>
              </a:spcBef>
            </a:pPr>
            <a:r>
              <a:rPr sz="1800" b="1" spc="-5" dirty="0">
                <a:latin typeface="Arial"/>
                <a:cs typeface="Arial"/>
              </a:rPr>
              <a:t>Project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Report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Submitted</a:t>
            </a:r>
            <a:endParaRPr sz="1800">
              <a:latin typeface="Arial"/>
              <a:cs typeface="Arial"/>
            </a:endParaRPr>
          </a:p>
          <a:p>
            <a:pPr marL="299085" marR="289560" algn="ctr">
              <a:lnSpc>
                <a:spcPct val="132100"/>
              </a:lnSpc>
              <a:spcBef>
                <a:spcPts val="580"/>
              </a:spcBef>
            </a:pPr>
            <a:r>
              <a:rPr sz="1400" dirty="0">
                <a:latin typeface="Arial MT"/>
                <a:cs typeface="Arial MT"/>
              </a:rPr>
              <a:t>in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Partial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Fulfillment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of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Requirements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award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sz="2200" b="1" spc="-5" dirty="0">
                <a:latin typeface="Arial"/>
                <a:cs typeface="Arial"/>
              </a:rPr>
              <a:t>Bachelor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of Technology</a:t>
            </a:r>
            <a:endParaRPr sz="2200">
              <a:latin typeface="Arial"/>
              <a:cs typeface="Arial"/>
            </a:endParaRPr>
          </a:p>
          <a:p>
            <a:pPr marL="3175" algn="ctr">
              <a:lnSpc>
                <a:spcPct val="100000"/>
              </a:lnSpc>
              <a:spcBef>
                <a:spcPts val="520"/>
              </a:spcBef>
            </a:pPr>
            <a:r>
              <a:rPr sz="1600" spc="-5" dirty="0">
                <a:latin typeface="Times New Roman"/>
                <a:cs typeface="Times New Roman"/>
              </a:rPr>
              <a:t>in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1400" b="1" spc="-5" dirty="0">
                <a:latin typeface="Arial"/>
                <a:cs typeface="Arial"/>
              </a:rPr>
              <a:t>COMPUTER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SCIENCE AND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ENGINEERING</a:t>
            </a:r>
            <a:endParaRPr sz="1400">
              <a:latin typeface="Arial"/>
              <a:cs typeface="Arial"/>
            </a:endParaRPr>
          </a:p>
          <a:p>
            <a:pPr marL="2540" algn="ctr">
              <a:lnSpc>
                <a:spcPct val="100000"/>
              </a:lnSpc>
              <a:spcBef>
                <a:spcPts val="630"/>
              </a:spcBef>
            </a:pPr>
            <a:r>
              <a:rPr sz="1200" spc="-5" dirty="0">
                <a:latin typeface="Verdana"/>
                <a:cs typeface="Verdana"/>
              </a:rPr>
              <a:t>by</a:t>
            </a:r>
            <a:endParaRPr sz="1200">
              <a:latin typeface="Verdana"/>
              <a:cs typeface="Verdana"/>
            </a:endParaRPr>
          </a:p>
          <a:p>
            <a:pPr marL="3175" algn="ctr">
              <a:lnSpc>
                <a:spcPct val="100000"/>
              </a:lnSpc>
              <a:spcBef>
                <a:spcPts val="540"/>
              </a:spcBef>
            </a:pPr>
            <a:r>
              <a:rPr sz="1200" spc="-5" dirty="0">
                <a:latin typeface="Arial MT"/>
                <a:cs typeface="Arial MT"/>
              </a:rPr>
              <a:t>TUSHAR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(1907830100101)</a:t>
            </a:r>
            <a:endParaRPr sz="1200">
              <a:latin typeface="Arial MT"/>
              <a:cs typeface="Arial MT"/>
            </a:endParaRPr>
          </a:p>
          <a:p>
            <a:pPr marL="4445" algn="ctr">
              <a:lnSpc>
                <a:spcPct val="100000"/>
              </a:lnSpc>
              <a:spcBef>
                <a:spcPts val="540"/>
              </a:spcBef>
            </a:pPr>
            <a:r>
              <a:rPr sz="1200" dirty="0">
                <a:latin typeface="Arial MT"/>
                <a:cs typeface="Arial MT"/>
              </a:rPr>
              <a:t>FARZAN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HAIDER (1907830100029)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 marL="4445" algn="ctr">
              <a:lnSpc>
                <a:spcPct val="100000"/>
              </a:lnSpc>
              <a:spcBef>
                <a:spcPts val="1005"/>
              </a:spcBef>
            </a:pPr>
            <a:r>
              <a:rPr sz="1400" dirty="0">
                <a:latin typeface="Arial MT"/>
                <a:cs typeface="Arial MT"/>
              </a:rPr>
              <a:t>Under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 Guidance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Arial MT"/>
              <a:cs typeface="Arial MT"/>
            </a:endParaRPr>
          </a:p>
          <a:p>
            <a:pPr marL="3810" algn="ctr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Prof.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Mohd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Vakil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1400" b="1" spc="-5" dirty="0">
                <a:latin typeface="Arial"/>
                <a:cs typeface="Arial"/>
              </a:rPr>
              <a:t>Department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of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Computer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Science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&amp;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Engineering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6897" y="6689826"/>
            <a:ext cx="4577080" cy="867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6410" marR="5080" indent="-1744345">
              <a:lnSpc>
                <a:spcPct val="1314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R.D. ENGINEERING COLLEGE, TECHNICAL CAMPUS,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GHAZIABAD</a:t>
            </a:r>
            <a:endParaRPr sz="1400">
              <a:latin typeface="Arial"/>
              <a:cs typeface="Arial"/>
            </a:endParaRPr>
          </a:p>
          <a:p>
            <a:pPr marL="4445" algn="ctr">
              <a:lnSpc>
                <a:spcPct val="100000"/>
              </a:lnSpc>
              <a:spcBef>
                <a:spcPts val="530"/>
              </a:spcBef>
            </a:pP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0050" y="8522106"/>
            <a:ext cx="4429760" cy="58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3490" marR="5080" indent="-1241425">
              <a:lnSpc>
                <a:spcPct val="1314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DR. A.P.J. </a:t>
            </a:r>
            <a:r>
              <a:rPr sz="1400" b="1" spc="-10" dirty="0">
                <a:latin typeface="Arial"/>
                <a:cs typeface="Arial"/>
              </a:rPr>
              <a:t>ABDUL </a:t>
            </a:r>
            <a:r>
              <a:rPr sz="1400" b="1" spc="-5" dirty="0">
                <a:latin typeface="Arial"/>
                <a:cs typeface="Arial"/>
              </a:rPr>
              <a:t>KALAM TECHNICAL UNIVERSITY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LUCKNOW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(UP), INDIA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2170" y="5789701"/>
            <a:ext cx="988060" cy="9136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9000" y="7622031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5960745" cy="821435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273050">
              <a:lnSpc>
                <a:spcPts val="1610"/>
              </a:lnSpc>
              <a:spcBef>
                <a:spcPts val="215"/>
              </a:spcBef>
            </a:pPr>
            <a:r>
              <a:rPr sz="1400" spc="-5" dirty="0">
                <a:latin typeface="Times New Roman"/>
                <a:cs typeface="Times New Roman"/>
              </a:rPr>
              <a:t>secure online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transactions,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protected personal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information,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reliable booking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confirmations, giving </a:t>
            </a:r>
            <a:r>
              <a:rPr sz="1400" dirty="0">
                <a:latin typeface="Times New Roman"/>
                <a:cs typeface="Times New Roman"/>
              </a:rPr>
              <a:t>you </a:t>
            </a:r>
            <a:r>
              <a:rPr sz="1400" spc="-5" dirty="0">
                <a:latin typeface="Times New Roman"/>
                <a:cs typeface="Times New Roman"/>
              </a:rPr>
              <a:t>peace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mind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throughout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booking</a:t>
            </a:r>
            <a:r>
              <a:rPr sz="1400" dirty="0">
                <a:latin typeface="Times New Roman"/>
                <a:cs typeface="Times New Roman"/>
              </a:rPr>
              <a:t> process.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101600">
              <a:lnSpc>
                <a:spcPct val="96000"/>
              </a:lnSpc>
            </a:pP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Inspiration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Tips: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Explore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our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blog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resource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section,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filled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captivating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stories, destination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guides,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tips,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insider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recommendations. </a:t>
            </a:r>
            <a:r>
              <a:rPr sz="1400" dirty="0">
                <a:latin typeface="Times New Roman"/>
                <a:cs typeface="Times New Roman"/>
              </a:rPr>
              <a:t>Immerse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yourself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world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inspiration, gaining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valuable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insights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enhance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journey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make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most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your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experiences.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22860" algn="just">
              <a:lnSpc>
                <a:spcPct val="96000"/>
              </a:lnSpc>
            </a:pPr>
            <a:r>
              <a:rPr sz="1400" spc="-5" dirty="0">
                <a:latin typeface="Times New Roman"/>
                <a:cs typeface="Times New Roman"/>
              </a:rPr>
              <a:t>Embark on </a:t>
            </a:r>
            <a:r>
              <a:rPr sz="1400" spc="-10" dirty="0">
                <a:latin typeface="Times New Roman"/>
                <a:cs typeface="Times New Roman"/>
              </a:rPr>
              <a:t>an </a:t>
            </a:r>
            <a:r>
              <a:rPr sz="1400" spc="-5" dirty="0">
                <a:latin typeface="Times New Roman"/>
                <a:cs typeface="Times New Roman"/>
              </a:rPr>
              <a:t>incredible adventure with us </a:t>
            </a:r>
            <a:r>
              <a:rPr sz="140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let us </a:t>
            </a:r>
            <a:r>
              <a:rPr sz="1400" dirty="0">
                <a:latin typeface="Times New Roman"/>
                <a:cs typeface="Times New Roman"/>
              </a:rPr>
              <a:t>be </a:t>
            </a:r>
            <a:r>
              <a:rPr sz="1400" spc="-5" dirty="0">
                <a:latin typeface="Times New Roman"/>
                <a:cs typeface="Times New Roman"/>
              </a:rPr>
              <a:t>your trusted companion in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turning your travel dreams into reality. Start exploring our website, find </a:t>
            </a:r>
            <a:r>
              <a:rPr sz="1400" dirty="0">
                <a:latin typeface="Times New Roman"/>
                <a:cs typeface="Times New Roman"/>
              </a:rPr>
              <a:t>the perfect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itinerary, and embark </a:t>
            </a:r>
            <a:r>
              <a:rPr sz="1400" dirty="0">
                <a:latin typeface="Times New Roman"/>
                <a:cs typeface="Times New Roman"/>
              </a:rPr>
              <a:t>on a </a:t>
            </a:r>
            <a:r>
              <a:rPr sz="1400" spc="-5" dirty="0">
                <a:latin typeface="Times New Roman"/>
                <a:cs typeface="Times New Roman"/>
              </a:rPr>
              <a:t>journey that will leave you with memories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cherish for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 lifetime.</a:t>
            </a:r>
            <a:endParaRPr sz="1400">
              <a:latin typeface="Times New Roman"/>
              <a:cs typeface="Times New Roman"/>
            </a:endParaRPr>
          </a:p>
          <a:p>
            <a:pPr marL="12700" marR="29209">
              <a:lnSpc>
                <a:spcPts val="1610"/>
              </a:lnSpc>
              <a:spcBef>
                <a:spcPts val="40"/>
              </a:spcBef>
            </a:pP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tour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play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 crucial</a:t>
            </a:r>
            <a:r>
              <a:rPr sz="1400" dirty="0">
                <a:latin typeface="Times New Roman"/>
                <a:cs typeface="Times New Roman"/>
              </a:rPr>
              <a:t> role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success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 project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related </a:t>
            </a:r>
            <a:r>
              <a:rPr sz="1400" dirty="0">
                <a:latin typeface="Times New Roman"/>
                <a:cs typeface="Times New Roman"/>
              </a:rPr>
              <a:t> 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tourism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industry. Here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some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key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reasons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 tour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important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such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119380">
              <a:lnSpc>
                <a:spcPct val="96000"/>
              </a:lnSpc>
            </a:pPr>
            <a:r>
              <a:rPr sz="1400" b="1" dirty="0">
                <a:latin typeface="Times New Roman"/>
                <a:cs typeface="Times New Roman"/>
              </a:rPr>
              <a:t>Online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Presence: </a:t>
            </a:r>
            <a:r>
              <a:rPr sz="1400" spc="-10" dirty="0">
                <a:latin typeface="Times New Roman"/>
                <a:cs typeface="Times New Roman"/>
              </a:rPr>
              <a:t>In </a:t>
            </a:r>
            <a:r>
              <a:rPr sz="1400" spc="-5" dirty="0">
                <a:latin typeface="Times New Roman"/>
                <a:cs typeface="Times New Roman"/>
              </a:rPr>
              <a:t>today's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digital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age,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having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</a:t>
            </a:r>
            <a:r>
              <a:rPr sz="1400" spc="-5" dirty="0">
                <a:latin typeface="Times New Roman"/>
                <a:cs typeface="Times New Roman"/>
              </a:rPr>
              <a:t> online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presence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essential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business,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including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those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tourism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industry.</a:t>
            </a:r>
            <a:r>
              <a:rPr sz="1400" dirty="0">
                <a:latin typeface="Times New Roman"/>
                <a:cs typeface="Times New Roman"/>
              </a:rPr>
              <a:t> 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well-designed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serves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platform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showcase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attract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potential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customers,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 information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about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services.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 marR="12700">
              <a:lnSpc>
                <a:spcPct val="95900"/>
              </a:lnSpc>
            </a:pPr>
            <a:r>
              <a:rPr sz="1400" b="1" spc="-5" dirty="0">
                <a:latin typeface="Times New Roman"/>
                <a:cs typeface="Times New Roman"/>
              </a:rPr>
              <a:t>Information</a:t>
            </a:r>
            <a:r>
              <a:rPr sz="1400" b="1" dirty="0">
                <a:latin typeface="Times New Roman"/>
                <a:cs typeface="Times New Roman"/>
              </a:rPr>
              <a:t> and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Itinerary Sharing: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tour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allows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present detailed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information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about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various destinations,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itineraries,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accommodation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options,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transportation,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other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relevant details.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becomes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central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hub where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potential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travelers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access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necessary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information,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making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convenient </a:t>
            </a:r>
            <a:r>
              <a:rPr sz="1400" dirty="0">
                <a:latin typeface="Times New Roman"/>
                <a:cs typeface="Times New Roman"/>
              </a:rPr>
              <a:t> for</a:t>
            </a:r>
            <a:r>
              <a:rPr sz="1400" spc="-5" dirty="0">
                <a:latin typeface="Times New Roman"/>
                <a:cs typeface="Times New Roman"/>
              </a:rPr>
              <a:t> them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their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trips.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159385">
              <a:lnSpc>
                <a:spcPct val="96000"/>
              </a:lnSpc>
            </a:pPr>
            <a:r>
              <a:rPr sz="1400" b="1" spc="-5" dirty="0">
                <a:latin typeface="Times New Roman"/>
                <a:cs typeface="Times New Roman"/>
              </a:rPr>
              <a:t>Increased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Reach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and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Visibility: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With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your project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reach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global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audience.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People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from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different parts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world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discover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your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offerings,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increasing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visibility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expanding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potential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customer</a:t>
            </a:r>
            <a:r>
              <a:rPr sz="1400" dirty="0">
                <a:latin typeface="Times New Roman"/>
                <a:cs typeface="Times New Roman"/>
              </a:rPr>
              <a:t> base.</a:t>
            </a:r>
            <a:r>
              <a:rPr sz="1400" spc="-5" dirty="0">
                <a:latin typeface="Times New Roman"/>
                <a:cs typeface="Times New Roman"/>
              </a:rPr>
              <a:t> This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broader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reach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significantly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impact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success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610"/>
              </a:lnSpc>
            </a:pPr>
            <a:r>
              <a:rPr sz="1400" b="1" spc="-5" dirty="0">
                <a:latin typeface="Times New Roman"/>
                <a:cs typeface="Times New Roman"/>
              </a:rPr>
              <a:t>Booking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Reservation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System: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tour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incorporate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 </a:t>
            </a:r>
            <a:r>
              <a:rPr sz="1400" spc="-5" dirty="0">
                <a:latin typeface="Times New Roman"/>
                <a:cs typeface="Times New Roman"/>
              </a:rPr>
              <a:t> integrated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booking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reservation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system.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This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functionality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enables users</a:t>
            </a:r>
            <a:r>
              <a:rPr sz="1400" dirty="0">
                <a:latin typeface="Times New Roman"/>
                <a:cs typeface="Times New Roman"/>
              </a:rPr>
              <a:t> 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book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tours,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accommodations,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flights,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other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services directly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through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30"/>
              </a:lnSpc>
            </a:pPr>
            <a:r>
              <a:rPr sz="1400" spc="-5" dirty="0">
                <a:latin typeface="Times New Roman"/>
                <a:cs typeface="Times New Roman"/>
              </a:rPr>
              <a:t>This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streamlined process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enhances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customer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experience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lead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increased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50"/>
              </a:lnSpc>
            </a:pPr>
            <a:r>
              <a:rPr sz="1400" spc="-5" dirty="0">
                <a:latin typeface="Times New Roman"/>
                <a:cs typeface="Times New Roman"/>
              </a:rPr>
              <a:t>conversions.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177800">
              <a:lnSpc>
                <a:spcPts val="1610"/>
              </a:lnSpc>
            </a:pPr>
            <a:r>
              <a:rPr sz="1400" b="1" dirty="0">
                <a:latin typeface="Times New Roman"/>
                <a:cs typeface="Times New Roman"/>
              </a:rPr>
              <a:t>Customer </a:t>
            </a:r>
            <a:r>
              <a:rPr sz="1400" b="1" spc="-5" dirty="0">
                <a:latin typeface="Times New Roman"/>
                <a:cs typeface="Times New Roman"/>
              </a:rPr>
              <a:t>Reviews and Testimonials: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website provides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platform for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customers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share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their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experiences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leave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reviews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testimonials.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Positive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5966460" cy="80098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82550">
              <a:lnSpc>
                <a:spcPts val="1610"/>
              </a:lnSpc>
              <a:spcBef>
                <a:spcPts val="215"/>
              </a:spcBef>
            </a:pPr>
            <a:r>
              <a:rPr sz="1400" spc="-5" dirty="0">
                <a:latin typeface="Times New Roman"/>
                <a:cs typeface="Times New Roman"/>
              </a:rPr>
              <a:t>reviews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ratings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build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trust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credibility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project, encouraging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others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choose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services.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Additionally,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 use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feedback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improve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refine</a:t>
            </a:r>
            <a:r>
              <a:rPr sz="1400" spc="-5" dirty="0">
                <a:latin typeface="Times New Roman"/>
                <a:cs typeface="Times New Roman"/>
              </a:rPr>
              <a:t> your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offerings.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73025">
              <a:lnSpc>
                <a:spcPts val="1610"/>
              </a:lnSpc>
            </a:pPr>
            <a:r>
              <a:rPr sz="1400" b="1" spc="-5" dirty="0">
                <a:latin typeface="Times New Roman"/>
                <a:cs typeface="Times New Roman"/>
              </a:rPr>
              <a:t>Marketing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Promotion: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tour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serves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powerful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marketing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tool.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5" dirty="0">
                <a:latin typeface="Times New Roman"/>
                <a:cs typeface="Times New Roman"/>
              </a:rPr>
              <a:t> utilize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various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digital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marketing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strategies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such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search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engine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optimization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(SEO),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social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media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integration,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email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marketing,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content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creation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drive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traffic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website.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These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strategies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help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attract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potential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customers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establish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project's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brand.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 marR="215900">
              <a:lnSpc>
                <a:spcPts val="1610"/>
              </a:lnSpc>
            </a:pPr>
            <a:r>
              <a:rPr sz="1400" b="1" spc="-5" dirty="0">
                <a:latin typeface="Times New Roman"/>
                <a:cs typeface="Times New Roman"/>
              </a:rPr>
              <a:t>Analytics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Data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Insights: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Through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analytics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tools,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you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gain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valuable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insights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into</a:t>
            </a:r>
            <a:r>
              <a:rPr sz="1400" dirty="0">
                <a:latin typeface="Times New Roman"/>
                <a:cs typeface="Times New Roman"/>
              </a:rPr>
              <a:t> user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behavior,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preferences,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conversion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rates.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This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allows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analyze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effectiveness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marketing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efforts,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make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data-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driven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decisions,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refine </a:t>
            </a:r>
            <a:r>
              <a:rPr sz="1400" spc="-5" dirty="0">
                <a:latin typeface="Times New Roman"/>
                <a:cs typeface="Times New Roman"/>
              </a:rPr>
              <a:t>your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project's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strategies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achieve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better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results.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5080">
              <a:lnSpc>
                <a:spcPct val="95900"/>
              </a:lnSpc>
            </a:pPr>
            <a:r>
              <a:rPr sz="1400" b="1" spc="-5" dirty="0">
                <a:latin typeface="Times New Roman"/>
                <a:cs typeface="Times New Roman"/>
              </a:rPr>
              <a:t>Competitive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Edge: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highly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competitive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tourism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industry,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 well-developed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user-friendly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</a:t>
            </a:r>
            <a:r>
              <a:rPr sz="1400" dirty="0">
                <a:latin typeface="Times New Roman"/>
                <a:cs typeface="Times New Roman"/>
              </a:rPr>
              <a:t> can</a:t>
            </a:r>
            <a:r>
              <a:rPr sz="1400" spc="-5" dirty="0">
                <a:latin typeface="Times New Roman"/>
                <a:cs typeface="Times New Roman"/>
              </a:rPr>
              <a:t> give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competitive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edge.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visually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appealing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intuitive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design, </a:t>
            </a:r>
            <a:r>
              <a:rPr sz="1400" spc="-10" dirty="0">
                <a:latin typeface="Times New Roman"/>
                <a:cs typeface="Times New Roman"/>
              </a:rPr>
              <a:t>coupled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engaging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content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seamless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experience,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help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stand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out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from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competition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attract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more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customers.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147955">
              <a:lnSpc>
                <a:spcPct val="95900"/>
              </a:lnSpc>
            </a:pPr>
            <a:r>
              <a:rPr sz="1400" spc="-5" dirty="0">
                <a:latin typeface="Times New Roman"/>
                <a:cs typeface="Times New Roman"/>
              </a:rPr>
              <a:t>Overall,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tour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serves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 vital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component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tourism-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related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project.</a:t>
            </a:r>
            <a:r>
              <a:rPr sz="1400" dirty="0">
                <a:latin typeface="Times New Roman"/>
                <a:cs typeface="Times New Roman"/>
              </a:rPr>
              <a:t> 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helps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establish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</a:t>
            </a:r>
            <a:r>
              <a:rPr sz="1400" spc="-5" dirty="0">
                <a:latin typeface="Times New Roman"/>
                <a:cs typeface="Times New Roman"/>
              </a:rPr>
              <a:t> online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presence,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information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booking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capabilities,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reach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broader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audience,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build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trust,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implement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marketing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strategies,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gain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valuable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insights.</a:t>
            </a:r>
            <a:r>
              <a:rPr sz="1400" dirty="0">
                <a:latin typeface="Times New Roman"/>
                <a:cs typeface="Times New Roman"/>
              </a:rPr>
              <a:t> By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leveraging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power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website,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 </a:t>
            </a:r>
            <a:r>
              <a:rPr sz="1400" dirty="0">
                <a:latin typeface="Times New Roman"/>
                <a:cs typeface="Times New Roman"/>
              </a:rPr>
              <a:t> can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enhance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success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growth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your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highly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competitive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tourism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industry.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301625" algn="just">
              <a:lnSpc>
                <a:spcPct val="96100"/>
              </a:lnSpc>
            </a:pPr>
            <a:r>
              <a:rPr sz="1400" spc="-5" dirty="0">
                <a:latin typeface="Times New Roman"/>
                <a:cs typeface="Times New Roman"/>
              </a:rPr>
              <a:t>The scope </a:t>
            </a:r>
            <a:r>
              <a:rPr sz="1400" dirty="0">
                <a:latin typeface="Times New Roman"/>
                <a:cs typeface="Times New Roman"/>
              </a:rPr>
              <a:t>of a </a:t>
            </a:r>
            <a:r>
              <a:rPr sz="1400" spc="-5" dirty="0">
                <a:latin typeface="Times New Roman"/>
                <a:cs typeface="Times New Roman"/>
              </a:rPr>
              <a:t>tour and travel website can vary depending on the specific goals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 target audience of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website. Here are </a:t>
            </a:r>
            <a:r>
              <a:rPr sz="1400" dirty="0">
                <a:latin typeface="Times New Roman"/>
                <a:cs typeface="Times New Roman"/>
              </a:rPr>
              <a:t>some </a:t>
            </a:r>
            <a:r>
              <a:rPr sz="1400" spc="-5" dirty="0">
                <a:latin typeface="Times New Roman"/>
                <a:cs typeface="Times New Roman"/>
              </a:rPr>
              <a:t>key aspects that </a:t>
            </a:r>
            <a:r>
              <a:rPr sz="1400" dirty="0">
                <a:latin typeface="Times New Roman"/>
                <a:cs typeface="Times New Roman"/>
              </a:rPr>
              <a:t>are </a:t>
            </a:r>
            <a:r>
              <a:rPr sz="1400" spc="-5" dirty="0">
                <a:latin typeface="Times New Roman"/>
                <a:cs typeface="Times New Roman"/>
              </a:rPr>
              <a:t>typically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included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scope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a</a:t>
            </a:r>
            <a:r>
              <a:rPr sz="1400" spc="-5" dirty="0">
                <a:latin typeface="Times New Roman"/>
                <a:cs typeface="Times New Roman"/>
              </a:rPr>
              <a:t> tour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3340" indent="43815">
              <a:lnSpc>
                <a:spcPts val="1610"/>
              </a:lnSpc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should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comprehensive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information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about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various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destinations,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including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popular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attractions,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points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interest,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local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culture,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climate,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transportation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options,</a:t>
            </a:r>
            <a:r>
              <a:rPr sz="1400" dirty="0">
                <a:latin typeface="Times New Roman"/>
                <a:cs typeface="Times New Roman"/>
              </a:rPr>
              <a:t> 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visa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requirements.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also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include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maps,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photos,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videos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give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visitors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 visual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understanding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destination.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 marR="95885">
              <a:lnSpc>
                <a:spcPts val="1610"/>
              </a:lnSpc>
              <a:spcBef>
                <a:spcPts val="5"/>
              </a:spcBef>
            </a:pPr>
            <a:r>
              <a:rPr sz="1400" b="1" spc="-5" dirty="0">
                <a:latin typeface="Times New Roman"/>
                <a:cs typeface="Times New Roman"/>
              </a:rPr>
              <a:t>Travel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Packages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and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Itineraries: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feature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wide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range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packages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itineraries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different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types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travelers,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such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-5" dirty="0">
                <a:latin typeface="Times New Roman"/>
                <a:cs typeface="Times New Roman"/>
              </a:rPr>
              <a:t> adventure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seekers,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5960110" cy="7601584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26415">
              <a:lnSpc>
                <a:spcPts val="1610"/>
              </a:lnSpc>
              <a:spcBef>
                <a:spcPts val="215"/>
              </a:spcBef>
            </a:pPr>
            <a:r>
              <a:rPr sz="1400" spc="-5" dirty="0">
                <a:latin typeface="Times New Roman"/>
                <a:cs typeface="Times New Roman"/>
              </a:rPr>
              <a:t>honeymooners,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family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vacations,</a:t>
            </a:r>
            <a:r>
              <a:rPr sz="1400" dirty="0">
                <a:latin typeface="Times New Roman"/>
                <a:cs typeface="Times New Roman"/>
              </a:rPr>
              <a:t> or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business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travelers.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These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packages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may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include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details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about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accommodation,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transportation,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activities,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prices.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39370">
              <a:lnSpc>
                <a:spcPct val="96000"/>
              </a:lnSpc>
            </a:pPr>
            <a:r>
              <a:rPr sz="1400" b="1" spc="-5" dirty="0">
                <a:latin typeface="Times New Roman"/>
                <a:cs typeface="Times New Roman"/>
              </a:rPr>
              <a:t>Travel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Tips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and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Advice: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useful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tips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advice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valuable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aspect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a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tour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website. This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include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information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5" dirty="0">
                <a:latin typeface="Times New Roman"/>
                <a:cs typeface="Times New Roman"/>
              </a:rPr>
              <a:t> travel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insurance,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packing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lists,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local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customs,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health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safety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precautions,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other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practical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guidance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help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travelers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make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informed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decisions.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5080">
              <a:lnSpc>
                <a:spcPct val="96000"/>
              </a:lnSpc>
            </a:pPr>
            <a:r>
              <a:rPr sz="1400" b="1" spc="-5" dirty="0">
                <a:latin typeface="Times New Roman"/>
                <a:cs typeface="Times New Roman"/>
              </a:rPr>
              <a:t>User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Reviews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Ratings: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Integrating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reviews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ratings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helpful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prospective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travelers.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allows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them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read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about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experiences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other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travelers who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have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visited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particular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destination,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hotel,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participated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specific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tours.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This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feature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helps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build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trust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assists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users</a:t>
            </a:r>
            <a:r>
              <a:rPr sz="1400" dirty="0">
                <a:latin typeface="Times New Roman"/>
                <a:cs typeface="Times New Roman"/>
              </a:rPr>
              <a:t> in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making informed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decisions.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181610">
              <a:lnSpc>
                <a:spcPts val="1610"/>
              </a:lnSpc>
            </a:pPr>
            <a:r>
              <a:rPr sz="1400" b="1" spc="-5" dirty="0">
                <a:latin typeface="Times New Roman"/>
                <a:cs typeface="Times New Roman"/>
              </a:rPr>
              <a:t>Blog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Travel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Guides: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have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blog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section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dedicated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guides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articles.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This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feature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engaging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content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related 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travel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experiences,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tips,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destination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highlights,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cultural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insights.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helps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attract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visitors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positions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reliable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source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information.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22860">
              <a:lnSpc>
                <a:spcPct val="95800"/>
              </a:lnSpc>
            </a:pPr>
            <a:r>
              <a:rPr sz="1400" b="1" spc="-5" dirty="0">
                <a:latin typeface="Times New Roman"/>
                <a:cs typeface="Times New Roman"/>
              </a:rPr>
              <a:t>Specialized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Services: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Depending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target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audience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niche,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 </a:t>
            </a:r>
            <a:r>
              <a:rPr sz="1400" dirty="0">
                <a:latin typeface="Times New Roman"/>
                <a:cs typeface="Times New Roman"/>
              </a:rPr>
              <a:t> may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offer</a:t>
            </a:r>
            <a:r>
              <a:rPr sz="1400" spc="-5" dirty="0">
                <a:latin typeface="Times New Roman"/>
                <a:cs typeface="Times New Roman"/>
              </a:rPr>
              <a:t> specialized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services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such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luxury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 packages,</a:t>
            </a:r>
            <a:r>
              <a:rPr sz="1400" dirty="0">
                <a:latin typeface="Times New Roman"/>
                <a:cs typeface="Times New Roman"/>
              </a:rPr>
              <a:t> eco-tourism</a:t>
            </a:r>
            <a:r>
              <a:rPr sz="1400" spc="-5" dirty="0">
                <a:latin typeface="Times New Roman"/>
                <a:cs typeface="Times New Roman"/>
              </a:rPr>
              <a:t> options,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adventure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tours,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cruise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bookings,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group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arrangements.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These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services </a:t>
            </a:r>
            <a:r>
              <a:rPr sz="1400" dirty="0">
                <a:latin typeface="Times New Roman"/>
                <a:cs typeface="Times New Roman"/>
              </a:rPr>
              <a:t> cater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specific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interests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preferences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travelers.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184150">
              <a:lnSpc>
                <a:spcPts val="1610"/>
              </a:lnSpc>
            </a:pPr>
            <a:r>
              <a:rPr sz="1400" b="1" spc="-5" dirty="0">
                <a:latin typeface="Times New Roman"/>
                <a:cs typeface="Times New Roman"/>
              </a:rPr>
              <a:t>Mobile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Responsiveness: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increasing </a:t>
            </a:r>
            <a:r>
              <a:rPr sz="1400" dirty="0">
                <a:latin typeface="Times New Roman"/>
                <a:cs typeface="Times New Roman"/>
              </a:rPr>
              <a:t>use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5" dirty="0">
                <a:latin typeface="Times New Roman"/>
                <a:cs typeface="Times New Roman"/>
              </a:rPr>
              <a:t> smartphones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tablets,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it's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essential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tour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mobile-responsive.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This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ensures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access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navigate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seamlessly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various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devices,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enhancing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experience.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12700" marR="25400">
              <a:lnSpc>
                <a:spcPct val="96000"/>
              </a:lnSpc>
            </a:pPr>
            <a:r>
              <a:rPr sz="1400" b="1" spc="-5" dirty="0">
                <a:latin typeface="Times New Roman"/>
                <a:cs typeface="Times New Roman"/>
              </a:rPr>
              <a:t>Integration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with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Social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Media: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Integrating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social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media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platforms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allows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share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their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experiences,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follow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website's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updates,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engage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community.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also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opportunity</a:t>
            </a:r>
            <a:r>
              <a:rPr sz="1400" dirty="0">
                <a:latin typeface="Times New Roman"/>
                <a:cs typeface="Times New Roman"/>
              </a:rPr>
              <a:t> for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showcase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user-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generated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content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interact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audience.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153670">
              <a:lnSpc>
                <a:spcPct val="96000"/>
              </a:lnSpc>
            </a:pPr>
            <a:r>
              <a:rPr sz="1400" b="1" dirty="0">
                <a:latin typeface="Times New Roman"/>
                <a:cs typeface="Times New Roman"/>
              </a:rPr>
              <a:t>Customer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Support: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tour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should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effective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customer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support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channels, such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live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chat,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email,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 </a:t>
            </a:r>
            <a:r>
              <a:rPr sz="1400" spc="-5" dirty="0">
                <a:latin typeface="Times New Roman"/>
                <a:cs typeface="Times New Roman"/>
              </a:rPr>
              <a:t>phone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support,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address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customer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inquiries, concerns,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assistance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throughout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planning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booking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process.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5960110" cy="80098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698500">
              <a:lnSpc>
                <a:spcPts val="1610"/>
              </a:lnSpc>
              <a:spcBef>
                <a:spcPts val="215"/>
              </a:spcBef>
            </a:pPr>
            <a:r>
              <a:rPr sz="1400" spc="-5" dirty="0">
                <a:latin typeface="Times New Roman"/>
                <a:cs typeface="Times New Roman"/>
              </a:rPr>
              <a:t>The development and methodology </a:t>
            </a:r>
            <a:r>
              <a:rPr sz="1400" dirty="0">
                <a:latin typeface="Times New Roman"/>
                <a:cs typeface="Times New Roman"/>
              </a:rPr>
              <a:t>of a </a:t>
            </a:r>
            <a:r>
              <a:rPr sz="1400" spc="-5" dirty="0">
                <a:latin typeface="Times New Roman"/>
                <a:cs typeface="Times New Roman"/>
              </a:rPr>
              <a:t>tour and travel website </a:t>
            </a:r>
            <a:r>
              <a:rPr sz="1400" dirty="0">
                <a:latin typeface="Times New Roman"/>
                <a:cs typeface="Times New Roman"/>
              </a:rPr>
              <a:t>can </a:t>
            </a:r>
            <a:r>
              <a:rPr sz="1400" spc="-5" dirty="0">
                <a:latin typeface="Times New Roman"/>
                <a:cs typeface="Times New Roman"/>
              </a:rPr>
              <a:t>vary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depending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specific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requirements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goals.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However,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here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general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methodology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 </a:t>
            </a:r>
            <a:r>
              <a:rPr sz="1400" dirty="0">
                <a:latin typeface="Times New Roman"/>
                <a:cs typeface="Times New Roman"/>
              </a:rPr>
              <a:t>be </a:t>
            </a:r>
            <a:r>
              <a:rPr sz="1400" spc="-5" dirty="0">
                <a:latin typeface="Times New Roman"/>
                <a:cs typeface="Times New Roman"/>
              </a:rPr>
              <a:t>followed: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Planning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Research: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2618740">
              <a:lnSpc>
                <a:spcPts val="1610"/>
              </a:lnSpc>
            </a:pPr>
            <a:r>
              <a:rPr sz="1400" spc="-5" dirty="0">
                <a:latin typeface="Times New Roman"/>
                <a:cs typeface="Times New Roman"/>
              </a:rPr>
              <a:t>Define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objectives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goals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website.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Identify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target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audience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their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needs.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30"/>
              </a:lnSpc>
            </a:pPr>
            <a:r>
              <a:rPr sz="1400" spc="-5" dirty="0">
                <a:latin typeface="Times New Roman"/>
                <a:cs typeface="Times New Roman"/>
              </a:rPr>
              <a:t>Conduct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market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research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understand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competition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current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trends.</a:t>
            </a:r>
            <a:endParaRPr sz="1400">
              <a:latin typeface="Times New Roman"/>
              <a:cs typeface="Times New Roman"/>
            </a:endParaRPr>
          </a:p>
          <a:p>
            <a:pPr marL="12700" marR="1177925">
              <a:lnSpc>
                <a:spcPts val="1620"/>
              </a:lnSpc>
              <a:spcBef>
                <a:spcPts val="70"/>
              </a:spcBef>
            </a:pPr>
            <a:r>
              <a:rPr sz="1400" spc="-5" dirty="0">
                <a:latin typeface="Times New Roman"/>
                <a:cs typeface="Times New Roman"/>
              </a:rPr>
              <a:t>Determine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features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functionalities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required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website.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Design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Experience: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5080">
              <a:lnSpc>
                <a:spcPts val="1610"/>
              </a:lnSpc>
            </a:pPr>
            <a:r>
              <a:rPr sz="1400" dirty="0">
                <a:latin typeface="Times New Roman"/>
                <a:cs typeface="Times New Roman"/>
              </a:rPr>
              <a:t>Create a </a:t>
            </a:r>
            <a:r>
              <a:rPr sz="1400" spc="-5" dirty="0">
                <a:latin typeface="Times New Roman"/>
                <a:cs typeface="Times New Roman"/>
              </a:rPr>
              <a:t>sitemap and </a:t>
            </a:r>
            <a:r>
              <a:rPr sz="1400" dirty="0">
                <a:latin typeface="Times New Roman"/>
                <a:cs typeface="Times New Roman"/>
              </a:rPr>
              <a:t>wireframes to </a:t>
            </a:r>
            <a:r>
              <a:rPr sz="1400" spc="-5" dirty="0">
                <a:latin typeface="Times New Roman"/>
                <a:cs typeface="Times New Roman"/>
              </a:rPr>
              <a:t>establish the website's structure and navigation.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Design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interface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(UI)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user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experience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(UX)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website,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considering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aesthetics, </a:t>
            </a:r>
            <a:r>
              <a:rPr sz="1400" dirty="0">
                <a:latin typeface="Times New Roman"/>
                <a:cs typeface="Times New Roman"/>
              </a:rPr>
              <a:t>ease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accessibility.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25"/>
              </a:lnSpc>
            </a:pPr>
            <a:r>
              <a:rPr sz="1400" spc="-5" dirty="0">
                <a:latin typeface="Times New Roman"/>
                <a:cs typeface="Times New Roman"/>
              </a:rPr>
              <a:t>Develop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responsive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design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works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well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across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different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devices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screen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</a:pPr>
            <a:r>
              <a:rPr sz="1400" spc="-5" dirty="0">
                <a:latin typeface="Times New Roman"/>
                <a:cs typeface="Times New Roman"/>
              </a:rPr>
              <a:t>sizes.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Content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Creation: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139065">
              <a:lnSpc>
                <a:spcPts val="1610"/>
              </a:lnSpc>
            </a:pPr>
            <a:r>
              <a:rPr sz="1400" spc="-5" dirty="0">
                <a:latin typeface="Times New Roman"/>
                <a:cs typeface="Times New Roman"/>
              </a:rPr>
              <a:t>Develop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compelling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informative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content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 different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sections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website,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including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tour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packages, destination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descriptions, travel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tips, </a:t>
            </a:r>
            <a:r>
              <a:rPr sz="1400" spc="-10" dirty="0">
                <a:latin typeface="Times New Roman"/>
                <a:cs typeface="Times New Roman"/>
              </a:rPr>
              <a:t>etc.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35"/>
              </a:lnSpc>
            </a:pPr>
            <a:r>
              <a:rPr sz="1400" spc="-5" dirty="0">
                <a:latin typeface="Times New Roman"/>
                <a:cs typeface="Times New Roman"/>
              </a:rPr>
              <a:t>Incorporate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high-quality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images,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videos,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interactive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elements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enhance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14"/>
              </a:lnSpc>
            </a:pPr>
            <a:r>
              <a:rPr sz="1400" spc="-5" dirty="0">
                <a:latin typeface="Times New Roman"/>
                <a:cs typeface="Times New Roman"/>
              </a:rPr>
              <a:t>user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experience.</a:t>
            </a:r>
            <a:endParaRPr sz="1400">
              <a:latin typeface="Times New Roman"/>
              <a:cs typeface="Times New Roman"/>
            </a:endParaRPr>
          </a:p>
          <a:p>
            <a:pPr marL="12700" marR="382905">
              <a:lnSpc>
                <a:spcPts val="1610"/>
              </a:lnSpc>
              <a:spcBef>
                <a:spcPts val="75"/>
              </a:spcBef>
            </a:pPr>
            <a:r>
              <a:rPr sz="1400" spc="-5" dirty="0">
                <a:latin typeface="Times New Roman"/>
                <a:cs typeface="Times New Roman"/>
              </a:rPr>
              <a:t>Implement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content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management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(CMS)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easy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content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updates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maintenance.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Development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Functionality: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17780">
              <a:lnSpc>
                <a:spcPts val="1610"/>
              </a:lnSpc>
            </a:pPr>
            <a:r>
              <a:rPr sz="1400" spc="-5" dirty="0">
                <a:latin typeface="Times New Roman"/>
                <a:cs typeface="Times New Roman"/>
              </a:rPr>
              <a:t>Choose</a:t>
            </a:r>
            <a:r>
              <a:rPr sz="1400" dirty="0">
                <a:latin typeface="Times New Roman"/>
                <a:cs typeface="Times New Roman"/>
              </a:rPr>
              <a:t> a</a:t>
            </a:r>
            <a:r>
              <a:rPr sz="1400" spc="-5" dirty="0">
                <a:latin typeface="Times New Roman"/>
                <a:cs typeface="Times New Roman"/>
              </a:rPr>
              <a:t> suitable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technology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stack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development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(e.g., </a:t>
            </a:r>
            <a:r>
              <a:rPr sz="1400" spc="-5" dirty="0">
                <a:latin typeface="Times New Roman"/>
                <a:cs typeface="Times New Roman"/>
              </a:rPr>
              <a:t>HTML/CSS,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JavaScript, backend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programming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language,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database).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30"/>
              </a:lnSpc>
            </a:pPr>
            <a:r>
              <a:rPr sz="1400" spc="-5" dirty="0">
                <a:latin typeface="Times New Roman"/>
                <a:cs typeface="Times New Roman"/>
              </a:rPr>
              <a:t>Implement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functionalities such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search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filtering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options,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booking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10"/>
              </a:lnSpc>
            </a:pPr>
            <a:r>
              <a:rPr sz="1400" spc="-5" dirty="0">
                <a:latin typeface="Times New Roman"/>
                <a:cs typeface="Times New Roman"/>
              </a:rPr>
              <a:t>payment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systems, user registration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login,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etc.</a:t>
            </a:r>
            <a:endParaRPr sz="1400">
              <a:latin typeface="Times New Roman"/>
              <a:cs typeface="Times New Roman"/>
            </a:endParaRPr>
          </a:p>
          <a:p>
            <a:pPr marL="12700" marR="234315">
              <a:lnSpc>
                <a:spcPts val="1610"/>
              </a:lnSpc>
              <a:spcBef>
                <a:spcPts val="75"/>
              </a:spcBef>
            </a:pPr>
            <a:r>
              <a:rPr sz="1400" spc="-5" dirty="0">
                <a:latin typeface="Times New Roman"/>
                <a:cs typeface="Times New Roman"/>
              </a:rPr>
              <a:t>Integrate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APIs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from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external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service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providers,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such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 </a:t>
            </a:r>
            <a:r>
              <a:rPr sz="1400" spc="-5" dirty="0">
                <a:latin typeface="Times New Roman"/>
                <a:cs typeface="Times New Roman"/>
              </a:rPr>
              <a:t>hotel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booking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platforms,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flight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booking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systems, </a:t>
            </a:r>
            <a:r>
              <a:rPr sz="1400" dirty="0">
                <a:latin typeface="Times New Roman"/>
                <a:cs typeface="Times New Roman"/>
              </a:rPr>
              <a:t>or </a:t>
            </a:r>
            <a:r>
              <a:rPr sz="1400" spc="-5" dirty="0">
                <a:latin typeface="Times New Roman"/>
                <a:cs typeface="Times New Roman"/>
              </a:rPr>
              <a:t>maps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location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services.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65"/>
              </a:lnSpc>
            </a:pPr>
            <a:r>
              <a:rPr sz="1400" spc="-5" dirty="0">
                <a:latin typeface="Times New Roman"/>
                <a:cs typeface="Times New Roman"/>
              </a:rPr>
              <a:t>Testing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Quality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Assurance: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1422400">
              <a:lnSpc>
                <a:spcPts val="1610"/>
              </a:lnSpc>
            </a:pPr>
            <a:r>
              <a:rPr sz="1400" spc="-5" dirty="0">
                <a:latin typeface="Times New Roman"/>
                <a:cs typeface="Times New Roman"/>
              </a:rPr>
              <a:t>Conduct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thorough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testing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identify 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fix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bugs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issues.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Ensure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compatibility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across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different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browsers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devices.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5828030" cy="371602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321945">
              <a:lnSpc>
                <a:spcPts val="1610"/>
              </a:lnSpc>
              <a:spcBef>
                <a:spcPts val="215"/>
              </a:spcBef>
            </a:pPr>
            <a:r>
              <a:rPr sz="1400" dirty="0">
                <a:latin typeface="Times New Roman"/>
                <a:cs typeface="Times New Roman"/>
              </a:rPr>
              <a:t>Perform </a:t>
            </a:r>
            <a:r>
              <a:rPr sz="1400" spc="-5" dirty="0">
                <a:latin typeface="Times New Roman"/>
                <a:cs typeface="Times New Roman"/>
              </a:rPr>
              <a:t>usability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testing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evaluate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website's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ease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gather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feedback.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Deployment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Optimization: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</a:pPr>
            <a:r>
              <a:rPr sz="1400" dirty="0">
                <a:latin typeface="Times New Roman"/>
                <a:cs typeface="Times New Roman"/>
              </a:rPr>
              <a:t>Set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up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hosting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deploy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reliable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server.</a:t>
            </a:r>
            <a:endParaRPr sz="1400">
              <a:latin typeface="Times New Roman"/>
              <a:cs typeface="Times New Roman"/>
            </a:endParaRPr>
          </a:p>
          <a:p>
            <a:pPr marL="12700" marR="215900">
              <a:lnSpc>
                <a:spcPts val="1610"/>
              </a:lnSpc>
              <a:spcBef>
                <a:spcPts val="80"/>
              </a:spcBef>
            </a:pPr>
            <a:r>
              <a:rPr sz="1400" spc="-5" dirty="0">
                <a:latin typeface="Times New Roman"/>
                <a:cs typeface="Times New Roman"/>
              </a:rPr>
              <a:t>Optimize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speed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performance,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considering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factors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like page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load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time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caching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techniques.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30"/>
              </a:lnSpc>
            </a:pPr>
            <a:r>
              <a:rPr sz="1400" spc="-5" dirty="0">
                <a:latin typeface="Times New Roman"/>
                <a:cs typeface="Times New Roman"/>
              </a:rPr>
              <a:t>Implement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search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engine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optimization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(SEO)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techniques 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improve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website's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</a:pPr>
            <a:r>
              <a:rPr sz="1400" spc="-5" dirty="0">
                <a:latin typeface="Times New Roman"/>
                <a:cs typeface="Times New Roman"/>
              </a:rPr>
              <a:t>visibility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search</a:t>
            </a:r>
            <a:r>
              <a:rPr sz="1400" spc="-5" dirty="0">
                <a:latin typeface="Times New Roman"/>
                <a:cs typeface="Times New Roman"/>
              </a:rPr>
              <a:t> engine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results.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Marketing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Promotion: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235585">
              <a:lnSpc>
                <a:spcPts val="1610"/>
              </a:lnSpc>
              <a:spcBef>
                <a:spcPts val="5"/>
              </a:spcBef>
            </a:pPr>
            <a:r>
              <a:rPr sz="1400" spc="-5" dirty="0">
                <a:latin typeface="Times New Roman"/>
                <a:cs typeface="Times New Roman"/>
              </a:rPr>
              <a:t>Develop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marketing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strategy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attract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visitors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such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through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social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media, content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marketing,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online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advertising.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30"/>
              </a:lnSpc>
            </a:pPr>
            <a:r>
              <a:rPr sz="1400" spc="-5" dirty="0">
                <a:latin typeface="Times New Roman"/>
                <a:cs typeface="Times New Roman"/>
              </a:rPr>
              <a:t>Utilize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analytics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tools</a:t>
            </a:r>
            <a:r>
              <a:rPr sz="1400" dirty="0">
                <a:latin typeface="Times New Roman"/>
                <a:cs typeface="Times New Roman"/>
              </a:rPr>
              <a:t> 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track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performance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behavior.</a:t>
            </a:r>
            <a:endParaRPr sz="1400">
              <a:latin typeface="Times New Roman"/>
              <a:cs typeface="Times New Roman"/>
            </a:endParaRPr>
          </a:p>
          <a:p>
            <a:pPr marL="12700" marR="293370">
              <a:lnSpc>
                <a:spcPts val="1620"/>
              </a:lnSpc>
              <a:spcBef>
                <a:spcPts val="65"/>
              </a:spcBef>
            </a:pPr>
            <a:r>
              <a:rPr sz="1400" spc="-5" dirty="0">
                <a:latin typeface="Times New Roman"/>
                <a:cs typeface="Times New Roman"/>
              </a:rPr>
              <a:t>Continuously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monitor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update 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 based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feedback,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market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changes,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emerging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technologies.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6714"/>
            <a:ext cx="5959475" cy="7808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2.Literature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Review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95900"/>
              </a:lnSpc>
            </a:pPr>
            <a:r>
              <a:rPr sz="1400" spc="-5" dirty="0">
                <a:latin typeface="Times New Roman"/>
                <a:cs typeface="Times New Roman"/>
              </a:rPr>
              <a:t>Tour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websites play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vital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role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tourism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industry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providing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information, booking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services, 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facilitating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arrangements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individuals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groups.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This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literature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review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aims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explore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key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aspects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tour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including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their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impact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tourism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industry,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experience,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design,</a:t>
            </a:r>
            <a:r>
              <a:rPr sz="1400" spc="-10" dirty="0">
                <a:latin typeface="Times New Roman"/>
                <a:cs typeface="Times New Roman"/>
              </a:rPr>
              <a:t> 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emerging </a:t>
            </a:r>
            <a:r>
              <a:rPr sz="1400" dirty="0">
                <a:latin typeface="Times New Roman"/>
                <a:cs typeface="Times New Roman"/>
              </a:rPr>
              <a:t>trends.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1650"/>
              </a:lnSpc>
            </a:pPr>
            <a:r>
              <a:rPr sz="1400" b="1" spc="-5" dirty="0">
                <a:latin typeface="Times New Roman"/>
                <a:cs typeface="Times New Roman"/>
              </a:rPr>
              <a:t>Impact </a:t>
            </a:r>
            <a:r>
              <a:rPr sz="1400" b="1" dirty="0">
                <a:latin typeface="Times New Roman"/>
                <a:cs typeface="Times New Roman"/>
              </a:rPr>
              <a:t>of </a:t>
            </a:r>
            <a:r>
              <a:rPr sz="1400" b="1" spc="-5" dirty="0">
                <a:latin typeface="Times New Roman"/>
                <a:cs typeface="Times New Roman"/>
              </a:rPr>
              <a:t>Tour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Travel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Websites:</a:t>
            </a:r>
            <a:endParaRPr sz="1400">
              <a:latin typeface="Times New Roman"/>
              <a:cs typeface="Times New Roman"/>
            </a:endParaRPr>
          </a:p>
          <a:p>
            <a:pPr marL="12700" marR="75565">
              <a:lnSpc>
                <a:spcPts val="1610"/>
              </a:lnSpc>
              <a:spcBef>
                <a:spcPts val="85"/>
              </a:spcBef>
            </a:pPr>
            <a:r>
              <a:rPr sz="1400" spc="-5" dirty="0">
                <a:latin typeface="Times New Roman"/>
                <a:cs typeface="Times New Roman"/>
              </a:rPr>
              <a:t>Tour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websites have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transformed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tourism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industry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making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more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accessible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convenient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travelers.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have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revolutionized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way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people </a:t>
            </a:r>
            <a:r>
              <a:rPr sz="1400" dirty="0">
                <a:latin typeface="Times New Roman"/>
                <a:cs typeface="Times New Roman"/>
              </a:rPr>
              <a:t> research,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plan,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book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their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trips.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Research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studies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(Smith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al., 2016;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Buhalis,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2017)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highlight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positive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impact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these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terms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increased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customer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satisfaction,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improved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arrangements,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enhanced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destination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marketing.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</a:pPr>
            <a:r>
              <a:rPr sz="1400" b="1" spc="-5" dirty="0">
                <a:latin typeface="Times New Roman"/>
                <a:cs typeface="Times New Roman"/>
              </a:rPr>
              <a:t>User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Experience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Tour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 </a:t>
            </a:r>
            <a:r>
              <a:rPr sz="1400" b="1" spc="-5" dirty="0">
                <a:latin typeface="Times New Roman"/>
                <a:cs typeface="Times New Roman"/>
              </a:rPr>
              <a:t>Travel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Websites:</a:t>
            </a:r>
            <a:endParaRPr sz="1400">
              <a:latin typeface="Times New Roman"/>
              <a:cs typeface="Times New Roman"/>
            </a:endParaRPr>
          </a:p>
          <a:p>
            <a:pPr marL="12700" marR="203835">
              <a:lnSpc>
                <a:spcPct val="95700"/>
              </a:lnSpc>
              <a:spcBef>
                <a:spcPts val="35"/>
              </a:spcBef>
            </a:pPr>
            <a:r>
              <a:rPr sz="1400" spc="-5" dirty="0">
                <a:latin typeface="Times New Roman"/>
                <a:cs typeface="Times New Roman"/>
              </a:rPr>
              <a:t>User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experience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(UX)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critical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aspect of</a:t>
            </a:r>
            <a:r>
              <a:rPr sz="1400" dirty="0">
                <a:latin typeface="Times New Roman"/>
                <a:cs typeface="Times New Roman"/>
              </a:rPr>
              <a:t> tour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directly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influences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customer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engagement, satisfaction,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loyalty.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Studies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(Law </a:t>
            </a:r>
            <a:r>
              <a:rPr sz="1400" dirty="0">
                <a:latin typeface="Times New Roman"/>
                <a:cs typeface="Times New Roman"/>
              </a:rPr>
              <a:t>et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al.,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2019;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Xiang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al., </a:t>
            </a:r>
            <a:r>
              <a:rPr sz="1400" spc="-5" dirty="0">
                <a:latin typeface="Times New Roman"/>
                <a:cs typeface="Times New Roman"/>
              </a:rPr>
              <a:t>2017)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emphasize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importance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intuitive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navigation,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responsive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design,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personalized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recommendations,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 transparent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information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presentation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enhancing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UX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10" dirty="0">
                <a:latin typeface="Times New Roman"/>
                <a:cs typeface="Times New Roman"/>
              </a:rPr>
              <a:t>these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</a:pPr>
            <a:r>
              <a:rPr sz="1400" b="1" dirty="0">
                <a:latin typeface="Times New Roman"/>
                <a:cs typeface="Times New Roman"/>
              </a:rPr>
              <a:t>Website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Design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and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Features:</a:t>
            </a:r>
            <a:endParaRPr sz="1400">
              <a:latin typeface="Times New Roman"/>
              <a:cs typeface="Times New Roman"/>
            </a:endParaRPr>
          </a:p>
          <a:p>
            <a:pPr marL="12700" marR="55880">
              <a:lnSpc>
                <a:spcPct val="95900"/>
              </a:lnSpc>
              <a:spcBef>
                <a:spcPts val="35"/>
              </a:spcBef>
            </a:pPr>
            <a:r>
              <a:rPr sz="1400" spc="-5" dirty="0">
                <a:latin typeface="Times New Roman"/>
                <a:cs typeface="Times New Roman"/>
              </a:rPr>
              <a:t>Effective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design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essential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attracting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retaining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users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tour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 travel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websites.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Research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(Gretzel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al., </a:t>
            </a:r>
            <a:r>
              <a:rPr sz="1400" spc="-5" dirty="0">
                <a:latin typeface="Times New Roman"/>
                <a:cs typeface="Times New Roman"/>
              </a:rPr>
              <a:t>2015;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Neuhofer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al.,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2019)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suggests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visually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appealing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layouts,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clear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call-to-action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buttons,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comprehensive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search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functionality, real-time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availability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updates,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secure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payment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gateways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contribute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positive</a:t>
            </a:r>
            <a:r>
              <a:rPr sz="1400" dirty="0">
                <a:latin typeface="Times New Roman"/>
                <a:cs typeface="Times New Roman"/>
              </a:rPr>
              <a:t> user</a:t>
            </a:r>
            <a:r>
              <a:rPr sz="1400" spc="-5" dirty="0">
                <a:latin typeface="Times New Roman"/>
                <a:cs typeface="Times New Roman"/>
              </a:rPr>
              <a:t> perception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conversion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rates.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</a:pPr>
            <a:r>
              <a:rPr sz="1400" b="1" dirty="0">
                <a:latin typeface="Times New Roman"/>
                <a:cs typeface="Times New Roman"/>
              </a:rPr>
              <a:t>Emerging </a:t>
            </a:r>
            <a:r>
              <a:rPr sz="1400" b="1" spc="-5" dirty="0">
                <a:latin typeface="Times New Roman"/>
                <a:cs typeface="Times New Roman"/>
              </a:rPr>
              <a:t>Trends</a:t>
            </a:r>
            <a:r>
              <a:rPr sz="1400" b="1" dirty="0">
                <a:latin typeface="Times New Roman"/>
                <a:cs typeface="Times New Roman"/>
              </a:rPr>
              <a:t> in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Tour </a:t>
            </a:r>
            <a:r>
              <a:rPr sz="1400" b="1" spc="-5" dirty="0">
                <a:latin typeface="Times New Roman"/>
                <a:cs typeface="Times New Roman"/>
              </a:rPr>
              <a:t>and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Travel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Websites:</a:t>
            </a:r>
            <a:endParaRPr sz="1400">
              <a:latin typeface="Times New Roman"/>
              <a:cs typeface="Times New Roman"/>
            </a:endParaRPr>
          </a:p>
          <a:p>
            <a:pPr marL="12700" marR="57150">
              <a:lnSpc>
                <a:spcPct val="95900"/>
              </a:lnSpc>
              <a:spcBef>
                <a:spcPts val="35"/>
              </a:spcBef>
            </a:pP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evolving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technological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landscape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brought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forth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several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emerging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trends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tour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websites.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Mobile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optimization,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integration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augmented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reality </a:t>
            </a:r>
            <a:r>
              <a:rPr sz="1400" dirty="0">
                <a:latin typeface="Times New Roman"/>
                <a:cs typeface="Times New Roman"/>
              </a:rPr>
              <a:t> (AR)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virtual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reality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(VR)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experiences,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social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media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integration,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 personalized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content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gaining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prominence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(Gretzel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al.,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2019;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Neuhofer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et </a:t>
            </a:r>
            <a:r>
              <a:rPr sz="1400" spc="-5" dirty="0">
                <a:latin typeface="Times New Roman"/>
                <a:cs typeface="Times New Roman"/>
              </a:rPr>
              <a:t>al.,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2020).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These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trends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aim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enhance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engagement,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offer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unique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experiences,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leverage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social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sharing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user-generated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content.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5901055" cy="8214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45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Challenges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Future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Directions:</a:t>
            </a:r>
            <a:endParaRPr sz="1400">
              <a:latin typeface="Times New Roman"/>
              <a:cs typeface="Times New Roman"/>
            </a:endParaRPr>
          </a:p>
          <a:p>
            <a:pPr marL="12700" marR="17780">
              <a:lnSpc>
                <a:spcPct val="95900"/>
              </a:lnSpc>
              <a:spcBef>
                <a:spcPts val="35"/>
              </a:spcBef>
            </a:pPr>
            <a:r>
              <a:rPr sz="1400" spc="-5" dirty="0">
                <a:latin typeface="Times New Roman"/>
                <a:cs typeface="Times New Roman"/>
              </a:rPr>
              <a:t>Despite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numerous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advantages,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tour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 websites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face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challenges such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information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overload,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privacy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concerns,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maintaining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balance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between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automation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personalized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service.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Future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research should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focus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addressing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these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challenges,</a:t>
            </a:r>
            <a:r>
              <a:rPr sz="1400" dirty="0">
                <a:latin typeface="Times New Roman"/>
                <a:cs typeface="Times New Roman"/>
              </a:rPr>
              <a:t> as</a:t>
            </a:r>
            <a:r>
              <a:rPr sz="1400" spc="-5" dirty="0">
                <a:latin typeface="Times New Roman"/>
                <a:cs typeface="Times New Roman"/>
              </a:rPr>
              <a:t> well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exploring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potential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emerging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technologies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like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artificial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intelligence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blockchain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context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tour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764540">
              <a:lnSpc>
                <a:spcPts val="1610"/>
              </a:lnSpc>
            </a:pPr>
            <a:r>
              <a:rPr sz="1400" spc="-5" dirty="0">
                <a:latin typeface="Times New Roman"/>
                <a:cs typeface="Times New Roman"/>
              </a:rPr>
              <a:t>Tour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face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several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challenges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5" dirty="0">
                <a:latin typeface="Times New Roman"/>
                <a:cs typeface="Times New Roman"/>
              </a:rPr>
              <a:t> today's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dynamic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competitive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online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environment. Some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key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challenges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include: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72390">
              <a:lnSpc>
                <a:spcPts val="1610"/>
              </a:lnSpc>
              <a:spcBef>
                <a:spcPts val="5"/>
              </a:spcBef>
            </a:pPr>
            <a:r>
              <a:rPr sz="1400" b="1" spc="-5" dirty="0">
                <a:latin typeface="Times New Roman"/>
                <a:cs typeface="Times New Roman"/>
              </a:rPr>
              <a:t>Intense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Competition: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online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industry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highly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competitive,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numerous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offering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similar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services. Standing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out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among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competitors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attracting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customers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requires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effective marketing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strategies,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unique </a:t>
            </a:r>
            <a:r>
              <a:rPr sz="1400" dirty="0">
                <a:latin typeface="Times New Roman"/>
                <a:cs typeface="Times New Roman"/>
              </a:rPr>
              <a:t>offerings,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exceptional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customer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service.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12700" marR="68580">
              <a:lnSpc>
                <a:spcPct val="96000"/>
              </a:lnSpc>
            </a:pPr>
            <a:r>
              <a:rPr sz="1400" b="1" spc="-5" dirty="0">
                <a:latin typeface="Times New Roman"/>
                <a:cs typeface="Times New Roman"/>
              </a:rPr>
              <a:t>Information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Overload: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Travelers have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access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vast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amounts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information </a:t>
            </a:r>
            <a:r>
              <a:rPr sz="1400" dirty="0">
                <a:latin typeface="Times New Roman"/>
                <a:cs typeface="Times New Roman"/>
              </a:rPr>
              <a:t> from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various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sources,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which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lead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information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overload.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Tour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websites need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accurate,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reliable,</a:t>
            </a:r>
            <a:r>
              <a:rPr sz="1400" dirty="0">
                <a:latin typeface="Times New Roman"/>
                <a:cs typeface="Times New Roman"/>
              </a:rPr>
              <a:t> 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relevant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information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help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make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informed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decisions.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5080">
              <a:lnSpc>
                <a:spcPct val="95900"/>
              </a:lnSpc>
              <a:spcBef>
                <a:spcPts val="5"/>
              </a:spcBef>
            </a:pPr>
            <a:r>
              <a:rPr sz="1400" b="1" spc="-5" dirty="0">
                <a:latin typeface="Times New Roman"/>
                <a:cs typeface="Times New Roman"/>
              </a:rPr>
              <a:t>User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Experience: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Providing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seamless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user-friendly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experience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crucial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tour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websites.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expect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intuitive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navigation,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fast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loading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times,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responsive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design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mobile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devices, 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easy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booking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processes. Meeting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these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expectations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requires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ongoing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optimization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5" dirty="0">
                <a:latin typeface="Times New Roman"/>
                <a:cs typeface="Times New Roman"/>
              </a:rPr>
              <a:t> staying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up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technology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trends.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256540">
              <a:lnSpc>
                <a:spcPct val="95900"/>
              </a:lnSpc>
            </a:pPr>
            <a:r>
              <a:rPr sz="1400" b="1" dirty="0">
                <a:latin typeface="Times New Roman"/>
                <a:cs typeface="Times New Roman"/>
              </a:rPr>
              <a:t>Trust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 </a:t>
            </a:r>
            <a:r>
              <a:rPr sz="1400" b="1" spc="-5" dirty="0">
                <a:latin typeface="Times New Roman"/>
                <a:cs typeface="Times New Roman"/>
              </a:rPr>
              <a:t>Security: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Trust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essential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industry,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 </a:t>
            </a:r>
            <a:r>
              <a:rPr sz="1400" spc="-5" dirty="0">
                <a:latin typeface="Times New Roman"/>
                <a:cs typeface="Times New Roman"/>
              </a:rPr>
              <a:t>users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personal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financial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information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during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booking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process.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Tour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must</a:t>
            </a:r>
            <a:r>
              <a:rPr sz="1400" spc="-5" dirty="0">
                <a:latin typeface="Times New Roman"/>
                <a:cs typeface="Times New Roman"/>
              </a:rPr>
              <a:t> prioritize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security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measures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protect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customer data,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implement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secure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payment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gateways,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 provide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clear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privacy policies</a:t>
            </a:r>
            <a:r>
              <a:rPr sz="1400" dirty="0">
                <a:latin typeface="Times New Roman"/>
                <a:cs typeface="Times New Roman"/>
              </a:rPr>
              <a:t> 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build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trust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 marR="33020">
              <a:lnSpc>
                <a:spcPct val="95900"/>
              </a:lnSpc>
            </a:pPr>
            <a:r>
              <a:rPr sz="1400" b="1" spc="-5" dirty="0">
                <a:latin typeface="Times New Roman"/>
                <a:cs typeface="Times New Roman"/>
              </a:rPr>
              <a:t>Dynamic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Pricing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and</a:t>
            </a:r>
            <a:r>
              <a:rPr sz="1400" b="1" dirty="0">
                <a:latin typeface="Times New Roman"/>
                <a:cs typeface="Times New Roman"/>
              </a:rPr>
              <a:t> Inventory </a:t>
            </a:r>
            <a:r>
              <a:rPr sz="1400" b="1" spc="-5" dirty="0">
                <a:latin typeface="Times New Roman"/>
                <a:cs typeface="Times New Roman"/>
              </a:rPr>
              <a:t>Management: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Managing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pricing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inventory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industry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complex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due 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fluctuating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demand,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seasonality,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 dynamic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pricing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strategies.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must </a:t>
            </a:r>
            <a:r>
              <a:rPr sz="1400" spc="-5" dirty="0">
                <a:latin typeface="Times New Roman"/>
                <a:cs typeface="Times New Roman"/>
              </a:rPr>
              <a:t>have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robust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systems in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place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handle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real-time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updates,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availability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checks,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pricing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adjustments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accurate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up-to-date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information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92710">
              <a:lnSpc>
                <a:spcPts val="1610"/>
              </a:lnSpc>
            </a:pPr>
            <a:r>
              <a:rPr sz="1400" b="1" spc="-5" dirty="0">
                <a:latin typeface="Times New Roman"/>
                <a:cs typeface="Times New Roman"/>
              </a:rPr>
              <a:t>Integration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with</a:t>
            </a:r>
            <a:r>
              <a:rPr sz="1400" b="1" dirty="0">
                <a:latin typeface="Times New Roman"/>
                <a:cs typeface="Times New Roman"/>
              </a:rPr>
              <a:t> External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Systems: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Tour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often need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integrate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multiple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external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such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airline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reservation systems,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hotel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5926455" cy="813815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114935">
              <a:lnSpc>
                <a:spcPts val="1610"/>
              </a:lnSpc>
              <a:spcBef>
                <a:spcPts val="215"/>
              </a:spcBef>
            </a:pPr>
            <a:r>
              <a:rPr sz="1400" spc="-5" dirty="0">
                <a:latin typeface="Times New Roman"/>
                <a:cs typeface="Times New Roman"/>
              </a:rPr>
              <a:t>booking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platforms,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rental services,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more.</a:t>
            </a:r>
            <a:r>
              <a:rPr sz="1400" spc="-5" dirty="0">
                <a:latin typeface="Times New Roman"/>
                <a:cs typeface="Times New Roman"/>
              </a:rPr>
              <a:t> Ensuring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smooth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exchange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 synchronization between </a:t>
            </a:r>
            <a:r>
              <a:rPr sz="1400" dirty="0">
                <a:latin typeface="Times New Roman"/>
                <a:cs typeface="Times New Roman"/>
              </a:rPr>
              <a:t>these systems </a:t>
            </a:r>
            <a:r>
              <a:rPr sz="1400" spc="-5" dirty="0">
                <a:latin typeface="Times New Roman"/>
                <a:cs typeface="Times New Roman"/>
              </a:rPr>
              <a:t>can </a:t>
            </a:r>
            <a:r>
              <a:rPr sz="1400" dirty="0">
                <a:latin typeface="Times New Roman"/>
                <a:cs typeface="Times New Roman"/>
              </a:rPr>
              <a:t>be a </a:t>
            </a:r>
            <a:r>
              <a:rPr sz="1400" spc="-5" dirty="0">
                <a:latin typeface="Times New Roman"/>
                <a:cs typeface="Times New Roman"/>
              </a:rPr>
              <a:t>technical challenge that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requires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strong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API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integration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capabilities.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87630">
              <a:lnSpc>
                <a:spcPts val="1610"/>
              </a:lnSpc>
            </a:pPr>
            <a:r>
              <a:rPr sz="1400" b="1" spc="-5" dirty="0">
                <a:latin typeface="Times New Roman"/>
                <a:cs typeface="Times New Roman"/>
              </a:rPr>
              <a:t>Mobile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Optimization: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increasing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mobile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devices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planning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booking,</a:t>
            </a:r>
            <a:r>
              <a:rPr sz="1400" dirty="0">
                <a:latin typeface="Times New Roman"/>
                <a:cs typeface="Times New Roman"/>
              </a:rPr>
              <a:t> it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crucial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tour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 be </a:t>
            </a:r>
            <a:r>
              <a:rPr sz="1400" spc="-5" dirty="0">
                <a:latin typeface="Times New Roman"/>
                <a:cs typeface="Times New Roman"/>
              </a:rPr>
              <a:t>optimized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mobile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platforms. Providing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responsive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mobile-friendly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experience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essential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reach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 wider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audience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cater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5" dirty="0">
                <a:latin typeface="Times New Roman"/>
                <a:cs typeface="Times New Roman"/>
              </a:rPr>
              <a:t> 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preferences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mobile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12700" marR="5080">
              <a:lnSpc>
                <a:spcPct val="96000"/>
              </a:lnSpc>
            </a:pPr>
            <a:r>
              <a:rPr sz="1400" b="1" dirty="0">
                <a:latin typeface="Times New Roman"/>
                <a:cs typeface="Times New Roman"/>
              </a:rPr>
              <a:t>Online </a:t>
            </a:r>
            <a:r>
              <a:rPr sz="1400" b="1" spc="-5" dirty="0">
                <a:latin typeface="Times New Roman"/>
                <a:cs typeface="Times New Roman"/>
              </a:rPr>
              <a:t>Reviews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Reputation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Management: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Online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reviews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play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 significant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role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influencing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travelers'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decisions. Managing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responding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customer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reviews, addressing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complaints, 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maintaining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positive</a:t>
            </a:r>
            <a:r>
              <a:rPr sz="1400" dirty="0">
                <a:latin typeface="Times New Roman"/>
                <a:cs typeface="Times New Roman"/>
              </a:rPr>
              <a:t> online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reputation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critical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challenges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tour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155575">
              <a:lnSpc>
                <a:spcPct val="95900"/>
              </a:lnSpc>
            </a:pPr>
            <a:r>
              <a:rPr sz="1400" b="1" spc="-5" dirty="0">
                <a:latin typeface="Times New Roman"/>
                <a:cs typeface="Times New Roman"/>
              </a:rPr>
              <a:t>Continuous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Innovation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Adaptation: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industry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constantly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evolving,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new trends,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technologies,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customer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preferences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emerging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regularly.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Tour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need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stay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updated with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latest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industry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developments, adapt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changing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market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dynamics, 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continuously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innovate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stay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relevant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competitive.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258445">
              <a:lnSpc>
                <a:spcPct val="95800"/>
              </a:lnSpc>
              <a:spcBef>
                <a:spcPts val="5"/>
              </a:spcBef>
            </a:pPr>
            <a:r>
              <a:rPr sz="1400" spc="-5" dirty="0">
                <a:latin typeface="Times New Roman"/>
                <a:cs typeface="Times New Roman"/>
              </a:rPr>
              <a:t>Overall,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tour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must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address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these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challenges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effectively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</a:t>
            </a:r>
            <a:r>
              <a:rPr sz="1400" dirty="0">
                <a:latin typeface="Times New Roman"/>
                <a:cs typeface="Times New Roman"/>
              </a:rPr>
              <a:t> a </a:t>
            </a:r>
            <a:r>
              <a:rPr sz="1400" spc="-5" dirty="0">
                <a:latin typeface="Times New Roman"/>
                <a:cs typeface="Times New Roman"/>
              </a:rPr>
              <a:t>seamless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satisfying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experience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their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build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trust, 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stay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ahead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competitive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online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industry.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147320" indent="-135255">
              <a:lnSpc>
                <a:spcPct val="100000"/>
              </a:lnSpc>
              <a:buSzPct val="92857"/>
              <a:buAutoNum type="arabicPeriod" startAt="3"/>
              <a:tabLst>
                <a:tab pos="14795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ASP.NET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3"/>
            </a:pPr>
            <a:endParaRPr sz="1400">
              <a:latin typeface="Times New Roman"/>
              <a:cs typeface="Times New Roman"/>
            </a:endParaRPr>
          </a:p>
          <a:p>
            <a:pPr marL="12700" marR="167640">
              <a:lnSpc>
                <a:spcPts val="1610"/>
              </a:lnSpc>
            </a:pPr>
            <a:r>
              <a:rPr sz="1400" spc="-5" dirty="0">
                <a:latin typeface="Times New Roman"/>
                <a:cs typeface="Times New Roman"/>
              </a:rPr>
              <a:t>ASP.NET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web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application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framework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Microsoft.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different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versions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ASP.NET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have</a:t>
            </a:r>
            <a:r>
              <a:rPr sz="1400" spc="-5" dirty="0">
                <a:latin typeface="Times New Roman"/>
                <a:cs typeface="Times New Roman"/>
              </a:rPr>
              <a:t> been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released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over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time. Here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some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key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versions: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396240" lvl="1" algn="just">
              <a:lnSpc>
                <a:spcPct val="95800"/>
              </a:lnSpc>
              <a:buSzPct val="92857"/>
              <a:buAutoNum type="arabicPeriod"/>
              <a:tabLst>
                <a:tab pos="236854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ASP.NET </a:t>
            </a:r>
            <a:r>
              <a:rPr sz="1400" b="1" dirty="0">
                <a:latin typeface="Times New Roman"/>
                <a:cs typeface="Times New Roman"/>
              </a:rPr>
              <a:t>Web </a:t>
            </a:r>
            <a:r>
              <a:rPr sz="1400" b="1" spc="-5" dirty="0">
                <a:latin typeface="Times New Roman"/>
                <a:cs typeface="Times New Roman"/>
              </a:rPr>
              <a:t>Forms: </a:t>
            </a:r>
            <a:r>
              <a:rPr sz="1400" spc="-5" dirty="0">
                <a:latin typeface="Times New Roman"/>
                <a:cs typeface="Times New Roman"/>
              </a:rPr>
              <a:t>This was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initial version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ASP.NET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was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introduced with the .NET Framework. </a:t>
            </a:r>
            <a:r>
              <a:rPr sz="1400" spc="-10" dirty="0">
                <a:latin typeface="Times New Roman"/>
                <a:cs typeface="Times New Roman"/>
              </a:rPr>
              <a:t>It </a:t>
            </a:r>
            <a:r>
              <a:rPr sz="1400" spc="-5" dirty="0">
                <a:latin typeface="Times New Roman"/>
                <a:cs typeface="Times New Roman"/>
              </a:rPr>
              <a:t>provides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programming </a:t>
            </a:r>
            <a:r>
              <a:rPr sz="1400" spc="-10" dirty="0">
                <a:latin typeface="Times New Roman"/>
                <a:cs typeface="Times New Roman"/>
              </a:rPr>
              <a:t>model </a:t>
            </a:r>
            <a:r>
              <a:rPr sz="1400" spc="-5" dirty="0">
                <a:latin typeface="Times New Roman"/>
                <a:cs typeface="Times New Roman"/>
              </a:rPr>
              <a:t>that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enables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creation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dirty="0">
                <a:latin typeface="Times New Roman"/>
                <a:cs typeface="Times New Roman"/>
              </a:rPr>
              <a:t> dynamic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pages</a:t>
            </a:r>
            <a:endParaRPr sz="1400">
              <a:latin typeface="Times New Roman"/>
              <a:cs typeface="Times New Roman"/>
            </a:endParaRPr>
          </a:p>
          <a:p>
            <a:pPr marL="469265" marR="50800" lvl="2" indent="-228600" algn="just">
              <a:lnSpc>
                <a:spcPct val="143600"/>
              </a:lnSpc>
              <a:spcBef>
                <a:spcPts val="910"/>
              </a:spcBef>
              <a:buFont typeface="Symbol"/>
              <a:buChar char=""/>
              <a:tabLst>
                <a:tab pos="4699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Handling HTTP requests: </a:t>
            </a:r>
            <a:r>
              <a:rPr sz="1400" dirty="0">
                <a:latin typeface="Times New Roman"/>
                <a:cs typeface="Times New Roman"/>
              </a:rPr>
              <a:t>C# is </a:t>
            </a:r>
            <a:r>
              <a:rPr sz="1400" spc="-5" dirty="0">
                <a:latin typeface="Times New Roman"/>
                <a:cs typeface="Times New Roman"/>
              </a:rPr>
              <a:t>used to write code that handles incoming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HTTP </a:t>
            </a:r>
            <a:r>
              <a:rPr sz="1400" spc="-10" dirty="0">
                <a:latin typeface="Times New Roman"/>
                <a:cs typeface="Times New Roman"/>
              </a:rPr>
              <a:t>requests </a:t>
            </a:r>
            <a:r>
              <a:rPr sz="1400" spc="-5" dirty="0">
                <a:latin typeface="Times New Roman"/>
                <a:cs typeface="Times New Roman"/>
              </a:rPr>
              <a:t>from clients. This includes code for parsing request headers,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reading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request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body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content, 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sending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responses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back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clients.</a:t>
            </a:r>
            <a:endParaRPr sz="1400">
              <a:latin typeface="Times New Roman"/>
              <a:cs typeface="Times New Roman"/>
            </a:endParaRPr>
          </a:p>
          <a:p>
            <a:pPr marL="469265" lvl="2" indent="-228600" algn="just">
              <a:lnSpc>
                <a:spcPct val="100000"/>
              </a:lnSpc>
              <a:spcBef>
                <a:spcPts val="840"/>
              </a:spcBef>
              <a:buFont typeface="Symbol"/>
              <a:buChar char=""/>
              <a:tabLst>
                <a:tab pos="4699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Managing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sessions: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C#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used 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manage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sessions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ASP.NET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797407"/>
            <a:ext cx="5664200" cy="1570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marR="5080" algn="just">
              <a:lnSpc>
                <a:spcPct val="143600"/>
              </a:lnSpc>
              <a:spcBef>
                <a:spcPts val="95"/>
              </a:spcBef>
            </a:pPr>
            <a:r>
              <a:rPr sz="1400" dirty="0">
                <a:latin typeface="Times New Roman"/>
                <a:cs typeface="Times New Roman"/>
              </a:rPr>
              <a:t>Core. This </a:t>
            </a:r>
            <a:r>
              <a:rPr sz="1400" spc="-5" dirty="0">
                <a:latin typeface="Times New Roman"/>
                <a:cs typeface="Times New Roman"/>
              </a:rPr>
              <a:t>includes code </a:t>
            </a:r>
            <a:r>
              <a:rPr sz="1400" dirty="0">
                <a:latin typeface="Times New Roman"/>
                <a:cs typeface="Times New Roman"/>
              </a:rPr>
              <a:t>for </a:t>
            </a:r>
            <a:r>
              <a:rPr sz="1400" spc="-5" dirty="0">
                <a:latin typeface="Times New Roman"/>
                <a:cs typeface="Times New Roman"/>
              </a:rPr>
              <a:t>creating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managing session cookies, storing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session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memory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 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database, 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controlling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session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timeouts.</a:t>
            </a:r>
            <a:endParaRPr sz="1400">
              <a:latin typeface="Times New Roman"/>
              <a:cs typeface="Times New Roman"/>
            </a:endParaRPr>
          </a:p>
          <a:p>
            <a:pPr marL="240665" marR="92710" indent="-228600" algn="just">
              <a:lnSpc>
                <a:spcPct val="143600"/>
              </a:lnSpc>
              <a:spcBef>
                <a:spcPts val="110"/>
              </a:spcBef>
              <a:buFont typeface="Symbol"/>
              <a:buChar char=""/>
              <a:tabLst>
                <a:tab pos="2413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Performing </a:t>
            </a:r>
            <a:r>
              <a:rPr sz="1400" b="1" spc="-10" dirty="0">
                <a:latin typeface="Times New Roman"/>
                <a:cs typeface="Times New Roman"/>
              </a:rPr>
              <a:t>database </a:t>
            </a:r>
            <a:r>
              <a:rPr sz="1400" b="1" spc="-5" dirty="0">
                <a:latin typeface="Times New Roman"/>
                <a:cs typeface="Times New Roman"/>
              </a:rPr>
              <a:t>operations: </a:t>
            </a:r>
            <a:r>
              <a:rPr sz="1400" spc="-10" dirty="0">
                <a:latin typeface="Times New Roman"/>
                <a:cs typeface="Times New Roman"/>
              </a:rPr>
              <a:t>C# </a:t>
            </a:r>
            <a:r>
              <a:rPr sz="1400" spc="-5" dirty="0">
                <a:latin typeface="Times New Roman"/>
                <a:cs typeface="Times New Roman"/>
              </a:rPr>
              <a:t>is used to write code for interacting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 databases </a:t>
            </a:r>
            <a:r>
              <a:rPr sz="1400" dirty="0">
                <a:latin typeface="Times New Roman"/>
                <a:cs typeface="Times New Roman"/>
              </a:rPr>
              <a:t>in ASP.NET </a:t>
            </a:r>
            <a:r>
              <a:rPr sz="1400" spc="-5" dirty="0">
                <a:latin typeface="Times New Roman"/>
                <a:cs typeface="Times New Roman"/>
              </a:rPr>
              <a:t>Core. This includes code for creating database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models, querying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database,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performing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transactions.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2212" y="3002406"/>
            <a:ext cx="5659755" cy="5982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985" lvl="1" indent="-3429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3886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Javascript</a:t>
            </a:r>
            <a:endParaRPr sz="1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900"/>
              </a:lnSpc>
              <a:spcBef>
                <a:spcPts val="1270"/>
              </a:spcBef>
            </a:pPr>
            <a:r>
              <a:rPr sz="1400" spc="-5" dirty="0">
                <a:latin typeface="Times New Roman"/>
                <a:cs typeface="Times New Roman"/>
              </a:rPr>
              <a:t>JavaScript</a:t>
            </a:r>
            <a:r>
              <a:rPr sz="1400" dirty="0">
                <a:latin typeface="Times New Roman"/>
                <a:cs typeface="Times New Roman"/>
              </a:rPr>
              <a:t> is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scripting,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object-oriented,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cross-platform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programming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language. Objects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host environment can </a:t>
            </a:r>
            <a:r>
              <a:rPr sz="1400" dirty="0">
                <a:latin typeface="Times New Roman"/>
                <a:cs typeface="Times New Roman"/>
              </a:rPr>
              <a:t>be </a:t>
            </a:r>
            <a:r>
              <a:rPr sz="1400" spc="-5" dirty="0">
                <a:latin typeface="Times New Roman"/>
                <a:cs typeface="Times New Roman"/>
              </a:rPr>
              <a:t>connected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JavaScript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arrange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ways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operate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them.</a:t>
            </a:r>
            <a:endParaRPr sz="14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43600"/>
              </a:lnSpc>
            </a:pPr>
            <a:r>
              <a:rPr sz="1400" spc="-5" dirty="0">
                <a:latin typeface="Times New Roman"/>
                <a:cs typeface="Times New Roman"/>
              </a:rPr>
              <a:t>Standard libraries for objects </a:t>
            </a:r>
            <a:r>
              <a:rPr sz="1400" dirty="0">
                <a:latin typeface="Times New Roman"/>
                <a:cs typeface="Times New Roman"/>
              </a:rPr>
              <a:t>are </a:t>
            </a:r>
            <a:r>
              <a:rPr sz="1400" spc="-5" dirty="0">
                <a:latin typeface="Times New Roman"/>
                <a:cs typeface="Times New Roman"/>
              </a:rPr>
              <a:t>contained </a:t>
            </a:r>
            <a:r>
              <a:rPr sz="1400" dirty="0">
                <a:latin typeface="Times New Roman"/>
                <a:cs typeface="Times New Roman"/>
              </a:rPr>
              <a:t>by </a:t>
            </a:r>
            <a:r>
              <a:rPr sz="1400" spc="-5" dirty="0">
                <a:latin typeface="Times New Roman"/>
                <a:cs typeface="Times New Roman"/>
              </a:rPr>
              <a:t>JavaScript, </a:t>
            </a:r>
            <a:r>
              <a:rPr sz="1400" dirty="0">
                <a:latin typeface="Times New Roman"/>
                <a:cs typeface="Times New Roman"/>
              </a:rPr>
              <a:t>for </a:t>
            </a:r>
            <a:r>
              <a:rPr sz="1400" spc="-5" dirty="0">
                <a:latin typeface="Times New Roman"/>
                <a:cs typeface="Times New Roman"/>
              </a:rPr>
              <a:t>such </a:t>
            </a:r>
            <a:r>
              <a:rPr sz="1400" dirty="0">
                <a:latin typeface="Times New Roman"/>
                <a:cs typeface="Times New Roman"/>
              </a:rPr>
              <a:t>as </a:t>
            </a:r>
            <a:r>
              <a:rPr sz="1400" spc="-5" dirty="0">
                <a:latin typeface="Times New Roman"/>
                <a:cs typeface="Times New Roman"/>
              </a:rPr>
              <a:t>Array,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Date,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Math,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essence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component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programming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languages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instance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managers,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control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framework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statements.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adding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objects,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JavaScript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could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protracted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many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principles,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such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329565" marR="6985" lvl="2" algn="just">
              <a:lnSpc>
                <a:spcPct val="143800"/>
              </a:lnSpc>
              <a:buFont typeface="Times New Roman"/>
              <a:buChar char="•"/>
              <a:tabLst>
                <a:tab pos="43053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Client-side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JavaScript</a:t>
            </a:r>
            <a:r>
              <a:rPr sz="1400" spc="-5" dirty="0">
                <a:latin typeface="Times New Roman"/>
                <a:cs typeface="Times New Roman"/>
              </a:rPr>
              <a:t>: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JavaScript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developed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implementing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objects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controlling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browser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DOM.</a:t>
            </a:r>
            <a:r>
              <a:rPr sz="1400" dirty="0">
                <a:latin typeface="Times New Roman"/>
                <a:cs typeface="Times New Roman"/>
              </a:rPr>
              <a:t> For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instance,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</a:t>
            </a:r>
            <a:r>
              <a:rPr sz="1400" spc="-5" dirty="0">
                <a:latin typeface="Times New Roman"/>
                <a:cs typeface="Times New Roman"/>
              </a:rPr>
              <a:t> application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granted </a:t>
            </a:r>
            <a:r>
              <a:rPr sz="1400" dirty="0">
                <a:latin typeface="Times New Roman"/>
                <a:cs typeface="Times New Roman"/>
              </a:rPr>
              <a:t>by </a:t>
            </a:r>
            <a:r>
              <a:rPr sz="1400" spc="-5" dirty="0">
                <a:latin typeface="Times New Roman"/>
                <a:cs typeface="Times New Roman"/>
              </a:rPr>
              <a:t>client-side extensions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influence components </a:t>
            </a:r>
            <a:r>
              <a:rPr sz="1400" dirty="0">
                <a:latin typeface="Times New Roman"/>
                <a:cs typeface="Times New Roman"/>
              </a:rPr>
              <a:t>on an </a:t>
            </a:r>
            <a:r>
              <a:rPr sz="1400" spc="-5" dirty="0">
                <a:latin typeface="Times New Roman"/>
                <a:cs typeface="Times New Roman"/>
              </a:rPr>
              <a:t>HTML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page and answer to user behavior like </a:t>
            </a:r>
            <a:r>
              <a:rPr sz="1400" dirty="0">
                <a:latin typeface="Times New Roman"/>
                <a:cs typeface="Times New Roman"/>
              </a:rPr>
              <a:t>mouse </a:t>
            </a:r>
            <a:r>
              <a:rPr sz="1400" spc="-5" dirty="0">
                <a:latin typeface="Times New Roman"/>
                <a:cs typeface="Times New Roman"/>
              </a:rPr>
              <a:t>hovers, form input and page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changeover.</a:t>
            </a:r>
            <a:endParaRPr sz="1400">
              <a:latin typeface="Times New Roman"/>
              <a:cs typeface="Times New Roman"/>
            </a:endParaRPr>
          </a:p>
          <a:p>
            <a:pPr marL="329565" algn="just">
              <a:lnSpc>
                <a:spcPct val="100000"/>
              </a:lnSpc>
              <a:spcBef>
                <a:spcPts val="735"/>
              </a:spcBef>
            </a:pP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1996,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JavaScript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was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officially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named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ECMA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Script.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ECMA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Script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  <a:p>
            <a:pPr marL="329565" marR="5080" algn="just">
              <a:lnSpc>
                <a:spcPct val="143600"/>
              </a:lnSpc>
              <a:spcBef>
                <a:spcPts val="10"/>
              </a:spcBef>
            </a:pPr>
            <a:r>
              <a:rPr sz="1400" spc="-5" dirty="0">
                <a:latin typeface="Times New Roman"/>
                <a:cs typeface="Times New Roman"/>
              </a:rPr>
              <a:t>was released in </a:t>
            </a:r>
            <a:r>
              <a:rPr sz="1400" spc="-10" dirty="0">
                <a:latin typeface="Times New Roman"/>
                <a:cs typeface="Times New Roman"/>
              </a:rPr>
              <a:t>1998 </a:t>
            </a:r>
            <a:r>
              <a:rPr sz="1400" spc="-5" dirty="0">
                <a:latin typeface="Times New Roman"/>
                <a:cs typeface="Times New Roman"/>
              </a:rPr>
              <a:t>and ECMA Script </a:t>
            </a:r>
            <a:r>
              <a:rPr sz="1400" dirty="0">
                <a:latin typeface="Times New Roman"/>
                <a:cs typeface="Times New Roman"/>
              </a:rPr>
              <a:t>3 </a:t>
            </a:r>
            <a:r>
              <a:rPr sz="1400" spc="-5" dirty="0">
                <a:latin typeface="Times New Roman"/>
                <a:cs typeface="Times New Roman"/>
              </a:rPr>
              <a:t>was released in 1999. </a:t>
            </a:r>
            <a:r>
              <a:rPr sz="1400" dirty="0">
                <a:latin typeface="Times New Roman"/>
                <a:cs typeface="Times New Roman"/>
              </a:rPr>
              <a:t>It </a:t>
            </a:r>
            <a:r>
              <a:rPr sz="1400" spc="-5" dirty="0">
                <a:latin typeface="Times New Roman"/>
                <a:cs typeface="Times New Roman"/>
              </a:rPr>
              <a:t>is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continuously </a:t>
            </a:r>
            <a:r>
              <a:rPr sz="1400" spc="-10" dirty="0">
                <a:latin typeface="Times New Roman"/>
                <a:cs typeface="Times New Roman"/>
              </a:rPr>
              <a:t>evolving </a:t>
            </a:r>
            <a:r>
              <a:rPr sz="1400" spc="-5" dirty="0">
                <a:latin typeface="Times New Roman"/>
                <a:cs typeface="Times New Roman"/>
              </a:rPr>
              <a:t>into today's JavaScript, now </a:t>
            </a:r>
            <a:r>
              <a:rPr sz="1400" spc="5" dirty="0">
                <a:latin typeface="Times New Roman"/>
                <a:cs typeface="Times New Roman"/>
              </a:rPr>
              <a:t>works </a:t>
            </a:r>
            <a:r>
              <a:rPr sz="1400" spc="-5" dirty="0">
                <a:latin typeface="Times New Roman"/>
                <a:cs typeface="Times New Roman"/>
              </a:rPr>
              <a:t>on </a:t>
            </a:r>
            <a:r>
              <a:rPr sz="1400" spc="-10" dirty="0">
                <a:latin typeface="Times New Roman"/>
                <a:cs typeface="Times New Roman"/>
              </a:rPr>
              <a:t>all </a:t>
            </a:r>
            <a:r>
              <a:rPr sz="1400" spc="-5" dirty="0">
                <a:latin typeface="Times New Roman"/>
                <a:cs typeface="Times New Roman"/>
              </a:rPr>
              <a:t>browsers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devices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from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mobile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desktop.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Open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standard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language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used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5438" y="797407"/>
            <a:ext cx="5357495" cy="83064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4" marR="13335">
              <a:lnSpc>
                <a:spcPct val="143600"/>
              </a:lnSpc>
              <a:spcBef>
                <a:spcPts val="95"/>
              </a:spcBef>
            </a:pP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association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establish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their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own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JavaScript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applications.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ECMA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Script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Standard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parts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ECMA-262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specification.</a:t>
            </a:r>
            <a:endParaRPr sz="140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  <a:spcBef>
                <a:spcPts val="735"/>
              </a:spcBef>
            </a:pPr>
            <a:r>
              <a:rPr sz="1400" dirty="0">
                <a:latin typeface="Times New Roman"/>
                <a:cs typeface="Times New Roman"/>
              </a:rPr>
              <a:t>ISO</a:t>
            </a:r>
            <a:r>
              <a:rPr sz="1400" spc="2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has</a:t>
            </a:r>
            <a:r>
              <a:rPr sz="1400" spc="2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approved</a:t>
            </a:r>
            <a:r>
              <a:rPr sz="1400" spc="2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2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ECMA-262</a:t>
            </a:r>
            <a:r>
              <a:rPr sz="1400" spc="2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standard</a:t>
            </a:r>
            <a:r>
              <a:rPr sz="1400" spc="2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at</a:t>
            </a:r>
            <a:r>
              <a:rPr sz="1400" spc="2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ISO-16262.</a:t>
            </a:r>
            <a:r>
              <a:rPr sz="1400" spc="2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2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ECMA</a:t>
            </a:r>
            <a:endParaRPr sz="1400">
              <a:latin typeface="Times New Roman"/>
              <a:cs typeface="Times New Roman"/>
            </a:endParaRPr>
          </a:p>
          <a:p>
            <a:pPr marL="26034" marR="11430">
              <a:lnSpc>
                <a:spcPct val="143600"/>
              </a:lnSpc>
              <a:spcBef>
                <a:spcPts val="10"/>
              </a:spcBef>
            </a:pPr>
            <a:r>
              <a:rPr sz="1400" spc="-5" dirty="0">
                <a:latin typeface="Times New Roman"/>
                <a:cs typeface="Times New Roman"/>
              </a:rPr>
              <a:t>Script</a:t>
            </a:r>
            <a:r>
              <a:rPr sz="1400" spc="2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standard</a:t>
            </a:r>
            <a:r>
              <a:rPr sz="1400" spc="2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does</a:t>
            </a:r>
            <a:r>
              <a:rPr sz="1400" spc="2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not</a:t>
            </a:r>
            <a:r>
              <a:rPr sz="1400" spc="2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include</a:t>
            </a:r>
            <a:r>
              <a:rPr sz="1400" spc="2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descriptions</a:t>
            </a:r>
            <a:r>
              <a:rPr sz="1400" spc="2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spc="2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2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DOM,</a:t>
            </a:r>
            <a:r>
              <a:rPr sz="1400" spc="2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</a:t>
            </a:r>
            <a:r>
              <a:rPr sz="1400" spc="2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standardized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W3C.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3.3</a:t>
            </a:r>
            <a:r>
              <a:rPr sz="1400" b="1" spc="3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SMSS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(SQL</a:t>
            </a:r>
            <a:r>
              <a:rPr sz="1400" b="1" spc="-5" dirty="0">
                <a:latin typeface="Times New Roman"/>
                <a:cs typeface="Times New Roman"/>
              </a:rPr>
              <a:t> SERVER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MANAGEMENT STUDIO)</a:t>
            </a:r>
            <a:endParaRPr sz="1400">
              <a:latin typeface="Times New Roman"/>
              <a:cs typeface="Times New Roman"/>
            </a:endParaRPr>
          </a:p>
          <a:p>
            <a:pPr marL="26034" marR="5080">
              <a:lnSpc>
                <a:spcPct val="143700"/>
              </a:lnSpc>
              <a:spcBef>
                <a:spcPts val="15"/>
              </a:spcBef>
              <a:tabLst>
                <a:tab pos="499745" algn="l"/>
                <a:tab pos="1101090" algn="l"/>
                <a:tab pos="2165985" algn="l"/>
                <a:tab pos="2767330" algn="l"/>
                <a:tab pos="3477260" algn="l"/>
                <a:tab pos="3734435" algn="l"/>
                <a:tab pos="3949065" algn="l"/>
                <a:tab pos="4728845" algn="l"/>
              </a:tabLst>
            </a:pP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Q</a:t>
            </a:r>
            <a:r>
              <a:rPr sz="1400" dirty="0">
                <a:latin typeface="Times New Roman"/>
                <a:cs typeface="Times New Roman"/>
              </a:rPr>
              <a:t>L	Ser</a:t>
            </a:r>
            <a:r>
              <a:rPr sz="1400" spc="-10" dirty="0">
                <a:latin typeface="Times New Roman"/>
                <a:cs typeface="Times New Roman"/>
              </a:rPr>
              <a:t>v</a:t>
            </a:r>
            <a:r>
              <a:rPr sz="1400" dirty="0">
                <a:latin typeface="Times New Roman"/>
                <a:cs typeface="Times New Roman"/>
              </a:rPr>
              <a:t>er	M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gem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	S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di</a:t>
            </a:r>
            <a:r>
              <a:rPr sz="1400" dirty="0">
                <a:latin typeface="Times New Roman"/>
                <a:cs typeface="Times New Roman"/>
              </a:rPr>
              <a:t>o	(S</a:t>
            </a:r>
            <a:r>
              <a:rPr sz="1400" spc="-15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MS)	is	a	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erf</a:t>
            </a:r>
            <a:r>
              <a:rPr sz="1400" spc="-5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l	d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b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se  </a:t>
            </a:r>
            <a:r>
              <a:rPr sz="1400" spc="-5" dirty="0">
                <a:latin typeface="Times New Roman"/>
                <a:cs typeface="Times New Roman"/>
              </a:rPr>
              <a:t>management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tool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offers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numerous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advantages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developers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database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administrators.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Here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some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key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advantages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SSMS: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Efficient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database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management: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SSMS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provides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user-friendly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interface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makes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easy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create,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manage,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maintain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SQL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Server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databases.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allows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developers</a:t>
            </a:r>
            <a:r>
              <a:rPr sz="1400" dirty="0">
                <a:latin typeface="Times New Roman"/>
                <a:cs typeface="Times New Roman"/>
              </a:rPr>
              <a:t> 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manage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database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objects,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execute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queries,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generate reports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efficiently.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26034" marR="6350" algn="just">
              <a:lnSpc>
                <a:spcPct val="143800"/>
              </a:lnSpc>
              <a:buSzPct val="92857"/>
              <a:buFont typeface="Times New Roman"/>
              <a:buChar char="•"/>
              <a:tabLst>
                <a:tab pos="8953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Improved database </a:t>
            </a:r>
            <a:r>
              <a:rPr sz="1400" b="1" dirty="0">
                <a:latin typeface="Times New Roman"/>
                <a:cs typeface="Times New Roman"/>
              </a:rPr>
              <a:t>performance: </a:t>
            </a:r>
            <a:r>
              <a:rPr sz="1400" spc="-10" dirty="0">
                <a:latin typeface="Times New Roman"/>
                <a:cs typeface="Times New Roman"/>
              </a:rPr>
              <a:t>With </a:t>
            </a:r>
            <a:r>
              <a:rPr sz="1400" dirty="0">
                <a:latin typeface="Times New Roman"/>
                <a:cs typeface="Times New Roman"/>
              </a:rPr>
              <a:t>SSMS, </a:t>
            </a:r>
            <a:r>
              <a:rPr sz="1400" spc="-5" dirty="0">
                <a:latin typeface="Times New Roman"/>
                <a:cs typeface="Times New Roman"/>
              </a:rPr>
              <a:t>developers can optimize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database performance by analyzing query plans, identifying performance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bottlenecks,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optimizing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database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design.</a:t>
            </a:r>
            <a:r>
              <a:rPr sz="1400" dirty="0">
                <a:latin typeface="Times New Roman"/>
                <a:cs typeface="Times New Roman"/>
              </a:rPr>
              <a:t> SSMS </a:t>
            </a:r>
            <a:r>
              <a:rPr sz="1400" spc="-5" dirty="0">
                <a:latin typeface="Times New Roman"/>
                <a:cs typeface="Times New Roman"/>
              </a:rPr>
              <a:t>provides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tools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monitoring performance, identifying slow-running queries, </a:t>
            </a:r>
            <a:r>
              <a:rPr sz="140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tuning the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database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improve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performance.</a:t>
            </a:r>
            <a:endParaRPr sz="1400">
              <a:latin typeface="Times New Roman"/>
              <a:cs typeface="Times New Roman"/>
            </a:endParaRPr>
          </a:p>
          <a:p>
            <a:pPr marL="26034" marR="8255" algn="just">
              <a:lnSpc>
                <a:spcPct val="143600"/>
              </a:lnSpc>
              <a:spcBef>
                <a:spcPts val="10"/>
              </a:spcBef>
              <a:buSzPct val="92857"/>
              <a:buFont typeface="Times New Roman"/>
              <a:buChar char="•"/>
              <a:tabLst>
                <a:tab pos="89535" algn="l"/>
              </a:tabLst>
            </a:pPr>
            <a:r>
              <a:rPr sz="1400" b="1" dirty="0">
                <a:latin typeface="Times New Roman"/>
                <a:cs typeface="Times New Roman"/>
              </a:rPr>
              <a:t>Enhanced </a:t>
            </a:r>
            <a:r>
              <a:rPr sz="1400" b="1" spc="-5" dirty="0">
                <a:latin typeface="Times New Roman"/>
                <a:cs typeface="Times New Roman"/>
              </a:rPr>
              <a:t>security: </a:t>
            </a:r>
            <a:r>
              <a:rPr sz="1400" dirty="0">
                <a:latin typeface="Times New Roman"/>
                <a:cs typeface="Times New Roman"/>
              </a:rPr>
              <a:t>SSMS </a:t>
            </a:r>
            <a:r>
              <a:rPr sz="1400" spc="-5" dirty="0">
                <a:latin typeface="Times New Roman"/>
                <a:cs typeface="Times New Roman"/>
              </a:rPr>
              <a:t>provides </a:t>
            </a:r>
            <a:r>
              <a:rPr sz="1400" spc="-10" dirty="0">
                <a:latin typeface="Times New Roman"/>
                <a:cs typeface="Times New Roman"/>
              </a:rPr>
              <a:t>robust </a:t>
            </a:r>
            <a:r>
              <a:rPr sz="1400" spc="-5" dirty="0">
                <a:latin typeface="Times New Roman"/>
                <a:cs typeface="Times New Roman"/>
              </a:rPr>
              <a:t>security features that help </a:t>
            </a:r>
            <a:r>
              <a:rPr sz="1400" dirty="0">
                <a:latin typeface="Times New Roman"/>
                <a:cs typeface="Times New Roman"/>
              </a:rPr>
              <a:t> ensure the </a:t>
            </a:r>
            <a:r>
              <a:rPr sz="1400" spc="-5" dirty="0">
                <a:latin typeface="Times New Roman"/>
                <a:cs typeface="Times New Roman"/>
              </a:rPr>
              <a:t>protection </a:t>
            </a:r>
            <a:r>
              <a:rPr sz="1400" spc="1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sensitive data. </a:t>
            </a:r>
            <a:r>
              <a:rPr sz="1400" dirty="0">
                <a:latin typeface="Times New Roman"/>
                <a:cs typeface="Times New Roman"/>
              </a:rPr>
              <a:t>It </a:t>
            </a:r>
            <a:r>
              <a:rPr sz="1400" spc="-5" dirty="0">
                <a:latin typeface="Times New Roman"/>
                <a:cs typeface="Times New Roman"/>
              </a:rPr>
              <a:t>includes support </a:t>
            </a:r>
            <a:r>
              <a:rPr sz="1400" dirty="0">
                <a:latin typeface="Times New Roman"/>
                <a:cs typeface="Times New Roman"/>
              </a:rPr>
              <a:t>for </a:t>
            </a:r>
            <a:r>
              <a:rPr sz="1400" spc="-5" dirty="0">
                <a:latin typeface="Times New Roman"/>
                <a:cs typeface="Times New Roman"/>
              </a:rPr>
              <a:t>encryption,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authentication,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authorization,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allows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developers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configure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permissions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audit trails.</a:t>
            </a:r>
            <a:endParaRPr sz="1400">
              <a:latin typeface="Times New Roman"/>
              <a:cs typeface="Times New Roman"/>
            </a:endParaRPr>
          </a:p>
          <a:p>
            <a:pPr marL="26034" marR="6985" algn="just">
              <a:lnSpc>
                <a:spcPct val="143600"/>
              </a:lnSpc>
              <a:spcBef>
                <a:spcPts val="15"/>
              </a:spcBef>
              <a:buSzPct val="92857"/>
              <a:buFont typeface="Times New Roman"/>
              <a:buChar char="•"/>
              <a:tabLst>
                <a:tab pos="8953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Scalability: </a:t>
            </a:r>
            <a:r>
              <a:rPr sz="1400" spc="-10" dirty="0">
                <a:latin typeface="Times New Roman"/>
                <a:cs typeface="Times New Roman"/>
              </a:rPr>
              <a:t>SQL </a:t>
            </a:r>
            <a:r>
              <a:rPr sz="1400" dirty="0">
                <a:latin typeface="Times New Roman"/>
                <a:cs typeface="Times New Roman"/>
              </a:rPr>
              <a:t>Server </a:t>
            </a:r>
            <a:r>
              <a:rPr sz="1400" spc="-5" dirty="0">
                <a:latin typeface="Times New Roman"/>
                <a:cs typeface="Times New Roman"/>
              </a:rPr>
              <a:t>is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scalable database platform that can handle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large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volumes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high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levels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activity.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SSMS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tools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 </a:t>
            </a:r>
            <a:r>
              <a:rPr sz="1400" spc="-5" dirty="0">
                <a:latin typeface="Times New Roman"/>
                <a:cs typeface="Times New Roman"/>
              </a:rPr>
              <a:t>monitoring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performance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scaling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up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 </a:t>
            </a:r>
            <a:r>
              <a:rPr sz="1400" spc="-5" dirty="0">
                <a:latin typeface="Times New Roman"/>
                <a:cs typeface="Times New Roman"/>
              </a:rPr>
              <a:t>down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needed.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93847" y="840310"/>
            <a:ext cx="1740535" cy="680956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490"/>
              </a:spcBef>
            </a:pPr>
            <a:r>
              <a:rPr b="1" dirty="0">
                <a:latin typeface="Arial"/>
                <a:cs typeface="Arial"/>
              </a:rPr>
              <a:t>MAY-2023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b="1" spc="-5" dirty="0">
                <a:latin typeface="Times New Roman"/>
                <a:cs typeface="Times New Roman"/>
              </a:rPr>
              <a:t>DECLARATION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8996" y="2005939"/>
            <a:ext cx="5488305" cy="3483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2600"/>
              </a:lnSpc>
              <a:spcBef>
                <a:spcPts val="100"/>
              </a:spcBef>
            </a:pPr>
            <a:r>
              <a:rPr sz="2000" i="1" dirty="0">
                <a:latin typeface="Times New Roman"/>
                <a:cs typeface="Times New Roman"/>
              </a:rPr>
              <a:t>I hereby </a:t>
            </a:r>
            <a:r>
              <a:rPr sz="2000" i="1" spc="-5" dirty="0">
                <a:latin typeface="Times New Roman"/>
                <a:cs typeface="Times New Roman"/>
              </a:rPr>
              <a:t>declare that this submission </a:t>
            </a:r>
            <a:r>
              <a:rPr sz="2000" i="1" dirty="0">
                <a:latin typeface="Times New Roman"/>
                <a:cs typeface="Times New Roman"/>
              </a:rPr>
              <a:t>is </a:t>
            </a:r>
            <a:r>
              <a:rPr sz="2000" i="1" spc="-5" dirty="0">
                <a:latin typeface="Times New Roman"/>
                <a:cs typeface="Times New Roman"/>
              </a:rPr>
              <a:t>my </a:t>
            </a:r>
            <a:r>
              <a:rPr sz="2000" i="1" dirty="0">
                <a:latin typeface="Times New Roman"/>
                <a:cs typeface="Times New Roman"/>
              </a:rPr>
              <a:t>own </a:t>
            </a:r>
            <a:r>
              <a:rPr sz="2000" i="1" spc="-5" dirty="0">
                <a:latin typeface="Times New Roman"/>
                <a:cs typeface="Times New Roman"/>
              </a:rPr>
              <a:t>work and that, to the best </a:t>
            </a:r>
            <a:r>
              <a:rPr sz="2000" i="1" dirty="0">
                <a:latin typeface="Times New Roman"/>
                <a:cs typeface="Times New Roman"/>
              </a:rPr>
              <a:t>of 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my </a:t>
            </a:r>
            <a:r>
              <a:rPr sz="2000" i="1" spc="-5" dirty="0">
                <a:latin typeface="Times New Roman"/>
                <a:cs typeface="Times New Roman"/>
              </a:rPr>
              <a:t>knowledge and belief, it </a:t>
            </a:r>
            <a:r>
              <a:rPr sz="2000" i="1" spc="-10" dirty="0">
                <a:latin typeface="Times New Roman"/>
                <a:cs typeface="Times New Roman"/>
              </a:rPr>
              <a:t>contains </a:t>
            </a:r>
            <a:r>
              <a:rPr sz="2000" i="1" spc="-5" dirty="0">
                <a:latin typeface="Times New Roman"/>
                <a:cs typeface="Times New Roman"/>
              </a:rPr>
              <a:t>no material previously published or 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written</a:t>
            </a:r>
            <a:r>
              <a:rPr sz="2000" i="1" spc="-6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by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another</a:t>
            </a:r>
            <a:r>
              <a:rPr sz="2000" i="1" spc="-5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person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nor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material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which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to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substantial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extent</a:t>
            </a:r>
            <a:r>
              <a:rPr sz="2000" i="1" spc="-5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has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been </a:t>
            </a:r>
            <a:r>
              <a:rPr sz="2000" i="1" spc="-34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accepted for the award of any other degree </a:t>
            </a:r>
            <a:r>
              <a:rPr sz="2000" i="1" dirty="0">
                <a:latin typeface="Times New Roman"/>
                <a:cs typeface="Times New Roman"/>
              </a:rPr>
              <a:t>or diploma </a:t>
            </a:r>
            <a:r>
              <a:rPr sz="2000" i="1" spc="-5" dirty="0">
                <a:latin typeface="Times New Roman"/>
                <a:cs typeface="Times New Roman"/>
              </a:rPr>
              <a:t>of the university or 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other</a:t>
            </a:r>
            <a:r>
              <a:rPr sz="2000" i="1" spc="-8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institute</a:t>
            </a:r>
            <a:r>
              <a:rPr sz="2000" i="1" spc="-8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of</a:t>
            </a:r>
            <a:r>
              <a:rPr sz="2000" i="1" spc="-8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higher</a:t>
            </a:r>
            <a:r>
              <a:rPr sz="2000" i="1" spc="-8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learning,</a:t>
            </a:r>
            <a:r>
              <a:rPr sz="2000" i="1" spc="-9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except</a:t>
            </a:r>
            <a:r>
              <a:rPr sz="2000" i="1" spc="-8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where</a:t>
            </a:r>
            <a:r>
              <a:rPr sz="2000" i="1" spc="-9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due</a:t>
            </a:r>
            <a:r>
              <a:rPr sz="2000" i="1" spc="-8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acknowledgment</a:t>
            </a:r>
            <a:r>
              <a:rPr sz="2000" i="1" spc="-9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has</a:t>
            </a:r>
            <a:r>
              <a:rPr sz="2000" i="1" spc="-8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been </a:t>
            </a:r>
            <a:r>
              <a:rPr sz="2000" i="1" spc="-34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made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in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the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text.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48AE73-9134-58B9-15AC-F2FAC72CF917}"/>
              </a:ext>
            </a:extLst>
          </p:cNvPr>
          <p:cNvSpPr txBox="1"/>
          <p:nvPr/>
        </p:nvSpPr>
        <p:spPr>
          <a:xfrm>
            <a:off x="1218996" y="6324600"/>
            <a:ext cx="4343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Signature:</a:t>
            </a:r>
          </a:p>
          <a:p>
            <a:r>
              <a:rPr lang="en-US" dirty="0"/>
              <a:t>Name: Tushar</a:t>
            </a:r>
          </a:p>
          <a:p>
            <a:r>
              <a:rPr lang="en-US" dirty="0"/>
              <a:t>Roll no:1907830100101</a:t>
            </a:r>
          </a:p>
          <a:p>
            <a:r>
              <a:rPr lang="en-US" dirty="0"/>
              <a:t>Date:10/05/2023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9FD7AB-F405-BEA3-0B29-C615CB388B05}"/>
              </a:ext>
            </a:extLst>
          </p:cNvPr>
          <p:cNvSpPr txBox="1"/>
          <p:nvPr/>
        </p:nvSpPr>
        <p:spPr>
          <a:xfrm>
            <a:off x="1218996" y="7848600"/>
            <a:ext cx="26672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Signature:</a:t>
            </a:r>
          </a:p>
          <a:p>
            <a:r>
              <a:rPr lang="en-US" dirty="0"/>
              <a:t>Name: Farzan Haider</a:t>
            </a:r>
          </a:p>
          <a:p>
            <a:r>
              <a:rPr lang="en-US" dirty="0"/>
              <a:t>Roll no:1907830100029</a:t>
            </a:r>
          </a:p>
          <a:p>
            <a:r>
              <a:rPr lang="en-US" dirty="0"/>
              <a:t>Date:10/05/2023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797407"/>
            <a:ext cx="5345430" cy="76936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795" algn="just">
              <a:lnSpc>
                <a:spcPct val="143800"/>
              </a:lnSpc>
              <a:spcBef>
                <a:spcPts val="95"/>
              </a:spcBef>
              <a:buSzPct val="92857"/>
              <a:buFont typeface="Times New Roman"/>
              <a:buChar char="•"/>
              <a:tabLst>
                <a:tab pos="762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History: </a:t>
            </a:r>
            <a:r>
              <a:rPr sz="1400" dirty="0">
                <a:latin typeface="Times New Roman"/>
                <a:cs typeface="Times New Roman"/>
              </a:rPr>
              <a:t>SSMS has </a:t>
            </a:r>
            <a:r>
              <a:rPr sz="1400" spc="-5" dirty="0">
                <a:latin typeface="Times New Roman"/>
                <a:cs typeface="Times New Roman"/>
              </a:rPr>
              <a:t>been around since the </a:t>
            </a:r>
            <a:r>
              <a:rPr sz="1400" dirty="0">
                <a:latin typeface="Times New Roman"/>
                <a:cs typeface="Times New Roman"/>
              </a:rPr>
              <a:t>early </a:t>
            </a:r>
            <a:r>
              <a:rPr sz="1400" spc="-5" dirty="0">
                <a:latin typeface="Times New Roman"/>
                <a:cs typeface="Times New Roman"/>
              </a:rPr>
              <a:t>days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SQL </a:t>
            </a:r>
            <a:r>
              <a:rPr sz="1400" dirty="0">
                <a:latin typeface="Times New Roman"/>
                <a:cs typeface="Times New Roman"/>
              </a:rPr>
              <a:t>Server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long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history</a:t>
            </a:r>
            <a:r>
              <a:rPr sz="1400" dirty="0">
                <a:latin typeface="Times New Roman"/>
                <a:cs typeface="Times New Roman"/>
              </a:rPr>
              <a:t> 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development.</a:t>
            </a:r>
            <a:r>
              <a:rPr sz="1400" dirty="0">
                <a:latin typeface="Times New Roman"/>
                <a:cs typeface="Times New Roman"/>
              </a:rPr>
              <a:t> It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been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continuously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improved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updated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meet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changing</a:t>
            </a:r>
            <a:r>
              <a:rPr sz="1400" spc="-5" dirty="0">
                <a:latin typeface="Times New Roman"/>
                <a:cs typeface="Times New Roman"/>
              </a:rPr>
              <a:t> needs</a:t>
            </a:r>
            <a:r>
              <a:rPr sz="1400" dirty="0">
                <a:latin typeface="Times New Roman"/>
                <a:cs typeface="Times New Roman"/>
              </a:rPr>
              <a:t> 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developers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database administrators.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Times New Roman"/>
                <a:cs typeface="Times New Roman"/>
              </a:rPr>
              <a:t>Some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common challenges include:</a:t>
            </a:r>
            <a:endParaRPr sz="1400">
              <a:latin typeface="Times New Roman"/>
              <a:cs typeface="Times New Roman"/>
            </a:endParaRPr>
          </a:p>
          <a:p>
            <a:pPr marL="75565" indent="-63500" algn="just">
              <a:lnSpc>
                <a:spcPct val="100000"/>
              </a:lnSpc>
              <a:spcBef>
                <a:spcPts val="730"/>
              </a:spcBef>
              <a:buSzPct val="92857"/>
              <a:buFont typeface="Times New Roman"/>
              <a:buChar char="•"/>
              <a:tabLst>
                <a:tab pos="762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Complexity:</a:t>
            </a:r>
            <a:r>
              <a:rPr sz="1400" b="1" spc="1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SSMS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1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complex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tool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1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many</a:t>
            </a:r>
            <a:r>
              <a:rPr sz="1400" spc="1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features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options,</a:t>
            </a:r>
            <a:endParaRPr sz="14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3600"/>
              </a:lnSpc>
              <a:spcBef>
                <a:spcPts val="15"/>
              </a:spcBef>
            </a:pPr>
            <a:r>
              <a:rPr sz="1400" spc="-5" dirty="0">
                <a:latin typeface="Times New Roman"/>
                <a:cs typeface="Times New Roman"/>
              </a:rPr>
              <a:t>which can </a:t>
            </a:r>
            <a:r>
              <a:rPr sz="1400" dirty="0">
                <a:latin typeface="Times New Roman"/>
                <a:cs typeface="Times New Roman"/>
              </a:rPr>
              <a:t>make it </a:t>
            </a:r>
            <a:r>
              <a:rPr sz="1400" spc="-5" dirty="0">
                <a:latin typeface="Times New Roman"/>
                <a:cs typeface="Times New Roman"/>
              </a:rPr>
              <a:t>difficult </a:t>
            </a:r>
            <a:r>
              <a:rPr sz="1400" dirty="0">
                <a:latin typeface="Times New Roman"/>
                <a:cs typeface="Times New Roman"/>
              </a:rPr>
              <a:t>for </a:t>
            </a:r>
            <a:r>
              <a:rPr sz="1400" spc="-5" dirty="0">
                <a:latin typeface="Times New Roman"/>
                <a:cs typeface="Times New Roman"/>
              </a:rPr>
              <a:t>new </a:t>
            </a:r>
            <a:r>
              <a:rPr sz="1400" dirty="0">
                <a:latin typeface="Times New Roman"/>
                <a:cs typeface="Times New Roman"/>
              </a:rPr>
              <a:t>users </a:t>
            </a:r>
            <a:r>
              <a:rPr sz="1400" spc="-5" dirty="0">
                <a:latin typeface="Times New Roman"/>
                <a:cs typeface="Times New Roman"/>
              </a:rPr>
              <a:t>to learn. Developers </a:t>
            </a:r>
            <a:r>
              <a:rPr sz="1400" dirty="0">
                <a:latin typeface="Times New Roman"/>
                <a:cs typeface="Times New Roman"/>
              </a:rPr>
              <a:t>may </a:t>
            </a:r>
            <a:r>
              <a:rPr sz="1400" spc="-5" dirty="0">
                <a:latin typeface="Times New Roman"/>
                <a:cs typeface="Times New Roman"/>
              </a:rPr>
              <a:t>need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spend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time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familiarizing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themselves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various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features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menus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order 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SSMS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effectively.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3600"/>
              </a:lnSpc>
              <a:spcBef>
                <a:spcPts val="5"/>
              </a:spcBef>
              <a:buSzPct val="92857"/>
              <a:buFont typeface="Times New Roman"/>
              <a:buChar char="•"/>
              <a:tabLst>
                <a:tab pos="762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Performance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tuning</a:t>
            </a:r>
            <a:r>
              <a:rPr sz="1400" spc="-5" dirty="0">
                <a:latin typeface="Times New Roman"/>
                <a:cs typeface="Times New Roman"/>
              </a:rPr>
              <a:t>: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While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SSMS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provides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tools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optimizing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database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performance,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still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challenging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identify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resolve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performance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issues. Developers </a:t>
            </a:r>
            <a:r>
              <a:rPr sz="1400" dirty="0">
                <a:latin typeface="Times New Roman"/>
                <a:cs typeface="Times New Roman"/>
              </a:rPr>
              <a:t>may </a:t>
            </a:r>
            <a:r>
              <a:rPr sz="1400" spc="-5" dirty="0">
                <a:latin typeface="Times New Roman"/>
                <a:cs typeface="Times New Roman"/>
              </a:rPr>
              <a:t>need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10" dirty="0">
                <a:latin typeface="Times New Roman"/>
                <a:cs typeface="Times New Roman"/>
              </a:rPr>
              <a:t>spend </a:t>
            </a:r>
            <a:r>
              <a:rPr sz="1400" spc="-5" dirty="0">
                <a:latin typeface="Times New Roman"/>
                <a:cs typeface="Times New Roman"/>
              </a:rPr>
              <a:t>time analyzing query plans and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database performance </a:t>
            </a:r>
            <a:r>
              <a:rPr sz="1400" dirty="0">
                <a:latin typeface="Times New Roman"/>
                <a:cs typeface="Times New Roman"/>
              </a:rPr>
              <a:t>metrics </a:t>
            </a:r>
            <a:r>
              <a:rPr sz="1400" spc="-5" dirty="0">
                <a:latin typeface="Times New Roman"/>
                <a:cs typeface="Times New Roman"/>
              </a:rPr>
              <a:t>in order </a:t>
            </a:r>
            <a:r>
              <a:rPr sz="1400" dirty="0">
                <a:latin typeface="Times New Roman"/>
                <a:cs typeface="Times New Roman"/>
              </a:rPr>
              <a:t>to identify </a:t>
            </a:r>
            <a:r>
              <a:rPr sz="1400" spc="-5" dirty="0">
                <a:latin typeface="Times New Roman"/>
                <a:cs typeface="Times New Roman"/>
              </a:rPr>
              <a:t>performance bottlenecks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optimize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query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performance.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  <a:buSzPct val="92857"/>
              <a:buFont typeface="Times New Roman"/>
              <a:buChar char="•"/>
              <a:tabLst>
                <a:tab pos="762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Database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design: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Designing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</a:t>
            </a:r>
            <a:r>
              <a:rPr sz="1400" spc="-5" dirty="0">
                <a:latin typeface="Times New Roman"/>
                <a:cs typeface="Times New Roman"/>
              </a:rPr>
              <a:t> efficient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database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schema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dirty="0">
                <a:latin typeface="Times New Roman"/>
                <a:cs typeface="Times New Roman"/>
              </a:rPr>
              <a:t> be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challenging,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particularly</a:t>
            </a:r>
            <a:r>
              <a:rPr sz="1400" dirty="0">
                <a:latin typeface="Times New Roman"/>
                <a:cs typeface="Times New Roman"/>
              </a:rPr>
              <a:t> for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complex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databases.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Developers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carefully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consider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modeling,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table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relationships,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indexing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strategies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order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ensure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optimal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performance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integrity.</a:t>
            </a:r>
            <a:endParaRPr sz="14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43800"/>
              </a:lnSpc>
              <a:buSzPct val="92857"/>
              <a:buFont typeface="Times New Roman"/>
              <a:buChar char="•"/>
              <a:tabLst>
                <a:tab pos="762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Security: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While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SSMS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robust</a:t>
            </a:r>
            <a:r>
              <a:rPr sz="1400" spc="-5" dirty="0">
                <a:latin typeface="Times New Roman"/>
                <a:cs typeface="Times New Roman"/>
              </a:rPr>
              <a:t> security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features,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configuring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security can </a:t>
            </a:r>
            <a:r>
              <a:rPr sz="1400" dirty="0">
                <a:latin typeface="Times New Roman"/>
                <a:cs typeface="Times New Roman"/>
              </a:rPr>
              <a:t>be </a:t>
            </a:r>
            <a:r>
              <a:rPr sz="1400" spc="-5" dirty="0">
                <a:latin typeface="Times New Roman"/>
                <a:cs typeface="Times New Roman"/>
              </a:rPr>
              <a:t>challenging. Developers need to understand the various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security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options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settings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order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ensure</a:t>
            </a:r>
            <a:r>
              <a:rPr sz="1400" dirty="0">
                <a:latin typeface="Times New Roman"/>
                <a:cs typeface="Times New Roman"/>
              </a:rPr>
              <a:t> that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sensitive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protected.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797407"/>
            <a:ext cx="5344160" cy="7079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890" algn="just">
              <a:lnSpc>
                <a:spcPct val="143800"/>
              </a:lnSpc>
              <a:spcBef>
                <a:spcPts val="95"/>
              </a:spcBef>
              <a:buSzPct val="92857"/>
              <a:buFont typeface="Times New Roman"/>
              <a:buChar char="•"/>
              <a:tabLst>
                <a:tab pos="762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Migration: </a:t>
            </a:r>
            <a:r>
              <a:rPr sz="1400" spc="-5" dirty="0">
                <a:latin typeface="Times New Roman"/>
                <a:cs typeface="Times New Roman"/>
              </a:rPr>
              <a:t>Migrating databases from one platform to another </a:t>
            </a:r>
            <a:r>
              <a:rPr sz="1400" dirty="0">
                <a:latin typeface="Times New Roman"/>
                <a:cs typeface="Times New Roman"/>
              </a:rPr>
              <a:t>can </a:t>
            </a:r>
            <a:r>
              <a:rPr sz="1400" spc="-5" dirty="0">
                <a:latin typeface="Times New Roman"/>
                <a:cs typeface="Times New Roman"/>
              </a:rPr>
              <a:t>be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challenging, particularly when dealing with large and complex databases.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Developers </a:t>
            </a:r>
            <a:r>
              <a:rPr sz="1400" dirty="0">
                <a:latin typeface="Times New Roman"/>
                <a:cs typeface="Times New Roman"/>
              </a:rPr>
              <a:t>may </a:t>
            </a:r>
            <a:r>
              <a:rPr sz="1400" spc="-5" dirty="0">
                <a:latin typeface="Times New Roman"/>
                <a:cs typeface="Times New Roman"/>
              </a:rPr>
              <a:t>need to spend time testing and validating the migration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process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ensure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</a:t>
            </a:r>
            <a:r>
              <a:rPr sz="1400" dirty="0">
                <a:latin typeface="Times New Roman"/>
                <a:cs typeface="Times New Roman"/>
              </a:rPr>
              <a:t> data</a:t>
            </a:r>
            <a:r>
              <a:rPr sz="1400" spc="-5" dirty="0">
                <a:latin typeface="Times New Roman"/>
                <a:cs typeface="Times New Roman"/>
              </a:rPr>
              <a:t> is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accurately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securely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transferred.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  <a:buSzPct val="92857"/>
              <a:buFont typeface="Times New Roman"/>
              <a:buChar char="•"/>
              <a:tabLst>
                <a:tab pos="762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Despite: </a:t>
            </a:r>
            <a:r>
              <a:rPr sz="1400" spc="-5" dirty="0">
                <a:latin typeface="Times New Roman"/>
                <a:cs typeface="Times New Roman"/>
              </a:rPr>
              <a:t>its many advantages, there </a:t>
            </a:r>
            <a:r>
              <a:rPr sz="1400" dirty="0">
                <a:latin typeface="Times New Roman"/>
                <a:cs typeface="Times New Roman"/>
              </a:rPr>
              <a:t>are </a:t>
            </a:r>
            <a:r>
              <a:rPr sz="1400" spc="-5" dirty="0">
                <a:latin typeface="Times New Roman"/>
                <a:cs typeface="Times New Roman"/>
              </a:rPr>
              <a:t>some challenges that developers </a:t>
            </a:r>
            <a:r>
              <a:rPr sz="1400" dirty="0">
                <a:latin typeface="Times New Roman"/>
                <a:cs typeface="Times New Roman"/>
              </a:rPr>
              <a:t> may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face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when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using</a:t>
            </a:r>
            <a:r>
              <a:rPr sz="1400" dirty="0">
                <a:latin typeface="Times New Roman"/>
                <a:cs typeface="Times New Roman"/>
              </a:rPr>
              <a:t> SSMS.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such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challenge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database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design.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Developers must ensure that the database </a:t>
            </a: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designed properly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ensure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optimal performance </a:t>
            </a:r>
            <a:r>
              <a:rPr sz="140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scalability. This includes </a:t>
            </a:r>
            <a:r>
              <a:rPr sz="1400" spc="5" dirty="0">
                <a:latin typeface="Times New Roman"/>
                <a:cs typeface="Times New Roman"/>
              </a:rPr>
              <a:t>proper </a:t>
            </a:r>
            <a:r>
              <a:rPr sz="1400" spc="-5" dirty="0">
                <a:latin typeface="Times New Roman"/>
                <a:cs typeface="Times New Roman"/>
              </a:rPr>
              <a:t>table design,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normalization, indexing,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partitioning. Improper database design can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result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slow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performance,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difficulty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scaling,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inconsistency.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43800"/>
              </a:lnSpc>
              <a:buSzPct val="92857"/>
              <a:buChar char="•"/>
              <a:tabLst>
                <a:tab pos="76200" algn="l"/>
              </a:tabLst>
            </a:pPr>
            <a:r>
              <a:rPr sz="1400" spc="-5" dirty="0">
                <a:latin typeface="Times New Roman"/>
                <a:cs typeface="Times New Roman"/>
              </a:rPr>
              <a:t>Another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challenge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developers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may</a:t>
            </a:r>
            <a:r>
              <a:rPr sz="1400" dirty="0">
                <a:latin typeface="Times New Roman"/>
                <a:cs typeface="Times New Roman"/>
              </a:rPr>
              <a:t> face is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migration.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When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migrating data from one database to another, developers must </a:t>
            </a:r>
            <a:r>
              <a:rPr sz="1400" dirty="0">
                <a:latin typeface="Times New Roman"/>
                <a:cs typeface="Times New Roman"/>
              </a:rPr>
              <a:t>ensure </a:t>
            </a:r>
            <a:r>
              <a:rPr sz="1400" spc="-5" dirty="0">
                <a:latin typeface="Times New Roman"/>
                <a:cs typeface="Times New Roman"/>
              </a:rPr>
              <a:t>that </a:t>
            </a:r>
            <a:r>
              <a:rPr sz="1400" dirty="0">
                <a:latin typeface="Times New Roman"/>
                <a:cs typeface="Times New Roman"/>
              </a:rPr>
              <a:t> the </a:t>
            </a:r>
            <a:r>
              <a:rPr sz="1400" spc="-5" dirty="0">
                <a:latin typeface="Times New Roman"/>
                <a:cs typeface="Times New Roman"/>
              </a:rPr>
              <a:t>data is migrated accurately and completely. This can </a:t>
            </a:r>
            <a:r>
              <a:rPr sz="1400" dirty="0">
                <a:latin typeface="Times New Roman"/>
                <a:cs typeface="Times New Roman"/>
              </a:rPr>
              <a:t>be a </a:t>
            </a:r>
            <a:r>
              <a:rPr sz="1400" spc="-5" dirty="0">
                <a:latin typeface="Times New Roman"/>
                <a:cs typeface="Times New Roman"/>
              </a:rPr>
              <a:t>complex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process, especially when dealing with large volumes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data </a:t>
            </a:r>
            <a:r>
              <a:rPr sz="1400" dirty="0">
                <a:latin typeface="Times New Roman"/>
                <a:cs typeface="Times New Roman"/>
              </a:rPr>
              <a:t>or </a:t>
            </a:r>
            <a:r>
              <a:rPr sz="1400" spc="-5" dirty="0">
                <a:latin typeface="Times New Roman"/>
                <a:cs typeface="Times New Roman"/>
              </a:rPr>
              <a:t>complex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database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structures.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12700" marR="6985" algn="just">
              <a:lnSpc>
                <a:spcPct val="143800"/>
              </a:lnSpc>
              <a:buSzPct val="92857"/>
              <a:buChar char="•"/>
              <a:tabLst>
                <a:tab pos="76200" algn="l"/>
              </a:tabLst>
            </a:pPr>
            <a:r>
              <a:rPr sz="1400" dirty="0">
                <a:latin typeface="Times New Roman"/>
                <a:cs typeface="Times New Roman"/>
              </a:rPr>
              <a:t>In </a:t>
            </a:r>
            <a:r>
              <a:rPr sz="1400" spc="-5" dirty="0">
                <a:latin typeface="Times New Roman"/>
                <a:cs typeface="Times New Roman"/>
              </a:rPr>
              <a:t>addition, SSMS requires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certain level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expertise and experience to </a:t>
            </a:r>
            <a:r>
              <a:rPr sz="1400" dirty="0">
                <a:latin typeface="Times New Roman"/>
                <a:cs typeface="Times New Roman"/>
              </a:rPr>
              <a:t> use </a:t>
            </a:r>
            <a:r>
              <a:rPr sz="1400" spc="-5" dirty="0">
                <a:latin typeface="Times New Roman"/>
                <a:cs typeface="Times New Roman"/>
              </a:rPr>
              <a:t>effectively.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Developers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must have</a:t>
            </a:r>
            <a:r>
              <a:rPr sz="1400" dirty="0">
                <a:latin typeface="Times New Roman"/>
                <a:cs typeface="Times New Roman"/>
              </a:rPr>
              <a:t> a </a:t>
            </a:r>
            <a:r>
              <a:rPr sz="1400" spc="-5" dirty="0">
                <a:latin typeface="Times New Roman"/>
                <a:cs typeface="Times New Roman"/>
              </a:rPr>
              <a:t>strong understanding</a:t>
            </a:r>
            <a:r>
              <a:rPr sz="1400" dirty="0">
                <a:latin typeface="Times New Roman"/>
                <a:cs typeface="Times New Roman"/>
              </a:rPr>
              <a:t> of </a:t>
            </a:r>
            <a:r>
              <a:rPr sz="1400" spc="-10" dirty="0">
                <a:latin typeface="Times New Roman"/>
                <a:cs typeface="Times New Roman"/>
              </a:rPr>
              <a:t>SQL 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Server </a:t>
            </a:r>
            <a:r>
              <a:rPr sz="1400" spc="-5" dirty="0">
                <a:latin typeface="Times New Roman"/>
                <a:cs typeface="Times New Roman"/>
              </a:rPr>
              <a:t>and database management principles to use </a:t>
            </a:r>
            <a:r>
              <a:rPr sz="1400" dirty="0">
                <a:latin typeface="Times New Roman"/>
                <a:cs typeface="Times New Roman"/>
              </a:rPr>
              <a:t>SSMS </a:t>
            </a:r>
            <a:r>
              <a:rPr sz="1400" spc="-5" dirty="0">
                <a:latin typeface="Times New Roman"/>
                <a:cs typeface="Times New Roman"/>
              </a:rPr>
              <a:t>effectively. This </a:t>
            </a:r>
            <a:r>
              <a:rPr sz="1400" dirty="0">
                <a:latin typeface="Times New Roman"/>
                <a:cs typeface="Times New Roman"/>
              </a:rPr>
              <a:t> can </a:t>
            </a:r>
            <a:r>
              <a:rPr sz="1400" spc="-5" dirty="0">
                <a:latin typeface="Times New Roman"/>
                <a:cs typeface="Times New Roman"/>
              </a:rPr>
              <a:t>be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challenge for developers who </a:t>
            </a:r>
            <a:r>
              <a:rPr sz="1400" dirty="0">
                <a:latin typeface="Times New Roman"/>
                <a:cs typeface="Times New Roman"/>
              </a:rPr>
              <a:t>are </a:t>
            </a:r>
            <a:r>
              <a:rPr sz="1400" spc="-5" dirty="0">
                <a:latin typeface="Times New Roman"/>
                <a:cs typeface="Times New Roman"/>
              </a:rPr>
              <a:t>new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database management </a:t>
            </a:r>
            <a:r>
              <a:rPr sz="1400" dirty="0">
                <a:latin typeface="Times New Roman"/>
                <a:cs typeface="Times New Roman"/>
              </a:rPr>
              <a:t>or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5" dirty="0">
                <a:latin typeface="Times New Roman"/>
                <a:cs typeface="Times New Roman"/>
              </a:rPr>
              <a:t> unfamiliar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SQL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Server.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797407"/>
            <a:ext cx="5344160" cy="8306434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400" b="1" spc="-5" dirty="0">
                <a:latin typeface="Times New Roman"/>
                <a:cs typeface="Times New Roman"/>
              </a:rPr>
              <a:t>Advantages:</a:t>
            </a:r>
            <a:endParaRPr sz="1400">
              <a:latin typeface="Times New Roman"/>
              <a:cs typeface="Times New Roman"/>
            </a:endParaRPr>
          </a:p>
          <a:p>
            <a:pPr marL="12700" marR="5715">
              <a:lnSpc>
                <a:spcPct val="143600"/>
              </a:lnSpc>
            </a:pPr>
            <a:r>
              <a:rPr sz="1400" b="1" spc="-5" dirty="0">
                <a:latin typeface="Times New Roman"/>
                <a:cs typeface="Times New Roman"/>
              </a:rPr>
              <a:t>User-friendly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interface: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SSMS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user-friendly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interface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simplifies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management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SQL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Server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databases.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allows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developers</a:t>
            </a:r>
            <a:endParaRPr sz="1400">
              <a:latin typeface="Times New Roman"/>
              <a:cs typeface="Times New Roman"/>
            </a:endParaRPr>
          </a:p>
          <a:p>
            <a:pPr marL="12700" marR="9525">
              <a:lnSpc>
                <a:spcPct val="143800"/>
              </a:lnSpc>
              <a:spcBef>
                <a:spcPts val="5"/>
              </a:spcBef>
              <a:tabLst>
                <a:tab pos="910590" algn="l"/>
                <a:tab pos="1856105" algn="l"/>
                <a:tab pos="3817620" algn="l"/>
                <a:tab pos="4921250" algn="l"/>
              </a:tabLst>
            </a:pP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execute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queries, manage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database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objects,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generate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reports.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Improved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database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performance: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SSMS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provides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tools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monitoring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database</a:t>
            </a:r>
            <a:r>
              <a:rPr sz="1400" spc="2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performance</a:t>
            </a:r>
            <a:r>
              <a:rPr sz="1400" spc="2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2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optimizing</a:t>
            </a:r>
            <a:r>
              <a:rPr sz="1400" spc="2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2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database</a:t>
            </a:r>
            <a:r>
              <a:rPr sz="1400" spc="2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design.</a:t>
            </a:r>
            <a:r>
              <a:rPr sz="1400" spc="2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2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helps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ve</a:t>
            </a:r>
            <a:r>
              <a:rPr sz="1400" spc="-10" dirty="0">
                <a:latin typeface="Times New Roman"/>
                <a:cs typeface="Times New Roman"/>
              </a:rPr>
              <a:t>lo</a:t>
            </a:r>
            <a:r>
              <a:rPr sz="1400" dirty="0">
                <a:latin typeface="Times New Roman"/>
                <a:cs typeface="Times New Roman"/>
              </a:rPr>
              <a:t>pe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s	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  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de</a:t>
            </a:r>
            <a:r>
              <a:rPr sz="1400" spc="-10" dirty="0">
                <a:latin typeface="Times New Roman"/>
                <a:cs typeface="Times New Roman"/>
              </a:rPr>
              <a:t>nt</a:t>
            </a:r>
            <a:r>
              <a:rPr sz="1400" dirty="0">
                <a:latin typeface="Times New Roman"/>
                <a:cs typeface="Times New Roman"/>
              </a:rPr>
              <a:t>ify	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erf</a:t>
            </a:r>
            <a:r>
              <a:rPr sz="1400" spc="-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rm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nce  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bo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ne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ks	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  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v</a:t>
            </a:r>
            <a:r>
              <a:rPr sz="1400" dirty="0">
                <a:latin typeface="Times New Roman"/>
                <a:cs typeface="Times New Roman"/>
              </a:rPr>
              <a:t>e	</a:t>
            </a:r>
            <a:r>
              <a:rPr sz="1400" spc="-10" dirty="0">
                <a:latin typeface="Times New Roman"/>
                <a:cs typeface="Times New Roman"/>
              </a:rPr>
              <a:t>q</a:t>
            </a:r>
            <a:r>
              <a:rPr sz="1400" dirty="0">
                <a:latin typeface="Times New Roman"/>
                <a:cs typeface="Times New Roman"/>
              </a:rPr>
              <a:t>ue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y  </a:t>
            </a:r>
            <a:r>
              <a:rPr sz="1400" spc="-5" dirty="0">
                <a:latin typeface="Times New Roman"/>
                <a:cs typeface="Times New Roman"/>
              </a:rPr>
              <a:t>performance.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600"/>
              </a:lnSpc>
            </a:pPr>
            <a:r>
              <a:rPr sz="1400" b="1" dirty="0">
                <a:latin typeface="Times New Roman"/>
                <a:cs typeface="Times New Roman"/>
              </a:rPr>
              <a:t>Enhanced </a:t>
            </a:r>
            <a:r>
              <a:rPr sz="1400" b="1" spc="-5" dirty="0">
                <a:latin typeface="Times New Roman"/>
                <a:cs typeface="Times New Roman"/>
              </a:rPr>
              <a:t>security: </a:t>
            </a:r>
            <a:r>
              <a:rPr sz="1400" dirty="0">
                <a:latin typeface="Times New Roman"/>
                <a:cs typeface="Times New Roman"/>
              </a:rPr>
              <a:t>SSMS </a:t>
            </a:r>
            <a:r>
              <a:rPr sz="1400" spc="-5" dirty="0">
                <a:latin typeface="Times New Roman"/>
                <a:cs typeface="Times New Roman"/>
              </a:rPr>
              <a:t>provides robust security features that help to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protect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sensitive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data.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includes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support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encryption,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authentication,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authorization,</a:t>
            </a:r>
            <a:r>
              <a:rPr sz="1400" spc="2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2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allows</a:t>
            </a:r>
            <a:r>
              <a:rPr sz="1400" spc="2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developers</a:t>
            </a:r>
            <a:r>
              <a:rPr sz="1400" spc="254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2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configure</a:t>
            </a:r>
            <a:r>
              <a:rPr sz="1400" spc="2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</a:t>
            </a:r>
            <a:r>
              <a:rPr sz="1400" spc="2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permissions</a:t>
            </a:r>
            <a:r>
              <a:rPr sz="1400" spc="2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745"/>
              </a:spcBef>
            </a:pPr>
            <a:r>
              <a:rPr sz="1400" spc="-5" dirty="0">
                <a:latin typeface="Times New Roman"/>
                <a:cs typeface="Times New Roman"/>
              </a:rPr>
              <a:t>audit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trails.</a:t>
            </a:r>
            <a:endParaRPr sz="14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43600"/>
              </a:lnSpc>
            </a:pPr>
            <a:r>
              <a:rPr sz="1400" b="1" spc="-5" dirty="0">
                <a:latin typeface="Times New Roman"/>
                <a:cs typeface="Times New Roman"/>
              </a:rPr>
              <a:t>Scalability: </a:t>
            </a:r>
            <a:r>
              <a:rPr sz="1400" spc="-5" dirty="0">
                <a:latin typeface="Times New Roman"/>
                <a:cs typeface="Times New Roman"/>
              </a:rPr>
              <a:t>SQL </a:t>
            </a:r>
            <a:r>
              <a:rPr sz="1400" dirty="0">
                <a:latin typeface="Times New Roman"/>
                <a:cs typeface="Times New Roman"/>
              </a:rPr>
              <a:t>Server </a:t>
            </a:r>
            <a:r>
              <a:rPr sz="1400" spc="-5" dirty="0">
                <a:latin typeface="Times New Roman"/>
                <a:cs typeface="Times New Roman"/>
              </a:rPr>
              <a:t>is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scalable database platform that can handle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large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volumes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high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levels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activity.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SSMS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tools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 </a:t>
            </a:r>
            <a:r>
              <a:rPr sz="1400" spc="-5" dirty="0">
                <a:latin typeface="Times New Roman"/>
                <a:cs typeface="Times New Roman"/>
              </a:rPr>
              <a:t>monitoring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performance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scaling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up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 </a:t>
            </a:r>
            <a:r>
              <a:rPr sz="1400" spc="-5" dirty="0">
                <a:latin typeface="Times New Roman"/>
                <a:cs typeface="Times New Roman"/>
              </a:rPr>
              <a:t>down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needed.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Disadvantages:</a:t>
            </a:r>
            <a:endParaRPr sz="1400">
              <a:latin typeface="Times New Roman"/>
              <a:cs typeface="Times New Roman"/>
            </a:endParaRPr>
          </a:p>
          <a:p>
            <a:pPr marL="12700" marR="6985">
              <a:lnSpc>
                <a:spcPct val="143600"/>
              </a:lnSpc>
            </a:pPr>
            <a:r>
              <a:rPr sz="1400" b="1" spc="-5" dirty="0">
                <a:latin typeface="Times New Roman"/>
                <a:cs typeface="Times New Roman"/>
              </a:rPr>
              <a:t>Complexity: </a:t>
            </a:r>
            <a:r>
              <a:rPr sz="1400" dirty="0">
                <a:latin typeface="Times New Roman"/>
                <a:cs typeface="Times New Roman"/>
              </a:rPr>
              <a:t>SSMS </a:t>
            </a:r>
            <a:r>
              <a:rPr sz="1400" spc="-5" dirty="0">
                <a:latin typeface="Times New Roman"/>
                <a:cs typeface="Times New Roman"/>
              </a:rPr>
              <a:t>can </a:t>
            </a:r>
            <a:r>
              <a:rPr sz="1400" dirty="0">
                <a:latin typeface="Times New Roman"/>
                <a:cs typeface="Times New Roman"/>
              </a:rPr>
              <a:t>be </a:t>
            </a:r>
            <a:r>
              <a:rPr sz="1400" spc="-5" dirty="0">
                <a:latin typeface="Times New Roman"/>
                <a:cs typeface="Times New Roman"/>
              </a:rPr>
              <a:t>complex and overwhelming for beginners. The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tool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 vast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array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features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take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time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learn.</a:t>
            </a:r>
            <a:endParaRPr sz="1400">
              <a:latin typeface="Times New Roman"/>
              <a:cs typeface="Times New Roman"/>
            </a:endParaRPr>
          </a:p>
          <a:p>
            <a:pPr marL="12700" marR="11430" algn="just">
              <a:lnSpc>
                <a:spcPts val="2420"/>
              </a:lnSpc>
              <a:spcBef>
                <a:spcPts val="195"/>
              </a:spcBef>
            </a:pPr>
            <a:r>
              <a:rPr sz="1400" spc="-5" dirty="0">
                <a:latin typeface="Times New Roman"/>
                <a:cs typeface="Times New Roman"/>
              </a:rPr>
              <a:t>Cost: </a:t>
            </a:r>
            <a:r>
              <a:rPr sz="1400" dirty="0">
                <a:latin typeface="Times New Roman"/>
                <a:cs typeface="Times New Roman"/>
              </a:rPr>
              <a:t>SSMS </a:t>
            </a:r>
            <a:r>
              <a:rPr sz="1400" spc="-5" dirty="0">
                <a:latin typeface="Times New Roman"/>
                <a:cs typeface="Times New Roman"/>
              </a:rPr>
              <a:t>is not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free tool and requires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license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use. The </a:t>
            </a:r>
            <a:r>
              <a:rPr sz="1400" dirty="0">
                <a:latin typeface="Times New Roman"/>
                <a:cs typeface="Times New Roman"/>
              </a:rPr>
              <a:t>cost of </a:t>
            </a:r>
            <a:r>
              <a:rPr sz="1400" spc="-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tool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 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barrier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smaller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organizations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individual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developers.</a:t>
            </a:r>
            <a:endParaRPr sz="1400">
              <a:latin typeface="Times New Roman"/>
              <a:cs typeface="Times New Roman"/>
            </a:endParaRPr>
          </a:p>
          <a:p>
            <a:pPr marL="12700" marR="11430" algn="just">
              <a:lnSpc>
                <a:spcPts val="2410"/>
              </a:lnSpc>
              <a:spcBef>
                <a:spcPts val="10"/>
              </a:spcBef>
            </a:pPr>
            <a:r>
              <a:rPr sz="1400" spc="-5" dirty="0">
                <a:latin typeface="Times New Roman"/>
                <a:cs typeface="Times New Roman"/>
              </a:rPr>
              <a:t>Performance issues: </a:t>
            </a:r>
            <a:r>
              <a:rPr sz="1400" dirty="0">
                <a:latin typeface="Times New Roman"/>
                <a:cs typeface="Times New Roman"/>
              </a:rPr>
              <a:t>SSMS can </a:t>
            </a:r>
            <a:r>
              <a:rPr sz="1400" spc="-5" dirty="0">
                <a:latin typeface="Times New Roman"/>
                <a:cs typeface="Times New Roman"/>
              </a:rPr>
              <a:t>sometimes </a:t>
            </a:r>
            <a:r>
              <a:rPr sz="1400" dirty="0">
                <a:latin typeface="Times New Roman"/>
                <a:cs typeface="Times New Roman"/>
              </a:rPr>
              <a:t>cause </a:t>
            </a:r>
            <a:r>
              <a:rPr sz="1400" spc="-5" dirty="0">
                <a:latin typeface="Times New Roman"/>
                <a:cs typeface="Times New Roman"/>
              </a:rPr>
              <a:t>performance issues </a:t>
            </a:r>
            <a:r>
              <a:rPr sz="1400" dirty="0">
                <a:latin typeface="Times New Roman"/>
                <a:cs typeface="Times New Roman"/>
              </a:rPr>
              <a:t>if </a:t>
            </a:r>
            <a:r>
              <a:rPr sz="1400" spc="-5" dirty="0">
                <a:latin typeface="Times New Roman"/>
                <a:cs typeface="Times New Roman"/>
              </a:rPr>
              <a:t>not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configured correctly. This can lead to slow query execution times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 longer database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response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times.</a:t>
            </a:r>
            <a:endParaRPr sz="1400">
              <a:latin typeface="Times New Roman"/>
              <a:cs typeface="Times New Roman"/>
            </a:endParaRPr>
          </a:p>
          <a:p>
            <a:pPr marL="12700" marR="7620" algn="just">
              <a:lnSpc>
                <a:spcPts val="2410"/>
              </a:lnSpc>
            </a:pPr>
            <a:r>
              <a:rPr sz="1400" spc="-5" dirty="0">
                <a:latin typeface="Times New Roman"/>
                <a:cs typeface="Times New Roman"/>
              </a:rPr>
              <a:t>Code-first and database-first approaches </a:t>
            </a:r>
            <a:r>
              <a:rPr sz="1400" dirty="0">
                <a:latin typeface="Times New Roman"/>
                <a:cs typeface="Times New Roman"/>
              </a:rPr>
              <a:t>are </a:t>
            </a:r>
            <a:r>
              <a:rPr sz="1400" spc="-5" dirty="0">
                <a:latin typeface="Times New Roman"/>
                <a:cs typeface="Times New Roman"/>
              </a:rPr>
              <a:t>two ways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working with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Entity Framework </a:t>
            </a:r>
            <a:r>
              <a:rPr sz="1400" dirty="0">
                <a:latin typeface="Times New Roman"/>
                <a:cs typeface="Times New Roman"/>
              </a:rPr>
              <a:t>Core, </a:t>
            </a:r>
            <a:r>
              <a:rPr sz="1400" spc="-5" dirty="0">
                <a:latin typeface="Times New Roman"/>
                <a:cs typeface="Times New Roman"/>
              </a:rPr>
              <a:t>which </a:t>
            </a: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-10" dirty="0">
                <a:latin typeface="Times New Roman"/>
                <a:cs typeface="Times New Roman"/>
              </a:rPr>
              <a:t>an </a:t>
            </a:r>
            <a:r>
              <a:rPr sz="1400" spc="-5" dirty="0">
                <a:latin typeface="Times New Roman"/>
                <a:cs typeface="Times New Roman"/>
              </a:rPr>
              <a:t>Object Relational Mapping (ORM)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framework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used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.NET.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Code-first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approach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involves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creating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entity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797407"/>
            <a:ext cx="5344160" cy="83064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985" algn="just">
              <a:lnSpc>
                <a:spcPct val="1436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classes first and then generating the database schema based </a:t>
            </a:r>
            <a:r>
              <a:rPr sz="1400" dirty="0">
                <a:latin typeface="Times New Roman"/>
                <a:cs typeface="Times New Roman"/>
              </a:rPr>
              <a:t>on </a:t>
            </a:r>
            <a:r>
              <a:rPr sz="1400" spc="-5" dirty="0">
                <a:latin typeface="Times New Roman"/>
                <a:cs typeface="Times New Roman"/>
              </a:rPr>
              <a:t>the code. </a:t>
            </a:r>
            <a:r>
              <a:rPr sz="1400" spc="-10" dirty="0">
                <a:latin typeface="Times New Roman"/>
                <a:cs typeface="Times New Roman"/>
              </a:rPr>
              <a:t>In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contrast,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database-first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approach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involves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generating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entity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classes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based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 </a:t>
            </a:r>
            <a:r>
              <a:rPr sz="1400" spc="-10" dirty="0">
                <a:latin typeface="Times New Roman"/>
                <a:cs typeface="Times New Roman"/>
              </a:rPr>
              <a:t>existing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database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schema.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 marR="10795" algn="just">
              <a:lnSpc>
                <a:spcPct val="143600"/>
              </a:lnSpc>
            </a:pPr>
            <a:r>
              <a:rPr sz="1400" spc="-5" dirty="0">
                <a:latin typeface="Times New Roman"/>
                <a:cs typeface="Times New Roman"/>
              </a:rPr>
              <a:t>There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are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two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approach</a:t>
            </a:r>
            <a:r>
              <a:rPr sz="1400" dirty="0">
                <a:latin typeface="Times New Roman"/>
                <a:cs typeface="Times New Roman"/>
              </a:rPr>
              <a:t> 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database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but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</a:t>
            </a:r>
            <a:r>
              <a:rPr sz="1400" dirty="0">
                <a:latin typeface="Times New Roman"/>
                <a:cs typeface="Times New Roman"/>
              </a:rPr>
              <a:t> are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Database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first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approach:--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700"/>
              </a:lnSpc>
            </a:pPr>
            <a:r>
              <a:rPr sz="1400" b="1" spc="-5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.Code-first approach offers </a:t>
            </a:r>
            <a:r>
              <a:rPr sz="1400" spc="-10" dirty="0">
                <a:latin typeface="Times New Roman"/>
                <a:cs typeface="Times New Roman"/>
              </a:rPr>
              <a:t>advantages </a:t>
            </a:r>
            <a:r>
              <a:rPr sz="1400" spc="-5" dirty="0">
                <a:latin typeface="Times New Roman"/>
                <a:cs typeface="Times New Roman"/>
              </a:rPr>
              <a:t>such </a:t>
            </a:r>
            <a:r>
              <a:rPr sz="1400" spc="-10" dirty="0">
                <a:latin typeface="Times New Roman"/>
                <a:cs typeface="Times New Roman"/>
              </a:rPr>
              <a:t>as </a:t>
            </a:r>
            <a:r>
              <a:rPr sz="1400" spc="-5" dirty="0">
                <a:latin typeface="Times New Roman"/>
                <a:cs typeface="Times New Roman"/>
              </a:rPr>
              <a:t>flexibility and control over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database schema, making it easier to modify the database </a:t>
            </a:r>
            <a:r>
              <a:rPr sz="1400" dirty="0">
                <a:latin typeface="Times New Roman"/>
                <a:cs typeface="Times New Roman"/>
              </a:rPr>
              <a:t>schema </a:t>
            </a:r>
            <a:r>
              <a:rPr sz="1400" spc="-10" dirty="0">
                <a:latin typeface="Times New Roman"/>
                <a:cs typeface="Times New Roman"/>
              </a:rPr>
              <a:t>as </a:t>
            </a:r>
            <a:r>
              <a:rPr sz="1400" spc="-5" dirty="0">
                <a:latin typeface="Times New Roman"/>
                <a:cs typeface="Times New Roman"/>
              </a:rPr>
              <a:t> needed. </a:t>
            </a:r>
            <a:r>
              <a:rPr sz="1400" dirty="0">
                <a:latin typeface="Times New Roman"/>
                <a:cs typeface="Times New Roman"/>
              </a:rPr>
              <a:t>It </a:t>
            </a:r>
            <a:r>
              <a:rPr sz="1400" spc="-5" dirty="0">
                <a:latin typeface="Times New Roman"/>
                <a:cs typeface="Times New Roman"/>
              </a:rPr>
              <a:t>also </a:t>
            </a:r>
            <a:r>
              <a:rPr sz="1400" spc="-10" dirty="0">
                <a:latin typeface="Times New Roman"/>
                <a:cs typeface="Times New Roman"/>
              </a:rPr>
              <a:t>allows </a:t>
            </a:r>
            <a:r>
              <a:rPr sz="1400" dirty="0">
                <a:latin typeface="Times New Roman"/>
                <a:cs typeface="Times New Roman"/>
              </a:rPr>
              <a:t>for </a:t>
            </a:r>
            <a:r>
              <a:rPr sz="1400" spc="-5" dirty="0">
                <a:latin typeface="Times New Roman"/>
                <a:cs typeface="Times New Roman"/>
              </a:rPr>
              <a:t>easier testing </a:t>
            </a:r>
            <a:r>
              <a:rPr sz="1400" spc="-10" dirty="0">
                <a:latin typeface="Times New Roman"/>
                <a:cs typeface="Times New Roman"/>
              </a:rPr>
              <a:t>as </a:t>
            </a:r>
            <a:r>
              <a:rPr sz="1400" dirty="0">
                <a:latin typeface="Times New Roman"/>
                <a:cs typeface="Times New Roman"/>
              </a:rPr>
              <a:t>it can </a:t>
            </a:r>
            <a:r>
              <a:rPr sz="1400" spc="-5" dirty="0">
                <a:latin typeface="Times New Roman"/>
                <a:cs typeface="Times New Roman"/>
              </a:rPr>
              <a:t>generate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local database </a:t>
            </a:r>
            <a:r>
              <a:rPr sz="1400" dirty="0">
                <a:latin typeface="Times New Roman"/>
                <a:cs typeface="Times New Roman"/>
              </a:rPr>
              <a:t> for </a:t>
            </a:r>
            <a:r>
              <a:rPr sz="1400" spc="-5" dirty="0">
                <a:latin typeface="Times New Roman"/>
                <a:cs typeface="Times New Roman"/>
              </a:rPr>
              <a:t>testing purposes. However, </a:t>
            </a:r>
            <a:r>
              <a:rPr sz="1400" dirty="0">
                <a:latin typeface="Times New Roman"/>
                <a:cs typeface="Times New Roman"/>
              </a:rPr>
              <a:t>it </a:t>
            </a:r>
            <a:r>
              <a:rPr sz="1400" spc="-5" dirty="0">
                <a:latin typeface="Times New Roman"/>
                <a:cs typeface="Times New Roman"/>
              </a:rPr>
              <a:t>can </a:t>
            </a:r>
            <a:r>
              <a:rPr sz="1400" dirty="0">
                <a:latin typeface="Times New Roman"/>
                <a:cs typeface="Times New Roman"/>
              </a:rPr>
              <a:t>be </a:t>
            </a:r>
            <a:r>
              <a:rPr sz="1400" spc="-5" dirty="0">
                <a:latin typeface="Times New Roman"/>
                <a:cs typeface="Times New Roman"/>
              </a:rPr>
              <a:t>challenging to design the database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schema </a:t>
            </a:r>
            <a:r>
              <a:rPr sz="1400" spc="-5" dirty="0">
                <a:latin typeface="Times New Roman"/>
                <a:cs typeface="Times New Roman"/>
              </a:rPr>
              <a:t>and can lead to issues with </a:t>
            </a:r>
            <a:r>
              <a:rPr sz="1400" dirty="0">
                <a:latin typeface="Times New Roman"/>
                <a:cs typeface="Times New Roman"/>
              </a:rPr>
              <a:t>performance if </a:t>
            </a:r>
            <a:r>
              <a:rPr sz="1400" spc="-5" dirty="0">
                <a:latin typeface="Times New Roman"/>
                <a:cs typeface="Times New Roman"/>
              </a:rPr>
              <a:t>not </a:t>
            </a:r>
            <a:r>
              <a:rPr sz="1400" dirty="0">
                <a:latin typeface="Times New Roman"/>
                <a:cs typeface="Times New Roman"/>
              </a:rPr>
              <a:t>optimized correctly.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b</a:t>
            </a:r>
            <a:r>
              <a:rPr sz="1400" spc="-5" dirty="0">
                <a:latin typeface="Times New Roman"/>
                <a:cs typeface="Times New Roman"/>
              </a:rPr>
              <a:t>.Database-first approach offers the advantage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being able to generate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entity classes based </a:t>
            </a:r>
            <a:r>
              <a:rPr sz="1400" dirty="0">
                <a:latin typeface="Times New Roman"/>
                <a:cs typeface="Times New Roman"/>
              </a:rPr>
              <a:t>on </a:t>
            </a:r>
            <a:r>
              <a:rPr sz="1400" spc="-10" dirty="0">
                <a:latin typeface="Times New Roman"/>
                <a:cs typeface="Times New Roman"/>
              </a:rPr>
              <a:t>an </a:t>
            </a:r>
            <a:r>
              <a:rPr sz="1400" spc="-5" dirty="0">
                <a:latin typeface="Times New Roman"/>
                <a:cs typeface="Times New Roman"/>
              </a:rPr>
              <a:t>existing database schema, making </a:t>
            </a:r>
            <a:r>
              <a:rPr sz="1400" dirty="0">
                <a:latin typeface="Times New Roman"/>
                <a:cs typeface="Times New Roman"/>
              </a:rPr>
              <a:t>it </a:t>
            </a:r>
            <a:r>
              <a:rPr sz="1400" spc="-5" dirty="0">
                <a:latin typeface="Times New Roman"/>
                <a:cs typeface="Times New Roman"/>
              </a:rPr>
              <a:t>easier to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work with existing databases. </a:t>
            </a:r>
            <a:r>
              <a:rPr sz="1400" spc="-10" dirty="0">
                <a:latin typeface="Times New Roman"/>
                <a:cs typeface="Times New Roman"/>
              </a:rPr>
              <a:t>It </a:t>
            </a:r>
            <a:r>
              <a:rPr sz="1400" spc="-5" dirty="0">
                <a:latin typeface="Times New Roman"/>
                <a:cs typeface="Times New Roman"/>
              </a:rPr>
              <a:t>can also </a:t>
            </a:r>
            <a:r>
              <a:rPr sz="1400" dirty="0">
                <a:latin typeface="Times New Roman"/>
                <a:cs typeface="Times New Roman"/>
              </a:rPr>
              <a:t>be </a:t>
            </a:r>
            <a:r>
              <a:rPr sz="1400" spc="-5" dirty="0">
                <a:latin typeface="Times New Roman"/>
                <a:cs typeface="Times New Roman"/>
              </a:rPr>
              <a:t>less </a:t>
            </a:r>
            <a:r>
              <a:rPr sz="1400" spc="-10" dirty="0">
                <a:latin typeface="Times New Roman"/>
                <a:cs typeface="Times New Roman"/>
              </a:rPr>
              <a:t>challenging </a:t>
            </a:r>
            <a:r>
              <a:rPr sz="1400" spc="-5" dirty="0">
                <a:latin typeface="Times New Roman"/>
                <a:cs typeface="Times New Roman"/>
              </a:rPr>
              <a:t>to design the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database schema, </a:t>
            </a:r>
            <a:r>
              <a:rPr sz="1400" dirty="0">
                <a:latin typeface="Times New Roman"/>
                <a:cs typeface="Times New Roman"/>
              </a:rPr>
              <a:t>as the </a:t>
            </a:r>
            <a:r>
              <a:rPr sz="1400" spc="-5" dirty="0">
                <a:latin typeface="Times New Roman"/>
                <a:cs typeface="Times New Roman"/>
              </a:rPr>
              <a:t>schema already exists. However, </a:t>
            </a:r>
            <a:r>
              <a:rPr sz="1400" dirty="0">
                <a:latin typeface="Times New Roman"/>
                <a:cs typeface="Times New Roman"/>
              </a:rPr>
              <a:t>it </a:t>
            </a:r>
            <a:r>
              <a:rPr sz="1400" spc="-5" dirty="0">
                <a:latin typeface="Times New Roman"/>
                <a:cs typeface="Times New Roman"/>
              </a:rPr>
              <a:t>can </a:t>
            </a:r>
            <a:r>
              <a:rPr sz="1400" dirty="0">
                <a:latin typeface="Times New Roman"/>
                <a:cs typeface="Times New Roman"/>
              </a:rPr>
              <a:t>be </a:t>
            </a:r>
            <a:r>
              <a:rPr sz="1400" spc="-5" dirty="0">
                <a:latin typeface="Times New Roman"/>
                <a:cs typeface="Times New Roman"/>
              </a:rPr>
              <a:t>more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challenging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modify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database schema, and </a:t>
            </a:r>
            <a:r>
              <a:rPr sz="1400" dirty="0">
                <a:latin typeface="Times New Roman"/>
                <a:cs typeface="Times New Roman"/>
              </a:rPr>
              <a:t>it </a:t>
            </a:r>
            <a:r>
              <a:rPr sz="1400" spc="-5" dirty="0">
                <a:latin typeface="Times New Roman"/>
                <a:cs typeface="Times New Roman"/>
              </a:rPr>
              <a:t>can </a:t>
            </a:r>
            <a:r>
              <a:rPr sz="1400" dirty="0">
                <a:latin typeface="Times New Roman"/>
                <a:cs typeface="Times New Roman"/>
              </a:rPr>
              <a:t>be </a:t>
            </a:r>
            <a:r>
              <a:rPr sz="1400" spc="-5" dirty="0">
                <a:latin typeface="Times New Roman"/>
                <a:cs typeface="Times New Roman"/>
              </a:rPr>
              <a:t>more challenging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test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requires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access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existing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database.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These</a:t>
            </a:r>
            <a:r>
              <a:rPr sz="1400" spc="-5" dirty="0">
                <a:latin typeface="Times New Roman"/>
                <a:cs typeface="Times New Roman"/>
              </a:rPr>
              <a:t> are several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reason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when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we </a:t>
            </a:r>
            <a:r>
              <a:rPr sz="1400" spc="-5" dirty="0">
                <a:latin typeface="Times New Roman"/>
                <a:cs typeface="Times New Roman"/>
              </a:rPr>
              <a:t>do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not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 </a:t>
            </a:r>
            <a:r>
              <a:rPr sz="1400" dirty="0">
                <a:latin typeface="Times New Roman"/>
                <a:cs typeface="Times New Roman"/>
              </a:rPr>
              <a:t>SMSS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:--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43800"/>
              </a:lnSpc>
              <a:buSzPct val="92857"/>
              <a:buFont typeface="Times New Roman"/>
              <a:buChar char="•"/>
              <a:tabLst>
                <a:tab pos="76200" algn="l"/>
              </a:tabLst>
            </a:pPr>
            <a:r>
              <a:rPr sz="1400" b="1" dirty="0">
                <a:latin typeface="Times New Roman"/>
                <a:cs typeface="Times New Roman"/>
              </a:rPr>
              <a:t>Non-SQL </a:t>
            </a:r>
            <a:r>
              <a:rPr sz="1400" b="1" spc="-5" dirty="0">
                <a:latin typeface="Times New Roman"/>
                <a:cs typeface="Times New Roman"/>
              </a:rPr>
              <a:t>Server databases: </a:t>
            </a:r>
            <a:r>
              <a:rPr sz="1400" spc="-5" dirty="0">
                <a:latin typeface="Times New Roman"/>
                <a:cs typeface="Times New Roman"/>
              </a:rPr>
              <a:t>As the name suggests, </a:t>
            </a:r>
            <a:r>
              <a:rPr sz="1400" dirty="0">
                <a:latin typeface="Times New Roman"/>
                <a:cs typeface="Times New Roman"/>
              </a:rPr>
              <a:t>SSMS </a:t>
            </a:r>
            <a:r>
              <a:rPr sz="1400" spc="-5" dirty="0">
                <a:latin typeface="Times New Roman"/>
                <a:cs typeface="Times New Roman"/>
              </a:rPr>
              <a:t>is designed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specifically for managing SQL Server </a:t>
            </a:r>
            <a:r>
              <a:rPr sz="1400" dirty="0">
                <a:latin typeface="Times New Roman"/>
                <a:cs typeface="Times New Roman"/>
              </a:rPr>
              <a:t>databases. If </a:t>
            </a:r>
            <a:r>
              <a:rPr sz="1400" spc="-5" dirty="0">
                <a:latin typeface="Times New Roman"/>
                <a:cs typeface="Times New Roman"/>
              </a:rPr>
              <a:t>you </a:t>
            </a:r>
            <a:r>
              <a:rPr sz="1400" dirty="0">
                <a:latin typeface="Times New Roman"/>
                <a:cs typeface="Times New Roman"/>
              </a:rPr>
              <a:t>are </a:t>
            </a:r>
            <a:r>
              <a:rPr sz="1400" spc="-5" dirty="0">
                <a:latin typeface="Times New Roman"/>
                <a:cs typeface="Times New Roman"/>
              </a:rPr>
              <a:t>working with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other </a:t>
            </a:r>
            <a:r>
              <a:rPr sz="1400" spc="-10" dirty="0">
                <a:latin typeface="Times New Roman"/>
                <a:cs typeface="Times New Roman"/>
              </a:rPr>
              <a:t>types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databases </a:t>
            </a:r>
            <a:r>
              <a:rPr sz="1400" dirty="0">
                <a:latin typeface="Times New Roman"/>
                <a:cs typeface="Times New Roman"/>
              </a:rPr>
              <a:t>such </a:t>
            </a:r>
            <a:r>
              <a:rPr sz="1400" spc="-10" dirty="0">
                <a:latin typeface="Times New Roman"/>
                <a:cs typeface="Times New Roman"/>
              </a:rPr>
              <a:t>as </a:t>
            </a:r>
            <a:r>
              <a:rPr sz="1400" spc="-5" dirty="0">
                <a:latin typeface="Times New Roman"/>
                <a:cs typeface="Times New Roman"/>
              </a:rPr>
              <a:t>Oracle </a:t>
            </a:r>
            <a:r>
              <a:rPr sz="1400" dirty="0">
                <a:latin typeface="Times New Roman"/>
                <a:cs typeface="Times New Roman"/>
              </a:rPr>
              <a:t>or </a:t>
            </a:r>
            <a:r>
              <a:rPr sz="1400" spc="-5" dirty="0">
                <a:latin typeface="Times New Roman"/>
                <a:cs typeface="Times New Roman"/>
              </a:rPr>
              <a:t>MySQL, you would need to use </a:t>
            </a:r>
            <a:r>
              <a:rPr sz="1400" dirty="0">
                <a:latin typeface="Times New Roman"/>
                <a:cs typeface="Times New Roman"/>
              </a:rPr>
              <a:t> a </a:t>
            </a:r>
            <a:r>
              <a:rPr sz="1400" spc="-5" dirty="0">
                <a:latin typeface="Times New Roman"/>
                <a:cs typeface="Times New Roman"/>
              </a:rPr>
              <a:t>different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database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management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tool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specific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platform.</a:t>
            </a:r>
            <a:endParaRPr sz="14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3500"/>
              </a:lnSpc>
              <a:buSzPct val="92857"/>
              <a:buFont typeface="Times New Roman"/>
              <a:buChar char="•"/>
              <a:tabLst>
                <a:tab pos="762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Limited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hardware</a:t>
            </a:r>
            <a:r>
              <a:rPr sz="1400" b="1" dirty="0">
                <a:latin typeface="Times New Roman"/>
                <a:cs typeface="Times New Roman"/>
              </a:rPr>
              <a:t> resources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SSMS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resource-intensive,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especially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when</a:t>
            </a:r>
            <a:r>
              <a:rPr sz="1400" spc="2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working</a:t>
            </a:r>
            <a:r>
              <a:rPr sz="1400" spc="2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2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large</a:t>
            </a:r>
            <a:r>
              <a:rPr sz="1400" spc="204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databases.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If</a:t>
            </a:r>
            <a:r>
              <a:rPr sz="1400" spc="204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</a:t>
            </a:r>
            <a:r>
              <a:rPr sz="1400" spc="2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204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working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797407"/>
            <a:ext cx="5344160" cy="4625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620" algn="just">
              <a:lnSpc>
                <a:spcPct val="1436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limited hardware resources such </a:t>
            </a:r>
            <a:r>
              <a:rPr sz="1400" dirty="0">
                <a:latin typeface="Times New Roman"/>
                <a:cs typeface="Times New Roman"/>
              </a:rPr>
              <a:t>as a low-end </a:t>
            </a:r>
            <a:r>
              <a:rPr sz="1400" spc="-5" dirty="0">
                <a:latin typeface="Times New Roman"/>
                <a:cs typeface="Times New Roman"/>
              </a:rPr>
              <a:t>laptop or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virtual machine,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experience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slow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performance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even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crashes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when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SSMS.</a:t>
            </a:r>
            <a:endParaRPr sz="1400">
              <a:latin typeface="Times New Roman"/>
              <a:cs typeface="Times New Roman"/>
            </a:endParaRPr>
          </a:p>
          <a:p>
            <a:pPr marL="75565" indent="-63500" algn="just">
              <a:lnSpc>
                <a:spcPct val="100000"/>
              </a:lnSpc>
              <a:spcBef>
                <a:spcPts val="735"/>
              </a:spcBef>
              <a:buSzPct val="92857"/>
              <a:buFont typeface="Times New Roman"/>
              <a:buChar char="•"/>
              <a:tabLst>
                <a:tab pos="762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Cost: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While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SSMS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free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tool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Microsoft,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SQL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Server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itself</a:t>
            </a:r>
            <a:endParaRPr sz="1400">
              <a:latin typeface="Times New Roman"/>
              <a:cs typeface="Times New Roman"/>
            </a:endParaRPr>
          </a:p>
          <a:p>
            <a:pPr marL="12700" marR="10795" algn="just">
              <a:lnSpc>
                <a:spcPct val="143600"/>
              </a:lnSpc>
              <a:spcBef>
                <a:spcPts val="10"/>
              </a:spcBef>
            </a:pPr>
            <a:r>
              <a:rPr sz="1400" dirty="0">
                <a:latin typeface="Times New Roman"/>
                <a:cs typeface="Times New Roman"/>
              </a:rPr>
              <a:t>is a </a:t>
            </a:r>
            <a:r>
              <a:rPr sz="1400" spc="-5" dirty="0">
                <a:latin typeface="Times New Roman"/>
                <a:cs typeface="Times New Roman"/>
              </a:rPr>
              <a:t>commercial product that requires licensing. </a:t>
            </a:r>
            <a:r>
              <a:rPr sz="1400" dirty="0">
                <a:latin typeface="Times New Roman"/>
                <a:cs typeface="Times New Roman"/>
              </a:rPr>
              <a:t>If </a:t>
            </a:r>
            <a:r>
              <a:rPr sz="1400" spc="-5" dirty="0">
                <a:latin typeface="Times New Roman"/>
                <a:cs typeface="Times New Roman"/>
              </a:rPr>
              <a:t>you </a:t>
            </a:r>
            <a:r>
              <a:rPr sz="1400" dirty="0">
                <a:latin typeface="Times New Roman"/>
                <a:cs typeface="Times New Roman"/>
              </a:rPr>
              <a:t>are </a:t>
            </a:r>
            <a:r>
              <a:rPr sz="1400" spc="-5" dirty="0">
                <a:latin typeface="Times New Roman"/>
                <a:cs typeface="Times New Roman"/>
              </a:rPr>
              <a:t>working with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limited budget </a:t>
            </a:r>
            <a:r>
              <a:rPr sz="1400" dirty="0">
                <a:latin typeface="Times New Roman"/>
                <a:cs typeface="Times New Roman"/>
              </a:rPr>
              <a:t>or </a:t>
            </a:r>
            <a:r>
              <a:rPr sz="1400" spc="-5" dirty="0">
                <a:latin typeface="Times New Roman"/>
                <a:cs typeface="Times New Roman"/>
              </a:rPr>
              <a:t>need to manage databases for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small project, you may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prefer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open-source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alternatives </a:t>
            </a:r>
            <a:r>
              <a:rPr sz="1400" dirty="0">
                <a:latin typeface="Times New Roman"/>
                <a:cs typeface="Times New Roman"/>
              </a:rPr>
              <a:t>such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MySQL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PostgreSQL.</a:t>
            </a:r>
            <a:endParaRPr sz="1400">
              <a:latin typeface="Times New Roman"/>
              <a:cs typeface="Times New Roman"/>
            </a:endParaRPr>
          </a:p>
          <a:p>
            <a:pPr marL="75565" indent="-63500" algn="just">
              <a:lnSpc>
                <a:spcPct val="100000"/>
              </a:lnSpc>
              <a:spcBef>
                <a:spcPts val="735"/>
              </a:spcBef>
              <a:buSzPct val="92857"/>
              <a:buFont typeface="Times New Roman"/>
              <a:buChar char="•"/>
              <a:tabLst>
                <a:tab pos="762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Platform-specific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features: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While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SSMS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powerful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tool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managing</a:t>
            </a:r>
            <a:endParaRPr sz="14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3600"/>
              </a:lnSpc>
              <a:spcBef>
                <a:spcPts val="10"/>
              </a:spcBef>
            </a:pPr>
            <a:r>
              <a:rPr sz="1400" spc="-5" dirty="0">
                <a:latin typeface="Times New Roman"/>
                <a:cs typeface="Times New Roman"/>
              </a:rPr>
              <a:t>SQL</a:t>
            </a:r>
            <a:r>
              <a:rPr sz="1400" dirty="0">
                <a:latin typeface="Times New Roman"/>
                <a:cs typeface="Times New Roman"/>
              </a:rPr>
              <a:t> Server </a:t>
            </a:r>
            <a:r>
              <a:rPr sz="1400" spc="-5" dirty="0">
                <a:latin typeface="Times New Roman"/>
                <a:cs typeface="Times New Roman"/>
              </a:rPr>
              <a:t>databases,</a:t>
            </a:r>
            <a:r>
              <a:rPr sz="1400" dirty="0">
                <a:latin typeface="Times New Roman"/>
                <a:cs typeface="Times New Roman"/>
              </a:rPr>
              <a:t> it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may not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support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all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platform-specific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features that </a:t>
            </a:r>
            <a:r>
              <a:rPr sz="1400" dirty="0">
                <a:latin typeface="Times New Roman"/>
                <a:cs typeface="Times New Roman"/>
              </a:rPr>
              <a:t>are </a:t>
            </a:r>
            <a:r>
              <a:rPr sz="1400" spc="-5" dirty="0">
                <a:latin typeface="Times New Roman"/>
                <a:cs typeface="Times New Roman"/>
              </a:rPr>
              <a:t>available in </a:t>
            </a:r>
            <a:r>
              <a:rPr sz="1400" spc="-10" dirty="0">
                <a:latin typeface="Times New Roman"/>
                <a:cs typeface="Times New Roman"/>
              </a:rPr>
              <a:t>SQL </a:t>
            </a:r>
            <a:r>
              <a:rPr sz="1400" spc="-5" dirty="0">
                <a:latin typeface="Times New Roman"/>
                <a:cs typeface="Times New Roman"/>
              </a:rPr>
              <a:t>Server. </a:t>
            </a:r>
            <a:r>
              <a:rPr sz="1400" dirty="0">
                <a:latin typeface="Times New Roman"/>
                <a:cs typeface="Times New Roman"/>
              </a:rPr>
              <a:t>If </a:t>
            </a:r>
            <a:r>
              <a:rPr sz="1400" spc="-5" dirty="0">
                <a:latin typeface="Times New Roman"/>
                <a:cs typeface="Times New Roman"/>
              </a:rPr>
              <a:t>you need to use advanced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features such </a:t>
            </a:r>
            <a:r>
              <a:rPr sz="1400" dirty="0">
                <a:latin typeface="Times New Roman"/>
                <a:cs typeface="Times New Roman"/>
              </a:rPr>
              <a:t>as </a:t>
            </a:r>
            <a:r>
              <a:rPr sz="1400" spc="-5" dirty="0">
                <a:latin typeface="Times New Roman"/>
                <a:cs typeface="Times New Roman"/>
              </a:rPr>
              <a:t>replication, mirroring, </a:t>
            </a:r>
            <a:r>
              <a:rPr sz="1400" dirty="0">
                <a:latin typeface="Times New Roman"/>
                <a:cs typeface="Times New Roman"/>
              </a:rPr>
              <a:t>or </a:t>
            </a:r>
            <a:r>
              <a:rPr sz="1400" spc="-5" dirty="0">
                <a:latin typeface="Times New Roman"/>
                <a:cs typeface="Times New Roman"/>
              </a:rPr>
              <a:t>AlwaysOn Availability Groups,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other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tools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 </a:t>
            </a:r>
            <a:r>
              <a:rPr sz="1400" spc="-5" dirty="0">
                <a:latin typeface="Times New Roman"/>
                <a:cs typeface="Times New Roman"/>
              </a:rPr>
              <a:t>platforms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support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those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features.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600"/>
              </a:lnSpc>
              <a:spcBef>
                <a:spcPts val="15"/>
              </a:spcBef>
              <a:buSzPct val="92857"/>
              <a:buFont typeface="Times New Roman"/>
              <a:buChar char="•"/>
              <a:tabLst>
                <a:tab pos="762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Personal preference: </a:t>
            </a:r>
            <a:r>
              <a:rPr sz="1400" spc="-5" dirty="0">
                <a:latin typeface="Times New Roman"/>
                <a:cs typeface="Times New Roman"/>
              </a:rPr>
              <a:t>Finally, some developers may simply prefer to use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other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tools</a:t>
            </a:r>
            <a:r>
              <a:rPr sz="1400" dirty="0">
                <a:latin typeface="Times New Roman"/>
                <a:cs typeface="Times New Roman"/>
              </a:rPr>
              <a:t> 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platforms</a:t>
            </a:r>
            <a:r>
              <a:rPr sz="1400" dirty="0">
                <a:latin typeface="Times New Roman"/>
                <a:cs typeface="Times New Roman"/>
              </a:rPr>
              <a:t> for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managing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databases.</a:t>
            </a:r>
            <a:r>
              <a:rPr sz="1400" dirty="0">
                <a:latin typeface="Times New Roman"/>
                <a:cs typeface="Times New Roman"/>
              </a:rPr>
              <a:t> For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example,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some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developers may prefer to use command-line tools </a:t>
            </a:r>
            <a:r>
              <a:rPr sz="1400" dirty="0">
                <a:latin typeface="Times New Roman"/>
                <a:cs typeface="Times New Roman"/>
              </a:rPr>
              <a:t>or </a:t>
            </a:r>
            <a:r>
              <a:rPr sz="1400" spc="-5" dirty="0">
                <a:latin typeface="Times New Roman"/>
                <a:cs typeface="Times New Roman"/>
              </a:rPr>
              <a:t>third-party software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such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Navicat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Toad.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153" y="6104001"/>
            <a:ext cx="5345430" cy="2999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imes New Roman"/>
                <a:cs typeface="Times New Roman"/>
              </a:rPr>
              <a:t>Commonly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term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 </a:t>
            </a:r>
            <a:r>
              <a:rPr sz="1400" spc="-5" dirty="0">
                <a:latin typeface="Times New Roman"/>
                <a:cs typeface="Times New Roman"/>
              </a:rPr>
              <a:t>SQL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Server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Management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Studio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44000"/>
              </a:lnSpc>
            </a:pPr>
            <a:r>
              <a:rPr sz="1400" b="1" spc="-5" dirty="0">
                <a:latin typeface="Times New Roman"/>
                <a:cs typeface="Times New Roman"/>
              </a:rPr>
              <a:t>a.Database: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database </a:t>
            </a:r>
            <a:r>
              <a:rPr sz="1400" dirty="0">
                <a:latin typeface="Times New Roman"/>
                <a:cs typeface="Times New Roman"/>
              </a:rPr>
              <a:t>is a </a:t>
            </a:r>
            <a:r>
              <a:rPr sz="1400" spc="-5" dirty="0">
                <a:latin typeface="Times New Roman"/>
                <a:cs typeface="Times New Roman"/>
              </a:rPr>
              <a:t>collection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related data that </a:t>
            </a: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organized and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stored in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structured </a:t>
            </a:r>
            <a:r>
              <a:rPr sz="1400" dirty="0">
                <a:latin typeface="Times New Roman"/>
                <a:cs typeface="Times New Roman"/>
              </a:rPr>
              <a:t>format. </a:t>
            </a:r>
            <a:r>
              <a:rPr sz="1400" spc="-10" dirty="0">
                <a:latin typeface="Times New Roman"/>
                <a:cs typeface="Times New Roman"/>
              </a:rPr>
              <a:t>In </a:t>
            </a:r>
            <a:r>
              <a:rPr sz="1400" dirty="0">
                <a:latin typeface="Times New Roman"/>
                <a:cs typeface="Times New Roman"/>
              </a:rPr>
              <a:t>SSMS, </a:t>
            </a:r>
            <a:r>
              <a:rPr sz="1400" spc="-5" dirty="0">
                <a:latin typeface="Times New Roman"/>
                <a:cs typeface="Times New Roman"/>
              </a:rPr>
              <a:t>developers can create, modify, and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manage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databases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user-friendly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interface.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</a:pPr>
            <a:r>
              <a:rPr sz="1400" b="1" spc="-5" dirty="0">
                <a:latin typeface="Times New Roman"/>
                <a:cs typeface="Times New Roman"/>
              </a:rPr>
              <a:t>b.Query: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query </a:t>
            </a:r>
            <a:r>
              <a:rPr sz="1400" dirty="0">
                <a:latin typeface="Times New Roman"/>
                <a:cs typeface="Times New Roman"/>
              </a:rPr>
              <a:t>is a request </a:t>
            </a:r>
            <a:r>
              <a:rPr sz="1400" spc="-5" dirty="0">
                <a:latin typeface="Times New Roman"/>
                <a:cs typeface="Times New Roman"/>
              </a:rPr>
              <a:t>for data or information </a:t>
            </a:r>
            <a:r>
              <a:rPr sz="1400" dirty="0">
                <a:latin typeface="Times New Roman"/>
                <a:cs typeface="Times New Roman"/>
              </a:rPr>
              <a:t>from a database.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Developers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execute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queries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SSMS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retrieve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from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database.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They </a:t>
            </a:r>
            <a:r>
              <a:rPr sz="1400" dirty="0">
                <a:latin typeface="Times New Roman"/>
                <a:cs typeface="Times New Roman"/>
              </a:rPr>
              <a:t>can </a:t>
            </a:r>
            <a:r>
              <a:rPr sz="1400" spc="-5" dirty="0">
                <a:latin typeface="Times New Roman"/>
                <a:cs typeface="Times New Roman"/>
              </a:rPr>
              <a:t>also use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query window to create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run scripts to modify the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database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schema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797407"/>
            <a:ext cx="5345430" cy="4932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43600"/>
              </a:lnSpc>
              <a:spcBef>
                <a:spcPts val="95"/>
              </a:spcBef>
              <a:buSzPct val="92857"/>
              <a:buAutoNum type="alphaLcPeriod" startAt="3"/>
              <a:tabLst>
                <a:tab pos="13652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Table: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table is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database object that stores data in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structured </a:t>
            </a:r>
            <a:r>
              <a:rPr sz="1400" dirty="0">
                <a:latin typeface="Times New Roman"/>
                <a:cs typeface="Times New Roman"/>
              </a:rPr>
              <a:t>format.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SSMS,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developers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create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manage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tables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using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table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designer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5" dirty="0">
                <a:latin typeface="Times New Roman"/>
                <a:cs typeface="Times New Roman"/>
              </a:rPr>
              <a:t> by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executing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SQL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scripts.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lphaLcPeriod" startAt="3"/>
            </a:pPr>
            <a:endParaRPr sz="21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3600"/>
              </a:lnSpc>
              <a:buSzPct val="92857"/>
              <a:buAutoNum type="alphaLcPeriod" startAt="3"/>
              <a:tabLst>
                <a:tab pos="15748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Index: </a:t>
            </a:r>
            <a:r>
              <a:rPr sz="1400" spc="-5" dirty="0">
                <a:latin typeface="Times New Roman"/>
                <a:cs typeface="Times New Roman"/>
              </a:rPr>
              <a:t>An index </a:t>
            </a:r>
            <a:r>
              <a:rPr sz="1400" dirty="0">
                <a:latin typeface="Times New Roman"/>
                <a:cs typeface="Times New Roman"/>
              </a:rPr>
              <a:t>is a database </a:t>
            </a:r>
            <a:r>
              <a:rPr sz="1400" spc="-5" dirty="0">
                <a:latin typeface="Times New Roman"/>
                <a:cs typeface="Times New Roman"/>
              </a:rPr>
              <a:t>object that improves the performance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queries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by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providing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faster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access.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SSMS,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developers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create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and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manage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indexes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index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designer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executing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SQL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scripts.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lphaLcPeriod" startAt="3"/>
            </a:pPr>
            <a:endParaRPr sz="21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43800"/>
              </a:lnSpc>
              <a:buSzPct val="92857"/>
              <a:buAutoNum type="alphaLcPeriod" startAt="3"/>
              <a:tabLst>
                <a:tab pos="136525" algn="l"/>
              </a:tabLst>
            </a:pPr>
            <a:r>
              <a:rPr sz="1400" b="1" dirty="0">
                <a:latin typeface="Times New Roman"/>
                <a:cs typeface="Times New Roman"/>
              </a:rPr>
              <a:t>Backup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Restore: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Backup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restore</a:t>
            </a:r>
            <a:r>
              <a:rPr sz="1400" dirty="0">
                <a:latin typeface="Times New Roman"/>
                <a:cs typeface="Times New Roman"/>
              </a:rPr>
              <a:t> are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essential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database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administration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tasks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involve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creating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copy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database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disaster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recovery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moving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between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servers.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SSMS,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developers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backup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restore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databases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simple</a:t>
            </a:r>
            <a:r>
              <a:rPr sz="1400" dirty="0">
                <a:latin typeface="Times New Roman"/>
                <a:cs typeface="Times New Roman"/>
              </a:rPr>
              <a:t> wizard-based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interface.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imes New Roman"/>
              <a:buAutoNum type="alphaLcPeriod" startAt="3"/>
            </a:pPr>
            <a:endParaRPr sz="2050">
              <a:latin typeface="Times New Roman"/>
              <a:cs typeface="Times New Roman"/>
            </a:endParaRPr>
          </a:p>
          <a:p>
            <a:pPr marL="12700" marR="12700" algn="just">
              <a:lnSpc>
                <a:spcPct val="143600"/>
              </a:lnSpc>
              <a:buSzPct val="92857"/>
              <a:buAutoNum type="alphaLcPeriod" startAt="3"/>
              <a:tabLst>
                <a:tab pos="11747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Views: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view is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virtual table that </a:t>
            </a: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created </a:t>
            </a:r>
            <a:r>
              <a:rPr sz="1400" dirty="0">
                <a:latin typeface="Times New Roman"/>
                <a:cs typeface="Times New Roman"/>
              </a:rPr>
              <a:t>by a </a:t>
            </a:r>
            <a:r>
              <a:rPr sz="1400" spc="-5" dirty="0">
                <a:latin typeface="Times New Roman"/>
                <a:cs typeface="Times New Roman"/>
              </a:rPr>
              <a:t>SELECT statement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can be </a:t>
            </a:r>
            <a:r>
              <a:rPr sz="1400" spc="-5" dirty="0">
                <a:latin typeface="Times New Roman"/>
                <a:cs typeface="Times New Roman"/>
              </a:rPr>
              <a:t>used like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table. </a:t>
            </a:r>
            <a:r>
              <a:rPr sz="1400" dirty="0">
                <a:latin typeface="Times New Roman"/>
                <a:cs typeface="Times New Roman"/>
              </a:rPr>
              <a:t>In SSMS, </a:t>
            </a:r>
            <a:r>
              <a:rPr sz="1400" spc="-5" dirty="0">
                <a:latin typeface="Times New Roman"/>
                <a:cs typeface="Times New Roman"/>
              </a:rPr>
              <a:t>developers </a:t>
            </a:r>
            <a:r>
              <a:rPr sz="1400" dirty="0">
                <a:latin typeface="Times New Roman"/>
                <a:cs typeface="Times New Roman"/>
              </a:rPr>
              <a:t>can </a:t>
            </a:r>
            <a:r>
              <a:rPr sz="1400" spc="-5" dirty="0">
                <a:latin typeface="Times New Roman"/>
                <a:cs typeface="Times New Roman"/>
              </a:rPr>
              <a:t>create and manage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views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view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designer</a:t>
            </a:r>
            <a:r>
              <a:rPr sz="1400" dirty="0">
                <a:latin typeface="Times New Roman"/>
                <a:cs typeface="Times New Roman"/>
              </a:rPr>
              <a:t> or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executing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SQL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scripts.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153" y="7523890"/>
            <a:ext cx="5345430" cy="109855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800" b="1" dirty="0">
                <a:latin typeface="Times New Roman"/>
                <a:cs typeface="Times New Roman"/>
              </a:rPr>
              <a:t>3.4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Connection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String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43600"/>
              </a:lnSpc>
              <a:spcBef>
                <a:spcPts val="229"/>
              </a:spcBef>
            </a:pP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connection string is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parameter in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configuration file that contains </a:t>
            </a:r>
            <a:r>
              <a:rPr sz="1400" spc="-10" dirty="0">
                <a:latin typeface="Times New Roman"/>
                <a:cs typeface="Times New Roman"/>
              </a:rPr>
              <a:t>all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necessary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information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connecting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database.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house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rent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e-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797407"/>
            <a:ext cx="5344160" cy="4625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43700"/>
              </a:lnSpc>
              <a:spcBef>
                <a:spcPts val="95"/>
              </a:spcBef>
            </a:pPr>
            <a:r>
              <a:rPr sz="1400" dirty="0">
                <a:latin typeface="Times New Roman"/>
                <a:cs typeface="Times New Roman"/>
              </a:rPr>
              <a:t>commerce </a:t>
            </a:r>
            <a:r>
              <a:rPr sz="1400" spc="-5" dirty="0">
                <a:latin typeface="Times New Roman"/>
                <a:cs typeface="Times New Roman"/>
              </a:rPr>
              <a:t>website built with </a:t>
            </a:r>
            <a:r>
              <a:rPr sz="1400" dirty="0">
                <a:latin typeface="Times New Roman"/>
                <a:cs typeface="Times New Roman"/>
              </a:rPr>
              <a:t>ASP.NET </a:t>
            </a:r>
            <a:r>
              <a:rPr sz="1400" spc="-5" dirty="0">
                <a:latin typeface="Times New Roman"/>
                <a:cs typeface="Times New Roman"/>
              </a:rPr>
              <a:t>Core, the connection string is used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establish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connection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between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SQL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Server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database.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One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the main benefits of using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connection string is that it allows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developers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easily change the location or </a:t>
            </a:r>
            <a:r>
              <a:rPr sz="1400" dirty="0">
                <a:latin typeface="Times New Roman"/>
                <a:cs typeface="Times New Roman"/>
              </a:rPr>
              <a:t>name of </a:t>
            </a:r>
            <a:r>
              <a:rPr sz="1400" spc="-5" dirty="0">
                <a:latin typeface="Times New Roman"/>
                <a:cs typeface="Times New Roman"/>
              </a:rPr>
              <a:t>the database </a:t>
            </a:r>
            <a:r>
              <a:rPr sz="1400" dirty="0">
                <a:latin typeface="Times New Roman"/>
                <a:cs typeface="Times New Roman"/>
              </a:rPr>
              <a:t>without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having to modify the code. This makes </a:t>
            </a:r>
            <a:r>
              <a:rPr sz="1400" dirty="0">
                <a:latin typeface="Times New Roman"/>
                <a:cs typeface="Times New Roman"/>
              </a:rPr>
              <a:t>it </a:t>
            </a:r>
            <a:r>
              <a:rPr sz="1400" spc="-5" dirty="0">
                <a:latin typeface="Times New Roman"/>
                <a:cs typeface="Times New Roman"/>
              </a:rPr>
              <a:t>much easier to maintain the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 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update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database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needed.</a:t>
            </a: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735"/>
              </a:spcBef>
            </a:pPr>
            <a:r>
              <a:rPr sz="1400" spc="-5" dirty="0">
                <a:latin typeface="Times New Roman"/>
                <a:cs typeface="Times New Roman"/>
              </a:rPr>
              <a:t>Another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benefit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using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connection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string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allows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greater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600"/>
              </a:lnSpc>
              <a:spcBef>
                <a:spcPts val="10"/>
              </a:spcBef>
            </a:pPr>
            <a:r>
              <a:rPr sz="1400" spc="-5" dirty="0">
                <a:latin typeface="Times New Roman"/>
                <a:cs typeface="Times New Roman"/>
              </a:rPr>
              <a:t>security.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By</a:t>
            </a:r>
            <a:r>
              <a:rPr sz="1400" spc="-5" dirty="0">
                <a:latin typeface="Times New Roman"/>
                <a:cs typeface="Times New Roman"/>
              </a:rPr>
              <a:t> including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connection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string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configuration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file,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developers can ensure that sensitive information, such </a:t>
            </a:r>
            <a:r>
              <a:rPr sz="1400" spc="-10" dirty="0">
                <a:latin typeface="Times New Roman"/>
                <a:cs typeface="Times New Roman"/>
              </a:rPr>
              <a:t>as </a:t>
            </a:r>
            <a:r>
              <a:rPr sz="1400" spc="-5" dirty="0">
                <a:latin typeface="Times New Roman"/>
                <a:cs typeface="Times New Roman"/>
              </a:rPr>
              <a:t>login credentials, </a:t>
            </a:r>
            <a:r>
              <a:rPr sz="1400" dirty="0">
                <a:latin typeface="Times New Roman"/>
                <a:cs typeface="Times New Roman"/>
              </a:rPr>
              <a:t> is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not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hard-coded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into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application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code.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This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makes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more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difficult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attackers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gain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unauthorized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access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database.</a:t>
            </a:r>
            <a:endParaRPr sz="14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43600"/>
              </a:lnSpc>
              <a:spcBef>
                <a:spcPts val="15"/>
              </a:spcBef>
            </a:pPr>
            <a:r>
              <a:rPr sz="1400" spc="-5" dirty="0">
                <a:latin typeface="Times New Roman"/>
                <a:cs typeface="Times New Roman"/>
              </a:rPr>
              <a:t>Additionally,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using</a:t>
            </a:r>
            <a:r>
              <a:rPr sz="1400" dirty="0">
                <a:latin typeface="Times New Roman"/>
                <a:cs typeface="Times New Roman"/>
              </a:rPr>
              <a:t> 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connection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string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allows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more</a:t>
            </a:r>
            <a:r>
              <a:rPr sz="1400" spc="-5" dirty="0">
                <a:latin typeface="Times New Roman"/>
                <a:cs typeface="Times New Roman"/>
              </a:rPr>
              <a:t> efficient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management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the database. Developers </a:t>
            </a:r>
            <a:r>
              <a:rPr sz="1400" dirty="0">
                <a:latin typeface="Times New Roman"/>
                <a:cs typeface="Times New Roman"/>
              </a:rPr>
              <a:t>can </a:t>
            </a:r>
            <a:r>
              <a:rPr sz="1400" spc="-5" dirty="0">
                <a:latin typeface="Times New Roman"/>
                <a:cs typeface="Times New Roman"/>
              </a:rPr>
              <a:t>use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connection string to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specify various settings related to the connection, such </a:t>
            </a:r>
            <a:r>
              <a:rPr sz="1400" spc="-10" dirty="0">
                <a:latin typeface="Times New Roman"/>
                <a:cs typeface="Times New Roman"/>
              </a:rPr>
              <a:t>as</a:t>
            </a:r>
            <a:r>
              <a:rPr sz="1400" spc="-5" dirty="0">
                <a:latin typeface="Times New Roman"/>
                <a:cs typeface="Times New Roman"/>
              </a:rPr>
              <a:t> the timeout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period, which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help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optimize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performance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database.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79319" y="7736585"/>
            <a:ext cx="2210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IMPLEMENTATION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609" y="6036564"/>
            <a:ext cx="7160259" cy="1282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980559"/>
            <a:ext cx="5958840" cy="4660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23240" algn="ctr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Figure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1.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Home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Page</a:t>
            </a: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 marL="12700" marR="5080">
              <a:lnSpc>
                <a:spcPct val="95900"/>
              </a:lnSpc>
            </a:pPr>
            <a:r>
              <a:rPr spc="-5" dirty="0">
                <a:latin typeface="Times New Roman"/>
                <a:cs typeface="Times New Roman"/>
              </a:rPr>
              <a:t>The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user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login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page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is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 </a:t>
            </a:r>
            <a:r>
              <a:rPr spc="-5" dirty="0">
                <a:latin typeface="Times New Roman"/>
                <a:cs typeface="Times New Roman"/>
              </a:rPr>
              <a:t>essential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component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 </a:t>
            </a:r>
            <a:r>
              <a:rPr spc="-5" dirty="0">
                <a:latin typeface="Times New Roman"/>
                <a:cs typeface="Times New Roman"/>
              </a:rPr>
              <a:t>any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web-based</a:t>
            </a:r>
            <a:r>
              <a:rPr spc="-5" dirty="0">
                <a:latin typeface="Times New Roman"/>
                <a:cs typeface="Times New Roman"/>
              </a:rPr>
              <a:t> application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or 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system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that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requires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user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authentication.</a:t>
            </a:r>
            <a:r>
              <a:rPr dirty="0">
                <a:latin typeface="Times New Roman"/>
                <a:cs typeface="Times New Roman"/>
              </a:rPr>
              <a:t> It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serves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as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gateway</a:t>
            </a:r>
            <a:r>
              <a:rPr dirty="0">
                <a:latin typeface="Times New Roman"/>
                <a:cs typeface="Times New Roman"/>
              </a:rPr>
              <a:t> for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users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to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access </a:t>
            </a:r>
            <a:r>
              <a:rPr spc="-3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their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personal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accounts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and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interact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with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application's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features.</a:t>
            </a:r>
            <a:r>
              <a:rPr dirty="0">
                <a:latin typeface="Times New Roman"/>
                <a:cs typeface="Times New Roman"/>
              </a:rPr>
              <a:t> In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this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project </a:t>
            </a:r>
            <a:r>
              <a:rPr dirty="0">
                <a:latin typeface="Times New Roman"/>
                <a:cs typeface="Times New Roman"/>
              </a:rPr>
              <a:t> report,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we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will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outline</a:t>
            </a:r>
            <a:r>
              <a:rPr dirty="0">
                <a:latin typeface="Times New Roman"/>
                <a:cs typeface="Times New Roman"/>
              </a:rPr>
              <a:t> the</a:t>
            </a:r>
            <a:r>
              <a:rPr spc="-5" dirty="0">
                <a:latin typeface="Times New Roman"/>
                <a:cs typeface="Times New Roman"/>
              </a:rPr>
              <a:t> necessary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content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and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elements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that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should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included </a:t>
            </a:r>
            <a:r>
              <a:rPr dirty="0">
                <a:latin typeface="Times New Roman"/>
                <a:cs typeface="Times New Roman"/>
              </a:rPr>
              <a:t> on a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user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login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page.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dirty="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</a:pPr>
            <a:r>
              <a:rPr b="1" spc="-5" dirty="0">
                <a:latin typeface="Times New Roman"/>
                <a:cs typeface="Times New Roman"/>
              </a:rPr>
              <a:t>Title/Header:</a:t>
            </a:r>
            <a:endParaRPr dirty="0">
              <a:latin typeface="Times New Roman"/>
              <a:cs typeface="Times New Roman"/>
            </a:endParaRPr>
          </a:p>
          <a:p>
            <a:pPr marL="12700" marR="102235">
              <a:lnSpc>
                <a:spcPts val="1610"/>
              </a:lnSpc>
              <a:spcBef>
                <a:spcPts val="75"/>
              </a:spcBef>
            </a:pPr>
            <a:r>
              <a:rPr spc="-5" dirty="0">
                <a:latin typeface="Times New Roman"/>
                <a:cs typeface="Times New Roman"/>
              </a:rPr>
              <a:t>The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login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page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should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have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 </a:t>
            </a:r>
            <a:r>
              <a:rPr spc="-5" dirty="0">
                <a:latin typeface="Times New Roman"/>
                <a:cs typeface="Times New Roman"/>
              </a:rPr>
              <a:t>clear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and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prominent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title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or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header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that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indicates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3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purpose</a:t>
            </a:r>
            <a:r>
              <a:rPr dirty="0">
                <a:latin typeface="Times New Roman"/>
                <a:cs typeface="Times New Roman"/>
              </a:rPr>
              <a:t> of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page. </a:t>
            </a:r>
            <a:r>
              <a:rPr spc="-10" dirty="0">
                <a:latin typeface="Times New Roman"/>
                <a:cs typeface="Times New Roman"/>
              </a:rPr>
              <a:t>It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can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something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like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"User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Login"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or </a:t>
            </a:r>
            <a:r>
              <a:rPr spc="-5" dirty="0">
                <a:latin typeface="Times New Roman"/>
                <a:cs typeface="Times New Roman"/>
              </a:rPr>
              <a:t>"Sign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In."</a:t>
            </a: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dirty="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</a:pPr>
            <a:r>
              <a:rPr b="1" spc="-5" dirty="0">
                <a:latin typeface="Times New Roman"/>
                <a:cs typeface="Times New Roman"/>
              </a:rPr>
              <a:t>Username/Email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Field:</a:t>
            </a:r>
            <a:endParaRPr dirty="0">
              <a:latin typeface="Times New Roman"/>
              <a:cs typeface="Times New Roman"/>
            </a:endParaRPr>
          </a:p>
          <a:p>
            <a:pPr marL="12700" marR="86360">
              <a:lnSpc>
                <a:spcPts val="1610"/>
              </a:lnSpc>
              <a:spcBef>
                <a:spcPts val="75"/>
              </a:spcBef>
            </a:pPr>
            <a:r>
              <a:rPr spc="-5" dirty="0">
                <a:latin typeface="Times New Roman"/>
                <a:cs typeface="Times New Roman"/>
              </a:rPr>
              <a:t>Provide</a:t>
            </a:r>
            <a:r>
              <a:rPr dirty="0">
                <a:latin typeface="Times New Roman"/>
                <a:cs typeface="Times New Roman"/>
              </a:rPr>
              <a:t> a</a:t>
            </a:r>
            <a:r>
              <a:rPr spc="-5" dirty="0">
                <a:latin typeface="Times New Roman"/>
                <a:cs typeface="Times New Roman"/>
              </a:rPr>
              <a:t> text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field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where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users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can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enter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their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username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or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email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address 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associated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with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their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account.</a:t>
            </a:r>
            <a:r>
              <a:rPr spc="-5" dirty="0">
                <a:latin typeface="Times New Roman"/>
                <a:cs typeface="Times New Roman"/>
              </a:rPr>
              <a:t> Include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-5" dirty="0">
                <a:latin typeface="Times New Roman"/>
                <a:cs typeface="Times New Roman"/>
              </a:rPr>
              <a:t> label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or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placeholder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text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inside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the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field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to </a:t>
            </a:r>
            <a:r>
              <a:rPr spc="-3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indicate the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expected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input.</a:t>
            </a: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895" y="1001394"/>
            <a:ext cx="7207250" cy="3181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102" y="2895600"/>
            <a:ext cx="6032196" cy="4326505"/>
          </a:xfrm>
          <a:prstGeom prst="rect">
            <a:avLst/>
          </a:prstGeom>
          <a:noFill/>
        </p:spPr>
        <p:txBody>
          <a:bodyPr vert="horz" wrap="square" lIns="0" tIns="27305" rIns="0" bIns="0" rtlCol="0">
            <a:spAutoFit/>
          </a:bodyPr>
          <a:lstStyle/>
          <a:p>
            <a:pPr marL="12700" marR="28575">
              <a:lnSpc>
                <a:spcPts val="1610"/>
              </a:lnSpc>
              <a:spcBef>
                <a:spcPts val="215"/>
              </a:spcBef>
            </a:pPr>
            <a:r>
              <a:rPr sz="2400" spc="-5" dirty="0">
                <a:latin typeface="Times New Roman"/>
                <a:cs typeface="Times New Roman"/>
              </a:rPr>
              <a:t>Include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password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field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appropriate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security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measures,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such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 </a:t>
            </a:r>
            <a:r>
              <a:rPr sz="2400" spc="-5" dirty="0">
                <a:latin typeface="Times New Roman"/>
                <a:cs typeface="Times New Roman"/>
              </a:rPr>
              <a:t>masking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3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entered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characters.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username/email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field,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provide</a:t>
            </a:r>
            <a:r>
              <a:rPr sz="2400" dirty="0">
                <a:latin typeface="Times New Roman"/>
                <a:cs typeface="Times New Roman"/>
              </a:rPr>
              <a:t> a </a:t>
            </a:r>
            <a:r>
              <a:rPr sz="2400" spc="-5" dirty="0">
                <a:latin typeface="Times New Roman"/>
                <a:cs typeface="Times New Roman"/>
              </a:rPr>
              <a:t>label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placeholder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text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guide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users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expected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input.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</a:pPr>
            <a:r>
              <a:rPr sz="2400" spc="-5" dirty="0">
                <a:latin typeface="Times New Roman"/>
                <a:cs typeface="Times New Roman"/>
              </a:rPr>
              <a:t>"Sign Up"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"Register" Link:</a:t>
            </a:r>
            <a:endParaRPr sz="2400" dirty="0">
              <a:latin typeface="Times New Roman"/>
              <a:cs typeface="Times New Roman"/>
            </a:endParaRPr>
          </a:p>
          <a:p>
            <a:pPr marL="12700" marR="5080">
              <a:lnSpc>
                <a:spcPts val="1610"/>
              </a:lnSpc>
              <a:spcBef>
                <a:spcPts val="80"/>
              </a:spcBef>
            </a:pPr>
            <a:r>
              <a:rPr sz="2400" dirty="0">
                <a:latin typeface="Times New Roman"/>
                <a:cs typeface="Times New Roman"/>
              </a:rPr>
              <a:t>If the</a:t>
            </a:r>
            <a:r>
              <a:rPr sz="2400" spc="-5" dirty="0">
                <a:latin typeface="Times New Roman"/>
                <a:cs typeface="Times New Roman"/>
              </a:rPr>
              <a:t> application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allows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new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users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create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accounts, include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hyperlink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labeled </a:t>
            </a:r>
            <a:r>
              <a:rPr sz="2400" spc="-3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"Sign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Up"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"Register"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login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page.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This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link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should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direct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users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registration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where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create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new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account.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1650"/>
              </a:lnSpc>
            </a:pPr>
            <a:r>
              <a:rPr sz="2400" spc="-5" dirty="0">
                <a:latin typeface="Times New Roman"/>
                <a:cs typeface="Times New Roman"/>
              </a:rPr>
              <a:t>"Login"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Button:</a:t>
            </a:r>
            <a:endParaRPr sz="2400" dirty="0">
              <a:latin typeface="Times New Roman"/>
              <a:cs typeface="Times New Roman"/>
            </a:endParaRPr>
          </a:p>
          <a:p>
            <a:pPr marL="12700" marR="47625">
              <a:lnSpc>
                <a:spcPts val="1610"/>
              </a:lnSpc>
              <a:spcBef>
                <a:spcPts val="85"/>
              </a:spcBef>
            </a:pPr>
            <a:r>
              <a:rPr sz="2400" dirty="0">
                <a:latin typeface="Times New Roman"/>
                <a:cs typeface="Times New Roman"/>
              </a:rPr>
              <a:t>Place 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prominent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button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labeled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"Login"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"Sign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In"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below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username/email </a:t>
            </a:r>
            <a:r>
              <a:rPr sz="2400" spc="-3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password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fields.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Clicking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button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should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initiate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login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validate 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user's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credentials.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02535" y="8835338"/>
            <a:ext cx="202501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Figure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2</a:t>
            </a:r>
            <a:r>
              <a:rPr sz="2000" b="1" spc="33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Javascript</a:t>
            </a:r>
            <a:r>
              <a:rPr sz="2000" b="1" spc="3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Code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B302A4-DB59-B3D5-E1D7-C1FD4053A7FD}"/>
              </a:ext>
            </a:extLst>
          </p:cNvPr>
          <p:cNvSpPr txBox="1"/>
          <p:nvPr/>
        </p:nvSpPr>
        <p:spPr>
          <a:xfrm>
            <a:off x="870102" y="1219200"/>
            <a:ext cx="3778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000" b="1" spc="-5" dirty="0">
                <a:latin typeface="Times New Roman"/>
                <a:cs typeface="Times New Roman"/>
              </a:rPr>
              <a:t>Password</a:t>
            </a:r>
            <a:r>
              <a:rPr lang="en-US" sz="4000" b="1" spc="-40" dirty="0">
                <a:latin typeface="Times New Roman"/>
                <a:cs typeface="Times New Roman"/>
              </a:rPr>
              <a:t> </a:t>
            </a:r>
            <a:r>
              <a:rPr lang="en-US" sz="4000" b="1" spc="-5" dirty="0">
                <a:latin typeface="Times New Roman"/>
                <a:cs typeface="Times New Roman"/>
              </a:rPr>
              <a:t>Field:</a:t>
            </a:r>
            <a:endParaRPr lang="en-US" sz="4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comb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179542"/>
            <a:ext cx="5955665" cy="3743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2550">
              <a:lnSpc>
                <a:spcPct val="1436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JavaScript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programming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language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create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interactive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dynamic </a:t>
            </a:r>
            <a:r>
              <a:rPr sz="1400" dirty="0">
                <a:latin typeface="Times New Roman"/>
                <a:cs typeface="Times New Roman"/>
              </a:rPr>
              <a:t> effects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page.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allows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developers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interactivity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HTML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elements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manipulate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page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real-time.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this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JavaScript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along </a:t>
            </a:r>
            <a:r>
              <a:rPr sz="1400" spc="-5" dirty="0">
                <a:latin typeface="Times New Roman"/>
                <a:cs typeface="Times New Roman"/>
              </a:rPr>
              <a:t> with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jQuery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create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dynamic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interact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There</a:t>
            </a:r>
            <a:r>
              <a:rPr sz="1400" dirty="0">
                <a:latin typeface="Times New Roman"/>
                <a:cs typeface="Times New Roman"/>
              </a:rPr>
              <a:t> are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several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reasons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JavaScript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this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project:</a:t>
            </a:r>
            <a:endParaRPr sz="1400">
              <a:latin typeface="Times New Roman"/>
              <a:cs typeface="Times New Roman"/>
            </a:endParaRPr>
          </a:p>
          <a:p>
            <a:pPr marL="469265" marR="49530" indent="-228600">
              <a:lnSpc>
                <a:spcPct val="143700"/>
              </a:lnSpc>
              <a:spcBef>
                <a:spcPts val="10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spc="-5" dirty="0">
                <a:latin typeface="Times New Roman"/>
                <a:cs typeface="Times New Roman"/>
              </a:rPr>
              <a:t>Interactivity: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JavaScript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allows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developers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add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interactivity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web</a:t>
            </a:r>
            <a:r>
              <a:rPr sz="1400" spc="-5" dirty="0">
                <a:latin typeface="Times New Roman"/>
                <a:cs typeface="Times New Roman"/>
              </a:rPr>
              <a:t> pages,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such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dropdown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menus, </a:t>
            </a:r>
            <a:r>
              <a:rPr sz="1400" dirty="0">
                <a:latin typeface="Times New Roman"/>
                <a:cs typeface="Times New Roman"/>
              </a:rPr>
              <a:t>pop-up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windows,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form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validation.</a:t>
            </a:r>
            <a:endParaRPr sz="14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43600"/>
              </a:lnSpc>
              <a:spcBef>
                <a:spcPts val="10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spc="-5" dirty="0">
                <a:latin typeface="Times New Roman"/>
                <a:cs typeface="Times New Roman"/>
              </a:rPr>
              <a:t>Dynamic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content: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JavaScript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allows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developers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create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dynamic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content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pages, such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image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sliders, carousels, 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interactive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maps.</a:t>
            </a:r>
            <a:endParaRPr sz="1400">
              <a:latin typeface="Times New Roman"/>
              <a:cs typeface="Times New Roman"/>
            </a:endParaRPr>
          </a:p>
          <a:p>
            <a:pPr marL="469265" marR="340360" indent="-228600">
              <a:lnSpc>
                <a:spcPct val="142800"/>
              </a:lnSpc>
              <a:spcBef>
                <a:spcPts val="1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spc="-5" dirty="0">
                <a:latin typeface="Times New Roman"/>
                <a:cs typeface="Times New Roman"/>
              </a:rPr>
              <a:t>Improved performance: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JavaScript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improve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performance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pages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reducing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number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server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requests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needed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load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content.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159" y="1409064"/>
            <a:ext cx="7005955" cy="35979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237233"/>
            <a:ext cx="5970905" cy="29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CERTIFICATE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700"/>
              </a:lnSpc>
              <a:spcBef>
                <a:spcPts val="1735"/>
              </a:spcBef>
            </a:pPr>
            <a:r>
              <a:rPr sz="1400" spc="-5" dirty="0">
                <a:latin typeface="Times New Roman"/>
                <a:cs typeface="Times New Roman"/>
              </a:rPr>
              <a:t>This </a:t>
            </a:r>
            <a:r>
              <a:rPr sz="1400" dirty="0">
                <a:latin typeface="Times New Roman"/>
                <a:cs typeface="Times New Roman"/>
              </a:rPr>
              <a:t>is to </a:t>
            </a:r>
            <a:r>
              <a:rPr sz="1400" spc="-5" dirty="0">
                <a:latin typeface="Times New Roman"/>
                <a:cs typeface="Times New Roman"/>
              </a:rPr>
              <a:t>certify that </a:t>
            </a:r>
            <a:r>
              <a:rPr sz="1400" i="1" spc="-5" dirty="0">
                <a:latin typeface="Times New Roman"/>
                <a:cs typeface="Times New Roman"/>
              </a:rPr>
              <a:t>Project Report entitled </a:t>
            </a:r>
            <a:r>
              <a:rPr sz="1400" i="1" dirty="0">
                <a:latin typeface="Times New Roman"/>
                <a:cs typeface="Times New Roman"/>
              </a:rPr>
              <a:t>– </a:t>
            </a:r>
            <a:r>
              <a:rPr lang="en-US" sz="1400" i="1" spc="-5" dirty="0">
                <a:latin typeface="Times New Roman"/>
                <a:cs typeface="Times New Roman"/>
              </a:rPr>
              <a:t>Tour and Travel</a:t>
            </a:r>
            <a:r>
              <a:rPr sz="1400" i="1" spc="-5" dirty="0">
                <a:latin typeface="Times New Roman"/>
                <a:cs typeface="Times New Roman"/>
              </a:rPr>
              <a:t> Website </a:t>
            </a:r>
            <a:r>
              <a:rPr sz="1400" spc="-5" dirty="0">
                <a:latin typeface="Times New Roman"/>
                <a:cs typeface="Times New Roman"/>
              </a:rPr>
              <a:t>which </a:t>
            </a:r>
            <a:r>
              <a:rPr sz="1400" dirty="0">
                <a:latin typeface="Times New Roman"/>
                <a:cs typeface="Times New Roman"/>
              </a:rPr>
              <a:t> is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submitted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Tushar</a:t>
            </a:r>
            <a:r>
              <a:rPr sz="1400" i="1" spc="-5" dirty="0">
                <a:latin typeface="Times New Roman"/>
                <a:cs typeface="Times New Roman"/>
              </a:rPr>
              <a:t>(1907830100</a:t>
            </a:r>
            <a:r>
              <a:rPr lang="en-US" sz="1400" i="1" spc="-5" dirty="0">
                <a:latin typeface="Times New Roman"/>
                <a:cs typeface="Times New Roman"/>
              </a:rPr>
              <a:t>101</a:t>
            </a:r>
            <a:r>
              <a:rPr sz="1400" i="1" spc="-5" dirty="0">
                <a:latin typeface="Times New Roman"/>
                <a:cs typeface="Times New Roman"/>
              </a:rPr>
              <a:t>)</a:t>
            </a:r>
            <a:r>
              <a:rPr sz="1400" i="1" dirty="0">
                <a:latin typeface="Times New Roman"/>
                <a:cs typeface="Times New Roman"/>
              </a:rPr>
              <a:t> </a:t>
            </a:r>
            <a:r>
              <a:rPr lang="en-US" sz="1400" i="1" spc="-5" dirty="0">
                <a:latin typeface="Times New Roman"/>
                <a:cs typeface="Times New Roman"/>
              </a:rPr>
              <a:t>Farzan</a:t>
            </a:r>
            <a:r>
              <a:rPr lang="en-US" sz="1400" i="1" dirty="0">
                <a:latin typeface="Times New Roman"/>
                <a:cs typeface="Times New Roman"/>
              </a:rPr>
              <a:t> </a:t>
            </a:r>
            <a:r>
              <a:rPr lang="en-US" sz="1400" i="1" spc="-5" dirty="0">
                <a:latin typeface="Times New Roman"/>
                <a:cs typeface="Times New Roman"/>
              </a:rPr>
              <a:t>Haider</a:t>
            </a:r>
            <a:r>
              <a:rPr lang="en-US" sz="1400" i="1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(</a:t>
            </a:r>
            <a:r>
              <a:rPr sz="1200" spc="-5" dirty="0">
                <a:latin typeface="Arial MT"/>
                <a:cs typeface="Arial MT"/>
              </a:rPr>
              <a:t>1907830100</a:t>
            </a:r>
            <a:r>
              <a:rPr lang="en-US" sz="1200" spc="-5" dirty="0">
                <a:latin typeface="Arial MT"/>
                <a:cs typeface="Arial MT"/>
              </a:rPr>
              <a:t>029</a:t>
            </a:r>
            <a:r>
              <a:rPr sz="1200" spc="-5" dirty="0">
                <a:latin typeface="Arial MT"/>
                <a:cs typeface="Arial MT"/>
              </a:rPr>
              <a:t>)</a:t>
            </a:r>
            <a:r>
              <a:rPr sz="1400" i="1" spc="-5" dirty="0">
                <a:latin typeface="Times New Roman"/>
                <a:cs typeface="Times New Roman"/>
              </a:rPr>
              <a:t>)</a:t>
            </a:r>
            <a:r>
              <a:rPr sz="1400" i="1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 </a:t>
            </a:r>
            <a:r>
              <a:rPr sz="1400" spc="-5" dirty="0">
                <a:latin typeface="Times New Roman"/>
                <a:cs typeface="Times New Roman"/>
              </a:rPr>
              <a:t> partial fulfilment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the requirement for the award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degree B.Tech. in Department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CSE, of Dr </a:t>
            </a:r>
            <a:r>
              <a:rPr sz="1400" spc="-5" dirty="0">
                <a:latin typeface="Times New Roman"/>
                <a:cs typeface="Times New Roman"/>
              </a:rPr>
              <a:t>A.P.J. Abdul Kalam Technical University, </a:t>
            </a:r>
            <a:r>
              <a:rPr sz="1400" dirty="0">
                <a:latin typeface="Times New Roman"/>
                <a:cs typeface="Times New Roman"/>
              </a:rPr>
              <a:t>U.P, </a:t>
            </a:r>
            <a:r>
              <a:rPr sz="1400" spc="-5" dirty="0">
                <a:latin typeface="Times New Roman"/>
                <a:cs typeface="Times New Roman"/>
              </a:rPr>
              <a:t>Lucknow, </a:t>
            </a:r>
            <a:r>
              <a:rPr sz="1400" dirty="0">
                <a:latin typeface="Times New Roman"/>
                <a:cs typeface="Times New Roman"/>
              </a:rPr>
              <a:t>is a </a:t>
            </a:r>
            <a:r>
              <a:rPr sz="1400" spc="-5" dirty="0">
                <a:latin typeface="Times New Roman"/>
                <a:cs typeface="Times New Roman"/>
              </a:rPr>
              <a:t>record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the candidate own work carried out </a:t>
            </a:r>
            <a:r>
              <a:rPr sz="1400" dirty="0">
                <a:latin typeface="Times New Roman"/>
                <a:cs typeface="Times New Roman"/>
              </a:rPr>
              <a:t>by </a:t>
            </a:r>
            <a:r>
              <a:rPr sz="1400" spc="-5" dirty="0">
                <a:latin typeface="Times New Roman"/>
                <a:cs typeface="Times New Roman"/>
              </a:rPr>
              <a:t>him/her under my/our supervision. The </a:t>
            </a:r>
            <a:r>
              <a:rPr sz="1400" dirty="0">
                <a:latin typeface="Times New Roman"/>
                <a:cs typeface="Times New Roman"/>
              </a:rPr>
              <a:t> matter </a:t>
            </a:r>
            <a:r>
              <a:rPr sz="1400" spc="-5" dirty="0">
                <a:latin typeface="Times New Roman"/>
                <a:cs typeface="Times New Roman"/>
              </a:rPr>
              <a:t>embodied in this Project </a:t>
            </a:r>
            <a:r>
              <a:rPr sz="1400" dirty="0">
                <a:latin typeface="Times New Roman"/>
                <a:cs typeface="Times New Roman"/>
              </a:rPr>
              <a:t>report </a:t>
            </a:r>
            <a:r>
              <a:rPr sz="1400" spc="-5" dirty="0">
                <a:latin typeface="Times New Roman"/>
                <a:cs typeface="Times New Roman"/>
              </a:rPr>
              <a:t>is original and has not been submitted </a:t>
            </a:r>
            <a:r>
              <a:rPr sz="1400" dirty="0">
                <a:latin typeface="Times New Roman"/>
                <a:cs typeface="Times New Roman"/>
              </a:rPr>
              <a:t>for </a:t>
            </a:r>
            <a:r>
              <a:rPr sz="1400" spc="-5" dirty="0">
                <a:latin typeface="Times New Roman"/>
                <a:cs typeface="Times New Roman"/>
              </a:rPr>
              <a:t>the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award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other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degree.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8996" y="5584316"/>
            <a:ext cx="3797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Da</a:t>
            </a:r>
            <a:r>
              <a:rPr sz="1200" b="1" spc="-10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3589" y="5584316"/>
            <a:ext cx="1164590" cy="73406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39370">
              <a:lnSpc>
                <a:spcPts val="1380"/>
              </a:lnSpc>
              <a:spcBef>
                <a:spcPts val="195"/>
              </a:spcBef>
            </a:pPr>
            <a:r>
              <a:rPr sz="1200" b="1" spc="-5" dirty="0">
                <a:latin typeface="Times New Roman"/>
                <a:cs typeface="Times New Roman"/>
              </a:rPr>
              <a:t>Project </a:t>
            </a:r>
            <a:r>
              <a:rPr sz="1200" b="1" dirty="0">
                <a:latin typeface="Times New Roman"/>
                <a:cs typeface="Times New Roman"/>
              </a:rPr>
              <a:t>Guide 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Mr.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Israr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Ahmad</a:t>
            </a:r>
            <a:endParaRPr sz="1200">
              <a:latin typeface="Times New Roman"/>
              <a:cs typeface="Times New Roman"/>
            </a:endParaRPr>
          </a:p>
          <a:p>
            <a:pPr marL="391795">
              <a:lnSpc>
                <a:spcPts val="1315"/>
              </a:lnSpc>
            </a:pPr>
            <a:r>
              <a:rPr sz="1200" b="1" spc="-5" dirty="0">
                <a:latin typeface="Times New Roman"/>
                <a:cs typeface="Times New Roman"/>
              </a:rPr>
              <a:t>RDEC,</a:t>
            </a:r>
            <a:endParaRPr sz="1200">
              <a:latin typeface="Times New Roman"/>
              <a:cs typeface="Times New Roman"/>
            </a:endParaRPr>
          </a:p>
          <a:p>
            <a:pPr marL="71755">
              <a:lnSpc>
                <a:spcPts val="1410"/>
              </a:lnSpc>
            </a:pPr>
            <a:r>
              <a:rPr sz="1200" b="1" dirty="0">
                <a:latin typeface="Times New Roman"/>
                <a:cs typeface="Times New Roman"/>
              </a:rPr>
              <a:t>Ghaziabaad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11123"/>
            <a:ext cx="5310505" cy="1616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marR="5080" indent="-228600">
              <a:lnSpc>
                <a:spcPct val="143600"/>
              </a:lnSpc>
              <a:spcBef>
                <a:spcPts val="9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400" spc="-5" dirty="0">
                <a:latin typeface="Times New Roman"/>
                <a:cs typeface="Times New Roman"/>
              </a:rPr>
              <a:t>Cross-platform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compatibility: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JavaScript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supported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all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major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browsers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create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dynamic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effects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across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different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platforms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devices.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R="330835" algn="ctr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Registration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Process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284" y="3158363"/>
            <a:ext cx="6602095" cy="4583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7407"/>
            <a:ext cx="5855970" cy="4197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0489">
              <a:lnSpc>
                <a:spcPct val="1438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Registration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Process: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registration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process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allows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new users</a:t>
            </a:r>
            <a:r>
              <a:rPr sz="1400" dirty="0">
                <a:latin typeface="Times New Roman"/>
                <a:cs typeface="Times New Roman"/>
              </a:rPr>
              <a:t> 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create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account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system.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typically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involves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collecting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necessary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information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performing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validations.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steps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involved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registration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process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may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include:</a:t>
            </a:r>
            <a:endParaRPr sz="1400">
              <a:latin typeface="Times New Roman"/>
              <a:cs typeface="Times New Roman"/>
            </a:endParaRPr>
          </a:p>
          <a:p>
            <a:pPr marL="469265" marR="54610" indent="-228600">
              <a:lnSpc>
                <a:spcPct val="143600"/>
              </a:lnSpc>
              <a:spcBef>
                <a:spcPts val="10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spc="-5" dirty="0">
                <a:latin typeface="Times New Roman"/>
                <a:cs typeface="Times New Roman"/>
              </a:rPr>
              <a:t>User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Registration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Form: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required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information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such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name,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email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address,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password,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potentially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additional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details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like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phone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number </a:t>
            </a:r>
            <a:r>
              <a:rPr sz="1400" dirty="0">
                <a:latin typeface="Times New Roman"/>
                <a:cs typeface="Times New Roman"/>
              </a:rPr>
              <a:t>or </a:t>
            </a:r>
            <a:r>
              <a:rPr sz="1400" spc="-5" dirty="0">
                <a:latin typeface="Times New Roman"/>
                <a:cs typeface="Times New Roman"/>
              </a:rPr>
              <a:t>address.</a:t>
            </a:r>
            <a:endParaRPr sz="14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43600"/>
              </a:lnSpc>
              <a:spcBef>
                <a:spcPts val="1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spc="-5" dirty="0">
                <a:latin typeface="Times New Roman"/>
                <a:cs typeface="Times New Roman"/>
              </a:rPr>
              <a:t>Validation: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validates 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information,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ensuring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email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uniqueness, strong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password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requirements,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other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necessary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validations.</a:t>
            </a:r>
            <a:endParaRPr sz="1400">
              <a:latin typeface="Times New Roman"/>
              <a:cs typeface="Times New Roman"/>
            </a:endParaRPr>
          </a:p>
          <a:p>
            <a:pPr marL="12700" marR="189230">
              <a:lnSpc>
                <a:spcPts val="1610"/>
              </a:lnSpc>
              <a:spcBef>
                <a:spcPts val="844"/>
              </a:spcBef>
            </a:pPr>
            <a:r>
              <a:rPr sz="1400" spc="-5" dirty="0">
                <a:latin typeface="Times New Roman"/>
                <a:cs typeface="Times New Roman"/>
              </a:rPr>
              <a:t>Account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Creation: Once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5" dirty="0">
                <a:latin typeface="Times New Roman"/>
                <a:cs typeface="Times New Roman"/>
              </a:rPr>
              <a:t> provided information passes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validation,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creates 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new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account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associates it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appropriate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role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 permissions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R="254000" algn="ctr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TOUR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BOOKING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034" y="5509679"/>
            <a:ext cx="6851650" cy="3609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71701"/>
            <a:ext cx="5938520" cy="193230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ct val="95900"/>
              </a:lnSpc>
              <a:spcBef>
                <a:spcPts val="170"/>
              </a:spcBef>
            </a:pP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tour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booking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page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crucial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component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platform.</a:t>
            </a:r>
            <a:r>
              <a:rPr sz="1400" dirty="0">
                <a:latin typeface="Times New Roman"/>
                <a:cs typeface="Times New Roman"/>
              </a:rPr>
              <a:t> It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serves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primary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interface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 explore,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select,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reserve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their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desired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tours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experiences.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content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booking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page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plays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vital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role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engaging </a:t>
            </a:r>
            <a:r>
              <a:rPr sz="1400" dirty="0">
                <a:latin typeface="Times New Roman"/>
                <a:cs typeface="Times New Roman"/>
              </a:rPr>
              <a:t>users, </a:t>
            </a:r>
            <a:r>
              <a:rPr sz="1400" spc="-5" dirty="0">
                <a:latin typeface="Times New Roman"/>
                <a:cs typeface="Times New Roman"/>
              </a:rPr>
              <a:t>providing them with relevant information, and guiding them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through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booking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process.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This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section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presents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comprehensive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guide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essential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content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elements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should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included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tour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booking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page.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418465" algn="ctr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Times New Roman"/>
                <a:cs typeface="Times New Roman"/>
              </a:rPr>
              <a:t>TOUR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INFORMATION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422239"/>
            <a:ext cx="6057900" cy="50872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5953125" cy="82048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Tour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Information: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811530">
              <a:lnSpc>
                <a:spcPts val="1610"/>
              </a:lnSpc>
            </a:pPr>
            <a:r>
              <a:rPr sz="1400" b="1" dirty="0">
                <a:latin typeface="Times New Roman"/>
                <a:cs typeface="Times New Roman"/>
              </a:rPr>
              <a:t>Tour </a:t>
            </a:r>
            <a:r>
              <a:rPr sz="1400" b="1" spc="-5" dirty="0">
                <a:latin typeface="Times New Roman"/>
                <a:cs typeface="Times New Roman"/>
              </a:rPr>
              <a:t>Name: </a:t>
            </a:r>
            <a:r>
              <a:rPr sz="1400" spc="-5" dirty="0">
                <a:latin typeface="Times New Roman"/>
                <a:cs typeface="Times New Roman"/>
              </a:rPr>
              <a:t>Clearly display the </a:t>
            </a:r>
            <a:r>
              <a:rPr sz="1400" dirty="0">
                <a:latin typeface="Times New Roman"/>
                <a:cs typeface="Times New Roman"/>
              </a:rPr>
              <a:t>name of </a:t>
            </a:r>
            <a:r>
              <a:rPr sz="1400" spc="-5" dirty="0">
                <a:latin typeface="Times New Roman"/>
                <a:cs typeface="Times New Roman"/>
              </a:rPr>
              <a:t>the tour </a:t>
            </a:r>
            <a:r>
              <a:rPr sz="1400" dirty="0">
                <a:latin typeface="Times New Roman"/>
                <a:cs typeface="Times New Roman"/>
              </a:rPr>
              <a:t>at </a:t>
            </a:r>
            <a:r>
              <a:rPr sz="1400" spc="-5" dirty="0">
                <a:latin typeface="Times New Roman"/>
                <a:cs typeface="Times New Roman"/>
              </a:rPr>
              <a:t>the top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page,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accompanied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 </a:t>
            </a:r>
            <a:r>
              <a:rPr sz="1400" spc="-5" dirty="0">
                <a:latin typeface="Times New Roman"/>
                <a:cs typeface="Times New Roman"/>
              </a:rPr>
              <a:t>enticing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image</a:t>
            </a:r>
            <a:r>
              <a:rPr sz="1400" dirty="0">
                <a:latin typeface="Times New Roman"/>
                <a:cs typeface="Times New Roman"/>
              </a:rPr>
              <a:t> or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thumbnail.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623570" algn="just">
              <a:lnSpc>
                <a:spcPct val="96100"/>
              </a:lnSpc>
            </a:pPr>
            <a:r>
              <a:rPr sz="1400" b="1" dirty="0">
                <a:latin typeface="Times New Roman"/>
                <a:cs typeface="Times New Roman"/>
              </a:rPr>
              <a:t>Tour </a:t>
            </a:r>
            <a:r>
              <a:rPr sz="1400" b="1" spc="-5" dirty="0">
                <a:latin typeface="Times New Roman"/>
                <a:cs typeface="Times New Roman"/>
              </a:rPr>
              <a:t>Description: </a:t>
            </a:r>
            <a:r>
              <a:rPr sz="1400" spc="-5" dirty="0">
                <a:latin typeface="Times New Roman"/>
                <a:cs typeface="Times New Roman"/>
              </a:rPr>
              <a:t>Provide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concise yet compelling overview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the tour,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highlighting its unique features, attractions, </a:t>
            </a:r>
            <a:r>
              <a:rPr sz="140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activities. Use </a:t>
            </a:r>
            <a:r>
              <a:rPr sz="1400" dirty="0">
                <a:latin typeface="Times New Roman"/>
                <a:cs typeface="Times New Roman"/>
              </a:rPr>
              <a:t>captivating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language 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evoke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interest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potential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customers.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9525">
              <a:lnSpc>
                <a:spcPts val="1610"/>
              </a:lnSpc>
            </a:pPr>
            <a:r>
              <a:rPr sz="1400" b="1" dirty="0">
                <a:latin typeface="Times New Roman"/>
                <a:cs typeface="Times New Roman"/>
              </a:rPr>
              <a:t>Tour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Duration: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Specify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duration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tour,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including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number</a:t>
            </a:r>
            <a:r>
              <a:rPr sz="1400" dirty="0">
                <a:latin typeface="Times New Roman"/>
                <a:cs typeface="Times New Roman"/>
              </a:rPr>
              <a:t> of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days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nights.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27685">
              <a:lnSpc>
                <a:spcPts val="1610"/>
              </a:lnSpc>
            </a:pPr>
            <a:r>
              <a:rPr sz="1400" b="1" spc="-5" dirty="0">
                <a:latin typeface="Times New Roman"/>
                <a:cs typeface="Times New Roman"/>
              </a:rPr>
              <a:t>Departure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Date</a:t>
            </a:r>
            <a:r>
              <a:rPr sz="1400" spc="-5" dirty="0">
                <a:latin typeface="Times New Roman"/>
                <a:cs typeface="Times New Roman"/>
              </a:rPr>
              <a:t>: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Allow users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select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their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preferred departure </a:t>
            </a:r>
            <a:r>
              <a:rPr sz="1400" dirty="0">
                <a:latin typeface="Times New Roman"/>
                <a:cs typeface="Times New Roman"/>
              </a:rPr>
              <a:t>date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from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calendar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 provide</a:t>
            </a:r>
            <a:r>
              <a:rPr sz="1400" dirty="0">
                <a:latin typeface="Times New Roman"/>
                <a:cs typeface="Times New Roman"/>
              </a:rPr>
              <a:t> 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list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available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 algn="just">
              <a:lnSpc>
                <a:spcPts val="1610"/>
              </a:lnSpc>
            </a:pPr>
            <a:r>
              <a:rPr sz="1400" b="1" spc="-5" dirty="0">
                <a:latin typeface="Times New Roman"/>
                <a:cs typeface="Times New Roman"/>
              </a:rPr>
              <a:t>Pricing: </a:t>
            </a:r>
            <a:r>
              <a:rPr sz="1400" spc="-5" dirty="0">
                <a:latin typeface="Times New Roman"/>
                <a:cs typeface="Times New Roman"/>
              </a:rPr>
              <a:t>Display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price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the tour prominently, including any discounts, special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offers, or </a:t>
            </a:r>
            <a:r>
              <a:rPr sz="1400" spc="-5" dirty="0">
                <a:latin typeface="Times New Roman"/>
                <a:cs typeface="Times New Roman"/>
              </a:rPr>
              <a:t>package options. </a:t>
            </a:r>
            <a:r>
              <a:rPr sz="1400" dirty="0">
                <a:latin typeface="Times New Roman"/>
                <a:cs typeface="Times New Roman"/>
              </a:rPr>
              <a:t>If </a:t>
            </a:r>
            <a:r>
              <a:rPr sz="1400" spc="-5" dirty="0">
                <a:latin typeface="Times New Roman"/>
                <a:cs typeface="Times New Roman"/>
              </a:rPr>
              <a:t>there are additional </a:t>
            </a:r>
            <a:r>
              <a:rPr sz="1400" spc="-10" dirty="0">
                <a:latin typeface="Times New Roman"/>
                <a:cs typeface="Times New Roman"/>
              </a:rPr>
              <a:t>costs </a:t>
            </a:r>
            <a:r>
              <a:rPr sz="1400" dirty="0">
                <a:latin typeface="Times New Roman"/>
                <a:cs typeface="Times New Roman"/>
              </a:rPr>
              <a:t>or </a:t>
            </a:r>
            <a:r>
              <a:rPr sz="1400" spc="-5" dirty="0">
                <a:latin typeface="Times New Roman"/>
                <a:cs typeface="Times New Roman"/>
              </a:rPr>
              <a:t>inclusions, mention them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clearly.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49530" algn="just">
              <a:lnSpc>
                <a:spcPts val="1610"/>
              </a:lnSpc>
            </a:pPr>
            <a:r>
              <a:rPr sz="1400" b="1" spc="-5" dirty="0">
                <a:latin typeface="Times New Roman"/>
                <a:cs typeface="Times New Roman"/>
              </a:rPr>
              <a:t>Reviews </a:t>
            </a:r>
            <a:r>
              <a:rPr sz="1400" b="1" dirty="0">
                <a:latin typeface="Times New Roman"/>
                <a:cs typeface="Times New Roman"/>
              </a:rPr>
              <a:t>and </a:t>
            </a:r>
            <a:r>
              <a:rPr sz="1400" b="1" spc="-5" dirty="0">
                <a:latin typeface="Times New Roman"/>
                <a:cs typeface="Times New Roman"/>
              </a:rPr>
              <a:t>Ratings: </a:t>
            </a:r>
            <a:r>
              <a:rPr sz="1400" spc="-5" dirty="0">
                <a:latin typeface="Times New Roman"/>
                <a:cs typeface="Times New Roman"/>
              </a:rPr>
              <a:t>Incorporate customer reviews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ratings to build trust and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credibility. Showcase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positive </a:t>
            </a:r>
            <a:r>
              <a:rPr sz="1400" spc="-5" dirty="0">
                <a:latin typeface="Times New Roman"/>
                <a:cs typeface="Times New Roman"/>
              </a:rPr>
              <a:t>feedback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encourage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bookings.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1480185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Times New Roman"/>
                <a:cs typeface="Times New Roman"/>
              </a:rPr>
              <a:t>USER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MANAGEMENT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ROLE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222885">
              <a:lnSpc>
                <a:spcPts val="1610"/>
              </a:lnSpc>
            </a:pPr>
            <a:r>
              <a:rPr sz="1400" spc="-5" dirty="0">
                <a:latin typeface="Times New Roman"/>
                <a:cs typeface="Times New Roman"/>
              </a:rPr>
              <a:t>User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management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functionality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enables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administrators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manage</a:t>
            </a:r>
            <a:r>
              <a:rPr sz="1400" dirty="0">
                <a:latin typeface="Times New Roman"/>
                <a:cs typeface="Times New Roman"/>
              </a:rPr>
              <a:t> user</a:t>
            </a:r>
            <a:r>
              <a:rPr sz="1400" spc="-5" dirty="0">
                <a:latin typeface="Times New Roman"/>
                <a:cs typeface="Times New Roman"/>
              </a:rPr>
              <a:t> accounts,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roles,</a:t>
            </a:r>
            <a:r>
              <a:rPr sz="1400" spc="-5" dirty="0">
                <a:latin typeface="Times New Roman"/>
                <a:cs typeface="Times New Roman"/>
              </a:rPr>
              <a:t> and permissions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within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system.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Key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features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user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management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include:</a:t>
            </a:r>
            <a:endParaRPr sz="1400">
              <a:latin typeface="Times New Roman"/>
              <a:cs typeface="Times New Roman"/>
            </a:endParaRPr>
          </a:p>
          <a:p>
            <a:pPr marL="75565" indent="-63500">
              <a:lnSpc>
                <a:spcPct val="100000"/>
              </a:lnSpc>
              <a:spcBef>
                <a:spcPts val="35"/>
              </a:spcBef>
              <a:buSzPct val="92857"/>
              <a:buFont typeface="Times New Roman"/>
              <a:buChar char="•"/>
              <a:tabLst>
                <a:tab pos="762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User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Accounts: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Creating,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updating,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deleting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accounts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necessary.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imes New Roman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12700" marR="158750">
              <a:lnSpc>
                <a:spcPts val="1610"/>
              </a:lnSpc>
              <a:buSzPct val="92857"/>
              <a:buFont typeface="Times New Roman"/>
              <a:buChar char="•"/>
              <a:tabLst>
                <a:tab pos="762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Permissions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Management: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Defining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adjusting permissions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associated with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each </a:t>
            </a:r>
            <a:r>
              <a:rPr sz="1400" spc="-5" dirty="0">
                <a:latin typeface="Times New Roman"/>
                <a:cs typeface="Times New Roman"/>
              </a:rPr>
              <a:t>role, determining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what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actions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functionalities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each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role</a:t>
            </a:r>
            <a:r>
              <a:rPr sz="1400" dirty="0">
                <a:latin typeface="Times New Roman"/>
                <a:cs typeface="Times New Roman"/>
              </a:rPr>
              <a:t> can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perform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within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12700" marR="6350">
              <a:lnSpc>
                <a:spcPts val="1610"/>
              </a:lnSpc>
              <a:buSzPct val="92857"/>
              <a:buChar char="•"/>
              <a:tabLst>
                <a:tab pos="76200" algn="l"/>
              </a:tabLst>
            </a:pP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administration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panel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empowers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administrators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effectively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monitor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control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various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aspects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house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rent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them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tools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insights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necessary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make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data-driven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decisions,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ensure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compliance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guidelines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standards,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manage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properties,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oversee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accounts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roles.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5927090" cy="809815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40005">
              <a:lnSpc>
                <a:spcPts val="1610"/>
              </a:lnSpc>
              <a:spcBef>
                <a:spcPts val="215"/>
              </a:spcBef>
            </a:pP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admin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dashboard,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reports,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property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management,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management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features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collectively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contribute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efficient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administration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smooth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operation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house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rent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marL="239395" algn="ctr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PROJECT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CONCLUSION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49530">
              <a:lnSpc>
                <a:spcPct val="95900"/>
              </a:lnSpc>
              <a:spcBef>
                <a:spcPts val="5"/>
              </a:spcBef>
            </a:pPr>
            <a:r>
              <a:rPr sz="1400" b="1" spc="-5" dirty="0">
                <a:latin typeface="Times New Roman"/>
                <a:cs typeface="Times New Roman"/>
              </a:rPr>
              <a:t>User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Management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Roles: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tour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aimed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comprehensive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</a:t>
            </a:r>
            <a:r>
              <a:rPr sz="1400" dirty="0">
                <a:latin typeface="Times New Roman"/>
                <a:cs typeface="Times New Roman"/>
              </a:rPr>
              <a:t> 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facilitate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seamless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experiences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 </a:t>
            </a:r>
            <a:r>
              <a:rPr sz="1400" spc="-5" dirty="0">
                <a:latin typeface="Times New Roman"/>
                <a:cs typeface="Times New Roman"/>
              </a:rPr>
              <a:t>individuals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groups.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Throughout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project,</a:t>
            </a:r>
            <a:r>
              <a:rPr sz="1400" dirty="0">
                <a:latin typeface="Times New Roman"/>
                <a:cs typeface="Times New Roman"/>
              </a:rPr>
              <a:t> we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focused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designing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implementing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various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features that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would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enhance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overall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process,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from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trip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planning </a:t>
            </a:r>
            <a:r>
              <a:rPr sz="1400" dirty="0">
                <a:latin typeface="Times New Roman"/>
                <a:cs typeface="Times New Roman"/>
              </a:rPr>
              <a:t> 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booking,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from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transportation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accommodation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arrangements.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Now,</a:t>
            </a:r>
            <a:r>
              <a:rPr sz="1400" dirty="0">
                <a:latin typeface="Times New Roman"/>
                <a:cs typeface="Times New Roman"/>
              </a:rPr>
              <a:t> as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concludes,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let's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review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key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accomplishments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outcomes.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System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Development: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121285">
              <a:lnSpc>
                <a:spcPts val="1610"/>
              </a:lnSpc>
            </a:pPr>
            <a:r>
              <a:rPr sz="1400" spc="-5" dirty="0">
                <a:latin typeface="Times New Roman"/>
                <a:cs typeface="Times New Roman"/>
              </a:rPr>
              <a:t>We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successfully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user-friendly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website/mobile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application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serves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central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platform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travelers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explore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destinations,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plan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itineraries,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make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bookings.</a:t>
            </a:r>
            <a:endParaRPr sz="1400">
              <a:latin typeface="Times New Roman"/>
              <a:cs typeface="Times New Roman"/>
            </a:endParaRPr>
          </a:p>
          <a:p>
            <a:pPr marL="12700" marR="180340">
              <a:lnSpc>
                <a:spcPts val="1610"/>
              </a:lnSpc>
              <a:spcBef>
                <a:spcPts val="155"/>
              </a:spcBef>
            </a:pP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 incorporated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advanced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search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functionalities,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allowing users</a:t>
            </a:r>
            <a:r>
              <a:rPr sz="1400" dirty="0">
                <a:latin typeface="Times New Roman"/>
                <a:cs typeface="Times New Roman"/>
              </a:rPr>
              <a:t> to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filter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options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based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their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preferences,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such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location, budget,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activities.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610"/>
              </a:lnSpc>
              <a:spcBef>
                <a:spcPts val="150"/>
              </a:spcBef>
            </a:pPr>
            <a:r>
              <a:rPr sz="1400" spc="-5" dirty="0">
                <a:latin typeface="Times New Roman"/>
                <a:cs typeface="Times New Roman"/>
              </a:rPr>
              <a:t>We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integrated secure payment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gateways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ensure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safe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convenient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transactions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5" dirty="0">
                <a:latin typeface="Times New Roman"/>
                <a:cs typeface="Times New Roman"/>
              </a:rPr>
              <a:t> users.</a:t>
            </a:r>
            <a:endParaRPr sz="1400">
              <a:latin typeface="Times New Roman"/>
              <a:cs typeface="Times New Roman"/>
            </a:endParaRPr>
          </a:p>
          <a:p>
            <a:pPr marL="12700" marR="619760">
              <a:lnSpc>
                <a:spcPts val="1610"/>
              </a:lnSpc>
              <a:spcBef>
                <a:spcPts val="140"/>
              </a:spcBef>
            </a:pP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also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included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features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reviewing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rating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services,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enabling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feedback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make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informed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decisions.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400" spc="-5" dirty="0">
                <a:latin typeface="Times New Roman"/>
                <a:cs typeface="Times New Roman"/>
              </a:rPr>
              <a:t>Destination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Management: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8890">
              <a:lnSpc>
                <a:spcPts val="1610"/>
              </a:lnSpc>
            </a:pPr>
            <a:r>
              <a:rPr sz="1400" spc="-5" dirty="0">
                <a:latin typeface="Times New Roman"/>
                <a:cs typeface="Times New Roman"/>
              </a:rPr>
              <a:t>We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collaborated with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various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agencies,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hotels,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local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service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providers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gather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comprehensive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information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about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different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destinations.</a:t>
            </a:r>
            <a:endParaRPr sz="1400">
              <a:latin typeface="Times New Roman"/>
              <a:cs typeface="Times New Roman"/>
            </a:endParaRPr>
          </a:p>
          <a:p>
            <a:pPr marL="12700" marR="274320">
              <a:lnSpc>
                <a:spcPts val="1610"/>
              </a:lnSpc>
              <a:spcBef>
                <a:spcPts val="145"/>
              </a:spcBef>
            </a:pPr>
            <a:r>
              <a:rPr sz="1400" spc="-5" dirty="0">
                <a:latin typeface="Times New Roman"/>
                <a:cs typeface="Times New Roman"/>
              </a:rPr>
              <a:t>Our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team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curated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 </a:t>
            </a:r>
            <a:r>
              <a:rPr sz="1400" spc="-5" dirty="0">
                <a:latin typeface="Times New Roman"/>
                <a:cs typeface="Times New Roman"/>
              </a:rPr>
              <a:t>extensive database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tourist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attractions,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accommodations,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transportation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options,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other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relevant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details.</a:t>
            </a:r>
            <a:endParaRPr sz="1400">
              <a:latin typeface="Times New Roman"/>
              <a:cs typeface="Times New Roman"/>
            </a:endParaRPr>
          </a:p>
          <a:p>
            <a:pPr marL="12700" marR="182880">
              <a:lnSpc>
                <a:spcPts val="1610"/>
              </a:lnSpc>
              <a:spcBef>
                <a:spcPts val="150"/>
              </a:spcBef>
            </a:pPr>
            <a:r>
              <a:rPr sz="1400" spc="-5" dirty="0">
                <a:latin typeface="Times New Roman"/>
                <a:cs typeface="Times New Roman"/>
              </a:rPr>
              <a:t>This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information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was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regularly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updated</a:t>
            </a:r>
            <a:r>
              <a:rPr sz="1400" dirty="0">
                <a:latin typeface="Times New Roman"/>
                <a:cs typeface="Times New Roman"/>
              </a:rPr>
              <a:t> 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ensure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accuracy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travelers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up-to-date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recommendations.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400" spc="-5" dirty="0">
                <a:latin typeface="Times New Roman"/>
                <a:cs typeface="Times New Roman"/>
              </a:rPr>
              <a:t>Trip </a:t>
            </a:r>
            <a:r>
              <a:rPr sz="1400" spc="-10" dirty="0">
                <a:latin typeface="Times New Roman"/>
                <a:cs typeface="Times New Roman"/>
              </a:rPr>
              <a:t>Planning</a:t>
            </a:r>
            <a:r>
              <a:rPr sz="1400" spc="-5" dirty="0">
                <a:latin typeface="Times New Roman"/>
                <a:cs typeface="Times New Roman"/>
              </a:rPr>
              <a:t> 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Customization: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403225">
              <a:lnSpc>
                <a:spcPts val="1610"/>
              </a:lnSpc>
            </a:pPr>
            <a:r>
              <a:rPr sz="1400" spc="-5" dirty="0">
                <a:latin typeface="Times New Roman"/>
                <a:cs typeface="Times New Roman"/>
              </a:rPr>
              <a:t>We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developed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robust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itinerary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planning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module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allowed users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create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personalized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plans.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5950585" cy="7982584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1435">
              <a:lnSpc>
                <a:spcPts val="1610"/>
              </a:lnSpc>
              <a:spcBef>
                <a:spcPts val="215"/>
              </a:spcBef>
            </a:pP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considered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factors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such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duration,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budget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constraints,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preferences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suggest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optimized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itineraries.</a:t>
            </a:r>
            <a:endParaRPr sz="1400">
              <a:latin typeface="Times New Roman"/>
              <a:cs typeface="Times New Roman"/>
            </a:endParaRPr>
          </a:p>
          <a:p>
            <a:pPr marL="12700" marR="477520">
              <a:lnSpc>
                <a:spcPts val="1610"/>
              </a:lnSpc>
              <a:spcBef>
                <a:spcPts val="150"/>
              </a:spcBef>
            </a:pPr>
            <a:r>
              <a:rPr sz="1400" spc="-5" dirty="0">
                <a:latin typeface="Times New Roman"/>
                <a:cs typeface="Times New Roman"/>
              </a:rPr>
              <a:t>Users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flexibility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customize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their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itineraries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adding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 </a:t>
            </a:r>
            <a:r>
              <a:rPr sz="1400" spc="-5" dirty="0">
                <a:latin typeface="Times New Roman"/>
                <a:cs typeface="Times New Roman"/>
              </a:rPr>
              <a:t>removing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activities,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adjusting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timelines, 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exploring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alternate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routes.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400" spc="-5" dirty="0">
                <a:latin typeface="Times New Roman"/>
                <a:cs typeface="Times New Roman"/>
              </a:rPr>
              <a:t>Booking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Reservation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Management: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274955">
              <a:lnSpc>
                <a:spcPts val="1610"/>
              </a:lnSpc>
            </a:pP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integrated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multiple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service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providers,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including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airlines,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hotels, car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rental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companies, 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tour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operators.</a:t>
            </a:r>
            <a:endParaRPr sz="1400">
              <a:latin typeface="Times New Roman"/>
              <a:cs typeface="Times New Roman"/>
            </a:endParaRPr>
          </a:p>
          <a:p>
            <a:pPr marL="12700" marR="600075">
              <a:lnSpc>
                <a:spcPts val="1610"/>
              </a:lnSpc>
              <a:spcBef>
                <a:spcPts val="155"/>
              </a:spcBef>
            </a:pPr>
            <a:r>
              <a:rPr sz="1400" spc="-5" dirty="0">
                <a:latin typeface="Times New Roman"/>
                <a:cs typeface="Times New Roman"/>
              </a:rPr>
              <a:t>Users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could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seamlessly book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flights,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reserve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accommodations,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arrange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transportation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through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 unified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interface.</a:t>
            </a:r>
            <a:endParaRPr sz="1400">
              <a:latin typeface="Times New Roman"/>
              <a:cs typeface="Times New Roman"/>
            </a:endParaRPr>
          </a:p>
          <a:p>
            <a:pPr marL="12700" marR="118110">
              <a:lnSpc>
                <a:spcPts val="1610"/>
              </a:lnSpc>
              <a:spcBef>
                <a:spcPts val="155"/>
              </a:spcBef>
            </a:pPr>
            <a:r>
              <a:rPr sz="1400" spc="-5" dirty="0">
                <a:latin typeface="Times New Roman"/>
                <a:cs typeface="Times New Roman"/>
              </a:rPr>
              <a:t>Automated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notifications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reminders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implemented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keep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informed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about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their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bookings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updates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 </a:t>
            </a:r>
            <a:r>
              <a:rPr sz="1400" spc="-5" dirty="0">
                <a:latin typeface="Times New Roman"/>
                <a:cs typeface="Times New Roman"/>
              </a:rPr>
              <a:t>changes.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Customer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Support: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44450">
              <a:lnSpc>
                <a:spcPts val="1610"/>
              </a:lnSpc>
            </a:pPr>
            <a:r>
              <a:rPr sz="1400" spc="-5" dirty="0">
                <a:latin typeface="Times New Roman"/>
                <a:cs typeface="Times New Roman"/>
              </a:rPr>
              <a:t>We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established</a:t>
            </a:r>
            <a:r>
              <a:rPr sz="1400" dirty="0">
                <a:latin typeface="Times New Roman"/>
                <a:cs typeface="Times New Roman"/>
              </a:rPr>
              <a:t> 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dedicated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customer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support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team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address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queries,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assistance,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handle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issues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 </a:t>
            </a:r>
            <a:r>
              <a:rPr sz="1400" spc="-5" dirty="0">
                <a:latin typeface="Times New Roman"/>
                <a:cs typeface="Times New Roman"/>
              </a:rPr>
              <a:t>concerns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promptly.</a:t>
            </a:r>
            <a:endParaRPr sz="1400">
              <a:latin typeface="Times New Roman"/>
              <a:cs typeface="Times New Roman"/>
            </a:endParaRPr>
          </a:p>
          <a:p>
            <a:pPr marL="12700" marR="381635">
              <a:lnSpc>
                <a:spcPts val="1610"/>
              </a:lnSpc>
              <a:spcBef>
                <a:spcPts val="150"/>
              </a:spcBef>
            </a:pPr>
            <a:r>
              <a:rPr sz="1400" spc="-5" dirty="0">
                <a:latin typeface="Times New Roman"/>
                <a:cs typeface="Times New Roman"/>
              </a:rPr>
              <a:t>Multiple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support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channels, such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 </a:t>
            </a:r>
            <a:r>
              <a:rPr sz="1400" spc="-5" dirty="0">
                <a:latin typeface="Times New Roman"/>
                <a:cs typeface="Times New Roman"/>
              </a:rPr>
              <a:t>email,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live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chat, 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 helpline,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were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made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available 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their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convenience.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400" spc="-5" dirty="0">
                <a:latin typeface="Times New Roman"/>
                <a:cs typeface="Times New Roman"/>
              </a:rPr>
              <a:t>Performance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Evaluation: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172085">
              <a:lnSpc>
                <a:spcPct val="98800"/>
              </a:lnSpc>
            </a:pPr>
            <a:r>
              <a:rPr sz="1400" spc="-5" dirty="0">
                <a:latin typeface="Times New Roman"/>
                <a:cs typeface="Times New Roman"/>
              </a:rPr>
              <a:t>We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continuously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monitored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evaluated</a:t>
            </a:r>
            <a:r>
              <a:rPr sz="1400" dirty="0">
                <a:latin typeface="Times New Roman"/>
                <a:cs typeface="Times New Roman"/>
              </a:rPr>
              <a:t> 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system's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performance,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including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website/application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responsiveness,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booking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success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rates,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feedback.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Any identified issues </a:t>
            </a:r>
            <a:r>
              <a:rPr sz="1400" dirty="0">
                <a:latin typeface="Times New Roman"/>
                <a:cs typeface="Times New Roman"/>
              </a:rPr>
              <a:t>or </a:t>
            </a:r>
            <a:r>
              <a:rPr sz="1400" spc="-5" dirty="0">
                <a:latin typeface="Times New Roman"/>
                <a:cs typeface="Times New Roman"/>
              </a:rPr>
              <a:t>bottlenecks </a:t>
            </a:r>
            <a:r>
              <a:rPr sz="1400" dirty="0">
                <a:latin typeface="Times New Roman"/>
                <a:cs typeface="Times New Roman"/>
              </a:rPr>
              <a:t>were </a:t>
            </a:r>
            <a:r>
              <a:rPr sz="1400" spc="-5" dirty="0">
                <a:latin typeface="Times New Roman"/>
                <a:cs typeface="Times New Roman"/>
              </a:rPr>
              <a:t>promptly addressed </a:t>
            </a:r>
            <a:r>
              <a:rPr sz="1400" dirty="0">
                <a:latin typeface="Times New Roman"/>
                <a:cs typeface="Times New Roman"/>
              </a:rPr>
              <a:t>to ensure a </a:t>
            </a:r>
            <a:r>
              <a:rPr sz="1400" spc="-5" dirty="0">
                <a:latin typeface="Times New Roman"/>
                <a:cs typeface="Times New Roman"/>
              </a:rPr>
              <a:t>smooth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efficient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experience.</a:t>
            </a:r>
            <a:endParaRPr sz="1400">
              <a:latin typeface="Times New Roman"/>
              <a:cs typeface="Times New Roman"/>
            </a:endParaRPr>
          </a:p>
          <a:p>
            <a:pPr marL="12700" marR="315595">
              <a:lnSpc>
                <a:spcPts val="1610"/>
              </a:lnSpc>
              <a:spcBef>
                <a:spcPts val="195"/>
              </a:spcBef>
            </a:pPr>
            <a:r>
              <a:rPr sz="1400" spc="-5" dirty="0">
                <a:latin typeface="Times New Roman"/>
                <a:cs typeface="Times New Roman"/>
              </a:rPr>
              <a:t>Overall,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tour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 successfully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delivered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comprehensive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platform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simplified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travel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process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enhanced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satisfaction.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system's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robust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features,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intuitive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interface,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reliable services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contributed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creating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memorable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hassle-free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experiences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ts val="1610"/>
              </a:lnSpc>
            </a:pP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concludes,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recommend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regular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maintenance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updates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adapt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evolving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needs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technological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advancements.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Continuous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monitoring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feedback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market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trends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will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enable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5" dirty="0">
                <a:latin typeface="Times New Roman"/>
                <a:cs typeface="Times New Roman"/>
              </a:rPr>
              <a:t> system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stay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competitive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excellent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service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dynamic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industry.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289560">
              <a:lnSpc>
                <a:spcPts val="1610"/>
              </a:lnSpc>
              <a:spcBef>
                <a:spcPts val="5"/>
              </a:spcBef>
            </a:pPr>
            <a:r>
              <a:rPr sz="1400" spc="-5" dirty="0">
                <a:latin typeface="Times New Roman"/>
                <a:cs typeface="Times New Roman"/>
              </a:rPr>
              <a:t>We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extend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our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gratitude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team </a:t>
            </a:r>
            <a:r>
              <a:rPr sz="1400" spc="-5" dirty="0">
                <a:latin typeface="Times New Roman"/>
                <a:cs typeface="Times New Roman"/>
              </a:rPr>
              <a:t>members,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stakeholders,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who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contributed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success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this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project.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Together,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have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built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reliable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5600700" cy="44386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5"/>
              </a:spcBef>
            </a:pPr>
            <a:r>
              <a:rPr sz="1400" spc="-5" dirty="0">
                <a:latin typeface="Times New Roman"/>
                <a:cs typeface="Times New Roman"/>
              </a:rPr>
              <a:t>efficient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tour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solution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potential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revolutionize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way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people explore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world.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985518"/>
            <a:ext cx="5956935" cy="6926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59079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SUMMARY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252095">
              <a:lnSpc>
                <a:spcPct val="95900"/>
              </a:lnSpc>
              <a:spcBef>
                <a:spcPts val="5"/>
              </a:spcBef>
            </a:pP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Tour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comprehensive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endeavor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aimed</a:t>
            </a:r>
            <a:r>
              <a:rPr sz="1400" dirty="0">
                <a:latin typeface="Times New Roman"/>
                <a:cs typeface="Times New Roman"/>
              </a:rPr>
              <a:t> at </a:t>
            </a:r>
            <a:r>
              <a:rPr sz="1400" spc="-5" dirty="0">
                <a:latin typeface="Times New Roman"/>
                <a:cs typeface="Times New Roman"/>
              </a:rPr>
              <a:t>providing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efficient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enjoyable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experiences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customers.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involves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development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online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platform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associated services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facilitate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seamless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planning, booking,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management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tours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activities.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encompasses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various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components,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including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development,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itinerary </a:t>
            </a:r>
            <a:r>
              <a:rPr sz="1400" dirty="0">
                <a:latin typeface="Times New Roman"/>
                <a:cs typeface="Times New Roman"/>
              </a:rPr>
              <a:t> creation,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booking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systems, customer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support, 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marketing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strategies.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Key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Objectives: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12065">
              <a:lnSpc>
                <a:spcPct val="95900"/>
              </a:lnSpc>
            </a:pPr>
            <a:r>
              <a:rPr sz="1400" dirty="0">
                <a:latin typeface="Times New Roman"/>
                <a:cs typeface="Times New Roman"/>
              </a:rPr>
              <a:t>Create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intuitive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user-friendly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online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platform: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aims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visually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appealing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easy-to-navigate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where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explore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destinations,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browse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itineraries,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make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bookings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conveniently.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platform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will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feature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responsive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design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robust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functionality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enhance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experience.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95900"/>
              </a:lnSpc>
            </a:pPr>
            <a:r>
              <a:rPr sz="1400" spc="-5" dirty="0">
                <a:latin typeface="Times New Roman"/>
                <a:cs typeface="Times New Roman"/>
              </a:rPr>
              <a:t>Streamline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itinerary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creation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customization: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focuses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building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efficient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creating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customizing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travel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itineraries.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will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incorporate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comprehensive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database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destinations, attractions, accommodations,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transportation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options</a:t>
            </a:r>
            <a:r>
              <a:rPr sz="1400" dirty="0">
                <a:latin typeface="Times New Roman"/>
                <a:cs typeface="Times New Roman"/>
              </a:rPr>
              <a:t> 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facilitate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seamless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itinerary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planning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based 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customer </a:t>
            </a:r>
            <a:r>
              <a:rPr sz="1400" dirty="0">
                <a:latin typeface="Times New Roman"/>
                <a:cs typeface="Times New Roman"/>
              </a:rPr>
              <a:t> preferences.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24765">
              <a:lnSpc>
                <a:spcPct val="95800"/>
              </a:lnSpc>
            </a:pPr>
            <a:r>
              <a:rPr sz="1400" spc="-5" dirty="0">
                <a:latin typeface="Times New Roman"/>
                <a:cs typeface="Times New Roman"/>
              </a:rPr>
              <a:t>Implement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secure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reliable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booking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systems: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will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integrate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secure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payment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gateways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booking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engines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enable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customers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book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flights,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accommodations,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transportation,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activities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through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platform.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booking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will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ensure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accuracy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reservations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instant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confirmations.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103505">
              <a:lnSpc>
                <a:spcPts val="1610"/>
              </a:lnSpc>
            </a:pPr>
            <a:r>
              <a:rPr sz="1400" spc="-5" dirty="0">
                <a:latin typeface="Times New Roman"/>
                <a:cs typeface="Times New Roman"/>
              </a:rPr>
              <a:t>Provide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exceptional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customer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support: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 dedicated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customer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support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team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will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established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assist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customers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throughout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their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journey.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This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will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include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addressing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inquiries,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recommendations,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resolving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issues,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offering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24/7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support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ensure</a:t>
            </a:r>
            <a:r>
              <a:rPr sz="1400" dirty="0">
                <a:latin typeface="Times New Roman"/>
                <a:cs typeface="Times New Roman"/>
              </a:rPr>
              <a:t> a</a:t>
            </a:r>
            <a:r>
              <a:rPr sz="1400" spc="-5" dirty="0">
                <a:latin typeface="Times New Roman"/>
                <a:cs typeface="Times New Roman"/>
              </a:rPr>
              <a:t> high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level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customer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satisfaction.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5939790" cy="537591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32384">
              <a:lnSpc>
                <a:spcPts val="1610"/>
              </a:lnSpc>
              <a:spcBef>
                <a:spcPts val="215"/>
              </a:spcBef>
            </a:pPr>
            <a:r>
              <a:rPr sz="1400" spc="-5" dirty="0">
                <a:latin typeface="Times New Roman"/>
                <a:cs typeface="Times New Roman"/>
              </a:rPr>
              <a:t>Develop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effective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marketing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strategies: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will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employ</a:t>
            </a:r>
            <a:r>
              <a:rPr sz="1400" dirty="0">
                <a:latin typeface="Times New Roman"/>
                <a:cs typeface="Times New Roman"/>
              </a:rPr>
              <a:t> various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marketing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techniques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promote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platform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attract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wide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customer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base.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This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may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include</a:t>
            </a:r>
            <a:r>
              <a:rPr sz="1400" dirty="0">
                <a:latin typeface="Times New Roman"/>
                <a:cs typeface="Times New Roman"/>
              </a:rPr>
              <a:t> search</a:t>
            </a:r>
            <a:r>
              <a:rPr sz="1400" spc="-5" dirty="0">
                <a:latin typeface="Times New Roman"/>
                <a:cs typeface="Times New Roman"/>
              </a:rPr>
              <a:t> engine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optimization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(SEO),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social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media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marketing, </a:t>
            </a:r>
            <a:r>
              <a:rPr sz="1400" spc="-10" dirty="0">
                <a:latin typeface="Times New Roman"/>
                <a:cs typeface="Times New Roman"/>
              </a:rPr>
              <a:t>content 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creation,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partnerships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-5" dirty="0">
                <a:latin typeface="Times New Roman"/>
                <a:cs typeface="Times New Roman"/>
              </a:rPr>
              <a:t> travel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influencers,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targeted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advertising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campaigns.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Benefits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Impact: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715" algn="just">
              <a:lnSpc>
                <a:spcPts val="1610"/>
              </a:lnSpc>
              <a:spcBef>
                <a:spcPts val="5"/>
              </a:spcBef>
            </a:pPr>
            <a:r>
              <a:rPr sz="1400" spc="-5" dirty="0">
                <a:latin typeface="Times New Roman"/>
                <a:cs typeface="Times New Roman"/>
              </a:rPr>
              <a:t>Enhanced convenience: The project </a:t>
            </a:r>
            <a:r>
              <a:rPr sz="1400" spc="-10" dirty="0">
                <a:latin typeface="Times New Roman"/>
                <a:cs typeface="Times New Roman"/>
              </a:rPr>
              <a:t>aims </a:t>
            </a:r>
            <a:r>
              <a:rPr sz="1400" spc="-5" dirty="0">
                <a:latin typeface="Times New Roman"/>
                <a:cs typeface="Times New Roman"/>
              </a:rPr>
              <a:t>to simplify the travel planning process by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providing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centralized platform where users can research, book, </a:t>
            </a:r>
            <a:r>
              <a:rPr sz="140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manage their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itineraries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effortlessly.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290195" algn="just">
              <a:lnSpc>
                <a:spcPts val="1610"/>
              </a:lnSpc>
            </a:pPr>
            <a:r>
              <a:rPr sz="1400" spc="-5" dirty="0">
                <a:latin typeface="Times New Roman"/>
                <a:cs typeface="Times New Roman"/>
              </a:rPr>
              <a:t>Personalized experiences: </a:t>
            </a:r>
            <a:r>
              <a:rPr sz="1400" spc="-10" dirty="0">
                <a:latin typeface="Times New Roman"/>
                <a:cs typeface="Times New Roman"/>
              </a:rPr>
              <a:t>By </a:t>
            </a:r>
            <a:r>
              <a:rPr sz="1400" spc="-5" dirty="0">
                <a:latin typeface="Times New Roman"/>
                <a:cs typeface="Times New Roman"/>
              </a:rPr>
              <a:t>offering customizable itineraries,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project will </a:t>
            </a:r>
            <a:r>
              <a:rPr sz="1400" dirty="0">
                <a:latin typeface="Times New Roman"/>
                <a:cs typeface="Times New Roman"/>
              </a:rPr>
              <a:t> cater to </a:t>
            </a:r>
            <a:r>
              <a:rPr sz="1400" spc="-5" dirty="0">
                <a:latin typeface="Times New Roman"/>
                <a:cs typeface="Times New Roman"/>
              </a:rPr>
              <a:t>individual preferences and enable customers to design their ideal travel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experiences.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159385">
              <a:lnSpc>
                <a:spcPts val="1610"/>
              </a:lnSpc>
            </a:pPr>
            <a:r>
              <a:rPr sz="1400" spc="-5" dirty="0">
                <a:latin typeface="Times New Roman"/>
                <a:cs typeface="Times New Roman"/>
              </a:rPr>
              <a:t>Time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cost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savings: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efficient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booking systems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will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help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customers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secure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best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deals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discounts,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saving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both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time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money.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ts val="1610"/>
              </a:lnSpc>
            </a:pPr>
            <a:r>
              <a:rPr sz="1400" spc="-5" dirty="0">
                <a:latin typeface="Times New Roman"/>
                <a:cs typeface="Times New Roman"/>
              </a:rPr>
              <a:t>Improved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customer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satisfaction: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Through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exceptional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customer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support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user-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friendly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interface,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endeavors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deliver</a:t>
            </a:r>
            <a:r>
              <a:rPr sz="1400" dirty="0">
                <a:latin typeface="Times New Roman"/>
                <a:cs typeface="Times New Roman"/>
              </a:rPr>
              <a:t> 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high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level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customer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satisfaction, fostering </a:t>
            </a:r>
            <a:r>
              <a:rPr sz="1400" dirty="0">
                <a:latin typeface="Times New Roman"/>
                <a:cs typeface="Times New Roman"/>
              </a:rPr>
              <a:t>long-term </a:t>
            </a:r>
            <a:r>
              <a:rPr sz="1400" spc="-5" dirty="0">
                <a:latin typeface="Times New Roman"/>
                <a:cs typeface="Times New Roman"/>
              </a:rPr>
              <a:t>loyalty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positive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reviews.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191770">
              <a:lnSpc>
                <a:spcPts val="1610"/>
              </a:lnSpc>
            </a:pPr>
            <a:r>
              <a:rPr sz="1400" spc="-5" dirty="0">
                <a:latin typeface="Times New Roman"/>
                <a:cs typeface="Times New Roman"/>
              </a:rPr>
              <a:t>Economic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growth: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project's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success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will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contribute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growth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tourism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industry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promoting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generating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employment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opportunities,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supporting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local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businesses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various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destinations.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92454"/>
            <a:ext cx="5760720" cy="417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7940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REFERENCES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 marR="492759">
              <a:lnSpc>
                <a:spcPts val="1610"/>
              </a:lnSpc>
              <a:spcBef>
                <a:spcPts val="1270"/>
              </a:spcBef>
              <a:buFont typeface="Times New Roman"/>
              <a:buChar char="•"/>
              <a:tabLst>
                <a:tab pos="469265" algn="l"/>
                <a:tab pos="469900" algn="l"/>
              </a:tabLst>
            </a:pPr>
            <a:r>
              <a:rPr sz="1400" spc="-5" dirty="0">
                <a:latin typeface="Times New Roman"/>
                <a:cs typeface="Times New Roman"/>
              </a:rPr>
              <a:t>"Building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Web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Applications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ASP.NET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Microsoft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Azure."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Microsoft. Retrieved </a:t>
            </a:r>
            <a:r>
              <a:rPr sz="1400" dirty="0">
                <a:latin typeface="Times New Roman"/>
                <a:cs typeface="Times New Roman"/>
              </a:rPr>
              <a:t>from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https://docs.microsoft.com/en- 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us/dotnet/architecture/modern-web-apps-azure/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933450">
              <a:lnSpc>
                <a:spcPts val="1610"/>
              </a:lnSpc>
              <a:buChar char="•"/>
              <a:tabLst>
                <a:tab pos="469265" algn="l"/>
                <a:tab pos="469900" algn="l"/>
              </a:tabLst>
            </a:pPr>
            <a:r>
              <a:rPr sz="1400" spc="-5" dirty="0">
                <a:latin typeface="Times New Roman"/>
                <a:cs typeface="Times New Roman"/>
              </a:rPr>
              <a:t>"Introduction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ASP.NET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Core."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Microsoft.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Retrieved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from 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https://docs.microsoft.com/en-us/aspnet/core/?view=aspnetcore-5.0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12700" marR="1468120">
              <a:lnSpc>
                <a:spcPts val="1610"/>
              </a:lnSpc>
              <a:buChar char="•"/>
              <a:tabLst>
                <a:tab pos="469265" algn="l"/>
                <a:tab pos="469900" algn="l"/>
              </a:tabLst>
            </a:pPr>
            <a:r>
              <a:rPr sz="1400" dirty="0">
                <a:latin typeface="Times New Roman"/>
                <a:cs typeface="Times New Roman"/>
              </a:rPr>
              <a:t>"C# </a:t>
            </a:r>
            <a:r>
              <a:rPr sz="1400" spc="-5" dirty="0">
                <a:latin typeface="Times New Roman"/>
                <a:cs typeface="Times New Roman"/>
              </a:rPr>
              <a:t>Programming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Guide." Microsoft.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Retrieved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from </a:t>
            </a:r>
            <a:r>
              <a:rPr sz="1400" spc="-3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https://docs.microsoft.com/en-us/dotnet/csharp/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ts val="1610"/>
              </a:lnSpc>
              <a:buChar char="•"/>
              <a:tabLst>
                <a:tab pos="469265" algn="l"/>
                <a:tab pos="469900" algn="l"/>
              </a:tabLst>
            </a:pPr>
            <a:r>
              <a:rPr sz="1400" spc="-5" dirty="0">
                <a:latin typeface="Times New Roman"/>
                <a:cs typeface="Times New Roman"/>
              </a:rPr>
              <a:t>"Getting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Started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Entity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Framework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Core."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Microsoft.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Retrieved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from </a:t>
            </a:r>
            <a:r>
              <a:rPr sz="1400" spc="-3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https://docs.microsoft.com/en-us/ef/core/get-started/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12700" marR="10160">
              <a:lnSpc>
                <a:spcPts val="1610"/>
              </a:lnSpc>
              <a:buChar char="•"/>
              <a:tabLst>
                <a:tab pos="469265" algn="l"/>
                <a:tab pos="469900" algn="l"/>
              </a:tabLst>
            </a:pPr>
            <a:r>
              <a:rPr sz="1400" dirty="0">
                <a:latin typeface="Times New Roman"/>
                <a:cs typeface="Times New Roman"/>
              </a:rPr>
              <a:t>"Code </a:t>
            </a:r>
            <a:r>
              <a:rPr sz="1400" spc="-5" dirty="0">
                <a:latin typeface="Times New Roman"/>
                <a:cs typeface="Times New Roman"/>
              </a:rPr>
              <a:t>First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Existing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Database."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Microsoft. Retrieved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from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https://docs.microsoft.com/en-us/ef/ef6/modeling/code-first/workflows/existing-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database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6714"/>
            <a:ext cx="4870450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471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RESEARCH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PAPER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CONTRIBUTION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1.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WEB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INDEXING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0570" y="2464054"/>
            <a:ext cx="1561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REFERENCES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994786"/>
            <a:ext cx="5897245" cy="371411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6515" indent="38100">
              <a:lnSpc>
                <a:spcPts val="1380"/>
              </a:lnSpc>
              <a:spcBef>
                <a:spcPts val="195"/>
              </a:spcBef>
              <a:buAutoNum type="arabicPlain"/>
              <a:tabLst>
                <a:tab pos="304165" algn="l"/>
              </a:tabLst>
            </a:pPr>
            <a:r>
              <a:rPr sz="1200" spc="-5" dirty="0">
                <a:latin typeface="Times New Roman"/>
                <a:cs typeface="Times New Roman"/>
              </a:rPr>
              <a:t>P.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Mudgal,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Sharma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Gupta,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"An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Improved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Indexing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Mechanism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Index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Web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Documents,"</a:t>
            </a:r>
            <a:r>
              <a:rPr sz="1200" dirty="0">
                <a:latin typeface="Times New Roman"/>
                <a:cs typeface="Times New Roman"/>
              </a:rPr>
              <a:t> 2013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International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Conference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Computational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Intelligence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Mathura,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India,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2013,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pp.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460-464,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Doi: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10.1109/CICN.2013.101.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lain"/>
            </a:pPr>
            <a:endParaRPr sz="1200">
              <a:latin typeface="Times New Roman"/>
              <a:cs typeface="Times New Roman"/>
            </a:endParaRPr>
          </a:p>
          <a:p>
            <a:pPr marL="12700" marR="103505">
              <a:lnSpc>
                <a:spcPts val="1380"/>
              </a:lnSpc>
              <a:buAutoNum type="arabicPlain"/>
              <a:tabLst>
                <a:tab pos="266065" algn="l"/>
              </a:tabLst>
            </a:pPr>
            <a:r>
              <a:rPr sz="1200" spc="-5" dirty="0">
                <a:latin typeface="Times New Roman"/>
                <a:cs typeface="Times New Roman"/>
              </a:rPr>
              <a:t>A.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Sheeba,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Padmakala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Subasini,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"Ontology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Semantic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Description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Registration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Mathematical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Web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Services,"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2019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Third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International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conference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I-SMAC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(IoT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Social,</a:t>
            </a:r>
            <a:r>
              <a:rPr sz="1200" dirty="0">
                <a:latin typeface="Times New Roman"/>
                <a:cs typeface="Times New Roman"/>
              </a:rPr>
              <a:t> Mobile, Analytics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Cloud) (I-SMAC), </a:t>
            </a:r>
            <a:r>
              <a:rPr sz="1200" spc="-5" dirty="0">
                <a:latin typeface="Times New Roman"/>
                <a:cs typeface="Times New Roman"/>
              </a:rPr>
              <a:t>Palladam,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India,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2019, pp.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521-525,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doi: </a:t>
            </a:r>
            <a:r>
              <a:rPr sz="1200" spc="-5" dirty="0">
                <a:latin typeface="Times New Roman"/>
                <a:cs typeface="Times New Roman"/>
              </a:rPr>
              <a:t>10.1109/I-SMAC47947.2019.9032661.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AutoNum type="arabicPlain"/>
            </a:pPr>
            <a:endParaRPr sz="1150">
              <a:latin typeface="Times New Roman"/>
              <a:cs typeface="Times New Roman"/>
            </a:endParaRPr>
          </a:p>
          <a:p>
            <a:pPr marL="12700" marR="5080">
              <a:lnSpc>
                <a:spcPct val="95900"/>
              </a:lnSpc>
              <a:buAutoNum type="arabicPlain"/>
              <a:tabLst>
                <a:tab pos="227965" algn="l"/>
              </a:tabLst>
            </a:pPr>
            <a:r>
              <a:rPr sz="1200" dirty="0">
                <a:latin typeface="Times New Roman"/>
                <a:cs typeface="Times New Roman"/>
              </a:rPr>
              <a:t>E. </a:t>
            </a:r>
            <a:r>
              <a:rPr sz="1200" spc="-5" dirty="0">
                <a:latin typeface="Times New Roman"/>
                <a:cs typeface="Times New Roman"/>
              </a:rPr>
              <a:t>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Rezende,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Dodonov, R.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Ulson,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Cavenaghi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R. </a:t>
            </a:r>
            <a:r>
              <a:rPr sz="1200" spc="-5" dirty="0">
                <a:latin typeface="Times New Roman"/>
                <a:cs typeface="Times New Roman"/>
              </a:rPr>
              <a:t>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Lobato,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"Towards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Interoperability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P2P</a:t>
            </a:r>
            <a:r>
              <a:rPr sz="1200" spc="-5" dirty="0">
                <a:latin typeface="Times New Roman"/>
                <a:cs typeface="Times New Roman"/>
              </a:rPr>
              <a:t> World: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Indexing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Middleware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Multi-protocol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Peer-to-Peer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Sharing,"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2009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Fourth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International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Conference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Internet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Web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Services,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Venice/Mestre,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Italy,</a:t>
            </a:r>
            <a:r>
              <a:rPr sz="1200" dirty="0">
                <a:latin typeface="Times New Roman"/>
                <a:cs typeface="Times New Roman"/>
              </a:rPr>
              <a:t> 2009, pp. 102-105,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doi: </a:t>
            </a:r>
            <a:r>
              <a:rPr sz="1200" spc="-5" dirty="0">
                <a:latin typeface="Times New Roman"/>
                <a:cs typeface="Times New Roman"/>
              </a:rPr>
              <a:t>10.1109/ICIW.2009.22.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lain"/>
            </a:pPr>
            <a:endParaRPr sz="1200">
              <a:latin typeface="Times New Roman"/>
              <a:cs typeface="Times New Roman"/>
            </a:endParaRPr>
          </a:p>
          <a:p>
            <a:pPr marL="12700" marR="123825">
              <a:lnSpc>
                <a:spcPts val="1380"/>
              </a:lnSpc>
              <a:buAutoNum type="arabicPlain"/>
              <a:tabLst>
                <a:tab pos="227965" algn="l"/>
              </a:tabLst>
            </a:pPr>
            <a:r>
              <a:rPr sz="1200" dirty="0">
                <a:latin typeface="Times New Roman"/>
                <a:cs typeface="Times New Roman"/>
              </a:rPr>
              <a:t>C. Atkinson,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Bostan,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Hummel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D.</a:t>
            </a:r>
            <a:r>
              <a:rPr sz="1200" dirty="0">
                <a:latin typeface="Times New Roman"/>
                <a:cs typeface="Times New Roman"/>
              </a:rPr>
              <a:t> Stoll,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"A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Practical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Approach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Web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Discovery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Retrieval,"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IEEE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International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Conference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Web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(ICWS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2007),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Salt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Lake </a:t>
            </a:r>
            <a:r>
              <a:rPr sz="1200" dirty="0">
                <a:latin typeface="Times New Roman"/>
                <a:cs typeface="Times New Roman"/>
              </a:rPr>
              <a:t>City, </a:t>
            </a:r>
            <a:r>
              <a:rPr sz="1200" spc="-5" dirty="0">
                <a:latin typeface="Times New Roman"/>
                <a:cs typeface="Times New Roman"/>
              </a:rPr>
              <a:t>UT,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USA,</a:t>
            </a:r>
            <a:r>
              <a:rPr sz="1200" dirty="0">
                <a:latin typeface="Times New Roman"/>
                <a:cs typeface="Times New Roman"/>
              </a:rPr>
              <a:t> 2007, pp. 241-248,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doi: </a:t>
            </a:r>
            <a:r>
              <a:rPr sz="1200" spc="-5" dirty="0">
                <a:latin typeface="Times New Roman"/>
                <a:cs typeface="Times New Roman"/>
              </a:rPr>
              <a:t>10.1109/ICWS.2007.12.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lain"/>
            </a:pPr>
            <a:endParaRPr sz="1200">
              <a:latin typeface="Times New Roman"/>
              <a:cs typeface="Times New Roman"/>
            </a:endParaRPr>
          </a:p>
          <a:p>
            <a:pPr marL="12700" marR="19685">
              <a:lnSpc>
                <a:spcPts val="1380"/>
              </a:lnSpc>
              <a:buAutoNum type="arabicPlain"/>
              <a:tabLst>
                <a:tab pos="227965" algn="l"/>
              </a:tabLst>
            </a:pPr>
            <a:r>
              <a:rPr sz="1200" spc="-5" dirty="0">
                <a:latin typeface="Times New Roman"/>
                <a:cs typeface="Times New Roman"/>
              </a:rPr>
              <a:t>Y.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Sagar,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"Web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indexing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HTML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priority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system,"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2015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International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Conference</a:t>
            </a:r>
            <a:r>
              <a:rPr sz="1200" dirty="0">
                <a:latin typeface="Times New Roman"/>
                <a:cs typeface="Times New Roman"/>
              </a:rPr>
              <a:t> on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Futuristic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Trends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Computational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Knowledge Management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(ABLAZE),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Greater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Noida,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India,</a:t>
            </a:r>
            <a:r>
              <a:rPr sz="1200" dirty="0">
                <a:latin typeface="Times New Roman"/>
                <a:cs typeface="Times New Roman"/>
              </a:rPr>
              <a:t> 2015, pp.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581-584, doi: </a:t>
            </a:r>
            <a:r>
              <a:rPr sz="1200" spc="-5" dirty="0">
                <a:latin typeface="Times New Roman"/>
                <a:cs typeface="Times New Roman"/>
              </a:rPr>
              <a:t>10.1109/ABLAZE.2015.7154929.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2212" y="1587754"/>
            <a:ext cx="5668645" cy="516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Acknowledgment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15875" algn="just">
              <a:lnSpc>
                <a:spcPct val="143800"/>
              </a:lnSpc>
            </a:pPr>
            <a:r>
              <a:rPr sz="1400" i="1" dirty="0">
                <a:latin typeface="Times New Roman"/>
                <a:cs typeface="Times New Roman"/>
              </a:rPr>
              <a:t>It </a:t>
            </a:r>
            <a:r>
              <a:rPr sz="1400" i="1" spc="-5" dirty="0">
                <a:latin typeface="Times New Roman"/>
                <a:cs typeface="Times New Roman"/>
              </a:rPr>
              <a:t>gives us </a:t>
            </a:r>
            <a:r>
              <a:rPr sz="1400" i="1" dirty="0">
                <a:latin typeface="Times New Roman"/>
                <a:cs typeface="Times New Roman"/>
              </a:rPr>
              <a:t>a </a:t>
            </a:r>
            <a:r>
              <a:rPr sz="1400" i="1" spc="-5" dirty="0">
                <a:latin typeface="Times New Roman"/>
                <a:cs typeface="Times New Roman"/>
              </a:rPr>
              <a:t>great sense of pleasure to present the report of the B.Tech Project </a:t>
            </a:r>
            <a:r>
              <a:rPr sz="1400" i="1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undertaken during B.Tech Final Year. We own special debt of gratitude to our </a:t>
            </a:r>
            <a:r>
              <a:rPr sz="1400" i="1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guide</a:t>
            </a:r>
            <a:r>
              <a:rPr sz="1400" i="1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Mr.</a:t>
            </a:r>
            <a:r>
              <a:rPr sz="1400" i="1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Israr</a:t>
            </a:r>
            <a:r>
              <a:rPr sz="1400" i="1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Ahmad</a:t>
            </a:r>
            <a:r>
              <a:rPr sz="1400" i="1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Department</a:t>
            </a:r>
            <a:r>
              <a:rPr sz="1400" i="1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of</a:t>
            </a:r>
            <a:r>
              <a:rPr sz="1400" i="1" dirty="0">
                <a:latin typeface="Times New Roman"/>
                <a:cs typeface="Times New Roman"/>
              </a:rPr>
              <a:t> CSE,</a:t>
            </a:r>
            <a:r>
              <a:rPr sz="1400" i="1" spc="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R.D.</a:t>
            </a:r>
            <a:r>
              <a:rPr sz="1400" i="1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Engineering</a:t>
            </a:r>
            <a:r>
              <a:rPr sz="1400" i="1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College, </a:t>
            </a:r>
            <a:r>
              <a:rPr sz="1400" i="1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Ghaziabad for </a:t>
            </a:r>
            <a:r>
              <a:rPr sz="1400" i="1" dirty="0">
                <a:latin typeface="Times New Roman"/>
                <a:cs typeface="Times New Roman"/>
              </a:rPr>
              <a:t>his </a:t>
            </a:r>
            <a:r>
              <a:rPr sz="1400" i="1" spc="-10" dirty="0">
                <a:latin typeface="Times New Roman"/>
                <a:cs typeface="Times New Roman"/>
              </a:rPr>
              <a:t>constant </a:t>
            </a:r>
            <a:r>
              <a:rPr sz="1400" i="1" spc="-5" dirty="0">
                <a:latin typeface="Times New Roman"/>
                <a:cs typeface="Times New Roman"/>
              </a:rPr>
              <a:t>support and guidance throughout the course </a:t>
            </a:r>
            <a:r>
              <a:rPr sz="1400" i="1" dirty="0">
                <a:latin typeface="Times New Roman"/>
                <a:cs typeface="Times New Roman"/>
              </a:rPr>
              <a:t>of our </a:t>
            </a:r>
            <a:r>
              <a:rPr sz="1400" i="1" spc="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work.</a:t>
            </a:r>
            <a:r>
              <a:rPr sz="1400" i="1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His</a:t>
            </a:r>
            <a:r>
              <a:rPr sz="1400" i="1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sincerity,</a:t>
            </a:r>
            <a:r>
              <a:rPr sz="1400" i="1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thoroughness</a:t>
            </a:r>
            <a:r>
              <a:rPr sz="1400" i="1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and</a:t>
            </a:r>
            <a:r>
              <a:rPr sz="1400" i="1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perseverance</a:t>
            </a:r>
            <a:r>
              <a:rPr sz="1400" i="1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have</a:t>
            </a:r>
            <a:r>
              <a:rPr sz="1400" i="1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been</a:t>
            </a:r>
            <a:r>
              <a:rPr sz="1400" i="1" dirty="0">
                <a:latin typeface="Times New Roman"/>
                <a:cs typeface="Times New Roman"/>
              </a:rPr>
              <a:t> a</a:t>
            </a:r>
            <a:r>
              <a:rPr sz="1400" i="1" spc="5" dirty="0">
                <a:latin typeface="Times New Roman"/>
                <a:cs typeface="Times New Roman"/>
              </a:rPr>
              <a:t> </a:t>
            </a:r>
            <a:r>
              <a:rPr sz="1400" i="1" spc="-10" dirty="0">
                <a:latin typeface="Times New Roman"/>
                <a:cs typeface="Times New Roman"/>
              </a:rPr>
              <a:t>constant </a:t>
            </a:r>
            <a:r>
              <a:rPr sz="1400" i="1" spc="-33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source of inspiration </a:t>
            </a:r>
            <a:r>
              <a:rPr sz="1400" i="1" dirty="0">
                <a:latin typeface="Times New Roman"/>
                <a:cs typeface="Times New Roman"/>
              </a:rPr>
              <a:t>for </a:t>
            </a:r>
            <a:r>
              <a:rPr sz="1400" i="1" spc="-5" dirty="0">
                <a:latin typeface="Times New Roman"/>
                <a:cs typeface="Times New Roman"/>
              </a:rPr>
              <a:t>us. </a:t>
            </a:r>
            <a:r>
              <a:rPr sz="1400" i="1" dirty="0">
                <a:latin typeface="Times New Roman"/>
                <a:cs typeface="Times New Roman"/>
              </a:rPr>
              <a:t>It </a:t>
            </a:r>
            <a:r>
              <a:rPr sz="1400" i="1" spc="-5" dirty="0">
                <a:latin typeface="Times New Roman"/>
                <a:cs typeface="Times New Roman"/>
              </a:rPr>
              <a:t>is only </a:t>
            </a:r>
            <a:r>
              <a:rPr sz="1400" i="1" dirty="0">
                <a:latin typeface="Times New Roman"/>
                <a:cs typeface="Times New Roman"/>
              </a:rPr>
              <a:t>his </a:t>
            </a:r>
            <a:r>
              <a:rPr sz="1400" i="1" spc="-5" dirty="0">
                <a:latin typeface="Times New Roman"/>
                <a:cs typeface="Times New Roman"/>
              </a:rPr>
              <a:t>cognizant efforts that our endeavours </a:t>
            </a:r>
            <a:r>
              <a:rPr sz="1400" i="1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have seen</a:t>
            </a:r>
            <a:r>
              <a:rPr sz="1400" i="1" spc="-1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light</a:t>
            </a:r>
            <a:r>
              <a:rPr sz="1400" i="1" spc="-15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of</a:t>
            </a:r>
            <a:r>
              <a:rPr sz="1400" i="1" spc="-1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the</a:t>
            </a:r>
            <a:r>
              <a:rPr sz="1400" i="1" dirty="0">
                <a:latin typeface="Times New Roman"/>
                <a:cs typeface="Times New Roman"/>
              </a:rPr>
              <a:t> day</a:t>
            </a:r>
            <a:r>
              <a:rPr sz="140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1800"/>
              </a:lnSpc>
              <a:spcBef>
                <a:spcPts val="1065"/>
              </a:spcBef>
            </a:pPr>
            <a:r>
              <a:rPr sz="1400" i="1" spc="-5" dirty="0">
                <a:latin typeface="Times New Roman"/>
                <a:cs typeface="Times New Roman"/>
              </a:rPr>
              <a:t>We also take the opportunity to acknowledge the contribution </a:t>
            </a:r>
            <a:r>
              <a:rPr sz="1400" i="1" dirty="0">
                <a:latin typeface="Times New Roman"/>
                <a:cs typeface="Times New Roman"/>
              </a:rPr>
              <a:t>of </a:t>
            </a:r>
            <a:r>
              <a:rPr sz="1400" i="1" spc="-5" dirty="0">
                <a:latin typeface="Times New Roman"/>
                <a:cs typeface="Times New Roman"/>
              </a:rPr>
              <a:t>Prof. Mohd. </a:t>
            </a:r>
            <a:r>
              <a:rPr sz="1400" i="1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Vakil, Department </a:t>
            </a:r>
            <a:r>
              <a:rPr sz="1400" i="1" dirty="0">
                <a:latin typeface="Times New Roman"/>
                <a:cs typeface="Times New Roman"/>
              </a:rPr>
              <a:t>of </a:t>
            </a:r>
            <a:r>
              <a:rPr sz="1400" i="1" spc="-5" dirty="0">
                <a:latin typeface="Times New Roman"/>
                <a:cs typeface="Times New Roman"/>
              </a:rPr>
              <a:t>CSE, </a:t>
            </a:r>
            <a:r>
              <a:rPr sz="1400" i="1" dirty="0">
                <a:latin typeface="Times New Roman"/>
                <a:cs typeface="Times New Roman"/>
              </a:rPr>
              <a:t>R.D. </a:t>
            </a:r>
            <a:r>
              <a:rPr sz="1400" i="1" spc="-5" dirty="0">
                <a:latin typeface="Times New Roman"/>
                <a:cs typeface="Times New Roman"/>
              </a:rPr>
              <a:t>Engineering College, Ghaziabad,</a:t>
            </a:r>
            <a:r>
              <a:rPr sz="1400" i="1" dirty="0">
                <a:latin typeface="Times New Roman"/>
                <a:cs typeface="Times New Roman"/>
              </a:rPr>
              <a:t> </a:t>
            </a:r>
            <a:r>
              <a:rPr sz="1400" i="1" spc="-10" dirty="0">
                <a:latin typeface="Times New Roman"/>
                <a:cs typeface="Times New Roman"/>
              </a:rPr>
              <a:t>for </a:t>
            </a:r>
            <a:r>
              <a:rPr sz="1400" i="1" spc="-5" dirty="0">
                <a:latin typeface="Times New Roman"/>
                <a:cs typeface="Times New Roman"/>
              </a:rPr>
              <a:t>his </a:t>
            </a:r>
            <a:r>
              <a:rPr sz="1400" i="1" spc="-10" dirty="0">
                <a:latin typeface="Times New Roman"/>
                <a:cs typeface="Times New Roman"/>
              </a:rPr>
              <a:t>full </a:t>
            </a:r>
            <a:r>
              <a:rPr sz="1400" i="1" spc="-5" dirty="0">
                <a:latin typeface="Times New Roman"/>
                <a:cs typeface="Times New Roman"/>
              </a:rPr>
              <a:t> support</a:t>
            </a:r>
            <a:r>
              <a:rPr sz="1400" i="1" spc="-1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and</a:t>
            </a:r>
            <a:r>
              <a:rPr sz="1400" i="1" spc="-1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assistance</a:t>
            </a:r>
            <a:r>
              <a:rPr sz="1400" i="1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during</a:t>
            </a:r>
            <a:r>
              <a:rPr sz="1400" i="1" spc="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the</a:t>
            </a:r>
            <a:r>
              <a:rPr sz="1400" i="1" spc="-1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development</a:t>
            </a:r>
            <a:r>
              <a:rPr sz="1400" i="1" spc="-15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of</a:t>
            </a:r>
            <a:r>
              <a:rPr sz="1400" i="1" spc="-1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the</a:t>
            </a:r>
            <a:r>
              <a:rPr sz="1400" i="1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project.</a:t>
            </a:r>
            <a:endParaRPr sz="1400">
              <a:latin typeface="Times New Roman"/>
              <a:cs typeface="Times New Roman"/>
            </a:endParaRPr>
          </a:p>
          <a:p>
            <a:pPr marL="12700" marR="12065" algn="just">
              <a:lnSpc>
                <a:spcPct val="141700"/>
              </a:lnSpc>
              <a:spcBef>
                <a:spcPts val="1075"/>
              </a:spcBef>
            </a:pPr>
            <a:r>
              <a:rPr sz="1400" i="1" spc="-5" dirty="0">
                <a:latin typeface="Times New Roman"/>
                <a:cs typeface="Times New Roman"/>
              </a:rPr>
              <a:t>We also </a:t>
            </a:r>
            <a:r>
              <a:rPr sz="1400" i="1" dirty="0">
                <a:latin typeface="Times New Roman"/>
                <a:cs typeface="Times New Roman"/>
              </a:rPr>
              <a:t>do </a:t>
            </a:r>
            <a:r>
              <a:rPr sz="1400" i="1" spc="-5" dirty="0">
                <a:latin typeface="Times New Roman"/>
                <a:cs typeface="Times New Roman"/>
              </a:rPr>
              <a:t>not like to miss the opportunity to acknowledge </a:t>
            </a:r>
            <a:r>
              <a:rPr sz="1400" i="1" dirty="0">
                <a:latin typeface="Times New Roman"/>
                <a:cs typeface="Times New Roman"/>
              </a:rPr>
              <a:t>the </a:t>
            </a:r>
            <a:r>
              <a:rPr sz="1400" i="1" spc="-5" dirty="0">
                <a:latin typeface="Times New Roman"/>
                <a:cs typeface="Times New Roman"/>
              </a:rPr>
              <a:t>contribution of </a:t>
            </a:r>
            <a:r>
              <a:rPr sz="1400" i="1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all faculty members of the department for their kind assistance and cooperation </a:t>
            </a:r>
            <a:r>
              <a:rPr sz="1400" i="1" spc="-34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during the development of our project. Last but not </a:t>
            </a:r>
            <a:r>
              <a:rPr sz="1400" i="1" dirty="0">
                <a:latin typeface="Times New Roman"/>
                <a:cs typeface="Times New Roman"/>
              </a:rPr>
              <a:t>the </a:t>
            </a:r>
            <a:r>
              <a:rPr sz="1400" i="1" spc="-5" dirty="0">
                <a:latin typeface="Times New Roman"/>
                <a:cs typeface="Times New Roman"/>
              </a:rPr>
              <a:t>least, </a:t>
            </a:r>
            <a:r>
              <a:rPr sz="1400" i="1" dirty="0">
                <a:latin typeface="Times New Roman"/>
                <a:cs typeface="Times New Roman"/>
              </a:rPr>
              <a:t>we </a:t>
            </a:r>
            <a:r>
              <a:rPr sz="1400" i="1" spc="-5" dirty="0">
                <a:latin typeface="Times New Roman"/>
                <a:cs typeface="Times New Roman"/>
              </a:rPr>
              <a:t>acknowledge </a:t>
            </a:r>
            <a:r>
              <a:rPr sz="1400" i="1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our</a:t>
            </a:r>
            <a:r>
              <a:rPr sz="1400" i="1" spc="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friends</a:t>
            </a:r>
            <a:r>
              <a:rPr sz="1400" i="1" spc="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for</a:t>
            </a:r>
            <a:r>
              <a:rPr sz="1400" i="1" spc="-1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their</a:t>
            </a:r>
            <a:r>
              <a:rPr sz="1400" i="1" spc="1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contribution</a:t>
            </a:r>
            <a:r>
              <a:rPr sz="1400" i="1" spc="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in</a:t>
            </a:r>
            <a:r>
              <a:rPr sz="1400" i="1" spc="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the</a:t>
            </a:r>
            <a:r>
              <a:rPr sz="1400" i="1" dirty="0">
                <a:latin typeface="Times New Roman"/>
                <a:cs typeface="Times New Roman"/>
              </a:rPr>
              <a:t> </a:t>
            </a:r>
            <a:r>
              <a:rPr sz="1400" i="1" spc="-10" dirty="0">
                <a:latin typeface="Times New Roman"/>
                <a:cs typeface="Times New Roman"/>
              </a:rPr>
              <a:t>completion</a:t>
            </a:r>
            <a:r>
              <a:rPr sz="1400" i="1" spc="1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of</a:t>
            </a:r>
            <a:r>
              <a:rPr sz="1400" i="1" spc="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the</a:t>
            </a:r>
            <a:r>
              <a:rPr sz="1400" i="1" spc="-15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project.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0480" y="7215108"/>
          <a:ext cx="5042535" cy="1170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8608">
                <a:tc>
                  <a:txBody>
                    <a:bodyPr/>
                    <a:lstStyle/>
                    <a:p>
                      <a:pPr marL="127000">
                        <a:lnSpc>
                          <a:spcPts val="1530"/>
                        </a:lnSpc>
                      </a:pPr>
                      <a:r>
                        <a:rPr sz="1400" i="1" spc="-5" dirty="0">
                          <a:latin typeface="Times New Roman"/>
                          <a:cs typeface="Times New Roman"/>
                        </a:rPr>
                        <a:t>Signatur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sz="1400" i="1" spc="-5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530"/>
                        </a:lnSpc>
                      </a:pPr>
                      <a:r>
                        <a:rPr sz="1400" i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524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400" i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i="1" spc="-5" dirty="0">
                          <a:latin typeface="Times New Roman"/>
                          <a:cs typeface="Times New Roman"/>
                        </a:rPr>
                        <a:t>Farzan</a:t>
                      </a:r>
                      <a:r>
                        <a:rPr sz="1400" i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i="1" spc="-5" dirty="0">
                          <a:latin typeface="Times New Roman"/>
                          <a:cs typeface="Times New Roman"/>
                        </a:rPr>
                        <a:t>Haider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2925">
                        <a:lnSpc>
                          <a:spcPts val="1530"/>
                        </a:lnSpc>
                      </a:pPr>
                      <a:r>
                        <a:rPr sz="1400" i="1" spc="-5" dirty="0">
                          <a:latin typeface="Times New Roman"/>
                          <a:cs typeface="Times New Roman"/>
                        </a:rPr>
                        <a:t>Signature: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42925">
                        <a:lnSpc>
                          <a:spcPct val="100000"/>
                        </a:lnSpc>
                        <a:tabLst>
                          <a:tab pos="1135380" algn="l"/>
                        </a:tabLst>
                      </a:pPr>
                      <a:r>
                        <a:rPr sz="1400" i="1" spc="-5" dirty="0">
                          <a:latin typeface="Times New Roman"/>
                          <a:cs typeface="Times New Roman"/>
                        </a:rPr>
                        <a:t>Name	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400" i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Tushar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i="1" spc="-5" dirty="0">
                          <a:latin typeface="Times New Roman"/>
                          <a:cs typeface="Times New Roman"/>
                        </a:rPr>
                        <a:t>Roll</a:t>
                      </a:r>
                      <a:r>
                        <a:rPr sz="1400" i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i="1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400" i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i="1" spc="-5" dirty="0">
                          <a:latin typeface="Times New Roman"/>
                          <a:cs typeface="Times New Roman"/>
                        </a:rPr>
                        <a:t>1907830100029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marL="5429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i="1" spc="-5" dirty="0">
                          <a:latin typeface="Times New Roman"/>
                          <a:cs typeface="Times New Roman"/>
                        </a:rPr>
                        <a:t>Roll</a:t>
                      </a:r>
                      <a:r>
                        <a:rPr sz="1400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No.</a:t>
                      </a:r>
                      <a:r>
                        <a:rPr sz="1400" i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400" i="1" spc="3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1907830100101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797">
                <a:tc>
                  <a:txBody>
                    <a:bodyPr/>
                    <a:lstStyle/>
                    <a:p>
                      <a:pPr marL="158750">
                        <a:lnSpc>
                          <a:spcPts val="1605"/>
                        </a:lnSpc>
                        <a:spcBef>
                          <a:spcPts val="229"/>
                        </a:spcBef>
                      </a:pPr>
                      <a:r>
                        <a:rPr sz="1400" i="1" spc="-5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605"/>
                        </a:lnSpc>
                        <a:spcBef>
                          <a:spcPts val="229"/>
                        </a:spcBef>
                      </a:pPr>
                      <a:r>
                        <a:rPr sz="1400" i="1" spc="-1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400" i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i="1" spc="-10" dirty="0">
                          <a:latin typeface="Times New Roman"/>
                          <a:cs typeface="Times New Roman"/>
                        </a:rPr>
                        <a:t>10/05/2023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542925">
                        <a:lnSpc>
                          <a:spcPts val="1605"/>
                        </a:lnSpc>
                        <a:spcBef>
                          <a:spcPts val="229"/>
                        </a:spcBef>
                        <a:tabLst>
                          <a:tab pos="1199515" algn="l"/>
                        </a:tabLst>
                      </a:pPr>
                      <a:r>
                        <a:rPr sz="1400" i="1" spc="-5" dirty="0">
                          <a:latin typeface="Times New Roman"/>
                          <a:cs typeface="Times New Roman"/>
                        </a:rPr>
                        <a:t>Date	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400" i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i="1" spc="-5" dirty="0">
                          <a:latin typeface="Times New Roman"/>
                          <a:cs typeface="Times New Roman"/>
                        </a:rPr>
                        <a:t>10/05/2023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rgbClr val="F7F7F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704" y="1467866"/>
            <a:ext cx="3348990" cy="326371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18415" rIns="0" bIns="0" rtlCol="0">
            <a:spAutoFit/>
          </a:bodyPr>
          <a:lstStyle/>
          <a:p>
            <a:pPr marL="2190115">
              <a:lnSpc>
                <a:spcPct val="100000"/>
              </a:lnSpc>
              <a:spcBef>
                <a:spcPts val="145"/>
              </a:spcBef>
            </a:pPr>
            <a:r>
              <a:rPr lang="en-US" sz="2000" b="1" dirty="0">
                <a:latin typeface="Segoe UI"/>
                <a:cs typeface="Segoe UI"/>
              </a:rPr>
              <a:t>Abstract:</a:t>
            </a:r>
            <a:endParaRPr sz="2000" b="1" dirty="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051049"/>
            <a:ext cx="5927725" cy="698754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172720">
              <a:lnSpc>
                <a:spcPct val="95900"/>
              </a:lnSpc>
              <a:spcBef>
                <a:spcPts val="170"/>
              </a:spcBef>
            </a:pP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abstract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presents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overview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tour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called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Wanderlust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Adventures, designed</a:t>
            </a:r>
            <a:r>
              <a:rPr sz="1400" dirty="0">
                <a:latin typeface="Times New Roman"/>
                <a:cs typeface="Times New Roman"/>
              </a:rPr>
              <a:t> 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cater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needs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modern-day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travelers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seeking </a:t>
            </a:r>
            <a:r>
              <a:rPr sz="1400" dirty="0">
                <a:latin typeface="Times New Roman"/>
                <a:cs typeface="Times New Roman"/>
              </a:rPr>
              <a:t> memorable </a:t>
            </a:r>
            <a:r>
              <a:rPr sz="1400" spc="-5" dirty="0">
                <a:latin typeface="Times New Roman"/>
                <a:cs typeface="Times New Roman"/>
              </a:rPr>
              <a:t>experiences. This website serves </a:t>
            </a:r>
            <a:r>
              <a:rPr sz="1400" dirty="0">
                <a:latin typeface="Times New Roman"/>
                <a:cs typeface="Times New Roman"/>
              </a:rPr>
              <a:t>as a </a:t>
            </a:r>
            <a:r>
              <a:rPr sz="1400" spc="-5" dirty="0">
                <a:latin typeface="Times New Roman"/>
                <a:cs typeface="Times New Roman"/>
              </a:rPr>
              <a:t>comprehensive </a:t>
            </a:r>
            <a:r>
              <a:rPr sz="1400" dirty="0">
                <a:latin typeface="Times New Roman"/>
                <a:cs typeface="Times New Roman"/>
              </a:rPr>
              <a:t>platform </a:t>
            </a:r>
            <a:r>
              <a:rPr sz="1400" spc="-5" dirty="0">
                <a:latin typeface="Times New Roman"/>
                <a:cs typeface="Times New Roman"/>
              </a:rPr>
              <a:t>that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connects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enthusiasts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diverse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destinations,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immersive activities,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seamless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arrangements.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12700" marR="243204">
              <a:lnSpc>
                <a:spcPct val="95900"/>
              </a:lnSpc>
            </a:pPr>
            <a:r>
              <a:rPr sz="1400" spc="-5" dirty="0">
                <a:latin typeface="Times New Roman"/>
                <a:cs typeface="Times New Roman"/>
              </a:rPr>
              <a:t>Wanderlust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Adventures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user-friendly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interface,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empowering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explore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extensive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range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destinations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itineraries. Through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intuitive </a:t>
            </a:r>
            <a:r>
              <a:rPr sz="1400" dirty="0">
                <a:latin typeface="Times New Roman"/>
                <a:cs typeface="Times New Roman"/>
              </a:rPr>
              <a:t> search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function,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users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discover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personalized travel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options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tailored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their </a:t>
            </a:r>
            <a:r>
              <a:rPr sz="1400" dirty="0">
                <a:latin typeface="Times New Roman"/>
                <a:cs typeface="Times New Roman"/>
              </a:rPr>
              <a:t> preferences, </a:t>
            </a:r>
            <a:r>
              <a:rPr sz="1400" spc="-5" dirty="0">
                <a:latin typeface="Times New Roman"/>
                <a:cs typeface="Times New Roman"/>
              </a:rPr>
              <a:t>whether they seek exotic </a:t>
            </a:r>
            <a:r>
              <a:rPr sz="1400" dirty="0">
                <a:latin typeface="Times New Roman"/>
                <a:cs typeface="Times New Roman"/>
              </a:rPr>
              <a:t>landscapes, </a:t>
            </a:r>
            <a:r>
              <a:rPr sz="1400" spc="-5" dirty="0">
                <a:latin typeface="Times New Roman"/>
                <a:cs typeface="Times New Roman"/>
              </a:rPr>
              <a:t>cultural encounters, </a:t>
            </a:r>
            <a:r>
              <a:rPr sz="1400" dirty="0">
                <a:latin typeface="Times New Roman"/>
                <a:cs typeface="Times New Roman"/>
              </a:rPr>
              <a:t>or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adrenaline-fueled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adventures.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 marR="5080">
              <a:lnSpc>
                <a:spcPct val="95700"/>
              </a:lnSpc>
            </a:pP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emphasis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convenience,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offers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seamless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booking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services </a:t>
            </a:r>
            <a:r>
              <a:rPr sz="1400" dirty="0">
                <a:latin typeface="Times New Roman"/>
                <a:cs typeface="Times New Roman"/>
              </a:rPr>
              <a:t> for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flights,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accommodations, transportation,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guided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tours.</a:t>
            </a:r>
            <a:r>
              <a:rPr sz="1400" dirty="0">
                <a:latin typeface="Times New Roman"/>
                <a:cs typeface="Times New Roman"/>
              </a:rPr>
              <a:t> By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collaborating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trusted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partners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vendors,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Wanderlust Adventures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ensures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have </a:t>
            </a:r>
            <a:r>
              <a:rPr sz="1400" dirty="0">
                <a:latin typeface="Times New Roman"/>
                <a:cs typeface="Times New Roman"/>
              </a:rPr>
              <a:t> access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reliable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high-quality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services,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fostering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peace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mind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throughout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planning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process.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 marR="29845">
              <a:lnSpc>
                <a:spcPts val="1610"/>
              </a:lnSpc>
            </a:pP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inspire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inform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features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engaging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content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such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 </a:t>
            </a:r>
            <a:r>
              <a:rPr sz="1400" spc="-5" dirty="0">
                <a:latin typeface="Times New Roman"/>
                <a:cs typeface="Times New Roman"/>
              </a:rPr>
              <a:t> destination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guides, travel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tips,</a:t>
            </a:r>
            <a:r>
              <a:rPr sz="1400" spc="-5" dirty="0">
                <a:latin typeface="Times New Roman"/>
                <a:cs typeface="Times New Roman"/>
              </a:rPr>
              <a:t> 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immersive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stories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shared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fellow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globetrotters.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Furthermore,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Wanderlust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Adventures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incorporates</a:t>
            </a:r>
            <a:r>
              <a:rPr sz="1400" dirty="0">
                <a:latin typeface="Times New Roman"/>
                <a:cs typeface="Times New Roman"/>
              </a:rPr>
              <a:t> user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reviews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 ratings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authentic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insights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recommendations, enabling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make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informed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decisions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when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selecting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their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next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destination.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 marR="89535">
              <a:lnSpc>
                <a:spcPct val="95800"/>
              </a:lnSpc>
            </a:pPr>
            <a:r>
              <a:rPr sz="1400" spc="-5" dirty="0">
                <a:latin typeface="Times New Roman"/>
                <a:cs typeface="Times New Roman"/>
              </a:rPr>
              <a:t>Wanderlust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Adventures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also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takes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into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account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importance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sustainability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travel.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 promotes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responsible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eco-conscious tourism,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highlighting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sustainable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options,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eco-friendly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accommodations,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community-based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initiatives.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encouraging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responsible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practices.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 marR="158115">
              <a:lnSpc>
                <a:spcPts val="1610"/>
              </a:lnSpc>
            </a:pP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summary,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Wanderlust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Adventures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 comprehensive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tour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seeks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inspire,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inform,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assist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travelers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crafting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their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dream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journeys.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offering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user-friendly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interface,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personalized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recommendations,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reliable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booking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services,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a </a:t>
            </a:r>
            <a:r>
              <a:rPr sz="1400" spc="-5" dirty="0">
                <a:latin typeface="Times New Roman"/>
                <a:cs typeface="Times New Roman"/>
              </a:rPr>
              <a:t>commitment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sustainable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this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platform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aims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redefine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way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people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explore.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4035" y="1412493"/>
            <a:ext cx="1370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List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Figures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704" y="2222245"/>
          <a:ext cx="6067424" cy="18139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5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4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6783">
                <a:tc>
                  <a:txBody>
                    <a:bodyPr/>
                    <a:lstStyle/>
                    <a:p>
                      <a:pPr marL="73025">
                        <a:lnSpc>
                          <a:spcPts val="126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SNO.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26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DESCRIPTION</a:t>
                      </a:r>
                      <a:r>
                        <a:rPr sz="1200" b="1" spc="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TABLE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26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PAGENO.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marL="73025">
                        <a:lnSpc>
                          <a:spcPts val="12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2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Login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2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355">
                <a:tc>
                  <a:txBody>
                    <a:bodyPr/>
                    <a:lstStyle/>
                    <a:p>
                      <a:pPr marL="73025">
                        <a:lnSpc>
                          <a:spcPts val="12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Registration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2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73025">
                        <a:lnSpc>
                          <a:spcPts val="12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Order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Tour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2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260">
                <a:tc>
                  <a:txBody>
                    <a:bodyPr/>
                    <a:lstStyle/>
                    <a:p>
                      <a:pPr marL="73025">
                        <a:lnSpc>
                          <a:spcPts val="12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6.1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Display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Tour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2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783">
                <a:tc>
                  <a:txBody>
                    <a:bodyPr/>
                    <a:lstStyle/>
                    <a:p>
                      <a:pPr marL="73025">
                        <a:lnSpc>
                          <a:spcPts val="126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7.4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26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My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Booking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26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73025">
                        <a:lnSpc>
                          <a:spcPts val="12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7.5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HTML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Code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2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1355">
                <a:tc>
                  <a:txBody>
                    <a:bodyPr/>
                    <a:lstStyle/>
                    <a:p>
                      <a:pPr marL="73025">
                        <a:lnSpc>
                          <a:spcPts val="12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7.6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Javascript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Code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2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marL="73025">
                        <a:lnSpc>
                          <a:spcPts val="12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8.1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SQL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2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73025">
                        <a:lnSpc>
                          <a:spcPts val="12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8.2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2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C#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2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9735" y="1485645"/>
            <a:ext cx="2362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TABLE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OF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CONTENT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5153" y="1778097"/>
            <a:ext cx="545465" cy="720090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200" spc="-5" dirty="0">
                <a:latin typeface="Times New Roman"/>
                <a:cs typeface="Times New Roman"/>
              </a:rPr>
              <a:t>Pa</a:t>
            </a:r>
            <a:r>
              <a:rPr sz="1200" dirty="0">
                <a:latin typeface="Times New Roman"/>
                <a:cs typeface="Times New Roman"/>
              </a:rPr>
              <a:t>ge</a:t>
            </a:r>
            <a:r>
              <a:rPr sz="1200" spc="-5" dirty="0">
                <a:latin typeface="Times New Roman"/>
                <a:cs typeface="Times New Roman"/>
              </a:rPr>
              <a:t> No</a:t>
            </a:r>
            <a:endParaRPr sz="1200">
              <a:latin typeface="Times New Roman"/>
              <a:cs typeface="Times New Roman"/>
            </a:endParaRPr>
          </a:p>
          <a:p>
            <a:pPr marR="31750" algn="r">
              <a:lnSpc>
                <a:spcPct val="100000"/>
              </a:lnSpc>
              <a:spcBef>
                <a:spcPts val="900"/>
              </a:spcBef>
            </a:pPr>
            <a:r>
              <a:rPr sz="140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R="29845" algn="r">
              <a:lnSpc>
                <a:spcPct val="100000"/>
              </a:lnSpc>
              <a:spcBef>
                <a:spcPts val="915"/>
              </a:spcBef>
            </a:pPr>
            <a:r>
              <a:rPr sz="1400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  <a:p>
            <a:pPr marR="29845" algn="r">
              <a:lnSpc>
                <a:spcPct val="100000"/>
              </a:lnSpc>
              <a:spcBef>
                <a:spcPts val="900"/>
              </a:spcBef>
            </a:pPr>
            <a:r>
              <a:rPr sz="1400" dirty="0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  <a:p>
            <a:pPr marR="29845" algn="r">
              <a:lnSpc>
                <a:spcPct val="100000"/>
              </a:lnSpc>
              <a:spcBef>
                <a:spcPts val="900"/>
              </a:spcBef>
            </a:pPr>
            <a:r>
              <a:rPr sz="1400" dirty="0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  <a:p>
            <a:pPr marR="29845" algn="r">
              <a:lnSpc>
                <a:spcPct val="100000"/>
              </a:lnSpc>
              <a:spcBef>
                <a:spcPts val="915"/>
              </a:spcBef>
            </a:pPr>
            <a:r>
              <a:rPr sz="1400" dirty="0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  <a:p>
            <a:pPr marR="29845" algn="r">
              <a:lnSpc>
                <a:spcPct val="100000"/>
              </a:lnSpc>
              <a:spcBef>
                <a:spcPts val="900"/>
              </a:spcBef>
            </a:pPr>
            <a:r>
              <a:rPr sz="1400" dirty="0"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  <a:p>
            <a:pPr marR="29845" algn="r">
              <a:lnSpc>
                <a:spcPct val="100000"/>
              </a:lnSpc>
              <a:spcBef>
                <a:spcPts val="910"/>
              </a:spcBef>
            </a:pPr>
            <a:r>
              <a:rPr sz="1400" dirty="0"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  <a:p>
            <a:pPr marR="29209" algn="r">
              <a:lnSpc>
                <a:spcPct val="100000"/>
              </a:lnSpc>
              <a:spcBef>
                <a:spcPts val="900"/>
              </a:spcBef>
            </a:pPr>
            <a:r>
              <a:rPr sz="1400" spc="5" dirty="0">
                <a:latin typeface="Times New Roman"/>
                <a:cs typeface="Times New Roman"/>
              </a:rPr>
              <a:t>16</a:t>
            </a:r>
            <a:endParaRPr sz="1400">
              <a:latin typeface="Times New Roman"/>
              <a:cs typeface="Times New Roman"/>
            </a:endParaRPr>
          </a:p>
          <a:p>
            <a:pPr marR="29209" algn="r">
              <a:lnSpc>
                <a:spcPct val="100000"/>
              </a:lnSpc>
              <a:spcBef>
                <a:spcPts val="900"/>
              </a:spcBef>
            </a:pPr>
            <a:r>
              <a:rPr sz="1400" spc="5" dirty="0">
                <a:latin typeface="Times New Roman"/>
                <a:cs typeface="Times New Roman"/>
              </a:rPr>
              <a:t>17</a:t>
            </a:r>
            <a:endParaRPr sz="1400">
              <a:latin typeface="Times New Roman"/>
              <a:cs typeface="Times New Roman"/>
            </a:endParaRPr>
          </a:p>
          <a:p>
            <a:pPr marR="29209" algn="r">
              <a:lnSpc>
                <a:spcPct val="100000"/>
              </a:lnSpc>
              <a:spcBef>
                <a:spcPts val="915"/>
              </a:spcBef>
            </a:pPr>
            <a:r>
              <a:rPr sz="1400" spc="5" dirty="0">
                <a:latin typeface="Times New Roman"/>
                <a:cs typeface="Times New Roman"/>
              </a:rPr>
              <a:t>18</a:t>
            </a:r>
            <a:endParaRPr sz="1400">
              <a:latin typeface="Times New Roman"/>
              <a:cs typeface="Times New Roman"/>
            </a:endParaRPr>
          </a:p>
          <a:p>
            <a:pPr marR="29209" algn="r">
              <a:lnSpc>
                <a:spcPct val="100000"/>
              </a:lnSpc>
              <a:spcBef>
                <a:spcPts val="900"/>
              </a:spcBef>
            </a:pPr>
            <a:r>
              <a:rPr sz="1400" spc="5" dirty="0">
                <a:latin typeface="Times New Roman"/>
                <a:cs typeface="Times New Roman"/>
              </a:rPr>
              <a:t>19</a:t>
            </a:r>
            <a:endParaRPr sz="1400">
              <a:latin typeface="Times New Roman"/>
              <a:cs typeface="Times New Roman"/>
            </a:endParaRPr>
          </a:p>
          <a:p>
            <a:pPr marR="70485" algn="r">
              <a:lnSpc>
                <a:spcPct val="100000"/>
              </a:lnSpc>
              <a:spcBef>
                <a:spcPts val="910"/>
              </a:spcBef>
            </a:pPr>
            <a:r>
              <a:rPr sz="1400" spc="5" dirty="0">
                <a:latin typeface="Times New Roman"/>
                <a:cs typeface="Times New Roman"/>
              </a:rPr>
              <a:t>20</a:t>
            </a:r>
            <a:endParaRPr sz="1400">
              <a:latin typeface="Times New Roman"/>
              <a:cs typeface="Times New Roman"/>
            </a:endParaRPr>
          </a:p>
          <a:p>
            <a:pPr marR="60960" algn="r">
              <a:lnSpc>
                <a:spcPct val="100000"/>
              </a:lnSpc>
              <a:spcBef>
                <a:spcPts val="900"/>
              </a:spcBef>
            </a:pPr>
            <a:r>
              <a:rPr sz="1400" spc="5" dirty="0">
                <a:latin typeface="Times New Roman"/>
                <a:cs typeface="Times New Roman"/>
              </a:rPr>
              <a:t>21</a:t>
            </a:r>
            <a:endParaRPr sz="1400">
              <a:latin typeface="Times New Roman"/>
              <a:cs typeface="Times New Roman"/>
            </a:endParaRPr>
          </a:p>
          <a:p>
            <a:pPr marR="29209" algn="r">
              <a:lnSpc>
                <a:spcPct val="100000"/>
              </a:lnSpc>
              <a:spcBef>
                <a:spcPts val="900"/>
              </a:spcBef>
            </a:pPr>
            <a:r>
              <a:rPr sz="1400" spc="5" dirty="0">
                <a:latin typeface="Times New Roman"/>
                <a:cs typeface="Times New Roman"/>
              </a:rPr>
              <a:t>22</a:t>
            </a:r>
            <a:endParaRPr sz="1400">
              <a:latin typeface="Times New Roman"/>
              <a:cs typeface="Times New Roman"/>
            </a:endParaRPr>
          </a:p>
          <a:p>
            <a:pPr marR="29209" algn="r">
              <a:lnSpc>
                <a:spcPct val="100000"/>
              </a:lnSpc>
              <a:spcBef>
                <a:spcPts val="915"/>
              </a:spcBef>
            </a:pPr>
            <a:r>
              <a:rPr sz="1400" spc="5" dirty="0"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  <a:p>
            <a:pPr marR="29209" algn="r">
              <a:lnSpc>
                <a:spcPct val="100000"/>
              </a:lnSpc>
              <a:spcBef>
                <a:spcPts val="900"/>
              </a:spcBef>
            </a:pPr>
            <a:r>
              <a:rPr sz="1400" spc="5" dirty="0">
                <a:latin typeface="Times New Roman"/>
                <a:cs typeface="Times New Roman"/>
              </a:rPr>
              <a:t>24</a:t>
            </a:r>
            <a:endParaRPr sz="1400">
              <a:latin typeface="Times New Roman"/>
              <a:cs typeface="Times New Roman"/>
            </a:endParaRPr>
          </a:p>
          <a:p>
            <a:pPr marR="29209" algn="r">
              <a:lnSpc>
                <a:spcPct val="100000"/>
              </a:lnSpc>
              <a:spcBef>
                <a:spcPts val="915"/>
              </a:spcBef>
            </a:pPr>
            <a:r>
              <a:rPr sz="1400" spc="5" dirty="0"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  <a:p>
            <a:pPr marR="29209" algn="r">
              <a:lnSpc>
                <a:spcPct val="100000"/>
              </a:lnSpc>
              <a:spcBef>
                <a:spcPts val="900"/>
              </a:spcBef>
            </a:pPr>
            <a:r>
              <a:rPr sz="1400" spc="5" dirty="0">
                <a:latin typeface="Times New Roman"/>
                <a:cs typeface="Times New Roman"/>
              </a:rPr>
              <a:t>26</a:t>
            </a:r>
            <a:endParaRPr sz="1400">
              <a:latin typeface="Times New Roman"/>
              <a:cs typeface="Times New Roman"/>
            </a:endParaRPr>
          </a:p>
          <a:p>
            <a:pPr marR="29209" algn="r">
              <a:lnSpc>
                <a:spcPct val="100000"/>
              </a:lnSpc>
              <a:spcBef>
                <a:spcPts val="910"/>
              </a:spcBef>
            </a:pPr>
            <a:r>
              <a:rPr sz="1400" spc="5" dirty="0">
                <a:latin typeface="Times New Roman"/>
                <a:cs typeface="Times New Roman"/>
              </a:rPr>
              <a:t>27</a:t>
            </a:r>
            <a:endParaRPr sz="1400">
              <a:latin typeface="Times New Roman"/>
              <a:cs typeface="Times New Roman"/>
            </a:endParaRPr>
          </a:p>
          <a:p>
            <a:pPr marR="29209" algn="r">
              <a:lnSpc>
                <a:spcPct val="100000"/>
              </a:lnSpc>
              <a:spcBef>
                <a:spcPts val="900"/>
              </a:spcBef>
            </a:pPr>
            <a:r>
              <a:rPr sz="1400" spc="5" dirty="0">
                <a:latin typeface="Times New Roman"/>
                <a:cs typeface="Times New Roman"/>
              </a:rPr>
              <a:t>28</a:t>
            </a:r>
            <a:endParaRPr sz="1400">
              <a:latin typeface="Times New Roman"/>
              <a:cs typeface="Times New Roman"/>
            </a:endParaRPr>
          </a:p>
          <a:p>
            <a:pPr marR="17145" algn="r">
              <a:lnSpc>
                <a:spcPct val="100000"/>
              </a:lnSpc>
              <a:spcBef>
                <a:spcPts val="900"/>
              </a:spcBef>
            </a:pPr>
            <a:r>
              <a:rPr sz="1400" spc="5" dirty="0"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0688" y="2057755"/>
            <a:ext cx="3684904" cy="692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77950" indent="43815">
              <a:lnSpc>
                <a:spcPct val="154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DECLARATION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CERTIFICATE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ACKNOWLEDGEMENTS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ABSTRACT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LISTOFFIGURES 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CHAPTER1 INTRODUCTION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INTRODUCTION</a:t>
            </a:r>
            <a:endParaRPr sz="1400">
              <a:latin typeface="Times New Roman"/>
              <a:cs typeface="Times New Roman"/>
            </a:endParaRPr>
          </a:p>
          <a:p>
            <a:pPr marL="12700" marR="887094">
              <a:lnSpc>
                <a:spcPct val="153600"/>
              </a:lnSpc>
            </a:pPr>
            <a:r>
              <a:rPr sz="1400" spc="-5" dirty="0">
                <a:latin typeface="Times New Roman"/>
                <a:cs typeface="Times New Roman"/>
              </a:rPr>
              <a:t>CHAPTER2 LITERATURE REVIEW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DEFINITION</a:t>
            </a:r>
            <a:endParaRPr sz="1400">
              <a:latin typeface="Times New Roman"/>
              <a:cs typeface="Times New Roman"/>
            </a:endParaRPr>
          </a:p>
          <a:p>
            <a:pPr marL="12700" marR="2424430">
              <a:lnSpc>
                <a:spcPct val="153900"/>
              </a:lnSpc>
              <a:spcBef>
                <a:spcPts val="10"/>
              </a:spcBef>
            </a:pPr>
            <a:r>
              <a:rPr sz="1400" dirty="0">
                <a:latin typeface="Times New Roman"/>
                <a:cs typeface="Times New Roman"/>
              </a:rPr>
              <a:t>TYPES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ADVANTAGES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CHALLEMGES</a:t>
            </a:r>
            <a:endParaRPr sz="1400">
              <a:latin typeface="Times New Roman"/>
              <a:cs typeface="Times New Roman"/>
            </a:endParaRPr>
          </a:p>
          <a:p>
            <a:pPr marL="12700" marR="147320" indent="38100">
              <a:lnSpc>
                <a:spcPct val="153600"/>
              </a:lnSpc>
            </a:pPr>
            <a:r>
              <a:rPr sz="1400" spc="-5" dirty="0">
                <a:latin typeface="Times New Roman"/>
                <a:cs typeface="Times New Roman"/>
              </a:rPr>
              <a:t>PROJECT </a:t>
            </a:r>
            <a:r>
              <a:rPr sz="1400" dirty="0">
                <a:latin typeface="Times New Roman"/>
                <a:cs typeface="Times New Roman"/>
              </a:rPr>
              <a:t>SCOPE AND </a:t>
            </a:r>
            <a:r>
              <a:rPr sz="1400" spc="-5" dirty="0">
                <a:latin typeface="Times New Roman"/>
                <a:cs typeface="Times New Roman"/>
              </a:rPr>
              <a:t>TARGET AUDIENCE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CHAPTER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3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ASP.NET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400" spc="-5" dirty="0">
                <a:latin typeface="Times New Roman"/>
                <a:cs typeface="Times New Roman"/>
              </a:rPr>
              <a:t>ASP.NET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400" spc="-5" dirty="0">
                <a:latin typeface="Times New Roman"/>
                <a:cs typeface="Times New Roman"/>
              </a:rPr>
              <a:t>JAVA SCRIPT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ADO.NET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FRAMEWORK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53600"/>
              </a:lnSpc>
              <a:spcBef>
                <a:spcPts val="15"/>
              </a:spcBef>
            </a:pPr>
            <a:r>
              <a:rPr sz="1400" dirty="0">
                <a:latin typeface="Times New Roman"/>
                <a:cs typeface="Times New Roman"/>
              </a:rPr>
              <a:t>SMSS(SQL </a:t>
            </a:r>
            <a:r>
              <a:rPr sz="1400" spc="-10" dirty="0">
                <a:latin typeface="Times New Roman"/>
                <a:cs typeface="Times New Roman"/>
              </a:rPr>
              <a:t>SERVER </a:t>
            </a:r>
            <a:r>
              <a:rPr sz="1400" spc="-5" dirty="0">
                <a:latin typeface="Times New Roman"/>
                <a:cs typeface="Times New Roman"/>
              </a:rPr>
              <a:t>MANAGEMENT STUDIO)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ADVANTAGES</a:t>
            </a:r>
            <a:endParaRPr sz="1400">
              <a:latin typeface="Times New Roman"/>
              <a:cs typeface="Times New Roman"/>
            </a:endParaRPr>
          </a:p>
          <a:p>
            <a:pPr marL="12700" marR="1080770">
              <a:lnSpc>
                <a:spcPct val="153600"/>
              </a:lnSpc>
              <a:spcBef>
                <a:spcPts val="15"/>
              </a:spcBef>
            </a:pPr>
            <a:r>
              <a:rPr sz="1400" spc="-5" dirty="0">
                <a:latin typeface="Times New Roman"/>
                <a:cs typeface="Times New Roman"/>
              </a:rPr>
              <a:t>DISADVANTAGES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CONNECTION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STRING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CHAPTER4: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IMPLEMENTATION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0688" y="776070"/>
            <a:ext cx="4850130" cy="2700739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400" spc="-5" dirty="0">
                <a:latin typeface="Times New Roman"/>
                <a:cs typeface="Times New Roman"/>
              </a:rPr>
              <a:t>FRONTEND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ARCHITECTURE</a:t>
            </a:r>
            <a:endParaRPr sz="1400" dirty="0">
              <a:latin typeface="Times New Roman"/>
              <a:cs typeface="Times New Roman"/>
            </a:endParaRPr>
          </a:p>
          <a:p>
            <a:pPr marL="12700" marR="5080">
              <a:lnSpc>
                <a:spcPts val="2590"/>
              </a:lnSpc>
              <a:spcBef>
                <a:spcPts val="225"/>
              </a:spcBef>
            </a:pPr>
            <a:r>
              <a:rPr sz="1400" spc="-5" dirty="0">
                <a:latin typeface="Times New Roman"/>
                <a:cs typeface="Times New Roman"/>
              </a:rPr>
              <a:t>CHAPTER </a:t>
            </a:r>
            <a:r>
              <a:rPr sz="1400" dirty="0">
                <a:latin typeface="Times New Roman"/>
                <a:cs typeface="Times New Roman"/>
              </a:rPr>
              <a:t>5 </a:t>
            </a:r>
            <a:r>
              <a:rPr sz="1400" spc="-5" dirty="0">
                <a:latin typeface="Times New Roman"/>
                <a:cs typeface="Times New Roman"/>
              </a:rPr>
              <a:t>USER REGISTRATION AND AUTHENTICATION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REGISTRATION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PROCESS</a:t>
            </a:r>
            <a:endParaRPr sz="1400" dirty="0">
              <a:latin typeface="Times New Roman"/>
              <a:cs typeface="Times New Roman"/>
            </a:endParaRPr>
          </a:p>
          <a:p>
            <a:pPr marL="12700" marR="1506855">
              <a:lnSpc>
                <a:spcPts val="2580"/>
              </a:lnSpc>
            </a:pPr>
            <a:r>
              <a:rPr sz="1400" spc="-5" dirty="0">
                <a:latin typeface="Times New Roman"/>
                <a:cs typeface="Times New Roman"/>
              </a:rPr>
              <a:t>LOGIN AND PASSWORD MANAGEMENT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 MANAGEMENT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ROLE</a:t>
            </a:r>
            <a:endParaRPr sz="1400" dirty="0">
              <a:latin typeface="Times New Roman"/>
              <a:cs typeface="Times New Roman"/>
            </a:endParaRPr>
          </a:p>
          <a:p>
            <a:pPr marL="56515" marR="1899920" indent="-44450">
              <a:lnSpc>
                <a:spcPts val="2580"/>
              </a:lnSpc>
              <a:spcBef>
                <a:spcPts val="15"/>
              </a:spcBef>
            </a:pPr>
            <a:r>
              <a:rPr sz="1400" spc="-5" dirty="0">
                <a:latin typeface="Times New Roman"/>
                <a:cs typeface="Times New Roman"/>
              </a:rPr>
              <a:t>CHAPTER </a:t>
            </a:r>
            <a:r>
              <a:rPr sz="1400" dirty="0">
                <a:latin typeface="Times New Roman"/>
                <a:cs typeface="Times New Roman"/>
              </a:rPr>
              <a:t>6 </a:t>
            </a:r>
            <a:r>
              <a:rPr sz="1400" spc="-5" dirty="0">
                <a:latin typeface="Times New Roman"/>
                <a:cs typeface="Times New Roman"/>
              </a:rPr>
              <a:t>PROJECT CONCLUSION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SUMMARY</a:t>
            </a:r>
            <a:r>
              <a:rPr lang="en-US" sz="1400" dirty="0">
                <a:latin typeface="Times New Roman"/>
                <a:cs typeface="Times New Roman"/>
              </a:rPr>
              <a:t>  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400" dirty="0">
                <a:latin typeface="Times New Roman"/>
                <a:cs typeface="Times New Roman"/>
              </a:rPr>
              <a:t>CHAPTER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7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REFERENCES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6970" y="776070"/>
            <a:ext cx="469265" cy="232219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R="7620" algn="r">
              <a:lnSpc>
                <a:spcPct val="100000"/>
              </a:lnSpc>
              <a:spcBef>
                <a:spcPts val="1000"/>
              </a:spcBef>
            </a:pPr>
            <a:r>
              <a:rPr sz="1400" spc="5" dirty="0">
                <a:latin typeface="Times New Roman"/>
                <a:cs typeface="Times New Roman"/>
              </a:rPr>
              <a:t>30</a:t>
            </a:r>
            <a:endParaRPr sz="14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900"/>
              </a:spcBef>
            </a:pPr>
            <a:r>
              <a:rPr sz="1400" spc="5" dirty="0">
                <a:latin typeface="Times New Roman"/>
                <a:cs typeface="Times New Roman"/>
              </a:rPr>
              <a:t>31</a:t>
            </a:r>
            <a:endParaRPr sz="14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910"/>
              </a:spcBef>
            </a:pPr>
            <a:r>
              <a:rPr sz="1400" spc="5" dirty="0">
                <a:latin typeface="Times New Roman"/>
                <a:cs typeface="Times New Roman"/>
              </a:rPr>
              <a:t>31</a:t>
            </a:r>
            <a:endParaRPr sz="1400" dirty="0">
              <a:latin typeface="Times New Roman"/>
              <a:cs typeface="Times New Roman"/>
            </a:endParaRPr>
          </a:p>
          <a:p>
            <a:pPr marR="7620" algn="r">
              <a:lnSpc>
                <a:spcPct val="100000"/>
              </a:lnSpc>
              <a:spcBef>
                <a:spcPts val="900"/>
              </a:spcBef>
            </a:pPr>
            <a:r>
              <a:rPr sz="1400" spc="5" dirty="0">
                <a:latin typeface="Times New Roman"/>
                <a:cs typeface="Times New Roman"/>
              </a:rPr>
              <a:t>32</a:t>
            </a:r>
            <a:endParaRPr sz="1400" dirty="0">
              <a:latin typeface="Times New Roman"/>
              <a:cs typeface="Times New Roman"/>
            </a:endParaRPr>
          </a:p>
          <a:p>
            <a:pPr marR="7620" algn="r">
              <a:lnSpc>
                <a:spcPct val="100000"/>
              </a:lnSpc>
              <a:spcBef>
                <a:spcPts val="900"/>
              </a:spcBef>
            </a:pPr>
            <a:r>
              <a:rPr sz="1400" spc="-5" dirty="0">
                <a:latin typeface="Times New Roman"/>
                <a:cs typeface="Times New Roman"/>
              </a:rPr>
              <a:t>33-34</a:t>
            </a:r>
            <a:endParaRPr sz="1400" dirty="0">
              <a:latin typeface="Times New Roman"/>
              <a:cs typeface="Times New Roman"/>
            </a:endParaRPr>
          </a:p>
          <a:p>
            <a:pPr marR="32384" algn="r">
              <a:lnSpc>
                <a:spcPct val="100000"/>
              </a:lnSpc>
              <a:spcBef>
                <a:spcPts val="910"/>
              </a:spcBef>
            </a:pPr>
            <a:r>
              <a:rPr sz="1400" spc="-5" dirty="0">
                <a:latin typeface="Times New Roman"/>
                <a:cs typeface="Times New Roman"/>
              </a:rPr>
              <a:t>35-36</a:t>
            </a:r>
            <a:endParaRPr sz="1400" dirty="0">
              <a:latin typeface="Times New Roman"/>
              <a:cs typeface="Times New Roman"/>
            </a:endParaRPr>
          </a:p>
          <a:p>
            <a:pPr marL="45720">
              <a:lnSpc>
                <a:spcPct val="100000"/>
              </a:lnSpc>
              <a:spcBef>
                <a:spcPts val="900"/>
              </a:spcBef>
            </a:pPr>
            <a:r>
              <a:rPr sz="1400" spc="5" dirty="0">
                <a:latin typeface="Times New Roman"/>
                <a:cs typeface="Times New Roman"/>
              </a:rPr>
              <a:t>37-</a:t>
            </a:r>
            <a:r>
              <a:rPr lang="en-US" sz="1400" spc="5" dirty="0">
                <a:latin typeface="Times New Roman"/>
                <a:cs typeface="Times New Roman"/>
              </a:rPr>
              <a:t>38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0621" y="3392551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39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6714"/>
            <a:ext cx="5948045" cy="792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1.Introduction-: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90805">
              <a:lnSpc>
                <a:spcPts val="1610"/>
              </a:lnSpc>
            </a:pPr>
            <a:r>
              <a:rPr sz="1400" spc="-5" dirty="0">
                <a:latin typeface="Times New Roman"/>
                <a:cs typeface="Times New Roman"/>
              </a:rPr>
              <a:t>Welcome to </a:t>
            </a:r>
            <a:r>
              <a:rPr sz="1400" dirty="0">
                <a:latin typeface="Times New Roman"/>
                <a:cs typeface="Times New Roman"/>
              </a:rPr>
              <a:t>our </a:t>
            </a:r>
            <a:r>
              <a:rPr sz="1400" spc="-5" dirty="0">
                <a:latin typeface="Times New Roman"/>
                <a:cs typeface="Times New Roman"/>
              </a:rPr>
              <a:t>Tour </a:t>
            </a:r>
            <a:r>
              <a:rPr sz="140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Travel website! We </a:t>
            </a:r>
            <a:r>
              <a:rPr sz="1400" dirty="0">
                <a:latin typeface="Times New Roman"/>
                <a:cs typeface="Times New Roman"/>
              </a:rPr>
              <a:t>are </a:t>
            </a:r>
            <a:r>
              <a:rPr sz="1400" spc="-5" dirty="0">
                <a:latin typeface="Times New Roman"/>
                <a:cs typeface="Times New Roman"/>
              </a:rPr>
              <a:t>delighted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be </a:t>
            </a:r>
            <a:r>
              <a:rPr sz="1400" dirty="0">
                <a:latin typeface="Times New Roman"/>
                <a:cs typeface="Times New Roman"/>
              </a:rPr>
              <a:t>your </a:t>
            </a:r>
            <a:r>
              <a:rPr sz="1400" spc="-5" dirty="0">
                <a:latin typeface="Times New Roman"/>
                <a:cs typeface="Times New Roman"/>
              </a:rPr>
              <a:t>gateway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unforgettable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adventures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seamless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experiences.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Whether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you're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wanderlust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enthusiast seeking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new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horizons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 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seasoned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looking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unique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destinations,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our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platform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designed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cater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travel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needs.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5080">
              <a:lnSpc>
                <a:spcPct val="95800"/>
              </a:lnSpc>
            </a:pPr>
            <a:r>
              <a:rPr sz="1400" dirty="0">
                <a:latin typeface="Times New Roman"/>
                <a:cs typeface="Times New Roman"/>
              </a:rPr>
              <a:t>At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our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understand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thrill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5" dirty="0">
                <a:latin typeface="Times New Roman"/>
                <a:cs typeface="Times New Roman"/>
              </a:rPr>
              <a:t> exploring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new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places,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immersing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yourself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different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cultures,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creating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lifelong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memories.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wide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range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destinations, handpicked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itineraries,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personalized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options,</a:t>
            </a:r>
            <a:r>
              <a:rPr sz="1400" dirty="0">
                <a:latin typeface="Times New Roman"/>
                <a:cs typeface="Times New Roman"/>
              </a:rPr>
              <a:t> we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strive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 </a:t>
            </a:r>
            <a:r>
              <a:rPr sz="1400" dirty="0">
                <a:latin typeface="Times New Roman"/>
                <a:cs typeface="Times New Roman"/>
              </a:rPr>
              <a:t> make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journey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exciting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convenient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possible.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Key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Features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Our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Tour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Website:-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20955">
              <a:lnSpc>
                <a:spcPts val="1610"/>
              </a:lnSpc>
              <a:spcBef>
                <a:spcPts val="5"/>
              </a:spcBef>
            </a:pPr>
            <a:r>
              <a:rPr sz="1400" spc="-5" dirty="0">
                <a:latin typeface="Times New Roman"/>
                <a:cs typeface="Times New Roman"/>
              </a:rPr>
              <a:t>Extensive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Destination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Coverage: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Discover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vast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array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breathtaking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destinations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around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globe.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From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exotic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beach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getaways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bustling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city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escapades,</a:t>
            </a:r>
            <a:r>
              <a:rPr sz="1400" dirty="0">
                <a:latin typeface="Times New Roman"/>
                <a:cs typeface="Times New Roman"/>
              </a:rPr>
              <a:t> serene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mountain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retreats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cultural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expeditions,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our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offers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diverse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selection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locations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suit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every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traveler's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preferences.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128905">
              <a:lnSpc>
                <a:spcPct val="95700"/>
              </a:lnSpc>
              <a:spcBef>
                <a:spcPts val="5"/>
              </a:spcBef>
            </a:pPr>
            <a:r>
              <a:rPr sz="1400" spc="-5" dirty="0">
                <a:latin typeface="Times New Roman"/>
                <a:cs typeface="Times New Roman"/>
              </a:rPr>
              <a:t>Customized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Experiences: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believe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should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 </a:t>
            </a:r>
            <a:r>
              <a:rPr sz="1400" spc="-5" dirty="0">
                <a:latin typeface="Times New Roman"/>
                <a:cs typeface="Times New Roman"/>
              </a:rPr>
              <a:t>tailored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your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unique tastes and </a:t>
            </a:r>
            <a:r>
              <a:rPr sz="1400" dirty="0">
                <a:latin typeface="Times New Roman"/>
                <a:cs typeface="Times New Roman"/>
              </a:rPr>
              <a:t>preferences. Our </a:t>
            </a:r>
            <a:r>
              <a:rPr sz="1400" spc="-5" dirty="0">
                <a:latin typeface="Times New Roman"/>
                <a:cs typeface="Times New Roman"/>
              </a:rPr>
              <a:t>website allows you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personalize your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itinerary, choose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from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various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accommodation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options, select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preferred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transportation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modes,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add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exciting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activities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make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trip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truly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unforgettable.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31750">
              <a:lnSpc>
                <a:spcPts val="1610"/>
              </a:lnSpc>
              <a:spcBef>
                <a:spcPts val="5"/>
              </a:spcBef>
            </a:pPr>
            <a:r>
              <a:rPr sz="1400" spc="-5" dirty="0">
                <a:latin typeface="Times New Roman"/>
                <a:cs typeface="Times New Roman"/>
              </a:rPr>
              <a:t>User-Friendly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Interface: </a:t>
            </a:r>
            <a:r>
              <a:rPr sz="1400" dirty="0">
                <a:latin typeface="Times New Roman"/>
                <a:cs typeface="Times New Roman"/>
              </a:rPr>
              <a:t>Our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designed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simplicity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ease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mind.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Navigate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through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our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intuitive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interface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explore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destinations,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browse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itineraries,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compare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prices,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make </a:t>
            </a:r>
            <a:r>
              <a:rPr sz="1400" dirty="0">
                <a:latin typeface="Times New Roman"/>
                <a:cs typeface="Times New Roman"/>
              </a:rPr>
              <a:t>hassle-free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bookings.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aim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 provide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 seamless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enjoyable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experience.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12700" marR="116205">
              <a:lnSpc>
                <a:spcPct val="95900"/>
              </a:lnSpc>
              <a:spcBef>
                <a:spcPts val="5"/>
              </a:spcBef>
            </a:pPr>
            <a:r>
              <a:rPr sz="1400" spc="-5" dirty="0">
                <a:latin typeface="Times New Roman"/>
                <a:cs typeface="Times New Roman"/>
              </a:rPr>
              <a:t>Expert </a:t>
            </a:r>
            <a:r>
              <a:rPr sz="1400" dirty="0">
                <a:latin typeface="Times New Roman"/>
                <a:cs typeface="Times New Roman"/>
              </a:rPr>
              <a:t>Travel </a:t>
            </a:r>
            <a:r>
              <a:rPr sz="1400" spc="-5" dirty="0">
                <a:latin typeface="Times New Roman"/>
                <a:cs typeface="Times New Roman"/>
              </a:rPr>
              <a:t>Guidance: </a:t>
            </a:r>
            <a:r>
              <a:rPr sz="1400" dirty="0">
                <a:latin typeface="Times New Roman"/>
                <a:cs typeface="Times New Roman"/>
              </a:rPr>
              <a:t>Our team of </a:t>
            </a:r>
            <a:r>
              <a:rPr sz="1400" spc="-5" dirty="0">
                <a:latin typeface="Times New Roman"/>
                <a:cs typeface="Times New Roman"/>
              </a:rPr>
              <a:t>experienced travel experts </a:t>
            </a: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committed to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assisting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every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step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your journey.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Whether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advice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selecting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 perfect </a:t>
            </a:r>
            <a:r>
              <a:rPr sz="1400" spc="-5" dirty="0">
                <a:latin typeface="Times New Roman"/>
                <a:cs typeface="Times New Roman"/>
              </a:rPr>
              <a:t>destination, planning </a:t>
            </a:r>
            <a:r>
              <a:rPr sz="1400" spc="-10" dirty="0">
                <a:latin typeface="Times New Roman"/>
                <a:cs typeface="Times New Roman"/>
              </a:rPr>
              <a:t>an </a:t>
            </a:r>
            <a:r>
              <a:rPr sz="1400" spc="-5" dirty="0">
                <a:latin typeface="Times New Roman"/>
                <a:cs typeface="Times New Roman"/>
              </a:rPr>
              <a:t>itinerary, </a:t>
            </a:r>
            <a:r>
              <a:rPr sz="1400" dirty="0">
                <a:latin typeface="Times New Roman"/>
                <a:cs typeface="Times New Roman"/>
              </a:rPr>
              <a:t>or </a:t>
            </a:r>
            <a:r>
              <a:rPr sz="1400" spc="-5" dirty="0">
                <a:latin typeface="Times New Roman"/>
                <a:cs typeface="Times New Roman"/>
              </a:rPr>
              <a:t>resolving any </a:t>
            </a:r>
            <a:r>
              <a:rPr sz="1400" dirty="0">
                <a:latin typeface="Times New Roman"/>
                <a:cs typeface="Times New Roman"/>
              </a:rPr>
              <a:t>travel-related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concerns,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our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knowledgeable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professionals</a:t>
            </a:r>
            <a:r>
              <a:rPr sz="1400" dirty="0">
                <a:latin typeface="Times New Roman"/>
                <a:cs typeface="Times New Roman"/>
              </a:rPr>
              <a:t> are here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expert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guidance 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support.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424180">
              <a:lnSpc>
                <a:spcPts val="1610"/>
              </a:lnSpc>
            </a:pPr>
            <a:r>
              <a:rPr sz="1400" dirty="0">
                <a:latin typeface="Times New Roman"/>
                <a:cs typeface="Times New Roman"/>
              </a:rPr>
              <a:t>Secure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Reliable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Bookings: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understand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importance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trust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reliability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when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comes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making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 arrangements.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Our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website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ensures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8536</Words>
  <Application>Microsoft Office PowerPoint</Application>
  <PresentationFormat>Custom</PresentationFormat>
  <Paragraphs>542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Arial MT</vt:lpstr>
      <vt:lpstr>Calibri</vt:lpstr>
      <vt:lpstr>Segoe UI</vt:lpstr>
      <vt:lpstr>Symbol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Tushar Gaur</cp:lastModifiedBy>
  <cp:revision>3</cp:revision>
  <dcterms:created xsi:type="dcterms:W3CDTF">2023-05-26T12:04:42Z</dcterms:created>
  <dcterms:modified xsi:type="dcterms:W3CDTF">2023-05-26T16:51:10Z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2023-05-26T00:00:00Z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2023-05-26T00:00:00Z</vt:filetime>
  </property>
</Properties>
</file>