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1FB517C-0783-4B5E-936C-2A3F90A35882}">
          <p14:sldIdLst>
            <p14:sldId id="263"/>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Hero%20Vired\Graded%20Assingment\Call_Center_data%20(2)(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Hero%20Vired\Graded%20Assingment\Call_Center_data%20(2)(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Hero%20Vired\Graded%20Assingment\Call_Center_data%20(2)(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Hero%20Vired\Graded%20Assingment\Call_Center_data%20(2)(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Hero%20Vired\Graded%20Assingment\Call_Center_data%20(2)(Auto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(2)(AutoRecovered).xlsx]Sentiment Dashboard!PivotTable1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Sentiment</a:t>
            </a:r>
            <a:r>
              <a:rPr lang="en-IN" baseline="0"/>
              <a:t>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'Sentiment Dashboard'!$B$3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E0D-4F29-8663-50733E5E4F1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E0D-4F29-8663-50733E5E4F1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E0D-4F29-8663-50733E5E4F1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E0D-4F29-8663-50733E5E4F1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E0D-4F29-8663-50733E5E4F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'Sentiment Dashboard'!$A$4:$A$9</c:f>
              <c:strCache>
                <c:ptCount val="5"/>
                <c:pt idx="0">
                  <c:v>Negative</c:v>
                </c:pt>
                <c:pt idx="1">
                  <c:v>Neutral</c:v>
                </c:pt>
                <c:pt idx="2">
                  <c:v>Positive</c:v>
                </c:pt>
                <c:pt idx="3">
                  <c:v>Very Negative</c:v>
                </c:pt>
                <c:pt idx="4">
                  <c:v>Very Positive</c:v>
                </c:pt>
              </c:strCache>
            </c:strRef>
          </c:cat>
          <c:val>
            <c:numRef>
              <c:f>'Sentiment Dashboard'!$B$4:$B$9</c:f>
              <c:numCache>
                <c:formatCode>General</c:formatCode>
                <c:ptCount val="5"/>
                <c:pt idx="0">
                  <c:v>2191</c:v>
                </c:pt>
                <c:pt idx="1">
                  <c:v>1773</c:v>
                </c:pt>
                <c:pt idx="2">
                  <c:v>837</c:v>
                </c:pt>
                <c:pt idx="3">
                  <c:v>1173</c:v>
                </c:pt>
                <c:pt idx="4">
                  <c:v>602</c:v>
                </c:pt>
              </c:numCache>
            </c:numRef>
          </c:val>
          <c:extLst>
            <c:ext xmlns:c16="http://schemas.microsoft.com/office/drawing/2014/chart" uri="{C3380CC4-5D6E-409C-BE32-E72D297353CC}">
              <c16:uniqueId val="{0000000A-BE0D-4F29-8663-50733E5E4F1A}"/>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(2)(AutoRecovered).xlsx]New Customer segmentation !PivotTable8</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CSAT_Score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'New Customer segmentation '!$W$9</c:f>
              <c:strCache>
                <c:ptCount val="1"/>
                <c:pt idx="0">
                  <c:v>Total</c:v>
                </c:pt>
              </c:strCache>
            </c:strRef>
          </c:tx>
          <c:spPr>
            <a:solidFill>
              <a:schemeClr val="accent1"/>
            </a:solidFill>
            <a:ln>
              <a:noFill/>
            </a:ln>
            <a:effectLst/>
          </c:spPr>
          <c:invertIfNegative val="0"/>
          <c:cat>
            <c:strRef>
              <c:f>'New Customer segmentation '!$V$10:$V$20</c:f>
              <c:strCache>
                <c:ptCount val="10"/>
                <c:pt idx="0">
                  <c:v>1</c:v>
                </c:pt>
                <c:pt idx="1">
                  <c:v>2</c:v>
                </c:pt>
                <c:pt idx="2">
                  <c:v>3</c:v>
                </c:pt>
                <c:pt idx="3">
                  <c:v>4</c:v>
                </c:pt>
                <c:pt idx="4">
                  <c:v>5</c:v>
                </c:pt>
                <c:pt idx="5">
                  <c:v>6</c:v>
                </c:pt>
                <c:pt idx="6">
                  <c:v>7</c:v>
                </c:pt>
                <c:pt idx="7">
                  <c:v>8</c:v>
                </c:pt>
                <c:pt idx="8">
                  <c:v>9</c:v>
                </c:pt>
                <c:pt idx="9">
                  <c:v>10</c:v>
                </c:pt>
              </c:strCache>
            </c:strRef>
          </c:cat>
          <c:val>
            <c:numRef>
              <c:f>'New Customer segmentation '!$W$10:$W$20</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4397-4FCE-87FF-C61F2E927219}"/>
            </c:ext>
          </c:extLst>
        </c:ser>
        <c:dLbls>
          <c:showLegendKey val="0"/>
          <c:showVal val="0"/>
          <c:showCatName val="0"/>
          <c:showSerName val="0"/>
          <c:showPercent val="0"/>
          <c:showBubbleSize val="0"/>
        </c:dLbls>
        <c:gapWidth val="182"/>
        <c:axId val="1138009279"/>
        <c:axId val="1138008447"/>
      </c:barChart>
      <c:catAx>
        <c:axId val="1138009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008447"/>
        <c:crosses val="autoZero"/>
        <c:auto val="1"/>
        <c:lblAlgn val="ctr"/>
        <c:lblOffset val="100"/>
        <c:noMultiLvlLbl val="0"/>
      </c:catAx>
      <c:valAx>
        <c:axId val="1138008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009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(2)(AutoRecovered).xlsx]Trends And Pattern Identificati!PivotTable8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Trend</a:t>
            </a:r>
            <a:r>
              <a:rPr lang="en-US" baseline="0"/>
              <a:t> Of Average Call Duration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'Trends And Pattern Identificati'!$N$20</c:f>
              <c:strCache>
                <c:ptCount val="1"/>
                <c:pt idx="0">
                  <c:v>Total</c:v>
                </c:pt>
              </c:strCache>
            </c:strRef>
          </c:tx>
          <c:spPr>
            <a:ln w="28575" cap="rnd">
              <a:solidFill>
                <a:schemeClr val="accent1"/>
              </a:solidFill>
              <a:round/>
            </a:ln>
            <a:effectLst/>
          </c:spPr>
          <c:marker>
            <c:symbol val="none"/>
          </c:marker>
          <c:cat>
            <c:strRef>
              <c:f>'Trends And Pattern Identificati'!$M$21:$M$24</c:f>
              <c:strCache>
                <c:ptCount val="3"/>
                <c:pt idx="0">
                  <c:v>Billing Question</c:v>
                </c:pt>
                <c:pt idx="1">
                  <c:v>Payments</c:v>
                </c:pt>
                <c:pt idx="2">
                  <c:v>Service Outage</c:v>
                </c:pt>
              </c:strCache>
            </c:strRef>
          </c:cat>
          <c:val>
            <c:numRef>
              <c:f>'Trends And Pattern Identificati'!$N$21:$N$24</c:f>
              <c:numCache>
                <c:formatCode>General</c:formatCode>
                <c:ptCount val="3"/>
                <c:pt idx="0">
                  <c:v>25.335697399527188</c:v>
                </c:pt>
                <c:pt idx="1">
                  <c:v>24.720951509606586</c:v>
                </c:pt>
                <c:pt idx="2">
                  <c:v>25.504690431519698</c:v>
                </c:pt>
              </c:numCache>
            </c:numRef>
          </c:val>
          <c:smooth val="0"/>
          <c:extLst>
            <c:ext xmlns:c16="http://schemas.microsoft.com/office/drawing/2014/chart" uri="{C3380CC4-5D6E-409C-BE32-E72D297353CC}">
              <c16:uniqueId val="{00000000-5AFB-48AD-A25E-DBBCF90D24B4}"/>
            </c:ext>
          </c:extLst>
        </c:ser>
        <c:dLbls>
          <c:showLegendKey val="0"/>
          <c:showVal val="0"/>
          <c:showCatName val="0"/>
          <c:showSerName val="0"/>
          <c:showPercent val="0"/>
          <c:showBubbleSize val="0"/>
        </c:dLbls>
        <c:smooth val="0"/>
        <c:axId val="1934240351"/>
        <c:axId val="1934250335"/>
      </c:lineChart>
      <c:catAx>
        <c:axId val="1934240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4250335"/>
        <c:crosses val="autoZero"/>
        <c:auto val="1"/>
        <c:lblAlgn val="ctr"/>
        <c:lblOffset val="100"/>
        <c:noMultiLvlLbl val="0"/>
      </c:catAx>
      <c:valAx>
        <c:axId val="1934250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424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(2)(AutoRecovered).xlsx]Sheet3!PivotTable2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a:t>
            </a:r>
            <a:r>
              <a:rPr lang="en-US" baseline="0"/>
              <a:t> Of Different Call Reasons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Sheet3!$B$3</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Sheet3!$A$4:$A$7</c:f>
              <c:strCache>
                <c:ptCount val="3"/>
                <c:pt idx="0">
                  <c:v>Billing Question</c:v>
                </c:pt>
                <c:pt idx="1">
                  <c:v>Payments</c:v>
                </c:pt>
                <c:pt idx="2">
                  <c:v>Service Outage</c:v>
                </c:pt>
              </c:strCache>
            </c:strRef>
          </c:cat>
          <c:val>
            <c:numRef>
              <c:f>Sheet3!$B$4:$B$7</c:f>
              <c:numCache>
                <c:formatCode>General</c:formatCode>
                <c:ptCount val="3"/>
                <c:pt idx="0">
                  <c:v>23462</c:v>
                </c:pt>
                <c:pt idx="1">
                  <c:v>4749</c:v>
                </c:pt>
                <c:pt idx="2">
                  <c:v>4730</c:v>
                </c:pt>
              </c:numCache>
            </c:numRef>
          </c:val>
          <c:extLst>
            <c:ext xmlns:c16="http://schemas.microsoft.com/office/drawing/2014/chart" uri="{C3380CC4-5D6E-409C-BE32-E72D297353CC}">
              <c16:uniqueId val="{00000031-2B4F-4EAF-AA15-EFD5EC13E92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Sheet2!$A$4:$A$45</cx:f>
        <cx:lvl ptCount="42">
          <cx:pt idx="0">5</cx:pt>
          <cx:pt idx="1">6</cx:pt>
          <cx:pt idx="2">7</cx:pt>
          <cx:pt idx="3">8</cx:pt>
          <cx:pt idx="4">9</cx:pt>
          <cx:pt idx="5">10</cx:pt>
          <cx:pt idx="6">11</cx:pt>
          <cx:pt idx="7">12</cx:pt>
          <cx:pt idx="8">13</cx:pt>
          <cx:pt idx="9">14</cx:pt>
          <cx:pt idx="10">15</cx:pt>
          <cx:pt idx="11">16</cx:pt>
          <cx:pt idx="12">17</cx:pt>
          <cx:pt idx="13">18</cx:pt>
          <cx:pt idx="14">19</cx:pt>
          <cx:pt idx="15">20</cx:pt>
          <cx:pt idx="16">21</cx:pt>
          <cx:pt idx="17">22</cx:pt>
          <cx:pt idx="18">23</cx:pt>
          <cx:pt idx="19">24</cx:pt>
          <cx:pt idx="20">25</cx:pt>
          <cx:pt idx="21">26</cx:pt>
          <cx:pt idx="22">27</cx:pt>
          <cx:pt idx="23">28</cx:pt>
          <cx:pt idx="24">29</cx:pt>
          <cx:pt idx="25">30</cx:pt>
          <cx:pt idx="26">31</cx:pt>
          <cx:pt idx="27">32</cx:pt>
          <cx:pt idx="28">33</cx:pt>
          <cx:pt idx="29">34</cx:pt>
          <cx:pt idx="30">35</cx:pt>
          <cx:pt idx="31">36</cx:pt>
          <cx:pt idx="32">37</cx:pt>
          <cx:pt idx="33">38</cx:pt>
          <cx:pt idx="34">39</cx:pt>
          <cx:pt idx="35">40</cx:pt>
          <cx:pt idx="36">41</cx:pt>
          <cx:pt idx="37">42</cx:pt>
          <cx:pt idx="38">43</cx:pt>
          <cx:pt idx="39">44</cx:pt>
          <cx:pt idx="40">45</cx:pt>
          <cx:pt idx="41">Grand Total</cx:pt>
        </cx:lvl>
      </cx:strDim>
      <cx:numDim type="val">
        <cx:f>Sheet2!$B$4:$B$45</cx:f>
        <cx:lvl ptCount="42" formatCode="General">
          <cx:pt idx="0">806</cx:pt>
          <cx:pt idx="1">820</cx:pt>
          <cx:pt idx="2">813</cx:pt>
          <cx:pt idx="3">780</cx:pt>
          <cx:pt idx="4">784</cx:pt>
          <cx:pt idx="5">824</cx:pt>
          <cx:pt idx="6">819</cx:pt>
          <cx:pt idx="7">739</cx:pt>
          <cx:pt idx="8">791</cx:pt>
          <cx:pt idx="9">827</cx:pt>
          <cx:pt idx="10">747</cx:pt>
          <cx:pt idx="11">773</cx:pt>
          <cx:pt idx="12">822</cx:pt>
          <cx:pt idx="13">822</cx:pt>
          <cx:pt idx="14">855</cx:pt>
          <cx:pt idx="15">831</cx:pt>
          <cx:pt idx="16">814</cx:pt>
          <cx:pt idx="17">803</cx:pt>
          <cx:pt idx="18">746</cx:pt>
          <cx:pt idx="19">792</cx:pt>
          <cx:pt idx="20">769</cx:pt>
          <cx:pt idx="21">781</cx:pt>
          <cx:pt idx="22">836</cx:pt>
          <cx:pt idx="23">815</cx:pt>
          <cx:pt idx="24">863</cx:pt>
          <cx:pt idx="25">858</cx:pt>
          <cx:pt idx="26">765</cx:pt>
          <cx:pt idx="27">809</cx:pt>
          <cx:pt idx="28">834</cx:pt>
          <cx:pt idx="29">790</cx:pt>
          <cx:pt idx="30">786</cx:pt>
          <cx:pt idx="31">801</cx:pt>
          <cx:pt idx="32">791</cx:pt>
          <cx:pt idx="33">815</cx:pt>
          <cx:pt idx="34">799</cx:pt>
          <cx:pt idx="35">825</cx:pt>
          <cx:pt idx="36">823</cx:pt>
          <cx:pt idx="37">775</cx:pt>
          <cx:pt idx="38">834</cx:pt>
          <cx:pt idx="39">781</cx:pt>
          <cx:pt idx="40">783</cx:pt>
          <cx:pt idx="41">32941</cx:pt>
        </cx:lvl>
      </cx:numDim>
    </cx:data>
  </cx:chartData>
  <cx:chart>
    <cx:title pos="t" align="ctr" overlay="0">
      <cx:tx>
        <cx:txData>
          <cx:v>Distribution Of Call Duration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Call Duration</a:t>
          </a:r>
        </a:p>
      </cx:txPr>
    </cx:title>
    <cx:plotArea>
      <cx:plotAreaRegion>
        <cx:series layoutId="clusteredColumn" uniqueId="{CD364A6A-63F0-4FC8-A3FF-9DA06E92FBCC}">
          <cx:tx>
            <cx:txData>
              <cx:f>Sheet2!$B$3</cx:f>
              <cx:v>Count of call duration in minutes</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1045-15C6-420D-A19E-A346203C5B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547CB2-B366-429D-947E-A01091D6E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3D50D1-6852-4724-A1A6-CA9B6FB3176E}"/>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5" name="Footer Placeholder 4">
            <a:extLst>
              <a:ext uri="{FF2B5EF4-FFF2-40B4-BE49-F238E27FC236}">
                <a16:creationId xmlns:a16="http://schemas.microsoft.com/office/drawing/2014/main" id="{7D4F4A0F-16A8-4C0B-8FF8-D6EE92D1E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51C77-E922-4570-B020-C0ACE51F4475}"/>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171190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29AA-A0F2-4DFA-BEE6-4FE706233B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CE216B-8062-4087-BA57-E3F3B8171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A106A0-8460-4A71-A13D-BA5CED3F20D1}"/>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5" name="Footer Placeholder 4">
            <a:extLst>
              <a:ext uri="{FF2B5EF4-FFF2-40B4-BE49-F238E27FC236}">
                <a16:creationId xmlns:a16="http://schemas.microsoft.com/office/drawing/2014/main" id="{85417742-8B9B-4297-9124-70A821129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61709-F4E2-43AE-A200-FD61FDB2C7FC}"/>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34426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5D090-D41A-4F59-9369-B63734F8F3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5D2F6B-27E4-43F2-8E2B-AF95607B5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2F3FC2-8802-4D9A-AB68-F724DABBDB44}"/>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5" name="Footer Placeholder 4">
            <a:extLst>
              <a:ext uri="{FF2B5EF4-FFF2-40B4-BE49-F238E27FC236}">
                <a16:creationId xmlns:a16="http://schemas.microsoft.com/office/drawing/2014/main" id="{1DCD2397-85FA-4D81-9FF2-F0BCF4FE0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6D777-CDB1-4137-A79A-CC27AACC07D3}"/>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352212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5430-24CC-40B9-A5FE-D9FF7EA33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CA48F7-DB4E-46ED-90FD-024CD90A0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6B215-2026-41D1-813C-EF7E8D089800}"/>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5" name="Footer Placeholder 4">
            <a:extLst>
              <a:ext uri="{FF2B5EF4-FFF2-40B4-BE49-F238E27FC236}">
                <a16:creationId xmlns:a16="http://schemas.microsoft.com/office/drawing/2014/main" id="{5295F811-8269-4AFF-AB58-7FFC80CB5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2CE42-1C9A-4DD8-8BE6-5054C83F9A27}"/>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6049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3361-7A47-4F0A-B2E9-B2BD22CBC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A0053-E03A-4270-8739-DEF19CF58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078B73-7DED-4B32-86A1-DF3656462946}"/>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5" name="Footer Placeholder 4">
            <a:extLst>
              <a:ext uri="{FF2B5EF4-FFF2-40B4-BE49-F238E27FC236}">
                <a16:creationId xmlns:a16="http://schemas.microsoft.com/office/drawing/2014/main" id="{B5705586-F5CD-4BCD-80CF-D2E09354B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624DF-2265-4B20-A93E-C916DD01AFEE}"/>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202533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6C00-05CF-49D4-94B7-B6080C80A7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201B9-95EE-486E-99E1-7B92E54C2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3D94B7-A0FA-48A9-82B7-741B7FBC7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3AAC63-F1AD-44F4-A662-2D57AD937044}"/>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6" name="Footer Placeholder 5">
            <a:extLst>
              <a:ext uri="{FF2B5EF4-FFF2-40B4-BE49-F238E27FC236}">
                <a16:creationId xmlns:a16="http://schemas.microsoft.com/office/drawing/2014/main" id="{A0E1DA1C-5F49-4849-81D8-87EACD1FE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70CE2-21EA-46C2-9E68-31BEE14D6D98}"/>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402093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7FE6-1D4E-4EAD-9259-127D34484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A0795-195E-45B7-ADD3-6ED3A273F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36148-497F-431A-829F-FD275EB61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62A7B8-95F5-4C54-AD05-BD8FD912A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AF7FC-F386-4440-AA93-505EFF4EE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C2E49A-A2D7-4882-A22D-1E7F8C1AC122}"/>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8" name="Footer Placeholder 7">
            <a:extLst>
              <a:ext uri="{FF2B5EF4-FFF2-40B4-BE49-F238E27FC236}">
                <a16:creationId xmlns:a16="http://schemas.microsoft.com/office/drawing/2014/main" id="{D8FB8073-DAB5-4709-88A2-5C89388F96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150F73-F7E4-4D1A-92A0-99ED0919B0AF}"/>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29483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EC1A-F50E-4C89-A4A6-B12DA99622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B2ACD-9534-44E8-BBCB-167729A6AB00}"/>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4" name="Footer Placeholder 3">
            <a:extLst>
              <a:ext uri="{FF2B5EF4-FFF2-40B4-BE49-F238E27FC236}">
                <a16:creationId xmlns:a16="http://schemas.microsoft.com/office/drawing/2014/main" id="{51B20E23-871A-41D0-BF28-D90A2ACD0C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834BE8-2400-4EE3-B802-5807F067CF7B}"/>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52301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47BEF-7522-46A8-86B1-4094EBC728DE}"/>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3" name="Footer Placeholder 2">
            <a:extLst>
              <a:ext uri="{FF2B5EF4-FFF2-40B4-BE49-F238E27FC236}">
                <a16:creationId xmlns:a16="http://schemas.microsoft.com/office/drawing/2014/main" id="{F226895E-1E02-4E68-84D7-1329B51E8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72FBE6-E16A-4DCF-A507-A8462F47733C}"/>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53773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D95D-05CA-4305-851F-14AA836E2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F7832F-B3C3-4F5E-9844-E358E027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B19596-BC55-445E-ADB6-9B0109CB1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B4FD1-116D-448E-9CB9-08199E4ADD0D}"/>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6" name="Footer Placeholder 5">
            <a:extLst>
              <a:ext uri="{FF2B5EF4-FFF2-40B4-BE49-F238E27FC236}">
                <a16:creationId xmlns:a16="http://schemas.microsoft.com/office/drawing/2014/main" id="{78B1861D-C8CE-4FF5-A6BB-99FA175B7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BE0E12-9999-4060-B437-9A88244F7413}"/>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89241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B8AB-6575-4BC1-8F68-602A86D8E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4B718C-D65B-43AD-A036-6AB54FFF8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0D004A-5B8A-4183-B52D-C05B70C46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7F8E0-DC2E-4723-BC20-18684B97950F}"/>
              </a:ext>
            </a:extLst>
          </p:cNvPr>
          <p:cNvSpPr>
            <a:spLocks noGrp="1"/>
          </p:cNvSpPr>
          <p:nvPr>
            <p:ph type="dt" sz="half" idx="10"/>
          </p:nvPr>
        </p:nvSpPr>
        <p:spPr/>
        <p:txBody>
          <a:bodyPr/>
          <a:lstStyle/>
          <a:p>
            <a:fld id="{9B7D2587-0F45-475D-A699-43D19AA82080}" type="datetimeFigureOut">
              <a:rPr lang="en-IN" smtClean="0"/>
              <a:t>29-07-2024</a:t>
            </a:fld>
            <a:endParaRPr lang="en-IN"/>
          </a:p>
        </p:txBody>
      </p:sp>
      <p:sp>
        <p:nvSpPr>
          <p:cNvPr id="6" name="Footer Placeholder 5">
            <a:extLst>
              <a:ext uri="{FF2B5EF4-FFF2-40B4-BE49-F238E27FC236}">
                <a16:creationId xmlns:a16="http://schemas.microsoft.com/office/drawing/2014/main" id="{D0871FF7-BA19-4E98-AB12-24189DFD12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56EE72-775C-415F-AA6B-477799F9CBB2}"/>
              </a:ext>
            </a:extLst>
          </p:cNvPr>
          <p:cNvSpPr>
            <a:spLocks noGrp="1"/>
          </p:cNvSpPr>
          <p:nvPr>
            <p:ph type="sldNum" sz="quarter" idx="12"/>
          </p:nvPr>
        </p:nvSpPr>
        <p:spPr/>
        <p:txBody>
          <a:bodyPr/>
          <a:lstStyle/>
          <a:p>
            <a:fld id="{F1C12D01-0FB2-43EA-8AD2-85C15C914326}" type="slidenum">
              <a:rPr lang="en-IN" smtClean="0"/>
              <a:t>‹#›</a:t>
            </a:fld>
            <a:endParaRPr lang="en-IN"/>
          </a:p>
        </p:txBody>
      </p:sp>
    </p:spTree>
    <p:extLst>
      <p:ext uri="{BB962C8B-B14F-4D97-AF65-F5344CB8AC3E}">
        <p14:creationId xmlns:p14="http://schemas.microsoft.com/office/powerpoint/2010/main" val="286610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B59FF-D3BE-4BA6-AF3D-D46E42AC2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FAC7C-4DB8-42ED-8DA7-6F8E63DB2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92015-7F23-4A81-B1F2-280033A99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D2587-0F45-475D-A699-43D19AA82080}" type="datetimeFigureOut">
              <a:rPr lang="en-IN" smtClean="0"/>
              <a:t>29-07-2024</a:t>
            </a:fld>
            <a:endParaRPr lang="en-IN"/>
          </a:p>
        </p:txBody>
      </p:sp>
      <p:sp>
        <p:nvSpPr>
          <p:cNvPr id="5" name="Footer Placeholder 4">
            <a:extLst>
              <a:ext uri="{FF2B5EF4-FFF2-40B4-BE49-F238E27FC236}">
                <a16:creationId xmlns:a16="http://schemas.microsoft.com/office/drawing/2014/main" id="{B38221C4-C16E-415D-956A-E948EE6C7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446756-1CD7-4B2B-B2B7-AB7FF8E20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12D01-0FB2-43EA-8AD2-85C15C914326}" type="slidenum">
              <a:rPr lang="en-IN" smtClean="0"/>
              <a:t>‹#›</a:t>
            </a:fld>
            <a:endParaRPr lang="en-IN"/>
          </a:p>
        </p:txBody>
      </p:sp>
    </p:spTree>
    <p:extLst>
      <p:ext uri="{BB962C8B-B14F-4D97-AF65-F5344CB8AC3E}">
        <p14:creationId xmlns:p14="http://schemas.microsoft.com/office/powerpoint/2010/main" val="26109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715C-A8D0-4785-8296-D8327A989431}"/>
              </a:ext>
            </a:extLst>
          </p:cNvPr>
          <p:cNvSpPr>
            <a:spLocks noGrp="1"/>
          </p:cNvSpPr>
          <p:nvPr>
            <p:ph type="ctrTitle"/>
          </p:nvPr>
        </p:nvSpPr>
        <p:spPr>
          <a:xfrm>
            <a:off x="654519" y="567891"/>
            <a:ext cx="10943924" cy="1174282"/>
          </a:xfrm>
        </p:spPr>
        <p:txBody>
          <a:bodyPr>
            <a:normAutofit fontScale="90000"/>
          </a:bodyPr>
          <a:lstStyle/>
          <a:p>
            <a:r>
              <a:rPr lang="en-US" sz="5600" b="1" i="0" dirty="0">
                <a:solidFill>
                  <a:srgbClr val="1D2125"/>
                </a:solidFill>
                <a:effectLst/>
                <a:latin typeface="-apple-system"/>
              </a:rPr>
              <a:t>Analysis O</a:t>
            </a:r>
            <a:r>
              <a:rPr lang="en-US" b="1" i="0" dirty="0">
                <a:solidFill>
                  <a:srgbClr val="1D2125"/>
                </a:solidFill>
                <a:effectLst/>
                <a:latin typeface="-apple-system"/>
              </a:rPr>
              <a:t>f Customer Service Data</a:t>
            </a:r>
            <a:br>
              <a:rPr lang="en-US" b="1" i="0" dirty="0">
                <a:solidFill>
                  <a:srgbClr val="1D2125"/>
                </a:solidFill>
                <a:effectLst/>
                <a:latin typeface="-apple-system"/>
              </a:rPr>
            </a:br>
            <a:endParaRPr lang="en-IN" dirty="0"/>
          </a:p>
        </p:txBody>
      </p:sp>
      <p:pic>
        <p:nvPicPr>
          <p:cNvPr id="5" name="Picture 4">
            <a:extLst>
              <a:ext uri="{FF2B5EF4-FFF2-40B4-BE49-F238E27FC236}">
                <a16:creationId xmlns:a16="http://schemas.microsoft.com/office/drawing/2014/main" id="{D6EDD38E-FECE-465B-98F0-E8A2746A0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647" y="1155032"/>
            <a:ext cx="7620706" cy="3253339"/>
          </a:xfrm>
          <a:prstGeom prst="rect">
            <a:avLst/>
          </a:prstGeom>
        </p:spPr>
      </p:pic>
      <p:sp>
        <p:nvSpPr>
          <p:cNvPr id="6" name="TextBox 5">
            <a:extLst>
              <a:ext uri="{FF2B5EF4-FFF2-40B4-BE49-F238E27FC236}">
                <a16:creationId xmlns:a16="http://schemas.microsoft.com/office/drawing/2014/main" id="{434E2DF7-0F75-4118-9829-73C454A23B7D}"/>
              </a:ext>
            </a:extLst>
          </p:cNvPr>
          <p:cNvSpPr txBox="1"/>
          <p:nvPr/>
        </p:nvSpPr>
        <p:spPr>
          <a:xfrm>
            <a:off x="7770796" y="4846319"/>
            <a:ext cx="3031958" cy="553998"/>
          </a:xfrm>
          <a:prstGeom prst="rect">
            <a:avLst/>
          </a:prstGeom>
          <a:noFill/>
        </p:spPr>
        <p:txBody>
          <a:bodyPr wrap="square" rtlCol="0">
            <a:spAutoFit/>
          </a:bodyPr>
          <a:lstStyle/>
          <a:p>
            <a:r>
              <a:rPr lang="en-IN" sz="3000" dirty="0"/>
              <a:t>Made By :-</a:t>
            </a:r>
          </a:p>
        </p:txBody>
      </p:sp>
      <p:sp>
        <p:nvSpPr>
          <p:cNvPr id="7" name="TextBox 6">
            <a:extLst>
              <a:ext uri="{FF2B5EF4-FFF2-40B4-BE49-F238E27FC236}">
                <a16:creationId xmlns:a16="http://schemas.microsoft.com/office/drawing/2014/main" id="{0B410CD7-E474-473B-AA49-AC4A08116026}"/>
              </a:ext>
            </a:extLst>
          </p:cNvPr>
          <p:cNvSpPr txBox="1"/>
          <p:nvPr/>
        </p:nvSpPr>
        <p:spPr>
          <a:xfrm>
            <a:off x="7770796" y="5544208"/>
            <a:ext cx="3587015" cy="1015663"/>
          </a:xfrm>
          <a:prstGeom prst="rect">
            <a:avLst/>
          </a:prstGeom>
          <a:noFill/>
        </p:spPr>
        <p:txBody>
          <a:bodyPr wrap="square" rtlCol="0">
            <a:spAutoFit/>
          </a:bodyPr>
          <a:lstStyle/>
          <a:p>
            <a:r>
              <a:rPr lang="en-IN" sz="3000" dirty="0" err="1"/>
              <a:t>Archit</a:t>
            </a:r>
            <a:r>
              <a:rPr lang="en-IN" sz="3000" dirty="0"/>
              <a:t> Tripathi </a:t>
            </a:r>
          </a:p>
          <a:p>
            <a:r>
              <a:rPr lang="en-IN" sz="3000" dirty="0"/>
              <a:t>ABADS-15</a:t>
            </a:r>
          </a:p>
        </p:txBody>
      </p:sp>
    </p:spTree>
    <p:extLst>
      <p:ext uri="{BB962C8B-B14F-4D97-AF65-F5344CB8AC3E}">
        <p14:creationId xmlns:p14="http://schemas.microsoft.com/office/powerpoint/2010/main" val="272821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31A3-46ED-4B84-B0CB-FE2141547338}"/>
              </a:ext>
            </a:extLst>
          </p:cNvPr>
          <p:cNvSpPr>
            <a:spLocks noGrp="1"/>
          </p:cNvSpPr>
          <p:nvPr>
            <p:ph type="ctrTitle"/>
          </p:nvPr>
        </p:nvSpPr>
        <p:spPr>
          <a:xfrm>
            <a:off x="1524000" y="231006"/>
            <a:ext cx="9144000" cy="847023"/>
          </a:xfrm>
        </p:spPr>
        <p:txBody>
          <a:bodyPr>
            <a:normAutofit/>
          </a:bodyPr>
          <a:lstStyle/>
          <a:p>
            <a:r>
              <a:rPr lang="en-IN" sz="4000" b="1" dirty="0"/>
              <a:t>Overview And Key Metrics</a:t>
            </a:r>
          </a:p>
        </p:txBody>
      </p:sp>
      <p:sp>
        <p:nvSpPr>
          <p:cNvPr id="3" name="Subtitle 2">
            <a:extLst>
              <a:ext uri="{FF2B5EF4-FFF2-40B4-BE49-F238E27FC236}">
                <a16:creationId xmlns:a16="http://schemas.microsoft.com/office/drawing/2014/main" id="{3C28FB8A-0BFD-4857-96D1-F383C716065D}"/>
              </a:ext>
            </a:extLst>
          </p:cNvPr>
          <p:cNvSpPr>
            <a:spLocks noGrp="1"/>
          </p:cNvSpPr>
          <p:nvPr>
            <p:ph type="subTitle" idx="1"/>
          </p:nvPr>
        </p:nvSpPr>
        <p:spPr>
          <a:xfrm>
            <a:off x="1524000" y="1511168"/>
            <a:ext cx="9144000" cy="991401"/>
          </a:xfrm>
        </p:spPr>
        <p:txBody>
          <a:bodyPr>
            <a:noAutofit/>
          </a:bodyPr>
          <a:lstStyle/>
          <a:p>
            <a:pPr marL="342900" indent="-342900" algn="l">
              <a:buFont typeface="Arial" panose="020B0604020202020204" pitchFamily="34" charset="0"/>
              <a:buChar char="•"/>
            </a:pPr>
            <a:r>
              <a:rPr lang="en-IN" dirty="0"/>
              <a:t>Project Overview &amp; Key Metrics</a:t>
            </a:r>
          </a:p>
          <a:p>
            <a:pPr algn="l"/>
            <a:endParaRPr lang="en-IN" dirty="0"/>
          </a:p>
          <a:p>
            <a:pPr marL="914400" lvl="1" indent="-457200" algn="l">
              <a:buFont typeface="+mj-lt"/>
              <a:buAutoNum type="arabicPeriod"/>
            </a:pPr>
            <a:r>
              <a:rPr lang="en-IN" sz="2400" dirty="0"/>
              <a:t>Project Objective:</a:t>
            </a:r>
          </a:p>
          <a:p>
            <a:pPr lvl="1" algn="l"/>
            <a:r>
              <a:rPr lang="en-US" dirty="0"/>
              <a:t>The goal of this analysis is to use data to make customer service better. By looking at past customer service data, we want to find patterns and areas where we can improve. This will help us provide a better experience for customers, make our business run more smoothly, and help the business grow.</a:t>
            </a:r>
          </a:p>
          <a:p>
            <a:pPr lvl="1" algn="l"/>
            <a:endParaRPr lang="en-US" sz="2400" dirty="0"/>
          </a:p>
          <a:p>
            <a:pPr lvl="1" algn="l"/>
            <a:r>
              <a:rPr lang="en-US" sz="2400" dirty="0"/>
              <a:t>2. Key Metrics:</a:t>
            </a:r>
          </a:p>
          <a:p>
            <a:pPr marL="800100" lvl="1" indent="-342900" algn="l">
              <a:buFont typeface="Arial" panose="020B0604020202020204" pitchFamily="34" charset="0"/>
              <a:buChar char="•"/>
            </a:pPr>
            <a:r>
              <a:rPr lang="en-US" sz="2000" b="1" dirty="0"/>
              <a:t>Customer Name</a:t>
            </a:r>
            <a:r>
              <a:rPr lang="en-US" sz="2000" dirty="0"/>
              <a:t>: Total number of unique customers is 32,940 Nos.</a:t>
            </a:r>
          </a:p>
          <a:p>
            <a:pPr marL="800100" lvl="1" indent="-342900" algn="l">
              <a:buFont typeface="Arial" panose="020B0604020202020204" pitchFamily="34" charset="0"/>
              <a:buChar char="•"/>
            </a:pPr>
            <a:r>
              <a:rPr lang="en-IN" sz="2000" b="1" dirty="0"/>
              <a:t>CSAT Score</a:t>
            </a:r>
            <a:r>
              <a:rPr lang="en-IN" sz="2000" dirty="0"/>
              <a:t>: Average customer satisfaction score is 5.60.</a:t>
            </a:r>
          </a:p>
          <a:p>
            <a:pPr marL="800100" lvl="1" indent="-342900" algn="l">
              <a:buFont typeface="Arial" panose="020B0604020202020204" pitchFamily="34" charset="0"/>
              <a:buChar char="•"/>
            </a:pPr>
            <a:r>
              <a:rPr lang="en-US" sz="2000" b="1" dirty="0"/>
              <a:t>Sentiment</a:t>
            </a:r>
            <a:r>
              <a:rPr lang="en-US" sz="2000" dirty="0"/>
              <a:t>: General sentiment trend (positive, neutral, negative) based on customer feedback is 13% positive, 33% negative, 27 % neutral, 18 % very negative, 9 % very positive.</a:t>
            </a:r>
          </a:p>
          <a:p>
            <a:pPr marL="800100" lvl="1" indent="-342900" algn="l">
              <a:buFont typeface="Arial" panose="020B0604020202020204" pitchFamily="34" charset="0"/>
              <a:buChar char="•"/>
            </a:pPr>
            <a:r>
              <a:rPr lang="en-US" b="1" dirty="0"/>
              <a:t>Call Duration in Minutes</a:t>
            </a:r>
            <a:r>
              <a:rPr lang="en-US" dirty="0"/>
              <a:t>: Average call duration is 25.18mins. </a:t>
            </a:r>
          </a:p>
          <a:p>
            <a:pPr lvl="1" algn="l"/>
            <a:endParaRPr lang="en-US" sz="2000" dirty="0"/>
          </a:p>
          <a:p>
            <a:pPr lvl="1" algn="l"/>
            <a:endParaRPr lang="en-IN" sz="2400" dirty="0"/>
          </a:p>
          <a:p>
            <a:pPr lvl="1" algn="l"/>
            <a:endParaRPr lang="en-IN" sz="2400" dirty="0"/>
          </a:p>
          <a:p>
            <a:pPr lvl="1" algn="l"/>
            <a:endParaRPr lang="en-IN" sz="2400" dirty="0"/>
          </a:p>
          <a:p>
            <a:pPr lvl="1" algn="l"/>
            <a:endParaRPr lang="en-US" sz="2400" dirty="0"/>
          </a:p>
          <a:p>
            <a:pPr lvl="1" algn="l"/>
            <a:endParaRPr lang="en-US" sz="2000" dirty="0"/>
          </a:p>
          <a:p>
            <a:pPr marL="800100" lvl="1" indent="-342900" algn="l">
              <a:buFont typeface="Arial" panose="020B0604020202020204" pitchFamily="34" charset="0"/>
              <a:buChar char="•"/>
            </a:pPr>
            <a:endParaRPr lang="en-US" sz="2400" dirty="0"/>
          </a:p>
          <a:p>
            <a:pPr marL="914400" lvl="1" indent="-457200" algn="l">
              <a:buFont typeface="+mj-lt"/>
              <a:buAutoNum type="arabicPeriod"/>
            </a:pPr>
            <a:endParaRPr lang="en-IN" sz="2400" dirty="0"/>
          </a:p>
        </p:txBody>
      </p:sp>
    </p:spTree>
    <p:extLst>
      <p:ext uri="{BB962C8B-B14F-4D97-AF65-F5344CB8AC3E}">
        <p14:creationId xmlns:p14="http://schemas.microsoft.com/office/powerpoint/2010/main" val="88644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6D05DE-E9CF-4A66-A4CE-7BF04EA41EC0}"/>
              </a:ext>
            </a:extLst>
          </p:cNvPr>
          <p:cNvSpPr>
            <a:spLocks noGrp="1"/>
          </p:cNvSpPr>
          <p:nvPr>
            <p:ph idx="1"/>
          </p:nvPr>
        </p:nvSpPr>
        <p:spPr>
          <a:xfrm>
            <a:off x="838200" y="220663"/>
            <a:ext cx="10515600" cy="5956300"/>
          </a:xfrm>
        </p:spPr>
        <p:txBody>
          <a:bodyPr/>
          <a:lstStyle/>
          <a:p>
            <a:pPr marL="0" indent="0">
              <a:buNone/>
            </a:pPr>
            <a:r>
              <a:rPr lang="en-US" sz="2400" dirty="0"/>
              <a:t>3. </a:t>
            </a:r>
            <a:r>
              <a:rPr lang="en-IN" sz="2400" dirty="0"/>
              <a:t>Visualizations: </a:t>
            </a:r>
          </a:p>
          <a:p>
            <a:pPr marL="0" indent="0">
              <a:buNone/>
            </a:pPr>
            <a:endParaRPr lang="en-IN" sz="2400" dirty="0"/>
          </a:p>
          <a:p>
            <a:endParaRPr lang="en-IN" sz="2800" dirty="0"/>
          </a:p>
          <a:p>
            <a:endParaRPr lang="en-IN" dirty="0"/>
          </a:p>
        </p:txBody>
      </p:sp>
      <p:graphicFrame>
        <p:nvGraphicFramePr>
          <p:cNvPr id="5" name="Chart 4">
            <a:extLst>
              <a:ext uri="{FF2B5EF4-FFF2-40B4-BE49-F238E27FC236}">
                <a16:creationId xmlns:a16="http://schemas.microsoft.com/office/drawing/2014/main" id="{E2E6C789-923E-4E6C-B9F8-3639398F286F}"/>
              </a:ext>
            </a:extLst>
          </p:cNvPr>
          <p:cNvGraphicFramePr>
            <a:graphicFrameLocks/>
          </p:cNvGraphicFramePr>
          <p:nvPr>
            <p:extLst>
              <p:ext uri="{D42A27DB-BD31-4B8C-83A1-F6EECF244321}">
                <p14:modId xmlns:p14="http://schemas.microsoft.com/office/powerpoint/2010/main" val="31008319"/>
              </p:ext>
            </p:extLst>
          </p:nvPr>
        </p:nvGraphicFramePr>
        <p:xfrm>
          <a:off x="498041" y="681037"/>
          <a:ext cx="3506068" cy="22835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60D56C0-7222-473F-9C42-4B340C5F56B1}"/>
              </a:ext>
            </a:extLst>
          </p:cNvPr>
          <p:cNvGraphicFramePr>
            <a:graphicFrameLocks/>
          </p:cNvGraphicFramePr>
          <p:nvPr>
            <p:extLst>
              <p:ext uri="{D42A27DB-BD31-4B8C-83A1-F6EECF244321}">
                <p14:modId xmlns:p14="http://schemas.microsoft.com/office/powerpoint/2010/main" val="1869253751"/>
              </p:ext>
            </p:extLst>
          </p:nvPr>
        </p:nvGraphicFramePr>
        <p:xfrm>
          <a:off x="4344268" y="681037"/>
          <a:ext cx="2832100" cy="25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6C3B777-6885-48B6-9364-9AF3D8B544E7}"/>
              </a:ext>
            </a:extLst>
          </p:cNvPr>
          <p:cNvGraphicFramePr>
            <a:graphicFrameLocks/>
          </p:cNvGraphicFramePr>
          <p:nvPr>
            <p:extLst>
              <p:ext uri="{D42A27DB-BD31-4B8C-83A1-F6EECF244321}">
                <p14:modId xmlns:p14="http://schemas.microsoft.com/office/powerpoint/2010/main" val="4184697753"/>
              </p:ext>
            </p:extLst>
          </p:nvPr>
        </p:nvGraphicFramePr>
        <p:xfrm>
          <a:off x="1164406" y="3778250"/>
          <a:ext cx="4158365" cy="18415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3514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9839-CE30-408D-8090-B522C48B26F5}"/>
              </a:ext>
            </a:extLst>
          </p:cNvPr>
          <p:cNvSpPr>
            <a:spLocks noGrp="1"/>
          </p:cNvSpPr>
          <p:nvPr>
            <p:ph type="ctrTitle"/>
          </p:nvPr>
        </p:nvSpPr>
        <p:spPr>
          <a:xfrm>
            <a:off x="1524000" y="-240632"/>
            <a:ext cx="9144000" cy="1840832"/>
          </a:xfrm>
        </p:spPr>
        <p:txBody>
          <a:bodyPr>
            <a:normAutofit/>
          </a:bodyPr>
          <a:lstStyle/>
          <a:p>
            <a:r>
              <a:rPr lang="en-IN" dirty="0"/>
              <a:t> </a:t>
            </a:r>
            <a:r>
              <a:rPr lang="en-IN" sz="4000" b="1" dirty="0"/>
              <a:t>Detailed Insights</a:t>
            </a:r>
            <a:br>
              <a:rPr lang="en-IN" dirty="0"/>
            </a:br>
            <a:endParaRPr lang="en-IN" dirty="0"/>
          </a:p>
        </p:txBody>
      </p:sp>
      <p:sp>
        <p:nvSpPr>
          <p:cNvPr id="3" name="Subtitle 2">
            <a:extLst>
              <a:ext uri="{FF2B5EF4-FFF2-40B4-BE49-F238E27FC236}">
                <a16:creationId xmlns:a16="http://schemas.microsoft.com/office/drawing/2014/main" id="{04DB5285-3416-4794-9B6E-00CDBC30E63B}"/>
              </a:ext>
            </a:extLst>
          </p:cNvPr>
          <p:cNvSpPr>
            <a:spLocks noGrp="1"/>
          </p:cNvSpPr>
          <p:nvPr>
            <p:ph type="subTitle" idx="1"/>
          </p:nvPr>
        </p:nvSpPr>
        <p:spPr>
          <a:xfrm>
            <a:off x="1524000" y="943276"/>
            <a:ext cx="9144000" cy="4314524"/>
          </a:xfrm>
        </p:spPr>
        <p:txBody>
          <a:bodyPr/>
          <a:lstStyle/>
          <a:p>
            <a:pPr marL="342900" indent="-342900" algn="l">
              <a:buFont typeface="Arial" panose="020B0604020202020204" pitchFamily="34" charset="0"/>
              <a:buChar char="•"/>
            </a:pPr>
            <a:r>
              <a:rPr lang="en-IN" dirty="0"/>
              <a:t>Detailed Insights &amp; Analysis</a:t>
            </a:r>
          </a:p>
          <a:p>
            <a:pPr marL="914400" lvl="1"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r>
              <a:rPr lang="en-IN" sz="2400" dirty="0"/>
              <a:t>Customer Interactions</a:t>
            </a:r>
            <a:r>
              <a:rPr lang="en-IN" dirty="0"/>
              <a:t>:</a:t>
            </a:r>
          </a:p>
          <a:p>
            <a:pPr marL="1371600" lvl="2" indent="-457200" algn="l">
              <a:buFont typeface="Arial" panose="020B0604020202020204" pitchFamily="34" charset="0"/>
              <a:buChar char="•"/>
            </a:pPr>
            <a:r>
              <a:rPr lang="en-US" sz="2000" dirty="0"/>
              <a:t>Channel : Distribution of call channels is </a:t>
            </a:r>
            <a:r>
              <a:rPr lang="en-US" sz="2000" b="1" dirty="0"/>
              <a:t>call center, chatbot, email </a:t>
            </a:r>
            <a:r>
              <a:rPr lang="en-US" sz="2000" dirty="0"/>
              <a:t>and </a:t>
            </a:r>
            <a:r>
              <a:rPr lang="en-US" sz="2000" b="1" dirty="0"/>
              <a:t>web</a:t>
            </a:r>
            <a:r>
              <a:rPr lang="en-US" sz="2000" dirty="0"/>
              <a:t>.</a:t>
            </a:r>
          </a:p>
          <a:p>
            <a:pPr marL="1371600" lvl="2" indent="-457200" algn="l">
              <a:buFont typeface="Arial" panose="020B0604020202020204" pitchFamily="34" charset="0"/>
              <a:buChar char="•"/>
            </a:pPr>
            <a:endParaRPr lang="en-US" sz="2000" dirty="0"/>
          </a:p>
          <a:p>
            <a:pPr marL="914400" lvl="1" indent="-457200" algn="l">
              <a:buFont typeface="+mj-lt"/>
              <a:buAutoNum type="arabicPeriod"/>
            </a:pPr>
            <a:r>
              <a:rPr lang="en-US" sz="2400" dirty="0"/>
              <a:t>Call Reasons:</a:t>
            </a:r>
          </a:p>
          <a:p>
            <a:pPr marL="1371600" lvl="2" indent="-457200" algn="l">
              <a:buFont typeface="Arial" panose="020B0604020202020204" pitchFamily="34" charset="0"/>
              <a:buChar char="•"/>
            </a:pPr>
            <a:r>
              <a:rPr lang="en-US" sz="2000" dirty="0"/>
              <a:t>Reason: Most common reasons for calls is </a:t>
            </a:r>
            <a:r>
              <a:rPr lang="en-US" sz="2000" b="1" dirty="0"/>
              <a:t>Billing Question</a:t>
            </a:r>
            <a:r>
              <a:rPr lang="en-US" sz="2000" dirty="0"/>
              <a:t>.</a:t>
            </a:r>
          </a:p>
          <a:p>
            <a:pPr marL="1371600" lvl="2" indent="-457200" algn="l">
              <a:buFont typeface="Arial" panose="020B0604020202020204" pitchFamily="34" charset="0"/>
              <a:buChar char="•"/>
            </a:pPr>
            <a:r>
              <a:rPr lang="en-US" sz="2000" dirty="0"/>
              <a:t>City: Sentiment by city </a:t>
            </a:r>
            <a:r>
              <a:rPr lang="en-US" sz="2000" b="1" dirty="0"/>
              <a:t>2191 customers </a:t>
            </a:r>
            <a:r>
              <a:rPr lang="en-US" sz="2000" dirty="0"/>
              <a:t>are </a:t>
            </a:r>
            <a:r>
              <a:rPr lang="en-US" sz="2000" b="1" dirty="0"/>
              <a:t>negative , 1773 </a:t>
            </a:r>
            <a:r>
              <a:rPr lang="en-US" sz="2000" b="1" dirty="0" err="1"/>
              <a:t>netural</a:t>
            </a:r>
            <a:r>
              <a:rPr lang="en-US" sz="2000" b="1" dirty="0"/>
              <a:t>, 837 positive, 1173 very negative, 602 very positive.</a:t>
            </a:r>
          </a:p>
          <a:p>
            <a:pPr marL="1371600" lvl="2" indent="-457200" algn="l">
              <a:buFont typeface="Arial" panose="020B0604020202020204" pitchFamily="34" charset="0"/>
              <a:buChar char="•"/>
            </a:pPr>
            <a:r>
              <a:rPr lang="en-US" sz="2000" dirty="0"/>
              <a:t>State : Average </a:t>
            </a:r>
            <a:r>
              <a:rPr lang="en-US" sz="2000" b="1" dirty="0"/>
              <a:t>CSAT score </a:t>
            </a:r>
            <a:r>
              <a:rPr lang="en-US" sz="2000" dirty="0"/>
              <a:t>done by state is </a:t>
            </a:r>
            <a:r>
              <a:rPr lang="en-US" sz="2000" b="1" dirty="0"/>
              <a:t>5.55.</a:t>
            </a:r>
            <a:endParaRPr lang="en-IN" sz="2000" b="1" dirty="0"/>
          </a:p>
          <a:p>
            <a:pPr marL="914400" lvl="1" indent="-457200" algn="l">
              <a:buFont typeface="+mj-lt"/>
              <a:buAutoNum type="arabicPeriod"/>
            </a:pPr>
            <a:endParaRPr lang="en-IN" dirty="0"/>
          </a:p>
          <a:p>
            <a:pPr marL="914400" lvl="1" indent="-457200" algn="l">
              <a:buFont typeface="+mj-lt"/>
              <a:buAutoNum type="arabicPeriod"/>
            </a:pPr>
            <a:endParaRPr lang="en-IN" dirty="0"/>
          </a:p>
        </p:txBody>
      </p:sp>
    </p:spTree>
    <p:extLst>
      <p:ext uri="{BB962C8B-B14F-4D97-AF65-F5344CB8AC3E}">
        <p14:creationId xmlns:p14="http://schemas.microsoft.com/office/powerpoint/2010/main" val="254563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4131-E595-4F97-B3B2-14C82A0C2F0F}"/>
              </a:ext>
            </a:extLst>
          </p:cNvPr>
          <p:cNvSpPr>
            <a:spLocks noGrp="1"/>
          </p:cNvSpPr>
          <p:nvPr>
            <p:ph type="ctrTitle"/>
          </p:nvPr>
        </p:nvSpPr>
        <p:spPr>
          <a:xfrm>
            <a:off x="2252312" y="616017"/>
            <a:ext cx="8970744" cy="991402"/>
          </a:xfrm>
        </p:spPr>
        <p:txBody>
          <a:bodyPr>
            <a:normAutofit/>
          </a:bodyPr>
          <a:lstStyle/>
          <a:p>
            <a:pPr marL="457200" indent="-457200" algn="l">
              <a:buFont typeface="+mj-lt"/>
              <a:buAutoNum type="arabicPeriod"/>
            </a:pPr>
            <a:r>
              <a:rPr lang="en-IN" sz="2400" b="1" dirty="0"/>
              <a:t>Visualizations:</a:t>
            </a:r>
            <a:br>
              <a:rPr lang="en-IN" sz="2400" dirty="0"/>
            </a:br>
            <a:endParaRPr lang="en-IN" sz="2400" dirty="0"/>
          </a:p>
        </p:txBody>
      </p:sp>
      <p:graphicFrame>
        <p:nvGraphicFramePr>
          <p:cNvPr id="4" name="Chart 3">
            <a:extLst>
              <a:ext uri="{FF2B5EF4-FFF2-40B4-BE49-F238E27FC236}">
                <a16:creationId xmlns:a16="http://schemas.microsoft.com/office/drawing/2014/main" id="{0C3CD06B-B1AC-4A07-A552-F78208C87366}"/>
              </a:ext>
            </a:extLst>
          </p:cNvPr>
          <p:cNvGraphicFramePr>
            <a:graphicFrameLocks/>
          </p:cNvGraphicFramePr>
          <p:nvPr>
            <p:extLst>
              <p:ext uri="{D42A27DB-BD31-4B8C-83A1-F6EECF244321}">
                <p14:modId xmlns:p14="http://schemas.microsoft.com/office/powerpoint/2010/main" val="2228196856"/>
              </p:ext>
            </p:extLst>
          </p:nvPr>
        </p:nvGraphicFramePr>
        <p:xfrm>
          <a:off x="1663567" y="1470259"/>
          <a:ext cx="4572000"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A7E52983-9D1F-4312-B82C-1A56E4CC46C1}"/>
                  </a:ext>
                </a:extLst>
              </p:cNvPr>
              <p:cNvGraphicFramePr/>
              <p:nvPr>
                <p:extLst>
                  <p:ext uri="{D42A27DB-BD31-4B8C-83A1-F6EECF244321}">
                    <p14:modId xmlns:p14="http://schemas.microsoft.com/office/powerpoint/2010/main" val="565301035"/>
                  </p:ext>
                </p:extLst>
              </p:nvPr>
            </p:nvGraphicFramePr>
            <p:xfrm>
              <a:off x="6543574" y="1470259"/>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A7E52983-9D1F-4312-B82C-1A56E4CC46C1}"/>
                  </a:ext>
                </a:extLst>
              </p:cNvPr>
              <p:cNvPicPr>
                <a:picLocks noGrp="1" noRot="1" noChangeAspect="1" noMove="1" noResize="1" noEditPoints="1" noAdjustHandles="1" noChangeArrowheads="1" noChangeShapeType="1"/>
              </p:cNvPicPr>
              <p:nvPr/>
            </p:nvPicPr>
            <p:blipFill>
              <a:blip r:embed="rId4"/>
              <a:stretch>
                <a:fillRect/>
              </a:stretch>
            </p:blipFill>
            <p:spPr>
              <a:xfrm>
                <a:off x="6543574" y="1470259"/>
                <a:ext cx="4572000" cy="2743200"/>
              </a:xfrm>
              <a:prstGeom prst="rect">
                <a:avLst/>
              </a:prstGeom>
            </p:spPr>
          </p:pic>
        </mc:Fallback>
      </mc:AlternateContent>
    </p:spTree>
    <p:extLst>
      <p:ext uri="{BB962C8B-B14F-4D97-AF65-F5344CB8AC3E}">
        <p14:creationId xmlns:p14="http://schemas.microsoft.com/office/powerpoint/2010/main" val="134967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6DF0-5885-4544-A90B-DF79A8250631}"/>
              </a:ext>
            </a:extLst>
          </p:cNvPr>
          <p:cNvSpPr>
            <a:spLocks noGrp="1"/>
          </p:cNvSpPr>
          <p:nvPr>
            <p:ph type="ctrTitle"/>
          </p:nvPr>
        </p:nvSpPr>
        <p:spPr>
          <a:xfrm>
            <a:off x="567891" y="192505"/>
            <a:ext cx="11319309" cy="644893"/>
          </a:xfrm>
        </p:spPr>
        <p:txBody>
          <a:bodyPr>
            <a:noAutofit/>
          </a:bodyPr>
          <a:lstStyle/>
          <a:p>
            <a:r>
              <a:rPr lang="en-US" sz="4000" b="1" dirty="0"/>
              <a:t> </a:t>
            </a:r>
            <a:br>
              <a:rPr lang="en-US" sz="4000" b="1" dirty="0"/>
            </a:br>
            <a:br>
              <a:rPr lang="en-IN" sz="4000" dirty="0"/>
            </a:br>
            <a:br>
              <a:rPr lang="en-IN" sz="4000" dirty="0"/>
            </a:br>
            <a:br>
              <a:rPr lang="en-IN" sz="4000" dirty="0"/>
            </a:br>
            <a:br>
              <a:rPr lang="en-IN" sz="4000" dirty="0"/>
            </a:br>
            <a:br>
              <a:rPr lang="en-US" sz="4000" b="1" dirty="0"/>
            </a:br>
            <a:r>
              <a:rPr lang="en-US" sz="4000" b="1" dirty="0"/>
              <a:t>Actionable Recommendations and Next Steps</a:t>
            </a:r>
            <a:endParaRPr lang="en-IN" sz="4000" dirty="0"/>
          </a:p>
        </p:txBody>
      </p:sp>
      <p:sp>
        <p:nvSpPr>
          <p:cNvPr id="19" name="Subtitle 2">
            <a:extLst>
              <a:ext uri="{FF2B5EF4-FFF2-40B4-BE49-F238E27FC236}">
                <a16:creationId xmlns:a16="http://schemas.microsoft.com/office/drawing/2014/main" id="{D8F21716-2BAF-4003-8655-5B426FDD1F67}"/>
              </a:ext>
            </a:extLst>
          </p:cNvPr>
          <p:cNvSpPr>
            <a:spLocks noGrp="1"/>
          </p:cNvSpPr>
          <p:nvPr>
            <p:ph type="subTitle" idx="1"/>
          </p:nvPr>
        </p:nvSpPr>
        <p:spPr>
          <a:xfrm>
            <a:off x="1524000" y="1511168"/>
            <a:ext cx="9144000" cy="991401"/>
          </a:xfrm>
        </p:spPr>
        <p:txBody>
          <a:bodyPr>
            <a:noAutofit/>
          </a:bodyPr>
          <a:lstStyle/>
          <a:p>
            <a:pPr marL="342900" indent="-342900" algn="l">
              <a:buFont typeface="Arial" panose="020B0604020202020204" pitchFamily="34" charset="0"/>
              <a:buChar char="•"/>
            </a:pPr>
            <a:r>
              <a:rPr lang="en-IN" dirty="0"/>
              <a:t>Recommendations &amp; Next Steps</a:t>
            </a:r>
          </a:p>
          <a:p>
            <a:pPr algn="l"/>
            <a:endParaRPr lang="en-IN" dirty="0"/>
          </a:p>
          <a:p>
            <a:pPr marL="914400" lvl="1" indent="-457200" algn="l">
              <a:buFont typeface="+mj-lt"/>
              <a:buAutoNum type="arabicPeriod"/>
            </a:pPr>
            <a:r>
              <a:rPr lang="en-IN" sz="2400" dirty="0"/>
              <a:t>Recommendations:</a:t>
            </a:r>
          </a:p>
          <a:p>
            <a:pPr marL="1257300" lvl="2" indent="-342900" algn="l">
              <a:buFont typeface="Arial" panose="020B0604020202020204" pitchFamily="34" charset="0"/>
              <a:buChar char="•"/>
            </a:pPr>
            <a:r>
              <a:rPr lang="en-US" sz="2000" b="1" dirty="0"/>
              <a:t>Improvement Areas: </a:t>
            </a:r>
            <a:r>
              <a:rPr lang="en-US" sz="2000" dirty="0"/>
              <a:t>Improving </a:t>
            </a:r>
            <a:r>
              <a:rPr lang="en-US" sz="2000" b="1" dirty="0"/>
              <a:t>CSAT scores </a:t>
            </a:r>
            <a:r>
              <a:rPr lang="en-US" sz="2000" dirty="0"/>
              <a:t>and addressing negative sentiment is an ongoing process that requires dedication and adaptability. By thoroughly </a:t>
            </a:r>
            <a:r>
              <a:rPr lang="en-US" sz="2000" b="1" dirty="0"/>
              <a:t>analyzing feedback, addressing root causes, enhancing customer experience, and continually engaging with customers</a:t>
            </a:r>
            <a:r>
              <a:rPr lang="en-US" sz="2000" dirty="0"/>
              <a:t>, we can foster a positive perception and build long-term loyalty.</a:t>
            </a:r>
          </a:p>
          <a:p>
            <a:pPr marL="1257300" lvl="2" indent="-342900" algn="l">
              <a:buFont typeface="Arial" panose="020B0604020202020204" pitchFamily="34" charset="0"/>
              <a:buChar char="•"/>
            </a:pPr>
            <a:r>
              <a:rPr lang="en-US" sz="2000" b="1" dirty="0"/>
              <a:t>Resource Allocation</a:t>
            </a:r>
            <a:r>
              <a:rPr lang="en-US" sz="2000" dirty="0"/>
              <a:t>: By systematically collecting and analyzing call data, assessing current staffing levels, and understanding the specific needs during peak periods, we can identify areas where improvements are necessary. Recommendations might </a:t>
            </a:r>
            <a:r>
              <a:rPr lang="en-US" sz="2000" b="1" dirty="0"/>
              <a:t>include adjusting staff schedules, hiring additional temporary personnel, cross-training employees, enhancing technology, or improving self-service options, Implementing these changes thoughtfully can lead to reduced wait times, more efficient call handling, and ultimately higher customer satisfaction.</a:t>
            </a:r>
          </a:p>
          <a:p>
            <a:pPr lvl="1" algn="l"/>
            <a:endParaRPr lang="en-US" dirty="0"/>
          </a:p>
          <a:p>
            <a:pPr lvl="1" algn="l"/>
            <a:endParaRPr lang="en-US" sz="2000" dirty="0"/>
          </a:p>
          <a:p>
            <a:pPr lvl="1" algn="l"/>
            <a:endParaRPr lang="en-IN" sz="2400" dirty="0"/>
          </a:p>
          <a:p>
            <a:pPr lvl="1" algn="l"/>
            <a:endParaRPr lang="en-IN" sz="2400" dirty="0"/>
          </a:p>
          <a:p>
            <a:pPr lvl="1" algn="l"/>
            <a:endParaRPr lang="en-IN" sz="2400" dirty="0"/>
          </a:p>
          <a:p>
            <a:pPr lvl="1" algn="l"/>
            <a:endParaRPr lang="en-US" sz="2400" dirty="0"/>
          </a:p>
          <a:p>
            <a:pPr lvl="1" algn="l"/>
            <a:endParaRPr lang="en-US" sz="2000" dirty="0"/>
          </a:p>
          <a:p>
            <a:pPr marL="800100" lvl="1" indent="-342900" algn="l">
              <a:buFont typeface="Arial" panose="020B0604020202020204" pitchFamily="34" charset="0"/>
              <a:buChar char="•"/>
            </a:pPr>
            <a:endParaRPr lang="en-US" sz="2400" dirty="0"/>
          </a:p>
          <a:p>
            <a:pPr marL="914400" lvl="1" indent="-457200" algn="l">
              <a:buFont typeface="+mj-lt"/>
              <a:buAutoNum type="arabicPeriod"/>
            </a:pPr>
            <a:endParaRPr lang="en-IN" sz="2400" dirty="0"/>
          </a:p>
        </p:txBody>
      </p:sp>
    </p:spTree>
    <p:extLst>
      <p:ext uri="{BB962C8B-B14F-4D97-AF65-F5344CB8AC3E}">
        <p14:creationId xmlns:p14="http://schemas.microsoft.com/office/powerpoint/2010/main" val="365457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715378-B289-426F-BDAF-CBD738154EFF}"/>
              </a:ext>
            </a:extLst>
          </p:cNvPr>
          <p:cNvSpPr txBox="1"/>
          <p:nvPr/>
        </p:nvSpPr>
        <p:spPr>
          <a:xfrm>
            <a:off x="510139" y="644893"/>
            <a:ext cx="8636267" cy="6247864"/>
          </a:xfrm>
          <a:prstGeom prst="rect">
            <a:avLst/>
          </a:prstGeom>
          <a:noFill/>
        </p:spPr>
        <p:txBody>
          <a:bodyPr wrap="square">
            <a:spAutoFit/>
          </a:bodyPr>
          <a:lstStyle/>
          <a:p>
            <a:pPr algn="l"/>
            <a:endParaRPr lang="en-IN" dirty="0"/>
          </a:p>
          <a:p>
            <a:pPr algn="l"/>
            <a:endParaRPr lang="en-IN" dirty="0"/>
          </a:p>
          <a:p>
            <a:pPr lvl="1" algn="l"/>
            <a:r>
              <a:rPr lang="en-IN" sz="2400" dirty="0"/>
              <a:t>2.       Next Step:</a:t>
            </a:r>
          </a:p>
          <a:p>
            <a:pPr marL="1257300" lvl="2" indent="-342900" algn="l">
              <a:buFont typeface="Arial" panose="020B0604020202020204" pitchFamily="34" charset="0"/>
              <a:buChar char="•"/>
            </a:pPr>
            <a:r>
              <a:rPr lang="en-US" sz="2000" b="1" dirty="0"/>
              <a:t>Follow-up Actions: </a:t>
            </a:r>
            <a:r>
              <a:rPr lang="en-US" sz="2000" dirty="0"/>
              <a:t>To plan for further analysis or specific actions to address common issues in staffing or resource management based on call data, we can follow a structured approach. This involves identifying issues, analyzing their causes, and implementing targeted solutions.</a:t>
            </a:r>
          </a:p>
          <a:p>
            <a:pPr marL="1257300" lvl="2" indent="-342900" algn="l">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b="1" dirty="0"/>
              <a:t>Additional Data Needs: </a:t>
            </a:r>
            <a:r>
              <a:rPr lang="en-US" sz="2000" dirty="0"/>
              <a:t>Any additional data or metrics required for deeper insights is, </a:t>
            </a:r>
            <a:r>
              <a:rPr lang="en-US" sz="2000" b="1" dirty="0"/>
              <a:t>response times, wait times, and resolution times, call satisfaction scores, first-call resolution rates, and quality assurance ratings </a:t>
            </a:r>
            <a:r>
              <a:rPr lang="en-US" sz="2000" dirty="0"/>
              <a:t>to evaluate service effectiveness add </a:t>
            </a:r>
            <a:r>
              <a:rPr lang="en-US" sz="2000" b="1" dirty="0"/>
              <a:t>average handling time, adherence to schedule, and productivity rates, </a:t>
            </a:r>
            <a:r>
              <a:rPr lang="en-US" sz="2000" dirty="0"/>
              <a:t>Feedback from </a:t>
            </a:r>
            <a:r>
              <a:rPr lang="en-US" sz="2000" b="1" dirty="0"/>
              <a:t>customer surveys</a:t>
            </a:r>
            <a:r>
              <a:rPr lang="en-US" sz="2000" dirty="0"/>
              <a:t>, </a:t>
            </a:r>
            <a:r>
              <a:rPr lang="en-US" sz="2000" b="1" dirty="0"/>
              <a:t>Net Promoter Scores</a:t>
            </a:r>
            <a:r>
              <a:rPr lang="en-US" sz="2000" dirty="0"/>
              <a:t> , and </a:t>
            </a:r>
            <a:r>
              <a:rPr lang="en-US" sz="2000" b="1" dirty="0"/>
              <a:t>customer effort scores </a:t>
            </a:r>
            <a:r>
              <a:rPr lang="en-US" sz="2000" dirty="0"/>
              <a:t>to understand their experience and satisfaction levels.</a:t>
            </a:r>
          </a:p>
          <a:p>
            <a:pPr lvl="2"/>
            <a:r>
              <a:rPr lang="en-US" sz="2000" dirty="0"/>
              <a:t>By integrating these additional metrics into your analysis, you can develop a more nuanced understanding of operational challenges and identify targeted strategies for improvement.</a:t>
            </a:r>
            <a:endParaRPr lang="en-IN" sz="2000" b="1" dirty="0"/>
          </a:p>
        </p:txBody>
      </p:sp>
    </p:spTree>
    <p:extLst>
      <p:ext uri="{BB962C8B-B14F-4D97-AF65-F5344CB8AC3E}">
        <p14:creationId xmlns:p14="http://schemas.microsoft.com/office/powerpoint/2010/main" val="79461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78FE09-30D4-4E6E-84E8-A71F9E9A19D4}"/>
              </a:ext>
            </a:extLst>
          </p:cNvPr>
          <p:cNvSpPr/>
          <p:nvPr/>
        </p:nvSpPr>
        <p:spPr>
          <a:xfrm>
            <a:off x="4936868" y="2967335"/>
            <a:ext cx="2318263" cy="923330"/>
          </a:xfrm>
          <a:prstGeom prst="rect">
            <a:avLst/>
          </a:prstGeom>
          <a:noFill/>
        </p:spPr>
        <p:txBody>
          <a:bodyPr wrap="non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rPr>
              <a:t>Thanks </a:t>
            </a:r>
          </a:p>
        </p:txBody>
      </p:sp>
    </p:spTree>
    <p:extLst>
      <p:ext uri="{BB962C8B-B14F-4D97-AF65-F5344CB8AC3E}">
        <p14:creationId xmlns:p14="http://schemas.microsoft.com/office/powerpoint/2010/main" val="1280720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856</TotalTime>
  <Words>563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Analysis Of Customer Service Data </vt:lpstr>
      <vt:lpstr>Overview And Key Metrics</vt:lpstr>
      <vt:lpstr>PowerPoint Presentation</vt:lpstr>
      <vt:lpstr> Detailed Insights </vt:lpstr>
      <vt:lpstr>Visualizations: </vt:lpstr>
      <vt:lpstr>       Actionable Recommendations and Next 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And Key Metrics</dc:title>
  <dc:creator>SAM T</dc:creator>
  <cp:lastModifiedBy>SAM T</cp:lastModifiedBy>
  <cp:revision>34</cp:revision>
  <dcterms:created xsi:type="dcterms:W3CDTF">2024-07-27T17:50:31Z</dcterms:created>
  <dcterms:modified xsi:type="dcterms:W3CDTF">2024-07-29T18:05:30Z</dcterms:modified>
</cp:coreProperties>
</file>