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1FB517C-0783-4B5E-936C-2A3F90A35882}">
          <p14:sldIdLst>
            <p14:sldId id="263"/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8" d="100"/>
          <a:sy n="38" d="100"/>
        </p:scale>
        <p:origin x="9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Hero%20Vired\Graded%20Assingment\Call_Center_data%20(2)(Auto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Hero%20Vired\Graded%20Assingment\Call_Center_data%20(2)(Auto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Hero%20Vired\Graded%20Assingment\Call_Center_data%20(2)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 (2)(AutoRecovered).xlsx]Sentiment Dashboard!PivotTable1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Sentiment</a:t>
            </a:r>
            <a:r>
              <a:rPr lang="en-IN" baseline="0"/>
              <a:t>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 (2)(AutoRecovered).xlsx]Trends And Pattern Identificati!PivotTable8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Trend</a:t>
            </a:r>
            <a:r>
              <a:rPr lang="en-US" baseline="0"/>
              <a:t> Of Average Call Duration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4240351"/>
        <c:axId val="1934250335"/>
      </c:lineChart>
      <c:catAx>
        <c:axId val="193424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250335"/>
        <c:crosses val="autoZero"/>
        <c:auto val="1"/>
        <c:lblAlgn val="ctr"/>
        <c:lblOffset val="100"/>
        <c:noMultiLvlLbl val="0"/>
      </c:catAx>
      <c:valAx>
        <c:axId val="1934250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24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 (2)(AutoRecovered).xlsx]Sheet3!PivotTable2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  <a:r>
              <a:rPr lang="en-US" baseline="0"/>
              <a:t> Of Different Call Reasons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5CDDD576-28F7-41C5-A6FC-D9E0A38D70F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837446" cy="3727677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tx1">
              <a:lumMod val="50000"/>
              <a:lumOff val="50000"/>
            </a:schemeClr>
          </a:solidFill>
        </a:ln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1045-15C6-420D-A19E-A346203C5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47CB2-B366-429D-947E-A01091D6E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50D1-6852-4724-A1A6-CA9B6FB3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2587-0F45-475D-A699-43D19AA8208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4A0F-16A8-4C0B-8FF8-D6EE92D1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51C77-E922-4570-B020-C0ACE51F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D01-0FB2-43EA-8AD2-85C15C914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90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29AA-A0F2-4DFA-BEE6-4FE70623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E216B-8062-4087-BA57-E3F3B8171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106A0-8460-4A71-A13D-BA5CED3F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2587-0F45-475D-A699-43D19AA8208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17742-8B9B-4297-9124-70A82112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61709-F4E2-43AE-A200-FD61FDB2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D01-0FB2-43EA-8AD2-85C15C914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5D090-D41A-4F59-9369-B63734F8F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D2F6B-27E4-43F2-8E2B-AF95607B5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3FC2-8802-4D9A-AB68-F724DABB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2587-0F45-475D-A699-43D19AA8208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D2397-85FA-4D81-9FF2-F0BCF4FE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6D777-CDB1-4137-A79A-CC27AACC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D01-0FB2-43EA-8AD2-85C15C914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12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5430-24CC-40B9-A5FE-D9FF7EA3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48F7-DB4E-46ED-90FD-024CD90A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B215-2026-41D1-813C-EF7E8D08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2587-0F45-475D-A699-43D19AA8208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F811-8269-4AFF-AB58-7FFC80CB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2CE42-1C9A-4DD8-8BE6-5054C83F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D01-0FB2-43EA-8AD2-85C15C914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9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3361-7A47-4F0A-B2E9-B2BD22CB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A0053-E03A-4270-8739-DEF19CF5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B73-7DED-4B32-86A1-DF365646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2587-0F45-475D-A699-43D19AA8208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05586-F5CD-4BCD-80CF-D2E09354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624DF-2265-4B20-A93E-C916DD01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D01-0FB2-43EA-8AD2-85C15C914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33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6C00-05CF-49D4-94B7-B6080C80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01B9-95EE-486E-99E1-7B92E54C2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D94B7-A0FA-48A9-82B7-741B7FBC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AAC63-F1AD-44F4-A662-2D57AD93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2587-0F45-475D-A699-43D19AA8208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1DA1C-5F49-4849-81D8-87EACD1F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70CE2-21EA-46C2-9E68-31BEE14D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D01-0FB2-43EA-8AD2-85C15C914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93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7FE6-1D4E-4EAD-9259-127D3448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A0795-195E-45B7-ADD3-6ED3A273F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36148-497F-431A-829F-FD275EB61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2A7B8-95F5-4C54-AD05-BD8FD912A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AF7FC-F386-4440-AA93-505EFF4EE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2E49A-A2D7-4882-A22D-1E7F8C1A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2587-0F45-475D-A699-43D19AA8208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B8073-DAB5-4709-88A2-5C89388F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50F73-F7E4-4D1A-92A0-99ED0919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D01-0FB2-43EA-8AD2-85C15C914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3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EC1A-F50E-4C89-A4A6-B12DA996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B2ACD-9534-44E8-BBCB-167729A6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2587-0F45-475D-A699-43D19AA8208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20E23-871A-41D0-BF28-D90A2ACD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34BE8-2400-4EE3-B802-5807F067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D01-0FB2-43EA-8AD2-85C15C914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1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47BEF-7522-46A8-86B1-4094EBC7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2587-0F45-475D-A699-43D19AA8208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6895E-1E02-4E68-84D7-1329B51E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2FBE6-E16A-4DCF-A507-A8462F47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D01-0FB2-43EA-8AD2-85C15C914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3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D95D-05CA-4305-851F-14AA836E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832F-B3C3-4F5E-9844-E358E0277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19596-BC55-445E-ADB6-9B0109CB1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B4FD1-116D-448E-9CB9-08199E4A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2587-0F45-475D-A699-43D19AA8208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1861D-C8CE-4FF5-A6BB-99FA175B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E0E12-9999-4060-B437-9A88244F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D01-0FB2-43EA-8AD2-85C15C914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1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B8AB-6575-4BC1-8F68-602A86D8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B718C-D65B-43AD-A036-6AB54FFF8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D004A-5B8A-4183-B52D-C05B70C46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7F8E0-DC2E-4723-BC20-18684B97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2587-0F45-475D-A699-43D19AA8208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71FF7-BA19-4E98-AB12-24189DFD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6EE72-775C-415F-AA6B-477799F9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D01-0FB2-43EA-8AD2-85C15C914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10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B59FF-D3BE-4BA6-AF3D-D46E42AC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FAC7C-4DB8-42ED-8DA7-6F8E63DB2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92015-7F23-4A81-B1F2-280033A9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D2587-0F45-475D-A699-43D19AA8208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221C4-C16E-415D-956A-E948EE6C7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46756-1CD7-4B2B-B2B7-AB7FF8E20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2D01-0FB2-43EA-8AD2-85C15C914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715C-A8D0-4785-8296-D8327A989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519" y="179614"/>
            <a:ext cx="10971424" cy="1562560"/>
          </a:xfrm>
        </p:spPr>
        <p:txBody>
          <a:bodyPr>
            <a:noAutofit/>
          </a:bodyPr>
          <a:lstStyle/>
          <a:p>
            <a:br>
              <a:rPr lang="en-IN" sz="2800" b="1" i="0" dirty="0">
                <a:solidFill>
                  <a:schemeClr val="bg1"/>
                </a:solidFill>
                <a:effectLst/>
                <a:latin typeface="-apple-system"/>
              </a:rPr>
            </a:br>
            <a:br>
              <a:rPr lang="en-IN" sz="2800" b="1" i="0" dirty="0">
                <a:solidFill>
                  <a:schemeClr val="bg1"/>
                </a:solidFill>
                <a:effectLst/>
                <a:latin typeface="-apple-system"/>
              </a:rPr>
            </a:br>
            <a:br>
              <a:rPr lang="en-IN" sz="2800" b="1" i="0" dirty="0">
                <a:solidFill>
                  <a:schemeClr val="bg1"/>
                </a:solidFill>
                <a:effectLst/>
                <a:latin typeface="-apple-system"/>
              </a:rPr>
            </a:br>
            <a:br>
              <a:rPr lang="en-IN" sz="2800" b="1" i="0" dirty="0">
                <a:solidFill>
                  <a:schemeClr val="bg1"/>
                </a:solidFill>
                <a:effectLst/>
                <a:latin typeface="-apple-system"/>
              </a:rPr>
            </a:br>
            <a:br>
              <a:rPr lang="en-IN" sz="2800" b="1" i="0" dirty="0">
                <a:solidFill>
                  <a:schemeClr val="bg1"/>
                </a:solidFill>
                <a:effectLst/>
                <a:latin typeface="-apple-system"/>
              </a:rPr>
            </a:br>
            <a:br>
              <a:rPr lang="en-IN" sz="2800" b="1" i="0" dirty="0">
                <a:solidFill>
                  <a:schemeClr val="bg1"/>
                </a:solidFill>
                <a:effectLst/>
                <a:latin typeface="-apple-system"/>
              </a:rPr>
            </a:br>
            <a:br>
              <a:rPr lang="en-IN" sz="2800" b="1" i="0" dirty="0">
                <a:solidFill>
                  <a:schemeClr val="bg1"/>
                </a:solidFill>
                <a:effectLst/>
                <a:latin typeface="-apple-system"/>
              </a:rPr>
            </a:br>
            <a:br>
              <a:rPr lang="en-IN" sz="2800" b="1" i="0" dirty="0">
                <a:solidFill>
                  <a:schemeClr val="bg1"/>
                </a:solidFill>
                <a:effectLst/>
                <a:latin typeface="-apple-system"/>
              </a:rPr>
            </a:br>
            <a:br>
              <a:rPr lang="en-IN" sz="2800" b="1" i="0" dirty="0">
                <a:solidFill>
                  <a:schemeClr val="bg1"/>
                </a:solidFill>
                <a:effectLst/>
                <a:latin typeface="-apple-system"/>
              </a:rPr>
            </a:br>
            <a:br>
              <a:rPr lang="en-IN" sz="2800" b="1" i="0" dirty="0">
                <a:solidFill>
                  <a:schemeClr val="bg1"/>
                </a:solidFill>
                <a:effectLst/>
                <a:latin typeface="-apple-system"/>
              </a:rPr>
            </a:br>
            <a:br>
              <a:rPr lang="en-IN" sz="2800" b="1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IN" sz="2800" b="1" i="0" dirty="0" err="1">
                <a:effectLst/>
                <a:latin typeface="-apple-system"/>
              </a:rPr>
              <a:t>FDA</a:t>
            </a:r>
            <a:r>
              <a:rPr lang="en-IN" sz="2800" b="1" dirty="0" err="1">
                <a:latin typeface="-apple-system"/>
              </a:rPr>
              <a:t>Data</a:t>
            </a:r>
            <a:r>
              <a:rPr lang="en-IN" sz="2800" b="1" dirty="0">
                <a:latin typeface="-apple-system"/>
              </a:rPr>
              <a:t> Analysis &amp;</a:t>
            </a:r>
            <a:br>
              <a:rPr lang="en-IN" sz="2800" b="1" dirty="0">
                <a:latin typeface="-apple-system"/>
              </a:rPr>
            </a:br>
            <a:r>
              <a:rPr lang="en-IN" sz="2800" b="1" dirty="0">
                <a:latin typeface="-apple-system"/>
              </a:rPr>
              <a:t>Visualization for </a:t>
            </a:r>
            <a:r>
              <a:rPr lang="en-IN" sz="2800" b="1" i="0" dirty="0">
                <a:effectLst/>
                <a:latin typeface="-apple-system"/>
              </a:rPr>
              <a:t>Data Analysis </a:t>
            </a:r>
            <a:r>
              <a:rPr lang="en-IN" sz="2800" b="1" dirty="0">
                <a:latin typeface="-apple-system"/>
              </a:rPr>
              <a:t>&amp;</a:t>
            </a:r>
            <a:br>
              <a:rPr lang="en-IN" sz="2800" b="1" i="0" dirty="0">
                <a:effectLst/>
                <a:latin typeface="-apple-system"/>
              </a:rPr>
            </a:br>
            <a:r>
              <a:rPr lang="en-IN" sz="2800" b="1" i="0" dirty="0">
                <a:effectLst/>
                <a:latin typeface="-apple-system"/>
              </a:rPr>
              <a:t>Visualization for FDA</a:t>
            </a:r>
            <a:br>
              <a:rPr lang="en-US" sz="2800" b="1" i="0" dirty="0">
                <a:solidFill>
                  <a:srgbClr val="1D2125"/>
                </a:solidFill>
                <a:effectLst/>
                <a:latin typeface="-apple-system"/>
              </a:rPr>
            </a:b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DD38E-FECE-465B-98F0-E8A2746A0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21" y="1742174"/>
            <a:ext cx="7620706" cy="3253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4E2DF7-0F75-4118-9829-73C454A23B7D}"/>
              </a:ext>
            </a:extLst>
          </p:cNvPr>
          <p:cNvSpPr txBox="1"/>
          <p:nvPr/>
        </p:nvSpPr>
        <p:spPr>
          <a:xfrm>
            <a:off x="7770796" y="4846319"/>
            <a:ext cx="3031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Made By 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10CD7-E474-473B-AA49-AC4A08116026}"/>
              </a:ext>
            </a:extLst>
          </p:cNvPr>
          <p:cNvSpPr txBox="1"/>
          <p:nvPr/>
        </p:nvSpPr>
        <p:spPr>
          <a:xfrm>
            <a:off x="7770796" y="5544208"/>
            <a:ext cx="3587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 err="1"/>
              <a:t>Archit</a:t>
            </a:r>
            <a:r>
              <a:rPr lang="en-IN" sz="3000" dirty="0"/>
              <a:t> Tripathi </a:t>
            </a:r>
          </a:p>
          <a:p>
            <a:r>
              <a:rPr lang="en-IN" sz="3000" dirty="0"/>
              <a:t>ABADS-15</a:t>
            </a:r>
          </a:p>
        </p:txBody>
      </p:sp>
    </p:spTree>
    <p:extLst>
      <p:ext uri="{BB962C8B-B14F-4D97-AF65-F5344CB8AC3E}">
        <p14:creationId xmlns:p14="http://schemas.microsoft.com/office/powerpoint/2010/main" val="272821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2A40-73AE-42BA-8A26-2C113780A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b="1" dirty="0"/>
              <a:t>THANKS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5865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31A3-46ED-4B84-B0CB-FE2141547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006"/>
            <a:ext cx="9144000" cy="847023"/>
          </a:xfrm>
        </p:spPr>
        <p:txBody>
          <a:bodyPr>
            <a:normAutofit/>
          </a:bodyPr>
          <a:lstStyle/>
          <a:p>
            <a:r>
              <a:rPr lang="en-IN" sz="4000" b="1" dirty="0"/>
              <a:t>Overview And Key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8FB8A-0BFD-4857-96D1-F383C7160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1169"/>
            <a:ext cx="9144000" cy="66053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Project Overview &amp; Key Metrics</a:t>
            </a:r>
          </a:p>
          <a:p>
            <a:pPr algn="l"/>
            <a:endParaRPr lang="en-IN" dirty="0"/>
          </a:p>
          <a:p>
            <a:pPr marL="914400" lvl="1" indent="-457200" algn="l">
              <a:buFont typeface="+mj-lt"/>
              <a:buAutoNum type="arabicPeriod"/>
            </a:pPr>
            <a:r>
              <a:rPr lang="en-IN" sz="2400" b="1" dirty="0"/>
              <a:t>Project Objective:</a:t>
            </a:r>
          </a:p>
          <a:p>
            <a:pPr marL="914400" lvl="1" indent="-457200" algn="l">
              <a:buFont typeface="+mj-lt"/>
              <a:buAutoNum type="arabicPeriod"/>
            </a:pPr>
            <a:endParaRPr lang="en-IN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FDA intends to carryout </a:t>
            </a:r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data 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gathered over the years for </a:t>
            </a:r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 of drugs in the United Stated of America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will help identify the </a:t>
            </a:r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trends of drug approval process 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other related details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400" dirty="0"/>
              <a:t>2. </a:t>
            </a:r>
            <a:r>
              <a:rPr lang="en-US" sz="2400" b="1" dirty="0"/>
              <a:t>Key Metrics: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Identifying </a:t>
            </a:r>
            <a:r>
              <a:rPr lang="en-IN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approval trends </a:t>
            </a:r>
            <a:r>
              <a:rPr lang="en-IN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over time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Analysing </a:t>
            </a:r>
            <a:r>
              <a:rPr lang="en-IN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product segmentation </a:t>
            </a:r>
            <a:r>
              <a:rPr lang="en-IN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based on marketing status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Evaluating </a:t>
            </a:r>
            <a:r>
              <a:rPr lang="en-IN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drug categories </a:t>
            </a:r>
            <a:r>
              <a:rPr lang="en-IN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by dosage form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Exploring </a:t>
            </a: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therapeutic classes 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and their approval trends</a:t>
            </a:r>
            <a:endParaRPr lang="en-US" sz="20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50000"/>
              </a:lnSpc>
            </a:pPr>
            <a:endParaRPr lang="en-US" sz="2000" dirty="0"/>
          </a:p>
          <a:p>
            <a:pPr lvl="1" algn="l"/>
            <a:endParaRPr lang="en-IN" sz="2400" dirty="0"/>
          </a:p>
          <a:p>
            <a:pPr lvl="1" algn="l"/>
            <a:endParaRPr lang="en-IN" sz="2400" dirty="0"/>
          </a:p>
          <a:p>
            <a:pPr lvl="1" algn="l"/>
            <a:endParaRPr lang="en-IN" sz="2400" dirty="0"/>
          </a:p>
          <a:p>
            <a:pPr lvl="1" algn="l"/>
            <a:endParaRPr lang="en-US" sz="2400" dirty="0"/>
          </a:p>
          <a:p>
            <a:pPr lvl="1" algn="l"/>
            <a:endParaRPr lang="en-US" sz="2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 algn="l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644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6D05DE-E9CF-4A66-A4CE-7BF04EA41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05"/>
            <a:ext cx="10515600" cy="5956300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/>
              <a:t>Annual Drug Approval Trends </a:t>
            </a:r>
            <a:r>
              <a:rPr lang="en-IN" sz="2400" b="1" dirty="0"/>
              <a:t>: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en-IN" sz="2800" dirty="0"/>
          </a:p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2E6C789-923E-4E6C-B9F8-3639398F2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246904"/>
              </p:ext>
            </p:extLst>
          </p:nvPr>
        </p:nvGraphicFramePr>
        <p:xfrm>
          <a:off x="498041" y="1389856"/>
          <a:ext cx="5837446" cy="3727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6C3B777-6885-48B6-9364-9AF3D8B544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697753"/>
              </p:ext>
            </p:extLst>
          </p:nvPr>
        </p:nvGraphicFramePr>
        <p:xfrm>
          <a:off x="1164406" y="3778250"/>
          <a:ext cx="4158365" cy="184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C5C3F9-85D5-4478-BDBF-2E6C539B4019}"/>
              </a:ext>
            </a:extLst>
          </p:cNvPr>
          <p:cNvSpPr txBox="1"/>
          <p:nvPr/>
        </p:nvSpPr>
        <p:spPr>
          <a:xfrm>
            <a:off x="6675646" y="1142999"/>
            <a:ext cx="514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the years </a:t>
            </a: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general trend of drug approval has been increasing 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few sudden rise and upsets in between</a:t>
            </a:r>
            <a:endParaRPr lang="en-US" sz="18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663B0-1070-4C02-8A90-78752B590982}"/>
              </a:ext>
            </a:extLst>
          </p:cNvPr>
          <p:cNvSpPr txBox="1"/>
          <p:nvPr/>
        </p:nvSpPr>
        <p:spPr>
          <a:xfrm>
            <a:off x="6675646" y="2188029"/>
            <a:ext cx="485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1980s and post 1990s 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trend has been on the rise for approvals</a:t>
            </a:r>
            <a:endParaRPr lang="en-US" sz="18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BCACE-E701-4686-9C3B-EA887D310EA4}"/>
              </a:ext>
            </a:extLst>
          </p:cNvPr>
          <p:cNvSpPr txBox="1"/>
          <p:nvPr/>
        </p:nvSpPr>
        <p:spPr>
          <a:xfrm flipH="1">
            <a:off x="6661692" y="3111359"/>
            <a:ext cx="5206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biggest increase was in year 1980 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a drop in year 1979 and the biggest increase in approval number. However the </a:t>
            </a: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was also sudden in 1990s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gradual increase till 2020. Notably the approval count has drop again after 2020 which could be due to COVID 19. </a:t>
            </a:r>
            <a:endParaRPr lang="en-US" sz="18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14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DB5285-3416-4794-9B6E-00CDBC30E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43276"/>
            <a:ext cx="9144000" cy="4314524"/>
          </a:xfrm>
        </p:spPr>
        <p:txBody>
          <a:bodyPr/>
          <a:lstStyle/>
          <a:p>
            <a:pPr lvl="1" algn="l"/>
            <a:endParaRPr lang="en-IN" sz="2000" b="1" dirty="0"/>
          </a:p>
          <a:p>
            <a:pPr marL="914400" lvl="1" indent="-457200" algn="l">
              <a:buFont typeface="+mj-lt"/>
              <a:buAutoNum type="arabicPeriod"/>
            </a:pPr>
            <a:endParaRPr lang="en-IN" dirty="0"/>
          </a:p>
          <a:p>
            <a:pPr marL="914400" lvl="1" indent="-457200" algn="l">
              <a:buFont typeface="+mj-lt"/>
              <a:buAutoNum type="arabicPeriod"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76B8C5-2ED8-4FCA-9207-BD0B23159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9" y="1903601"/>
            <a:ext cx="5539992" cy="30507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A875C9-C777-4980-8F25-4274CC986572}"/>
              </a:ext>
            </a:extLst>
          </p:cNvPr>
          <p:cNvSpPr txBox="1"/>
          <p:nvPr/>
        </p:nvSpPr>
        <p:spPr>
          <a:xfrm>
            <a:off x="6096000" y="943276"/>
            <a:ext cx="5852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the trend in no of applications from each sponsor has been varied over the years, </a:t>
            </a: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ACTAVIS ELIZABETH 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remained on the higher side. Specially in 1996 with 10 applications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3AC09-1EB3-4476-8373-AB1C006BC32D}"/>
              </a:ext>
            </a:extLst>
          </p:cNvPr>
          <p:cNvSpPr txBox="1"/>
          <p:nvPr/>
        </p:nvSpPr>
        <p:spPr>
          <a:xfrm>
            <a:off x="6237514" y="2749915"/>
            <a:ext cx="529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sponsor – </a:t>
            </a: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ABLE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in the fore front post 2000 with ACTAVIS 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4FD1D2-A3EE-4B71-9781-38C17441235F}"/>
              </a:ext>
            </a:extLst>
          </p:cNvPr>
          <p:cNvSpPr txBox="1"/>
          <p:nvPr/>
        </p:nvSpPr>
        <p:spPr>
          <a:xfrm flipH="1">
            <a:off x="6237514" y="4108085"/>
            <a:ext cx="4827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number of applications 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been in year 2000, 2001, 1996 and post 2010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0DD1D-D265-47DD-96DB-F651CB04A657}"/>
              </a:ext>
            </a:extLst>
          </p:cNvPr>
          <p:cNvSpPr txBox="1"/>
          <p:nvPr/>
        </p:nvSpPr>
        <p:spPr>
          <a:xfrm flipH="1">
            <a:off x="389467" y="619753"/>
            <a:ext cx="4426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Approval Trends </a:t>
            </a:r>
          </a:p>
        </p:txBody>
      </p:sp>
    </p:spTree>
    <p:extLst>
      <p:ext uri="{BB962C8B-B14F-4D97-AF65-F5344CB8AC3E}">
        <p14:creationId xmlns:p14="http://schemas.microsoft.com/office/powerpoint/2010/main" val="254563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C3CD06B-B1AC-4A07-A552-F78208C87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1490"/>
              </p:ext>
            </p:extLst>
          </p:nvPr>
        </p:nvGraphicFramePr>
        <p:xfrm>
          <a:off x="1663567" y="14702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184EC3D-6D7C-4290-AE71-C722AFD07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0" y="1595850"/>
            <a:ext cx="5046977" cy="3083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625AA-6B50-4969-90DC-1983A7B5381A}"/>
              </a:ext>
            </a:extLst>
          </p:cNvPr>
          <p:cNvSpPr txBox="1"/>
          <p:nvPr/>
        </p:nvSpPr>
        <p:spPr>
          <a:xfrm flipH="1">
            <a:off x="6660561" y="751114"/>
            <a:ext cx="43933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80% of the products 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in the Marketed segment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7B9F3-F285-41B0-B90B-1C1D716CFAF2}"/>
              </a:ext>
            </a:extLst>
          </p:cNvPr>
          <p:cNvSpPr txBox="1"/>
          <p:nvPr/>
        </p:nvSpPr>
        <p:spPr>
          <a:xfrm flipH="1">
            <a:off x="6660560" y="1812471"/>
            <a:ext cx="46202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close to </a:t>
            </a:r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2% of products 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are still there which are withdrawn from the Marketing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6E463-4F9A-4C50-96DC-7A87CA3387D4}"/>
              </a:ext>
            </a:extLst>
          </p:cNvPr>
          <p:cNvSpPr txBox="1"/>
          <p:nvPr/>
        </p:nvSpPr>
        <p:spPr>
          <a:xfrm flipH="1">
            <a:off x="6660560" y="3150827"/>
            <a:ext cx="4880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largest segment of products are pre-marketed 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well. </a:t>
            </a:r>
          </a:p>
          <a:p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56822-0089-4C53-9C79-8C2DAA02D756}"/>
              </a:ext>
            </a:extLst>
          </p:cNvPr>
          <p:cNvSpPr txBox="1"/>
          <p:nvPr/>
        </p:nvSpPr>
        <p:spPr>
          <a:xfrm>
            <a:off x="650970" y="381781"/>
            <a:ext cx="48804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Product Segmentation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67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6DF0-5885-4544-A90B-DF79A8250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891" y="192505"/>
            <a:ext cx="11319309" cy="644893"/>
          </a:xfrm>
        </p:spPr>
        <p:txBody>
          <a:bodyPr>
            <a:noAutofit/>
          </a:bodyPr>
          <a:lstStyle/>
          <a:p>
            <a:r>
              <a:rPr lang="en-US" sz="4000" b="1" dirty="0"/>
              <a:t> </a:t>
            </a:r>
            <a:br>
              <a:rPr lang="en-US" sz="4000" b="1" dirty="0"/>
            </a:br>
            <a:br>
              <a:rPr lang="en-IN" sz="4000" dirty="0"/>
            </a:br>
            <a:br>
              <a:rPr lang="en-IN" sz="4000" dirty="0"/>
            </a:br>
            <a:br>
              <a:rPr lang="en-IN" sz="4000" dirty="0"/>
            </a:br>
            <a:br>
              <a:rPr lang="en-IN" sz="4000" dirty="0"/>
            </a:br>
            <a:br>
              <a:rPr lang="en-US" sz="4000" b="1" dirty="0"/>
            </a:br>
            <a:endParaRPr lang="en-IN" sz="4000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8F21716-2BAF-4003-8655-5B426FDD1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1168"/>
            <a:ext cx="9144000" cy="991401"/>
          </a:xfrm>
        </p:spPr>
        <p:txBody>
          <a:bodyPr>
            <a:noAutofit/>
          </a:bodyPr>
          <a:lstStyle/>
          <a:p>
            <a:pPr algn="l"/>
            <a:endParaRPr lang="en-IN" dirty="0"/>
          </a:p>
          <a:p>
            <a:pPr lvl="1" algn="l"/>
            <a:endParaRPr lang="en-IN" sz="2400" dirty="0"/>
          </a:p>
          <a:p>
            <a:pPr lvl="1" algn="l"/>
            <a:endParaRPr lang="en-IN" sz="2400" dirty="0"/>
          </a:p>
          <a:p>
            <a:pPr lvl="1" algn="l"/>
            <a:endParaRPr lang="en-US" sz="2400" dirty="0"/>
          </a:p>
          <a:p>
            <a:pPr lvl="1" algn="l"/>
            <a:endParaRPr lang="en-US" sz="2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 algn="l">
              <a:buFont typeface="+mj-lt"/>
              <a:buAutoNum type="arabicPeriod"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48951-6E26-4925-8805-A228DC04D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1" y="772505"/>
            <a:ext cx="10646209" cy="1281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BCCF4-84C9-4CC3-8EB5-1B1FFB74533B}"/>
              </a:ext>
            </a:extLst>
          </p:cNvPr>
          <p:cNvSpPr txBox="1"/>
          <p:nvPr/>
        </p:nvSpPr>
        <p:spPr>
          <a:xfrm>
            <a:off x="739140" y="2317902"/>
            <a:ext cx="992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trend for </a:t>
            </a: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marketed products 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increase and largely from later </a:t>
            </a: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1990s and early 2000’s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same has increase suddenly post 2000 </a:t>
            </a:r>
            <a:endParaRPr lang="en-US" sz="18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D7E1A-DA67-4583-B489-88053B5AF827}"/>
              </a:ext>
            </a:extLst>
          </p:cNvPr>
          <p:cNvSpPr txBox="1"/>
          <p:nvPr/>
        </p:nvSpPr>
        <p:spPr>
          <a:xfrm>
            <a:off x="868681" y="3277450"/>
            <a:ext cx="9928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sudden increase in </a:t>
            </a: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marketed products is due to introduction of premarket stage only late 1900s and early 2000s.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2C243-2EAF-4078-BD00-71F383125591}"/>
              </a:ext>
            </a:extLst>
          </p:cNvPr>
          <p:cNvSpPr txBox="1"/>
          <p:nvPr/>
        </p:nvSpPr>
        <p:spPr>
          <a:xfrm>
            <a:off x="868681" y="4329330"/>
            <a:ext cx="965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 and withdrawals 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been the </a:t>
            </a: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side except from year 1970 to 1985s 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54C9C3-FE8D-4542-8FDB-DFFFBBD5E8D2}"/>
              </a:ext>
            </a:extLst>
          </p:cNvPr>
          <p:cNvSpPr txBox="1"/>
          <p:nvPr/>
        </p:nvSpPr>
        <p:spPr>
          <a:xfrm flipH="1">
            <a:off x="730249" y="115828"/>
            <a:ext cx="993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Marketing Status Segmentation </a:t>
            </a:r>
          </a:p>
        </p:txBody>
      </p:sp>
    </p:spTree>
    <p:extLst>
      <p:ext uri="{BB962C8B-B14F-4D97-AF65-F5344CB8AC3E}">
        <p14:creationId xmlns:p14="http://schemas.microsoft.com/office/powerpoint/2010/main" val="365457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4DB87B-80D1-433A-9191-4BC5F1174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1" y="1875787"/>
            <a:ext cx="3807982" cy="2814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A1016B-7050-494F-BB22-91A054159566}"/>
              </a:ext>
            </a:extLst>
          </p:cNvPr>
          <p:cNvSpPr txBox="1"/>
          <p:nvPr/>
        </p:nvSpPr>
        <p:spPr>
          <a:xfrm>
            <a:off x="5243732" y="1642881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highest approval rates are for AB and AB1 Type of TE Codes </a:t>
            </a:r>
            <a:endParaRPr lang="en-US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FC08F-8B62-4EC3-90EC-D5C4A701BEE7}"/>
              </a:ext>
            </a:extLst>
          </p:cNvPr>
          <p:cNvSpPr txBox="1"/>
          <p:nvPr/>
        </p:nvSpPr>
        <p:spPr>
          <a:xfrm flipH="1">
            <a:off x="5243732" y="2920384"/>
            <a:ext cx="5549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 takes the majority of portion of approval with more than 65% of approvals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0625F-5025-4E60-9FBE-A25156988FB9}"/>
              </a:ext>
            </a:extLst>
          </p:cNvPr>
          <p:cNvSpPr txBox="1"/>
          <p:nvPr/>
        </p:nvSpPr>
        <p:spPr>
          <a:xfrm flipH="1">
            <a:off x="374551" y="876191"/>
            <a:ext cx="7498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Therapeutic Classes Analysis</a:t>
            </a:r>
          </a:p>
        </p:txBody>
      </p:sp>
    </p:spTree>
    <p:extLst>
      <p:ext uri="{BB962C8B-B14F-4D97-AF65-F5344CB8AC3E}">
        <p14:creationId xmlns:p14="http://schemas.microsoft.com/office/powerpoint/2010/main" val="79461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54EF2-F932-4761-AA62-96D324A87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85" y="1424475"/>
            <a:ext cx="5970148" cy="3892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88D9A-081B-4EB2-A183-650AD7C7499C}"/>
              </a:ext>
            </a:extLst>
          </p:cNvPr>
          <p:cNvSpPr txBox="1"/>
          <p:nvPr/>
        </p:nvSpPr>
        <p:spPr>
          <a:xfrm>
            <a:off x="7274015" y="1947333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the period the AB and AP has remained on top for approvals in terms of therapeutic classes</a:t>
            </a:r>
            <a:endParaRPr lang="en-US" sz="18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FDB59-790C-48C5-8046-8EB7DBB79F86}"/>
              </a:ext>
            </a:extLst>
          </p:cNvPr>
          <p:cNvSpPr txBox="1"/>
          <p:nvPr/>
        </p:nvSpPr>
        <p:spPr>
          <a:xfrm>
            <a:off x="7274015" y="3429000"/>
            <a:ext cx="4562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notable trend is that AP’s popularity for approval as increase drastically and likely to match with AB over next few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A0491-4DEE-4DDD-BB26-C530FB14DC0B}"/>
              </a:ext>
            </a:extLst>
          </p:cNvPr>
          <p:cNvSpPr txBox="1"/>
          <p:nvPr/>
        </p:nvSpPr>
        <p:spPr>
          <a:xfrm>
            <a:off x="803185" y="515246"/>
            <a:ext cx="1002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Therapeutic Classes Analysis</a:t>
            </a:r>
          </a:p>
        </p:txBody>
      </p:sp>
    </p:spTree>
    <p:extLst>
      <p:ext uri="{BB962C8B-B14F-4D97-AF65-F5344CB8AC3E}">
        <p14:creationId xmlns:p14="http://schemas.microsoft.com/office/powerpoint/2010/main" val="128072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35F86B-09E5-425D-87AB-93D05B1CE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2" y="1495325"/>
            <a:ext cx="6715322" cy="3867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D6041B-FBF3-43D6-894C-790B81D97C10}"/>
              </a:ext>
            </a:extLst>
          </p:cNvPr>
          <p:cNvSpPr txBox="1"/>
          <p:nvPr/>
        </p:nvSpPr>
        <p:spPr>
          <a:xfrm flipH="1">
            <a:off x="7462518" y="818221"/>
            <a:ext cx="4649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total 15,000 approval for 34,000 products over last 90 years, the approval trends has been on the rise except few major exceptions in year 1990 and 1980.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C099E-868C-4CFC-9969-3D9F724054BE}"/>
              </a:ext>
            </a:extLst>
          </p:cNvPr>
          <p:cNvSpPr txBox="1"/>
          <p:nvPr/>
        </p:nvSpPr>
        <p:spPr>
          <a:xfrm flipH="1">
            <a:off x="7462518" y="2322773"/>
            <a:ext cx="4729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introduction of pre-marketed stage, the product marketed status has increased drastically with lesser % of products being withdrawn or pending 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A3C89C-7EC2-44A6-B34F-8D9D9C91565F}"/>
              </a:ext>
            </a:extLst>
          </p:cNvPr>
          <p:cNvSpPr txBox="1"/>
          <p:nvPr/>
        </p:nvSpPr>
        <p:spPr>
          <a:xfrm flipH="1">
            <a:off x="7462517" y="3827325"/>
            <a:ext cx="4060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focus should be on reducing the number of products being in pending status. 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46A1D-3DAE-4A5F-A423-028C2AE61104}"/>
              </a:ext>
            </a:extLst>
          </p:cNvPr>
          <p:cNvSpPr txBox="1"/>
          <p:nvPr/>
        </p:nvSpPr>
        <p:spPr>
          <a:xfrm flipH="1">
            <a:off x="7462517" y="5027654"/>
            <a:ext cx="4060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FDA should focus on increasing more resources in products with dosage type Tablet, Injections and Capsules in order to ensure efficient approvals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646BA-1756-47D2-9022-23A6C0A57C47}"/>
              </a:ext>
            </a:extLst>
          </p:cNvPr>
          <p:cNvSpPr txBox="1"/>
          <p:nvPr/>
        </p:nvSpPr>
        <p:spPr>
          <a:xfrm flipH="1">
            <a:off x="312012" y="304801"/>
            <a:ext cx="45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1242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</TotalTime>
  <Words>556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           FDAData Analysis &amp; Visualization for Data Analysis &amp; Visualization for FDA </vt:lpstr>
      <vt:lpstr>Overview And Key Metrics</vt:lpstr>
      <vt:lpstr>PowerPoint Presentation</vt:lpstr>
      <vt:lpstr>PowerPoint Presentation</vt:lpstr>
      <vt:lpstr>PowerPoint Presentation</vt:lpstr>
      <vt:lpstr>       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 And Key Metrics</dc:title>
  <dc:creator>SAM T</dc:creator>
  <cp:lastModifiedBy>SAM T</cp:lastModifiedBy>
  <cp:revision>65</cp:revision>
  <dcterms:created xsi:type="dcterms:W3CDTF">2024-07-27T17:50:31Z</dcterms:created>
  <dcterms:modified xsi:type="dcterms:W3CDTF">2024-11-14T18:24:09Z</dcterms:modified>
</cp:coreProperties>
</file>