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5" r:id="rId4"/>
  </p:sldMasterIdLst>
  <p:notesMasterIdLst>
    <p:notesMasterId r:id="rId18"/>
  </p:notesMasterIdLst>
  <p:handoutMasterIdLst>
    <p:handoutMasterId r:id="rId19"/>
  </p:handoutMasterIdLst>
  <p:sldIdLst>
    <p:sldId id="277" r:id="rId5"/>
    <p:sldId id="399" r:id="rId6"/>
    <p:sldId id="400" r:id="rId7"/>
    <p:sldId id="401" r:id="rId8"/>
    <p:sldId id="402" r:id="rId9"/>
    <p:sldId id="403" r:id="rId10"/>
    <p:sldId id="408" r:id="rId11"/>
    <p:sldId id="404" r:id="rId12"/>
    <p:sldId id="405" r:id="rId13"/>
    <p:sldId id="406" r:id="rId14"/>
    <p:sldId id="414" r:id="rId15"/>
    <p:sldId id="407" r:id="rId16"/>
    <p:sldId id="4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103" d="100"/>
          <a:sy n="103" d="100"/>
        </p:scale>
        <p:origin x="11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defTabSz="1219200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/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715424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  <a:endParaRPr lang="en-US" sz="2400" i="1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IN</a:t>
            </a:r>
            <a:endParaRPr lang="en-US" sz="2400" i="1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000000"/>
                </a:solidFill>
              </a:rPr>
              <a:t>Computer Science and Engineering (Hons.) with AIML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1198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altLang="en-US" sz="3600" b="1" dirty="0">
                <a:latin typeface="Arial Black" panose="020B0A04020102020204" pitchFamily="34" charset="0"/>
              </a:rPr>
              <a:t>Credit Card Fraud Detection Using Machine Learning </a:t>
            </a:r>
            <a:endParaRPr lang="en-IN" alt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5844" y="4166930"/>
            <a:ext cx="5914422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Submitted by: </a:t>
            </a:r>
            <a:endParaRPr lang="en-US" sz="2000" b="1" dirty="0"/>
          </a:p>
          <a:p>
            <a:r>
              <a:rPr lang="en-IN" altLang="en-US" sz="2000" dirty="0" smtClean="0"/>
              <a:t>ARYAN VERMA</a:t>
            </a:r>
            <a:r>
              <a:rPr lang="en-US" sz="2000" dirty="0" smtClean="0"/>
              <a:t>	PRAVINKUMAR GOHIL</a:t>
            </a:r>
            <a:endParaRPr lang="en-US" sz="2000" dirty="0" smtClean="0"/>
          </a:p>
          <a:p>
            <a:r>
              <a:rPr lang="en-US" sz="2000" dirty="0" smtClean="0"/>
              <a:t>21BCS6</a:t>
            </a:r>
            <a:r>
              <a:rPr lang="en-IN" altLang="en-US" sz="2000" dirty="0" smtClean="0"/>
              <a:t>199</a:t>
            </a:r>
            <a:r>
              <a:rPr lang="en-US" sz="2000" dirty="0" smtClean="0"/>
              <a:t> 	21BCS6218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IN" altLang="en-US" sz="2000" dirty="0" smtClean="0"/>
              <a:t>            </a:t>
            </a:r>
            <a:r>
              <a:rPr lang="en-US" sz="2000" dirty="0" smtClean="0"/>
              <a:t>A</a:t>
            </a:r>
            <a:r>
              <a:rPr lang="en-IN" altLang="en-US" sz="2000" dirty="0" smtClean="0"/>
              <a:t>RCHIT DOGRA</a:t>
            </a:r>
            <a:endParaRPr lang="en-US" sz="2000" dirty="0" smtClean="0"/>
          </a:p>
          <a:p>
            <a:r>
              <a:rPr lang="en-US" sz="2000" dirty="0" smtClean="0"/>
              <a:t>		21BCS62</a:t>
            </a:r>
            <a:r>
              <a:rPr lang="en-IN" altLang="en-US" sz="2000" dirty="0" smtClean="0"/>
              <a:t>15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394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/>
              <a:t>Under the Supervision of: </a:t>
            </a:r>
            <a:endParaRPr lang="en-US" sz="2000" dirty="0"/>
          </a:p>
          <a:p>
            <a:pPr algn="l"/>
            <a:r>
              <a:rPr lang="en-IN" altLang="en-US" sz="2000" dirty="0" smtClean="0"/>
              <a:t>MS. TANVI(E15506)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pPr algn="just"/>
            <a:r>
              <a:rPr lang="en-GB" dirty="0">
                <a:sym typeface="+mn-ea"/>
              </a:rPr>
              <a:t>Advanced Model Exploration: Investigating complex models like Random Forests, Gradient Boosting, and neural networks, along with ensemble methods, can improve fraud detection accuracy by capturing non-linear relationships and reducing bias.</a:t>
            </a:r>
            <a:endParaRPr lang="en-GB" dirty="0">
              <a:sym typeface="+mn-ea"/>
            </a:endParaRPr>
          </a:p>
          <a:p>
            <a:pPr algn="just"/>
            <a:r>
              <a:rPr lang="en-GB" dirty="0">
                <a:sym typeface="+mn-ea"/>
              </a:rPr>
              <a:t>Enhanced Data Balancing and Feature Engineering: Utilizing advanced balancing methods (SMOTE, ADASYN) and creating domain-specific features, such as time-based and geolocation patterns, can improve model performance on imbalanced datasets and reveal subtle fraud indicators.</a:t>
            </a:r>
            <a:endParaRPr lang="en-GB" dirty="0">
              <a:sym typeface="+mn-ea"/>
            </a:endParaRPr>
          </a:p>
          <a:p>
            <a:pPr algn="just"/>
            <a:r>
              <a:rPr lang="en-GB" dirty="0">
                <a:sym typeface="+mn-ea"/>
              </a:rPr>
              <a:t>Real-Time Deployment and Continuous Adaptation: Deploying the model in real-time with low-latency optimizations, adaptive learning for evolving fraud patterns, explainable AI techniques for transparency, and continuous monitoring for maintaining performance can ensure effective, responsive, and trustworthy fraud detection.</a:t>
            </a:r>
            <a:endParaRPr lang="en-GB" dirty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Future Scope</a:t>
            </a:r>
            <a:endParaRPr lang="en-IN" altLang="en-US"/>
          </a:p>
        </p:txBody>
      </p:sp>
      <p:pic>
        <p:nvPicPr>
          <p:cNvPr id="5" name="Content Placeholder 4" descr="68747470733a2f2f646f63732e676f6f676c652e636f6d2f64726177696e67732f642f652f32504143582d31765330327161375875484a4d6a327734324462586f64564a4735614c496b45362d596c4e51702d5561772d3778775874477750324a496b714558616a43755f4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0365" y="1825625"/>
            <a:ext cx="6350635" cy="43516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1460"/>
            <a:ext cx="10515600" cy="502031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sz="1800">
                <a:latin typeface="Times New Roman" panose="02020603050405020304" pitchFamily="18" charset="0"/>
                <a:cs typeface="Times New Roman" panose="02020603050405020304" pitchFamily="18" charset="0"/>
              </a:rPr>
              <a:t>[1] Aisha Abdallah, Mohd Aizaini Maarof, and Anazida Zainal. Fraud detection system: A survey. Journal of Network and Computer Ap- plications, 68:90– 113, 2016. 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1800">
                <a:latin typeface="Times New Roman" panose="02020603050405020304" pitchFamily="18" charset="0"/>
                <a:cs typeface="Times New Roman" panose="02020603050405020304" pitchFamily="18" charset="0"/>
              </a:rPr>
              <a:t>[2] Zeeshan Akram, Mamoona Majid, and Shaista Habib. A systematic literature review: usage of logistic regression for malware detection. In 2021 International Conference on Innovative Computing (ICIC), pages 1–8. IEEE, 2021. 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1800">
                <a:latin typeface="Times New Roman" panose="02020603050405020304" pitchFamily="18" charset="0"/>
                <a:cs typeface="Times New Roman" panose="02020603050405020304" pitchFamily="18" charset="0"/>
              </a:rPr>
              <a:t>[3] Abdulalem Ali, Shukor Abd Razak, Siti Hajar Othman, Taiseer Ab- dalla Elfadil Eisa, Arafat Al-Dhaqm, Maged Nasser, Tusneem Elhassan, Hashim Elshafie, and Abdu Saif. Financial fraud detection based on machine learning: a systematic literature review. Applied Sciences,12(19):9637, 2022. 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1800">
                <a:latin typeface="Times New Roman" panose="02020603050405020304" pitchFamily="18" charset="0"/>
                <a:cs typeface="Times New Roman" panose="02020603050405020304" pitchFamily="18" charset="0"/>
              </a:rPr>
              <a:t>[4] Credit card fraud detec- tion using machine learning algorithms. Procedia computer science, 165:631–641, 2019. 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1800">
                <a:latin typeface="Times New Roman" panose="02020603050405020304" pitchFamily="18" charset="0"/>
                <a:cs typeface="Times New Roman" panose="02020603050405020304" pitchFamily="18" charset="0"/>
              </a:rPr>
              <a:t>[5] Ella Mae Matsumura and Robert R Tucker. Fraud detection: A theoretical foundation. Accounting Review, pages 753–782, 1992. 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1800">
                <a:latin typeface="Times New Roman" panose="02020603050405020304" pitchFamily="18" charset="0"/>
                <a:cs typeface="Times New Roman" panose="02020603050405020304" pitchFamily="18" charset="0"/>
              </a:rPr>
              <a:t>[6] Min Seok Mok, So Young Sohn, and Yong Han Ju. Random effects logistic regression model for anomaly detection. expert systems with applications, 37(10):7162–7166, 2010.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1800">
                <a:latin typeface="Times New Roman" panose="02020603050405020304" pitchFamily="18" charset="0"/>
                <a:cs typeface="Times New Roman" panose="02020603050405020304" pitchFamily="18" charset="0"/>
              </a:rPr>
              <a:t> [7] Ruttala Sailusha, V Gnaneswar, R Ramesh, and G Ramakoteswara Rao. Credit card fraud detection using machine learning. In 2020 4th international conference on intelligent computing and control systems (ICICCS), pages 1264–1270. IEEE, 2020. 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9273" y="2939141"/>
            <a:ext cx="9144000" cy="944045"/>
          </a:xfrm>
        </p:spPr>
        <p:txBody>
          <a:bodyPr/>
          <a:lstStyle/>
          <a:p>
            <a:r>
              <a:rPr lang="en-GB" dirty="0" smtClean="0"/>
              <a:t>Thank-You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Outline</a:t>
            </a:r>
            <a:endParaRPr lang="en-US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Introduction to Project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Problem Formulation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Objectives of the work 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Methodology used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pc="-10" dirty="0">
                <a:latin typeface="Times New Roman" panose="02020603050405020304"/>
                <a:cs typeface="Times New Roman" panose="02020603050405020304"/>
              </a:rPr>
              <a:t>Results and Outputs</a:t>
            </a:r>
            <a:endParaRPr lang="en-US" spc="-1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pc="-10" dirty="0">
                <a:latin typeface="Times New Roman" panose="02020603050405020304"/>
                <a:cs typeface="Times New Roman" panose="02020603050405020304"/>
              </a:rPr>
              <a:t>Conclusion</a:t>
            </a:r>
            <a:endParaRPr lang="en-US" spc="-1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Future Scope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GB" dirty="0"/>
              <a:t>The main goal of this research is to develop an A</a:t>
            </a:r>
            <a:r>
              <a:rPr lang="en-IN" altLang="en-GB" dirty="0"/>
              <a:t>I-</a:t>
            </a:r>
            <a:r>
              <a:rPr lang="en-GB" dirty="0"/>
              <a:t>driven fraud model that can classify transactions as legitimate</a:t>
            </a:r>
            <a:r>
              <a:rPr lang="en-IN" altLang="en-GB" dirty="0"/>
              <a:t> </a:t>
            </a:r>
            <a:r>
              <a:rPr lang="en-GB" dirty="0"/>
              <a:t>or fraudulent, thereby reducing negative and bad situations.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 challenges include</a:t>
            </a:r>
            <a:r>
              <a:rPr lang="en-IN" altLang="en-GB" dirty="0"/>
              <a:t> </a:t>
            </a:r>
            <a:r>
              <a:rPr lang="en-GB" dirty="0"/>
              <a:t>a serious lack of classes available in the database, where</a:t>
            </a:r>
            <a:r>
              <a:rPr lang="en-IN" altLang="en-GB" dirty="0"/>
              <a:t> </a:t>
            </a:r>
            <a:r>
              <a:rPr lang="en-GB" dirty="0"/>
              <a:t>the number of legitimate transactions far exceeds the number</a:t>
            </a:r>
            <a:r>
              <a:rPr lang="en-IN" altLang="en-GB" dirty="0"/>
              <a:t> </a:t>
            </a:r>
            <a:r>
              <a:rPr lang="en-GB" dirty="0"/>
              <a:t>of fraudulent transactions.</a:t>
            </a:r>
            <a:endParaRPr lang="en-GB" dirty="0"/>
          </a:p>
          <a:p>
            <a:endParaRPr lang="en-GB" dirty="0"/>
          </a:p>
          <a:p>
            <a:r>
              <a:rPr lang="en-GB" dirty="0"/>
              <a:t>We have introduced a feature that allows</a:t>
            </a:r>
            <a:r>
              <a:rPr lang="en-IN" altLang="en-GB" dirty="0"/>
              <a:t> </a:t>
            </a:r>
            <a:r>
              <a:rPr lang="en-GB" dirty="0"/>
              <a:t>users to instantly submit transaction information and receive</a:t>
            </a:r>
            <a:r>
              <a:rPr lang="en-IN" altLang="en-GB" dirty="0"/>
              <a:t> </a:t>
            </a:r>
            <a:r>
              <a:rPr lang="en-GB" dirty="0"/>
              <a:t>fake personal transactions.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lang="en-IN" altLang="en-GB" dirty="0"/>
              <a:t>The </a:t>
            </a:r>
            <a:r>
              <a:rPr lang="en-GB" dirty="0"/>
              <a:t>project focuses on developing a machine learning model that can accurately classify credit card transactions as either legitimate or fraudulent based on historical transaction data.</a:t>
            </a:r>
            <a:endParaRPr lang="en-GB" dirty="0"/>
          </a:p>
          <a:p>
            <a:r>
              <a:rPr lang="en-GB" dirty="0"/>
              <a:t>The project uses a publicly available credit card fraud detection dataset, which contains anonymized transaction data along with a binary class label (0 for legitimate transactions and 1 for fraudulent transactions). Key steps include:  </a:t>
            </a:r>
            <a:endParaRPr lang="en-GB" dirty="0"/>
          </a:p>
          <a:p>
            <a:r>
              <a:rPr lang="en-GB" dirty="0"/>
              <a:t>Data Preprocessing: Checking for missing values, analyzing class distribution, and addressing class imbalance through sampling techniques. </a:t>
            </a:r>
            <a:endParaRPr lang="en-GB" dirty="0"/>
          </a:p>
          <a:p>
            <a:r>
              <a:rPr lang="en-GB" dirty="0"/>
              <a:t>Exploratory Data Analysis (EDA): Conducting a detailed EDA to understand the transaction patterns and relationships among features.  </a:t>
            </a:r>
            <a:endParaRPr lang="en-GB" dirty="0"/>
          </a:p>
          <a:p>
            <a:r>
              <a:rPr lang="en-GB" dirty="0"/>
              <a:t>Model Training and Evaluation: Training a logistic regression model, chosen for its interpretability, on a balanced dataset and evaluating it with metrics such as accuracy, precision, recall, F1-score, and confusion matrix.  </a:t>
            </a:r>
            <a:endParaRPr lang="en-GB" dirty="0"/>
          </a:p>
          <a:p>
            <a:r>
              <a:rPr lang="en-GB" dirty="0"/>
              <a:t>Real-Time Prediction Capability: Integrating a file upload feature that allows users to submit transaction data for fraud prediction.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  <a:r>
              <a:rPr lang="en-US"/>
              <a:t>of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GB" dirty="0">
                <a:sym typeface="+mn-ea"/>
              </a:rPr>
              <a:t>The main objectives of this project are to: </a:t>
            </a:r>
            <a:endParaRPr lang="en-GB" dirty="0">
              <a:sym typeface="+mn-ea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ym typeface="+mn-ea"/>
              </a:rPr>
              <a:t>1) accurately detect fraudulent transactions in a highly imbalanced dataset, 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ym typeface="+mn-ea"/>
              </a:rPr>
              <a:t>2) reduce false positives and false negatives to avoid inconveniencing legitimate customers, 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ym typeface="+mn-ea"/>
              </a:rPr>
              <a:t>3) address class imbalance using techniques like under-sampling and synthetic sampling (e.g., SMOTE), and 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ym typeface="+mn-ea"/>
              </a:rPr>
              <a:t>4) create a user-friendly interface that enables real-time predictions by allowing users to upload transaction data, simulating practical applications for financial institutions.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GB" b="1" dirty="0">
                <a:sym typeface="+mn-ea"/>
              </a:rPr>
              <a:t>The m</a:t>
            </a:r>
            <a:r>
              <a:rPr lang="en-IN" altLang="en-GB" b="1" dirty="0">
                <a:sym typeface="+mn-ea"/>
              </a:rPr>
              <a:t>ethodology used in </a:t>
            </a:r>
            <a:r>
              <a:rPr lang="en-GB" b="1" dirty="0">
                <a:sym typeface="+mn-ea"/>
              </a:rPr>
              <a:t>this project are</a:t>
            </a:r>
            <a:r>
              <a:rPr lang="en-IN" altLang="en-GB" b="1" dirty="0">
                <a:sym typeface="+mn-ea"/>
              </a:rPr>
              <a:t> to:</a:t>
            </a:r>
            <a:endParaRPr lang="en-IN" altLang="en-GB" b="1" dirty="0">
              <a:sym typeface="+mn-ea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GB" b="1" dirty="0">
                <a:sym typeface="+mn-ea"/>
              </a:rPr>
              <a:t> </a:t>
            </a:r>
            <a:endParaRPr lang="en-US" sz="1600" b="1" dirty="0"/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US" sz="1600" b="1" dirty="0"/>
              <a:t>Dataset Overview: The dataset from the UCI Repository includes 284,807 transactions with 31 features, and is highly imbalanced, with fraudulent transactions comprising only 0.17%.</a:t>
            </a:r>
            <a:endParaRPr lang="en-US" sz="1600" b="1" dirty="0"/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US" sz="1600" b="1" dirty="0"/>
              <a:t>Data Preprocessing: No missing values were present, so the dataset required no imputation. Class imbalance analysis indicated the need for undersampling or oversampling to improve the model’s predictive accuracy.</a:t>
            </a:r>
            <a:endParaRPr lang="en-US" sz="1600" b="1" dirty="0"/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US" sz="1600" b="1" dirty="0"/>
              <a:t>Model Selection: Logistic regression was chosen for its simplicity and interpretability, allowing for clear probability outputs and feature importance analysis in fraud detection.</a:t>
            </a:r>
            <a:endParaRPr lang="en-US" sz="1600" b="1" dirty="0"/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US" sz="1600" b="1" dirty="0"/>
              <a:t>Model Evaluation: Performance metrics included accuracy, precision, recall, F1-score, and a confusion matrix to ensure effective detection of fraudulent transactions within the imbalanced dataset.</a:t>
            </a:r>
            <a:endParaRPr lang="en-US" sz="1600" b="1" dirty="0"/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US" sz="1600" b="1" dirty="0"/>
              <a:t>Model Interpretability and Outlier Handling: Logistic regression coefficients were analyzed to interpret feature importance, and robust scaling was applied to reduce the influence of outliers, preserving critical fraud data.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7" name="Content Placeholder 6" descr="C:\Users\pravi\Downloads\WhatsApp Image 2024-11-12 at 23.35.23_219b61e9.jpgWhatsApp Image 2024-11-12 at 23.35.23_219b61e9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5000625" y="1414780"/>
            <a:ext cx="2674620" cy="52431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sz="2400" smtClean="0"/>
              <a:t>The project effectively develops a logistic regression-based fraud detection system that addresses class imbalance with techniques like SMOTE, achieves high precision and recall for identifying fraudulent transactions, includes real-time prediction capabilities, and suggests future improvements such as complex models and enhanced feature engineering for improved accuracy and adaptability.</a:t>
            </a:r>
            <a:endParaRPr sz="2400" smtClean="0"/>
          </a:p>
          <a:p>
            <a:pPr marL="0" indent="0">
              <a:buNone/>
            </a:pPr>
            <a:endParaRPr sz="2400" smtClean="0"/>
          </a:p>
          <a:p>
            <a:pPr marL="0" indent="0">
              <a:buNone/>
            </a:pPr>
            <a:endParaRPr sz="2400" smtClean="0"/>
          </a:p>
          <a:p>
            <a:pPr marL="0" indent="0">
              <a:buNone/>
            </a:pPr>
            <a:endParaRPr sz="2400" smtClean="0"/>
          </a:p>
          <a:p>
            <a:pPr marL="0" indent="0">
              <a:buNone/>
            </a:pPr>
            <a:endParaRPr sz="2400" smtClean="0"/>
          </a:p>
          <a:p>
            <a:pPr marL="0" indent="0">
              <a:buNone/>
            </a:pPr>
            <a:endParaRPr sz="2400" smtClean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5" name="Picture 4" descr="C:\Users\pravi\Downloads\WhatsApp Image 2024-11-12 at 22.34.53_e59c49bb.jpgWhatsApp Image 2024-11-12 at 22.34.53_e59c49bb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8266" y="3287538"/>
            <a:ext cx="3976370" cy="3307080"/>
          </a:xfrm>
          <a:prstGeom prst="rect">
            <a:avLst/>
          </a:prstGeom>
        </p:spPr>
      </p:pic>
      <p:pic>
        <p:nvPicPr>
          <p:cNvPr id="6" name="Picture 5" descr="C:\Users\pravi\Downloads\WhatsApp Image 2024-11-12 at 22.34.53_17e0c7ee.jpgWhatsApp Image 2024-11-12 at 22.34.53_17e0c7e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70124" y="3719974"/>
            <a:ext cx="4311015" cy="1830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In conclusion, this project demonstrates that machine learning, specifically logistic regression, provides a robust foundation for credit card fraud detection. With careful data preprocessing and balancing techniques, this approach shows strong potential for integration into real-world financial systems, where it can aid in preventing fraud and safeguarding customers and institutions from financial losses.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0</TotalTime>
  <Words>6739</Words>
  <Application>WPS Presentation</Application>
  <PresentationFormat>Widescreen</PresentationFormat>
  <Paragraphs>137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King</vt:lpstr>
      <vt:lpstr>AMGDT</vt:lpstr>
      <vt:lpstr>Casper</vt:lpstr>
      <vt:lpstr>AmdtSymbols</vt:lpstr>
      <vt:lpstr>Karla</vt:lpstr>
      <vt:lpstr>Times New Roman</vt:lpstr>
      <vt:lpstr>Arial Black</vt:lpstr>
      <vt:lpstr>Times New Roman</vt:lpstr>
      <vt:lpstr>Microsoft YaHei</vt:lpstr>
      <vt:lpstr>Arial Unicode MS</vt:lpstr>
      <vt:lpstr>Calibri Light</vt:lpstr>
      <vt:lpstr>Calibri</vt:lpstr>
      <vt:lpstr>1_Office Theme</vt:lpstr>
      <vt:lpstr>2_Office Theme</vt:lpstr>
      <vt:lpstr>Contents Slide Master</vt:lpstr>
      <vt:lpstr>PowerPoint 演示文稿</vt:lpstr>
      <vt:lpstr>Outline</vt:lpstr>
      <vt:lpstr>Introduction to Project</vt:lpstr>
      <vt:lpstr>Problem Formulation</vt:lpstr>
      <vt:lpstr>Objectives of the Work</vt:lpstr>
      <vt:lpstr>Methodology used</vt:lpstr>
      <vt:lpstr>Methodology used</vt:lpstr>
      <vt:lpstr>Results and Outputs</vt:lpstr>
      <vt:lpstr>Conclusion</vt:lpstr>
      <vt:lpstr>Future Scope</vt:lpstr>
      <vt:lpstr>PowerPoint 演示文稿</vt:lpstr>
      <vt:lpstr>References</vt:lpstr>
      <vt:lpstr>Thank-You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pravi</cp:lastModifiedBy>
  <cp:revision>502</cp:revision>
  <dcterms:created xsi:type="dcterms:W3CDTF">2019-01-09T10:33:00Z</dcterms:created>
  <dcterms:modified xsi:type="dcterms:W3CDTF">2024-11-13T16:36:40Z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28B2A67FA2C94526A84C9072996EB761</vt:lpwstr>
  </property>
  <property fmtid="{D5CDD505-2E9C-101B-9397-08002B2CF9AE}" pid="3" name="KSOProductBuildVer">
    <vt:lpwstr>1033-11.2.0.11537</vt:lpwstr>
  </property>
</Properties>
</file>