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45"/>
  </p:notesMasterIdLst>
  <p:sldIdLst>
    <p:sldId id="278" r:id="rId2"/>
    <p:sldId id="294" r:id="rId3"/>
    <p:sldId id="280" r:id="rId4"/>
    <p:sldId id="281" r:id="rId5"/>
    <p:sldId id="295" r:id="rId6"/>
    <p:sldId id="296" r:id="rId7"/>
    <p:sldId id="308" r:id="rId8"/>
    <p:sldId id="306" r:id="rId9"/>
    <p:sldId id="282" r:id="rId10"/>
    <p:sldId id="297" r:id="rId11"/>
    <p:sldId id="300" r:id="rId12"/>
    <p:sldId id="290" r:id="rId13"/>
    <p:sldId id="302" r:id="rId14"/>
    <p:sldId id="301" r:id="rId15"/>
    <p:sldId id="303" r:id="rId16"/>
    <p:sldId id="304" r:id="rId17"/>
    <p:sldId id="305" r:id="rId18"/>
    <p:sldId id="310" r:id="rId19"/>
    <p:sldId id="311" r:id="rId20"/>
    <p:sldId id="312" r:id="rId21"/>
    <p:sldId id="313" r:id="rId22"/>
    <p:sldId id="314" r:id="rId23"/>
    <p:sldId id="315" r:id="rId24"/>
    <p:sldId id="317" r:id="rId25"/>
    <p:sldId id="318" r:id="rId26"/>
    <p:sldId id="319" r:id="rId27"/>
    <p:sldId id="320" r:id="rId28"/>
    <p:sldId id="321" r:id="rId29"/>
    <p:sldId id="331" r:id="rId30"/>
    <p:sldId id="332" r:id="rId31"/>
    <p:sldId id="316" r:id="rId32"/>
    <p:sldId id="333" r:id="rId33"/>
    <p:sldId id="334" r:id="rId34"/>
    <p:sldId id="322" r:id="rId35"/>
    <p:sldId id="323" r:id="rId36"/>
    <p:sldId id="325" r:id="rId37"/>
    <p:sldId id="326" r:id="rId38"/>
    <p:sldId id="327" r:id="rId39"/>
    <p:sldId id="330" r:id="rId40"/>
    <p:sldId id="309" r:id="rId41"/>
    <p:sldId id="292" r:id="rId42"/>
    <p:sldId id="307" r:id="rId43"/>
    <p:sldId id="293"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09" autoAdjust="0"/>
  </p:normalViewPr>
  <p:slideViewPr>
    <p:cSldViewPr snapToGrid="0" snapToObjects="1">
      <p:cViewPr varScale="1">
        <p:scale>
          <a:sx n="80" d="100"/>
          <a:sy n="80" d="100"/>
        </p:scale>
        <p:origin x="100" y="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 Id="rId5" Type="http://schemas.openxmlformats.org/officeDocument/2006/relationships/image" Target="../media/image21.jpe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582433"/>
            <a:ext cx="5385816" cy="3207954"/>
          </a:xfrm>
        </p:spPr>
        <p:txBody>
          <a:bodyPr/>
          <a:lstStyle/>
          <a:p>
            <a:r>
              <a:rPr lang="en-IN" dirty="0"/>
              <a:t>AUTOMATIC FARE GENERATION SYSTEM FOR PARKING LOTS</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7D4646E-03A0-CF9C-F046-17A566089921}"/>
              </a:ext>
            </a:extLst>
          </p:cNvPr>
          <p:cNvSpPr>
            <a:spLocks noGrp="1"/>
          </p:cNvSpPr>
          <p:nvPr>
            <p:ph type="title"/>
          </p:nvPr>
        </p:nvSpPr>
        <p:spPr/>
        <p:txBody>
          <a:bodyPr/>
          <a:lstStyle/>
          <a:p>
            <a:endParaRPr lang="en-IN"/>
          </a:p>
        </p:txBody>
      </p:sp>
      <p:sp>
        <p:nvSpPr>
          <p:cNvPr id="12" name="Content Placeholder 11">
            <a:extLst>
              <a:ext uri="{FF2B5EF4-FFF2-40B4-BE49-F238E27FC236}">
                <a16:creationId xmlns:a16="http://schemas.microsoft.com/office/drawing/2014/main" id="{1D1204DD-B5EF-0207-885A-00A09244AB7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AA3A550-B33C-9B98-045F-04778FB1E5E0}"/>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598BD0F7-D4FD-A4BC-CEF6-CE4593B8A958}"/>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0" name="Picture 9">
            <a:extLst>
              <a:ext uri="{FF2B5EF4-FFF2-40B4-BE49-F238E27FC236}">
                <a16:creationId xmlns:a16="http://schemas.microsoft.com/office/drawing/2014/main" id="{5DD3CEB0-2DCA-A2F8-8E96-99F3B62815FA}"/>
              </a:ext>
            </a:extLst>
          </p:cNvPr>
          <p:cNvPicPr>
            <a:picLocks noChangeAspect="1"/>
          </p:cNvPicPr>
          <p:nvPr/>
        </p:nvPicPr>
        <p:blipFill rotWithShape="1">
          <a:blip r:embed="rId2"/>
          <a:srcRect l="26484" t="27868" r="27458" b="8504"/>
          <a:stretch/>
        </p:blipFill>
        <p:spPr>
          <a:xfrm>
            <a:off x="4184904" y="934720"/>
            <a:ext cx="7748016" cy="5868081"/>
          </a:xfrm>
          <a:prstGeom prst="rect">
            <a:avLst/>
          </a:prstGeom>
        </p:spPr>
      </p:pic>
    </p:spTree>
    <p:extLst>
      <p:ext uri="{BB962C8B-B14F-4D97-AF65-F5344CB8AC3E}">
        <p14:creationId xmlns:p14="http://schemas.microsoft.com/office/powerpoint/2010/main" val="25526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29E694-283C-0B43-213C-6596B0F46C5C}"/>
              </a:ext>
            </a:extLst>
          </p:cNvPr>
          <p:cNvSpPr>
            <a:spLocks noGrp="1"/>
          </p:cNvSpPr>
          <p:nvPr>
            <p:ph type="title"/>
          </p:nvPr>
        </p:nvSpPr>
        <p:spPr>
          <a:xfrm>
            <a:off x="499491" y="2536888"/>
            <a:ext cx="6139434" cy="1784223"/>
          </a:xfrm>
        </p:spPr>
        <p:txBody>
          <a:bodyPr/>
          <a:lstStyle/>
          <a:p>
            <a:r>
              <a:rPr lang="en-US" dirty="0"/>
              <a:t>Hardware components</a:t>
            </a: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82156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15" name="image2.jpeg">
            <a:extLst>
              <a:ext uri="{FF2B5EF4-FFF2-40B4-BE49-F238E27FC236}">
                <a16:creationId xmlns:a16="http://schemas.microsoft.com/office/drawing/2014/main" id="{725191A7-95C6-C752-30FF-75BCFDDD309F}"/>
              </a:ext>
            </a:extLst>
          </p:cNvPr>
          <p:cNvPicPr>
            <a:picLocks noChangeAspect="1"/>
          </p:cNvPicPr>
          <p:nvPr/>
        </p:nvPicPr>
        <p:blipFill>
          <a:blip r:embed="rId2" cstate="print"/>
          <a:stretch>
            <a:fillRect/>
          </a:stretch>
        </p:blipFill>
        <p:spPr>
          <a:xfrm>
            <a:off x="8208645" y="2602561"/>
            <a:ext cx="3724275" cy="2571750"/>
          </a:xfrm>
          <a:prstGeom prst="rect">
            <a:avLst/>
          </a:prstGeom>
        </p:spPr>
      </p:pic>
      <p:sp>
        <p:nvSpPr>
          <p:cNvPr id="16" name="TextBox 15">
            <a:extLst>
              <a:ext uri="{FF2B5EF4-FFF2-40B4-BE49-F238E27FC236}">
                <a16:creationId xmlns:a16="http://schemas.microsoft.com/office/drawing/2014/main" id="{C29F19E7-F84E-12C6-67AD-DF7E96C41942}"/>
              </a:ext>
            </a:extLst>
          </p:cNvPr>
          <p:cNvSpPr txBox="1"/>
          <p:nvPr/>
        </p:nvSpPr>
        <p:spPr>
          <a:xfrm>
            <a:off x="3814762" y="731520"/>
            <a:ext cx="6505576" cy="769441"/>
          </a:xfrm>
          <a:prstGeom prst="rect">
            <a:avLst/>
          </a:prstGeom>
          <a:noFill/>
        </p:spPr>
        <p:txBody>
          <a:bodyPr wrap="square" rtlCol="0">
            <a:spAutoFit/>
          </a:bodyPr>
          <a:lstStyle/>
          <a:p>
            <a:r>
              <a:rPr lang="en-IN" sz="4400" b="1" dirty="0">
                <a:solidFill>
                  <a:schemeClr val="bg1">
                    <a:lumMod val="50000"/>
                  </a:schemeClr>
                </a:solidFill>
              </a:rPr>
              <a:t>Raspberry Pi 3</a:t>
            </a:r>
          </a:p>
        </p:txBody>
      </p:sp>
      <p:sp>
        <p:nvSpPr>
          <p:cNvPr id="17" name="TextBox 16">
            <a:extLst>
              <a:ext uri="{FF2B5EF4-FFF2-40B4-BE49-F238E27FC236}">
                <a16:creationId xmlns:a16="http://schemas.microsoft.com/office/drawing/2014/main" id="{60EC6E64-261A-A06D-DFA1-D1E215956444}"/>
              </a:ext>
            </a:extLst>
          </p:cNvPr>
          <p:cNvSpPr txBox="1"/>
          <p:nvPr/>
        </p:nvSpPr>
        <p:spPr>
          <a:xfrm>
            <a:off x="3814762" y="2311989"/>
            <a:ext cx="4133088" cy="2862322"/>
          </a:xfrm>
          <a:prstGeom prst="rect">
            <a:avLst/>
          </a:prstGeom>
          <a:noFill/>
        </p:spPr>
        <p:txBody>
          <a:bodyPr wrap="square" rtlCol="0">
            <a:spAutoFit/>
          </a:bodyPr>
          <a:lstStyle/>
          <a:p>
            <a:r>
              <a:rPr lang="en-US" dirty="0"/>
              <a:t>Raspberry Pi is a series of small single-board computers developed in the United Kingdom by the Raspberry Pi Foundation to promote the teaching of basic computer science in schools and in developing countries. It is an SoC (System on chip), which integrates all the components of a computer or other electronic systems on a single chip like a GPU, </a:t>
            </a:r>
            <a:r>
              <a:rPr lang="en-US" dirty="0" err="1"/>
              <a:t>Wifi</a:t>
            </a:r>
            <a:r>
              <a:rPr lang="en-US" dirty="0"/>
              <a:t>-Module etc.</a:t>
            </a:r>
            <a:endParaRPr lang="en-IN" dirty="0"/>
          </a:p>
        </p:txBody>
      </p:sp>
    </p:spTree>
    <p:extLst>
      <p:ext uri="{BB962C8B-B14F-4D97-AF65-F5344CB8AC3E}">
        <p14:creationId xmlns:p14="http://schemas.microsoft.com/office/powerpoint/2010/main" val="234834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16" name="TextBox 15">
            <a:extLst>
              <a:ext uri="{FF2B5EF4-FFF2-40B4-BE49-F238E27FC236}">
                <a16:creationId xmlns:a16="http://schemas.microsoft.com/office/drawing/2014/main" id="{C29F19E7-F84E-12C6-67AD-DF7E96C41942}"/>
              </a:ext>
            </a:extLst>
          </p:cNvPr>
          <p:cNvSpPr txBox="1"/>
          <p:nvPr/>
        </p:nvSpPr>
        <p:spPr>
          <a:xfrm>
            <a:off x="3814761" y="731520"/>
            <a:ext cx="7224713" cy="1446550"/>
          </a:xfrm>
          <a:prstGeom prst="rect">
            <a:avLst/>
          </a:prstGeom>
          <a:noFill/>
        </p:spPr>
        <p:txBody>
          <a:bodyPr wrap="square" rtlCol="0">
            <a:spAutoFit/>
          </a:bodyPr>
          <a:lstStyle/>
          <a:p>
            <a:r>
              <a:rPr lang="en-IN" sz="4400" b="1" dirty="0">
                <a:solidFill>
                  <a:schemeClr val="bg1">
                    <a:lumMod val="50000"/>
                  </a:schemeClr>
                </a:solidFill>
              </a:rPr>
              <a:t>Ultrasonic Sensor (HC-SR04)</a:t>
            </a:r>
          </a:p>
        </p:txBody>
      </p:sp>
      <p:sp>
        <p:nvSpPr>
          <p:cNvPr id="17" name="TextBox 16">
            <a:extLst>
              <a:ext uri="{FF2B5EF4-FFF2-40B4-BE49-F238E27FC236}">
                <a16:creationId xmlns:a16="http://schemas.microsoft.com/office/drawing/2014/main" id="{60EC6E64-261A-A06D-DFA1-D1E215956444}"/>
              </a:ext>
            </a:extLst>
          </p:cNvPr>
          <p:cNvSpPr txBox="1"/>
          <p:nvPr/>
        </p:nvSpPr>
        <p:spPr>
          <a:xfrm>
            <a:off x="3814761" y="2802255"/>
            <a:ext cx="4133088" cy="2862322"/>
          </a:xfrm>
          <a:prstGeom prst="rect">
            <a:avLst/>
          </a:prstGeom>
          <a:noFill/>
        </p:spPr>
        <p:txBody>
          <a:bodyPr wrap="square" rtlCol="0">
            <a:spAutoFit/>
          </a:bodyPr>
          <a:lstStyle/>
          <a:p>
            <a:r>
              <a:rPr lang="en-US" dirty="0"/>
              <a:t>The human ear can hear sound frequency around 20HZ ~ 20KHZ, and ultrasonic is the sound wave</a:t>
            </a:r>
          </a:p>
          <a:p>
            <a:r>
              <a:rPr lang="en-US" dirty="0"/>
              <a:t>beyond the human ability of 20KHZ.[21] HC-SR04 is an ultrasonic ranging module that provides 2 cm</a:t>
            </a:r>
          </a:p>
          <a:p>
            <a:r>
              <a:rPr lang="en-US" dirty="0"/>
              <a:t>to 400 cm non-contact measurement function. The ranging accuracy can reach to 3mm and effectual angle is &lt; 15°. It can be powered from a 5V power supply.</a:t>
            </a:r>
            <a:endParaRPr lang="en-IN" dirty="0"/>
          </a:p>
        </p:txBody>
      </p:sp>
      <p:pic>
        <p:nvPicPr>
          <p:cNvPr id="3" name="Picture 2">
            <a:extLst>
              <a:ext uri="{FF2B5EF4-FFF2-40B4-BE49-F238E27FC236}">
                <a16:creationId xmlns:a16="http://schemas.microsoft.com/office/drawing/2014/main" id="{A49E60B3-B7E4-6466-D400-F52D8E0A651F}"/>
              </a:ext>
            </a:extLst>
          </p:cNvPr>
          <p:cNvPicPr>
            <a:picLocks noChangeAspect="1"/>
          </p:cNvPicPr>
          <p:nvPr/>
        </p:nvPicPr>
        <p:blipFill>
          <a:blip r:embed="rId2"/>
          <a:stretch>
            <a:fillRect/>
          </a:stretch>
        </p:blipFill>
        <p:spPr>
          <a:xfrm>
            <a:off x="8069274" y="3110418"/>
            <a:ext cx="3863646" cy="2245995"/>
          </a:xfrm>
          <a:prstGeom prst="rect">
            <a:avLst/>
          </a:prstGeom>
        </p:spPr>
      </p:pic>
    </p:spTree>
    <p:extLst>
      <p:ext uri="{BB962C8B-B14F-4D97-AF65-F5344CB8AC3E}">
        <p14:creationId xmlns:p14="http://schemas.microsoft.com/office/powerpoint/2010/main" val="367760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6" name="TextBox 15">
            <a:extLst>
              <a:ext uri="{FF2B5EF4-FFF2-40B4-BE49-F238E27FC236}">
                <a16:creationId xmlns:a16="http://schemas.microsoft.com/office/drawing/2014/main" id="{C29F19E7-F84E-12C6-67AD-DF7E96C41942}"/>
              </a:ext>
            </a:extLst>
          </p:cNvPr>
          <p:cNvSpPr txBox="1"/>
          <p:nvPr/>
        </p:nvSpPr>
        <p:spPr>
          <a:xfrm>
            <a:off x="3814762" y="1255838"/>
            <a:ext cx="6505576" cy="769441"/>
          </a:xfrm>
          <a:prstGeom prst="rect">
            <a:avLst/>
          </a:prstGeom>
          <a:noFill/>
        </p:spPr>
        <p:txBody>
          <a:bodyPr wrap="square" rtlCol="0">
            <a:spAutoFit/>
          </a:bodyPr>
          <a:lstStyle/>
          <a:p>
            <a:r>
              <a:rPr lang="en-IN" sz="4400" b="1" dirty="0">
                <a:solidFill>
                  <a:schemeClr val="bg1">
                    <a:lumMod val="50000"/>
                  </a:schemeClr>
                </a:solidFill>
              </a:rPr>
              <a:t>DC MOTOR</a:t>
            </a:r>
          </a:p>
        </p:txBody>
      </p:sp>
      <p:sp>
        <p:nvSpPr>
          <p:cNvPr id="17" name="TextBox 16">
            <a:extLst>
              <a:ext uri="{FF2B5EF4-FFF2-40B4-BE49-F238E27FC236}">
                <a16:creationId xmlns:a16="http://schemas.microsoft.com/office/drawing/2014/main" id="{60EC6E64-261A-A06D-DFA1-D1E215956444}"/>
              </a:ext>
            </a:extLst>
          </p:cNvPr>
          <p:cNvSpPr txBox="1"/>
          <p:nvPr/>
        </p:nvSpPr>
        <p:spPr>
          <a:xfrm>
            <a:off x="3814762" y="3398852"/>
            <a:ext cx="4133088" cy="1477328"/>
          </a:xfrm>
          <a:prstGeom prst="rect">
            <a:avLst/>
          </a:prstGeom>
          <a:noFill/>
        </p:spPr>
        <p:txBody>
          <a:bodyPr wrap="square" rtlCol="0">
            <a:spAutoFit/>
          </a:bodyPr>
          <a:lstStyle/>
          <a:p>
            <a:r>
              <a:rPr lang="en-US" dirty="0"/>
              <a:t>A DC motor in simple words is a device that converts electrical energy (direct current system) into mechanical energy. The direction of current is given by the Fleming's Left Hand Rule.</a:t>
            </a:r>
            <a:endParaRPr lang="en-IN" dirty="0"/>
          </a:p>
        </p:txBody>
      </p:sp>
      <p:pic>
        <p:nvPicPr>
          <p:cNvPr id="2" name="image5.jpeg">
            <a:extLst>
              <a:ext uri="{FF2B5EF4-FFF2-40B4-BE49-F238E27FC236}">
                <a16:creationId xmlns:a16="http://schemas.microsoft.com/office/drawing/2014/main" id="{C529C6DF-CE9B-2566-C661-EF7A1B8138A4}"/>
              </a:ext>
            </a:extLst>
          </p:cNvPr>
          <p:cNvPicPr>
            <a:picLocks noChangeAspect="1"/>
          </p:cNvPicPr>
          <p:nvPr/>
        </p:nvPicPr>
        <p:blipFill>
          <a:blip r:embed="rId2" cstate="print"/>
          <a:stretch>
            <a:fillRect/>
          </a:stretch>
        </p:blipFill>
        <p:spPr>
          <a:xfrm>
            <a:off x="8339327" y="3057592"/>
            <a:ext cx="3593593" cy="2159849"/>
          </a:xfrm>
          <a:prstGeom prst="rect">
            <a:avLst/>
          </a:prstGeom>
        </p:spPr>
      </p:pic>
    </p:spTree>
    <p:extLst>
      <p:ext uri="{BB962C8B-B14F-4D97-AF65-F5344CB8AC3E}">
        <p14:creationId xmlns:p14="http://schemas.microsoft.com/office/powerpoint/2010/main" val="269234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29E694-283C-0B43-213C-6596B0F46C5C}"/>
              </a:ext>
            </a:extLst>
          </p:cNvPr>
          <p:cNvSpPr>
            <a:spLocks noGrp="1"/>
          </p:cNvSpPr>
          <p:nvPr>
            <p:ph type="title"/>
          </p:nvPr>
        </p:nvSpPr>
        <p:spPr>
          <a:xfrm>
            <a:off x="670941" y="2536888"/>
            <a:ext cx="6139434" cy="1784223"/>
          </a:xfrm>
        </p:spPr>
        <p:txBody>
          <a:bodyPr/>
          <a:lstStyle/>
          <a:p>
            <a:r>
              <a:rPr lang="en-US" dirty="0"/>
              <a:t>SOFTWARE DETAILS </a:t>
            </a: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50205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16</a:t>
            </a:fld>
            <a:endParaRPr lang="en-US" dirty="0"/>
          </a:p>
        </p:txBody>
      </p:sp>
      <p:graphicFrame>
        <p:nvGraphicFramePr>
          <p:cNvPr id="3" name="Table 3">
            <a:extLst>
              <a:ext uri="{FF2B5EF4-FFF2-40B4-BE49-F238E27FC236}">
                <a16:creationId xmlns:a16="http://schemas.microsoft.com/office/drawing/2014/main" id="{023D0DBF-C9B3-FBEC-5011-F0095F889D46}"/>
              </a:ext>
            </a:extLst>
          </p:cNvPr>
          <p:cNvGraphicFramePr>
            <a:graphicFrameLocks noGrp="1"/>
          </p:cNvGraphicFramePr>
          <p:nvPr/>
        </p:nvGraphicFramePr>
        <p:xfrm>
          <a:off x="3679825" y="839257"/>
          <a:ext cx="8128000" cy="5486400"/>
        </p:xfrm>
        <a:graphic>
          <a:graphicData uri="http://schemas.openxmlformats.org/drawingml/2006/table">
            <a:tbl>
              <a:tblPr bandRow="1">
                <a:tableStyleId>{BC89EF96-8CEA-46FF-86C4-4CE0E7609802}</a:tableStyleId>
              </a:tblPr>
              <a:tblGrid>
                <a:gridCol w="2959100">
                  <a:extLst>
                    <a:ext uri="{9D8B030D-6E8A-4147-A177-3AD203B41FA5}">
                      <a16:colId xmlns:a16="http://schemas.microsoft.com/office/drawing/2014/main" val="3178816150"/>
                    </a:ext>
                  </a:extLst>
                </a:gridCol>
                <a:gridCol w="5168900">
                  <a:extLst>
                    <a:ext uri="{9D8B030D-6E8A-4147-A177-3AD203B41FA5}">
                      <a16:colId xmlns:a16="http://schemas.microsoft.com/office/drawing/2014/main" val="3675808286"/>
                    </a:ext>
                  </a:extLst>
                </a:gridCol>
              </a:tblGrid>
              <a:tr h="370840">
                <a:tc>
                  <a:txBody>
                    <a:bodyPr/>
                    <a:lstStyle/>
                    <a:p>
                      <a:pPr algn="ctr"/>
                      <a:r>
                        <a:rPr lang="en-US" dirty="0"/>
                        <a:t>TENSORFLOW</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a:t>TensorFlow is an open source software library for high performance numerical computation, originally developed by researchers and engineers from the Google Brain team within Google’s AI organization, it comes with strong support for machine learning and deep learning.</a:t>
                      </a:r>
                    </a:p>
                    <a:p>
                      <a:pPr algn="l"/>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0416532"/>
                  </a:ext>
                </a:extLst>
              </a:tr>
              <a:tr h="370840">
                <a:tc>
                  <a:txBody>
                    <a:bodyPr/>
                    <a:lstStyle/>
                    <a:p>
                      <a:pPr algn="ctr"/>
                      <a:r>
                        <a:rPr lang="en-US" dirty="0"/>
                        <a:t>KERAS</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err="1"/>
                        <a:t>Keras</a:t>
                      </a:r>
                      <a:r>
                        <a:rPr lang="en-US" dirty="0"/>
                        <a:t> is a high-level neural networks API, written in Python and capable of running on top of TensorFlow, CNTK, or Theano, two of the top numerical platforms in that provide the basis for Deep Learning research and development.</a:t>
                      </a:r>
                    </a:p>
                    <a:p>
                      <a:pPr algn="l"/>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8176263"/>
                  </a:ext>
                </a:extLst>
              </a:tr>
              <a:tr h="370840">
                <a:tc>
                  <a:txBody>
                    <a:bodyPr/>
                    <a:lstStyle/>
                    <a:p>
                      <a:pPr algn="ctr"/>
                      <a:r>
                        <a:rPr lang="en-US" dirty="0"/>
                        <a:t>PYTHON 3.6.4</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a:t>Python is an interpreted high-level programming language for general-purpose programming. It supports multiple programming paradigms, including object-oriented, imperative, functional and procedural, and has a large and comprehensive standard library.</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9404372"/>
                  </a:ext>
                </a:extLst>
              </a:tr>
            </a:tbl>
          </a:graphicData>
        </a:graphic>
      </p:graphicFrame>
    </p:spTree>
    <p:extLst>
      <p:ext uri="{BB962C8B-B14F-4D97-AF65-F5344CB8AC3E}">
        <p14:creationId xmlns:p14="http://schemas.microsoft.com/office/powerpoint/2010/main" val="399901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3" name="Table 3">
            <a:extLst>
              <a:ext uri="{FF2B5EF4-FFF2-40B4-BE49-F238E27FC236}">
                <a16:creationId xmlns:a16="http://schemas.microsoft.com/office/drawing/2014/main" id="{28306BA5-4518-AA87-F0B1-47205D9C7C0A}"/>
              </a:ext>
            </a:extLst>
          </p:cNvPr>
          <p:cNvGraphicFramePr>
            <a:graphicFrameLocks noGrp="1"/>
          </p:cNvGraphicFramePr>
          <p:nvPr/>
        </p:nvGraphicFramePr>
        <p:xfrm>
          <a:off x="3679825" y="1554480"/>
          <a:ext cx="8128000" cy="3749040"/>
        </p:xfrm>
        <a:graphic>
          <a:graphicData uri="http://schemas.openxmlformats.org/drawingml/2006/table">
            <a:tbl>
              <a:tblPr bandRow="1">
                <a:tableStyleId>{BC89EF96-8CEA-46FF-86C4-4CE0E7609802}</a:tableStyleId>
              </a:tblPr>
              <a:tblGrid>
                <a:gridCol w="2930525">
                  <a:extLst>
                    <a:ext uri="{9D8B030D-6E8A-4147-A177-3AD203B41FA5}">
                      <a16:colId xmlns:a16="http://schemas.microsoft.com/office/drawing/2014/main" val="3178816150"/>
                    </a:ext>
                  </a:extLst>
                </a:gridCol>
                <a:gridCol w="5197475">
                  <a:extLst>
                    <a:ext uri="{9D8B030D-6E8A-4147-A177-3AD203B41FA5}">
                      <a16:colId xmlns:a16="http://schemas.microsoft.com/office/drawing/2014/main" val="3675808286"/>
                    </a:ext>
                  </a:extLst>
                </a:gridCol>
              </a:tblGrid>
              <a:tr h="370840">
                <a:tc>
                  <a:txBody>
                    <a:bodyPr/>
                    <a:lstStyle/>
                    <a:p>
                      <a:pPr algn="ctr"/>
                      <a:r>
                        <a:rPr lang="en-US" dirty="0"/>
                        <a:t>ANACONDA</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a:t>Anaconda is a free and open source distribution of the Python and R programming languages for data science and machine learning related applications, that aims to simplify package management and deployment. </a:t>
                      </a:r>
                    </a:p>
                    <a:p>
                      <a:pPr algn="l"/>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0416532"/>
                  </a:ext>
                </a:extLst>
              </a:tr>
              <a:tr h="370840">
                <a:tc>
                  <a:txBody>
                    <a:bodyPr/>
                    <a:lstStyle/>
                    <a:p>
                      <a:pPr algn="ctr"/>
                      <a:r>
                        <a:rPr lang="en-US" dirty="0"/>
                        <a:t>GITLAB</a:t>
                      </a:r>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dirty="0"/>
                        <a:t>GitLab is the leading integrated product for modern software development. It connects issue management, version control, code review, CI, CD, and monitors into a single, easy-to-install application which helps teams go faster from planning to monitoring. </a:t>
                      </a:r>
                    </a:p>
                    <a:p>
                      <a:pPr algn="l"/>
                      <a:endParaRPr lang="en-IN"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8176263"/>
                  </a:ext>
                </a:extLst>
              </a:tr>
            </a:tbl>
          </a:graphicData>
        </a:graphic>
      </p:graphicFrame>
    </p:spTree>
    <p:extLst>
      <p:ext uri="{BB962C8B-B14F-4D97-AF65-F5344CB8AC3E}">
        <p14:creationId xmlns:p14="http://schemas.microsoft.com/office/powerpoint/2010/main" val="76121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5E26B0-D077-D4A7-0B7E-5D2C95175FAA}"/>
              </a:ext>
            </a:extLst>
          </p:cNvPr>
          <p:cNvSpPr>
            <a:spLocks noGrp="1"/>
          </p:cNvSpPr>
          <p:nvPr>
            <p:ph type="title"/>
          </p:nvPr>
        </p:nvSpPr>
        <p:spPr>
          <a:xfrm>
            <a:off x="4919472" y="3052953"/>
            <a:ext cx="7013448" cy="1627632"/>
          </a:xfrm>
        </p:spPr>
        <p:txBody>
          <a:bodyPr/>
          <a:lstStyle/>
          <a:p>
            <a:pPr algn="ctr"/>
            <a:r>
              <a:rPr lang="en-US" dirty="0"/>
              <a:t>OBJECT DETECTION</a:t>
            </a:r>
            <a:endParaRPr lang="en-IN" dirty="0"/>
          </a:p>
        </p:txBody>
      </p:sp>
      <p:sp>
        <p:nvSpPr>
          <p:cNvPr id="5" name="Slide Number Placeholder 4">
            <a:extLst>
              <a:ext uri="{FF2B5EF4-FFF2-40B4-BE49-F238E27FC236}">
                <a16:creationId xmlns:a16="http://schemas.microsoft.com/office/drawing/2014/main" id="{5F2990F7-DDBD-7FE4-EB3E-47D7FEF983BC}"/>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Footer Placeholder 3">
            <a:extLst>
              <a:ext uri="{FF2B5EF4-FFF2-40B4-BE49-F238E27FC236}">
                <a16:creationId xmlns:a16="http://schemas.microsoft.com/office/drawing/2014/main" id="{997B9069-D1BF-E533-C5EF-5E2EA488EC3B}"/>
              </a:ext>
            </a:extLst>
          </p:cNvPr>
          <p:cNvSpPr>
            <a:spLocks noGrp="1"/>
          </p:cNvSpPr>
          <p:nvPr>
            <p:ph type="ftr" sz="quarter" idx="4294967295"/>
          </p:nvPr>
        </p:nvSpPr>
        <p:spPr>
          <a:xfrm>
            <a:off x="0" y="457200"/>
            <a:ext cx="3200400" cy="274638"/>
          </a:xfrm>
        </p:spPr>
        <p:txBody>
          <a:bodyPr/>
          <a:lstStyle/>
          <a:p>
            <a:r>
              <a:rPr lang="en-IN" dirty="0"/>
              <a:t>AUTOMATIC FARE GENERATION SYSTEM FOR PARKING LOTS</a:t>
            </a:r>
            <a:endParaRPr lang="en-US" dirty="0"/>
          </a:p>
        </p:txBody>
      </p:sp>
    </p:spTree>
    <p:extLst>
      <p:ext uri="{BB962C8B-B14F-4D97-AF65-F5344CB8AC3E}">
        <p14:creationId xmlns:p14="http://schemas.microsoft.com/office/powerpoint/2010/main" val="176894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7C8089-D418-7118-5DDE-4E8673AC7950}"/>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17" name="image9.jpeg">
            <a:extLst>
              <a:ext uri="{FF2B5EF4-FFF2-40B4-BE49-F238E27FC236}">
                <a16:creationId xmlns:a16="http://schemas.microsoft.com/office/drawing/2014/main" id="{6F5C2FA8-F334-4316-811F-0873814F26A5}"/>
              </a:ext>
            </a:extLst>
          </p:cNvPr>
          <p:cNvPicPr>
            <a:picLocks noChangeAspect="1"/>
          </p:cNvPicPr>
          <p:nvPr/>
        </p:nvPicPr>
        <p:blipFill>
          <a:blip r:embed="rId2" cstate="print"/>
          <a:stretch>
            <a:fillRect/>
          </a:stretch>
        </p:blipFill>
        <p:spPr>
          <a:xfrm>
            <a:off x="6438899" y="2896824"/>
            <a:ext cx="5000245" cy="2822224"/>
          </a:xfrm>
          <a:prstGeom prst="rect">
            <a:avLst/>
          </a:prstGeom>
        </p:spPr>
      </p:pic>
      <p:sp>
        <p:nvSpPr>
          <p:cNvPr id="18" name="TextBox 17">
            <a:extLst>
              <a:ext uri="{FF2B5EF4-FFF2-40B4-BE49-F238E27FC236}">
                <a16:creationId xmlns:a16="http://schemas.microsoft.com/office/drawing/2014/main" id="{C3D4F2E2-55B1-5ECD-FCD5-BB0851A7F4F0}"/>
              </a:ext>
            </a:extLst>
          </p:cNvPr>
          <p:cNvSpPr txBox="1"/>
          <p:nvPr/>
        </p:nvSpPr>
        <p:spPr>
          <a:xfrm>
            <a:off x="912241" y="594360"/>
            <a:ext cx="10033126" cy="2308324"/>
          </a:xfrm>
          <a:prstGeom prst="rect">
            <a:avLst/>
          </a:prstGeom>
          <a:noFill/>
        </p:spPr>
        <p:txBody>
          <a:bodyPr wrap="square" rtlCol="0">
            <a:spAutoFit/>
          </a:bodyPr>
          <a:lstStyle/>
          <a:p>
            <a:r>
              <a:rPr lang="en-US" dirty="0">
                <a:solidFill>
                  <a:srgbClr val="202C8F"/>
                </a:solidFill>
              </a:rPr>
              <a:t>Ultrasonic sensors works on the principle of emitting short, high-frequency sound pulses at regular intervals. These propagate in the air at the velocity of sound. If they strike an object, then they are reflected back as echo signals to the sensor, which itself computes the distance to the target based on the time-span between emitting the signal and receiving the echo. As the distance to an object is determined by measuring the time of flight and not by the intensity of the sound, ultrasonic sensors are excellent at suppressing background interference. Virtually all materials which reflect sound can be detected, regardless of their color. Even transparent materials or thin foils represent no problem for an ultrasonic sensor.</a:t>
            </a:r>
            <a:endParaRPr lang="en-IN" dirty="0">
              <a:solidFill>
                <a:srgbClr val="202C8F"/>
              </a:solidFill>
            </a:endParaRPr>
          </a:p>
        </p:txBody>
      </p:sp>
      <p:sp>
        <p:nvSpPr>
          <p:cNvPr id="19" name="TextBox 18">
            <a:extLst>
              <a:ext uri="{FF2B5EF4-FFF2-40B4-BE49-F238E27FC236}">
                <a16:creationId xmlns:a16="http://schemas.microsoft.com/office/drawing/2014/main" id="{569F89F6-B0CD-FDF7-FE28-3A99DF54EC1A}"/>
              </a:ext>
            </a:extLst>
          </p:cNvPr>
          <p:cNvSpPr txBox="1"/>
          <p:nvPr/>
        </p:nvSpPr>
        <p:spPr>
          <a:xfrm>
            <a:off x="912241" y="3133725"/>
            <a:ext cx="4438650" cy="2585323"/>
          </a:xfrm>
          <a:prstGeom prst="rect">
            <a:avLst/>
          </a:prstGeom>
          <a:noFill/>
        </p:spPr>
        <p:txBody>
          <a:bodyPr wrap="square" rtlCol="0">
            <a:spAutoFit/>
          </a:bodyPr>
          <a:lstStyle/>
          <a:p>
            <a:r>
              <a:rPr lang="en-US" dirty="0">
                <a:solidFill>
                  <a:srgbClr val="202C8F"/>
                </a:solidFill>
              </a:rPr>
              <a:t>When a vehicle approaches the entry barrier, its presence is detected using an ultrasonic sensor. The ultrasonic sensor intimates the processor of the presence of the vehicle which then turns on the camera. The camera captures the image of the vehicle and that image is then used to recognize license plate detection and vehicle classification.</a:t>
            </a:r>
            <a:endParaRPr lang="en-IN" dirty="0">
              <a:solidFill>
                <a:srgbClr val="202C8F"/>
              </a:solidFill>
            </a:endParaRPr>
          </a:p>
        </p:txBody>
      </p:sp>
    </p:spTree>
    <p:extLst>
      <p:ext uri="{BB962C8B-B14F-4D97-AF65-F5344CB8AC3E}">
        <p14:creationId xmlns:p14="http://schemas.microsoft.com/office/powerpoint/2010/main" val="190990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3706F32-97DE-1D13-EA6B-1FD3DED64270}"/>
              </a:ext>
            </a:extLst>
          </p:cNvPr>
          <p:cNvGraphicFramePr>
            <a:graphicFrameLocks noGrp="1"/>
          </p:cNvGraphicFramePr>
          <p:nvPr>
            <p:extLst>
              <p:ext uri="{D42A27DB-BD31-4B8C-83A1-F6EECF244321}">
                <p14:modId xmlns:p14="http://schemas.microsoft.com/office/powerpoint/2010/main" val="254713467"/>
              </p:ext>
            </p:extLst>
          </p:nvPr>
        </p:nvGraphicFramePr>
        <p:xfrm>
          <a:off x="378128" y="3429000"/>
          <a:ext cx="5919303" cy="2225040"/>
        </p:xfrm>
        <a:graphic>
          <a:graphicData uri="http://schemas.openxmlformats.org/drawingml/2006/table">
            <a:tbl>
              <a:tblPr firstRow="1" bandRow="1">
                <a:tableStyleId>{5C22544A-7EE6-4342-B048-85BDC9FD1C3A}</a:tableStyleId>
              </a:tblPr>
              <a:tblGrid>
                <a:gridCol w="1973101">
                  <a:extLst>
                    <a:ext uri="{9D8B030D-6E8A-4147-A177-3AD203B41FA5}">
                      <a16:colId xmlns:a16="http://schemas.microsoft.com/office/drawing/2014/main" val="4080311136"/>
                    </a:ext>
                  </a:extLst>
                </a:gridCol>
                <a:gridCol w="2483163">
                  <a:extLst>
                    <a:ext uri="{9D8B030D-6E8A-4147-A177-3AD203B41FA5}">
                      <a16:colId xmlns:a16="http://schemas.microsoft.com/office/drawing/2014/main" val="2267216947"/>
                    </a:ext>
                  </a:extLst>
                </a:gridCol>
                <a:gridCol w="1463039">
                  <a:extLst>
                    <a:ext uri="{9D8B030D-6E8A-4147-A177-3AD203B41FA5}">
                      <a16:colId xmlns:a16="http://schemas.microsoft.com/office/drawing/2014/main" val="1340267915"/>
                    </a:ext>
                  </a:extLst>
                </a:gridCol>
              </a:tblGrid>
              <a:tr h="370840">
                <a:tc>
                  <a:txBody>
                    <a:bodyPr/>
                    <a:lstStyle/>
                    <a:p>
                      <a:pPr algn="ctr"/>
                      <a:r>
                        <a:rPr lang="en-US" dirty="0"/>
                        <a:t>Name</a:t>
                      </a:r>
                      <a:endParaRPr lang="en-IN" dirty="0"/>
                    </a:p>
                  </a:txBody>
                  <a:tcPr/>
                </a:tc>
                <a:tc>
                  <a:txBody>
                    <a:bodyPr/>
                    <a:lstStyle/>
                    <a:p>
                      <a:pPr algn="ctr"/>
                      <a:r>
                        <a:rPr lang="en-US" dirty="0"/>
                        <a:t>Registration Number</a:t>
                      </a:r>
                      <a:endParaRPr lang="en-IN" dirty="0"/>
                    </a:p>
                  </a:txBody>
                  <a:tcPr/>
                </a:tc>
                <a:tc>
                  <a:txBody>
                    <a:bodyPr/>
                    <a:lstStyle/>
                    <a:p>
                      <a:pPr algn="ctr"/>
                      <a:r>
                        <a:rPr lang="en-US" dirty="0"/>
                        <a:t>Lab Slot</a:t>
                      </a:r>
                      <a:endParaRPr lang="en-IN" dirty="0"/>
                    </a:p>
                  </a:txBody>
                  <a:tcPr/>
                </a:tc>
                <a:extLst>
                  <a:ext uri="{0D108BD9-81ED-4DB2-BD59-A6C34878D82A}">
                    <a16:rowId xmlns:a16="http://schemas.microsoft.com/office/drawing/2014/main" val="2409241304"/>
                  </a:ext>
                </a:extLst>
              </a:tr>
              <a:tr h="370840">
                <a:tc>
                  <a:txBody>
                    <a:bodyPr/>
                    <a:lstStyle/>
                    <a:p>
                      <a:r>
                        <a:rPr lang="en-US" dirty="0"/>
                        <a:t>Arayan Kataria</a:t>
                      </a:r>
                      <a:endParaRPr lang="en-IN" dirty="0"/>
                    </a:p>
                  </a:txBody>
                  <a:tcPr/>
                </a:tc>
                <a:tc>
                  <a:txBody>
                    <a:bodyPr/>
                    <a:lstStyle/>
                    <a:p>
                      <a:r>
                        <a:rPr lang="en-US" dirty="0"/>
                        <a:t>20BCE0658</a:t>
                      </a:r>
                      <a:endParaRPr lang="en-IN" dirty="0"/>
                    </a:p>
                  </a:txBody>
                  <a:tcPr/>
                </a:tc>
                <a:tc>
                  <a:txBody>
                    <a:bodyPr/>
                    <a:lstStyle/>
                    <a:p>
                      <a:r>
                        <a:rPr lang="en-US" dirty="0"/>
                        <a:t>L43 + L44</a:t>
                      </a:r>
                      <a:endParaRPr lang="en-IN" dirty="0"/>
                    </a:p>
                  </a:txBody>
                  <a:tcPr/>
                </a:tc>
                <a:extLst>
                  <a:ext uri="{0D108BD9-81ED-4DB2-BD59-A6C34878D82A}">
                    <a16:rowId xmlns:a16="http://schemas.microsoft.com/office/drawing/2014/main" val="2130576341"/>
                  </a:ext>
                </a:extLst>
              </a:tr>
              <a:tr h="370840">
                <a:tc>
                  <a:txBody>
                    <a:bodyPr/>
                    <a:lstStyle/>
                    <a:p>
                      <a:r>
                        <a:rPr lang="en-US" dirty="0" err="1"/>
                        <a:t>Akshay</a:t>
                      </a:r>
                      <a:r>
                        <a:rPr lang="en-US" dirty="0"/>
                        <a:t> Rai</a:t>
                      </a:r>
                      <a:endParaRPr lang="en-IN" dirty="0"/>
                    </a:p>
                  </a:txBody>
                  <a:tcPr/>
                </a:tc>
                <a:tc>
                  <a:txBody>
                    <a:bodyPr/>
                    <a:lstStyle/>
                    <a:p>
                      <a:r>
                        <a:rPr lang="en-US" dirty="0"/>
                        <a:t>20BCE0617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L39 + L40</a:t>
                      </a:r>
                      <a:endParaRPr lang="en-IN" dirty="0"/>
                    </a:p>
                  </a:txBody>
                  <a:tcPr/>
                </a:tc>
                <a:extLst>
                  <a:ext uri="{0D108BD9-81ED-4DB2-BD59-A6C34878D82A}">
                    <a16:rowId xmlns:a16="http://schemas.microsoft.com/office/drawing/2014/main" val="1543945306"/>
                  </a:ext>
                </a:extLst>
              </a:tr>
              <a:tr h="370840">
                <a:tc>
                  <a:txBody>
                    <a:bodyPr/>
                    <a:lstStyle/>
                    <a:p>
                      <a:r>
                        <a:rPr lang="en-US" dirty="0" err="1"/>
                        <a:t>Archit</a:t>
                      </a:r>
                      <a:r>
                        <a:rPr lang="en-US" dirty="0"/>
                        <a:t> Jain</a:t>
                      </a:r>
                      <a:endParaRPr lang="en-IN" dirty="0"/>
                    </a:p>
                  </a:txBody>
                  <a:tcPr/>
                </a:tc>
                <a:tc>
                  <a:txBody>
                    <a:bodyPr/>
                    <a:lstStyle/>
                    <a:p>
                      <a:r>
                        <a:rPr lang="en-US" dirty="0"/>
                        <a:t>20BCE0642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L43 + L44</a:t>
                      </a:r>
                      <a:endParaRPr lang="en-IN" dirty="0"/>
                    </a:p>
                  </a:txBody>
                  <a:tcPr/>
                </a:tc>
                <a:extLst>
                  <a:ext uri="{0D108BD9-81ED-4DB2-BD59-A6C34878D82A}">
                    <a16:rowId xmlns:a16="http://schemas.microsoft.com/office/drawing/2014/main" val="2731228693"/>
                  </a:ext>
                </a:extLst>
              </a:tr>
              <a:tr h="370840">
                <a:tc>
                  <a:txBody>
                    <a:bodyPr/>
                    <a:lstStyle/>
                    <a:p>
                      <a:r>
                        <a:rPr lang="en-US" dirty="0" err="1"/>
                        <a:t>Ansh</a:t>
                      </a:r>
                      <a:r>
                        <a:rPr lang="en-US" dirty="0"/>
                        <a:t> Bhatia</a:t>
                      </a:r>
                      <a:endParaRPr lang="en-IN" dirty="0"/>
                    </a:p>
                  </a:txBody>
                  <a:tcPr/>
                </a:tc>
                <a:tc>
                  <a:txBody>
                    <a:bodyPr/>
                    <a:lstStyle/>
                    <a:p>
                      <a:r>
                        <a:rPr lang="en-US" dirty="0"/>
                        <a:t>20BCE0459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L43 + L44</a:t>
                      </a:r>
                      <a:endParaRPr lang="en-IN" dirty="0"/>
                    </a:p>
                  </a:txBody>
                  <a:tcPr/>
                </a:tc>
                <a:extLst>
                  <a:ext uri="{0D108BD9-81ED-4DB2-BD59-A6C34878D82A}">
                    <a16:rowId xmlns:a16="http://schemas.microsoft.com/office/drawing/2014/main" val="3316854687"/>
                  </a:ext>
                </a:extLst>
              </a:tr>
              <a:tr h="370840">
                <a:tc>
                  <a:txBody>
                    <a:bodyPr/>
                    <a:lstStyle/>
                    <a:p>
                      <a:r>
                        <a:rPr lang="en-US" dirty="0"/>
                        <a:t>Niraj Kumar</a:t>
                      </a:r>
                      <a:endParaRPr lang="en-IN" dirty="0"/>
                    </a:p>
                  </a:txBody>
                  <a:tcPr/>
                </a:tc>
                <a:tc>
                  <a:txBody>
                    <a:bodyPr/>
                    <a:lstStyle/>
                    <a:p>
                      <a:r>
                        <a:rPr lang="en-US" dirty="0"/>
                        <a:t>20BCE0034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L43 + L44</a:t>
                      </a:r>
                      <a:endParaRPr lang="en-IN" dirty="0"/>
                    </a:p>
                  </a:txBody>
                  <a:tcPr/>
                </a:tc>
                <a:extLst>
                  <a:ext uri="{0D108BD9-81ED-4DB2-BD59-A6C34878D82A}">
                    <a16:rowId xmlns:a16="http://schemas.microsoft.com/office/drawing/2014/main" val="3900936653"/>
                  </a:ext>
                </a:extLst>
              </a:tr>
            </a:tbl>
          </a:graphicData>
        </a:graphic>
      </p:graphicFrame>
      <p:sp>
        <p:nvSpPr>
          <p:cNvPr id="5" name="TextBox 4">
            <a:extLst>
              <a:ext uri="{FF2B5EF4-FFF2-40B4-BE49-F238E27FC236}">
                <a16:creationId xmlns:a16="http://schemas.microsoft.com/office/drawing/2014/main" id="{84AE8CA9-D38D-D733-39F1-E83C7F8198FC}"/>
              </a:ext>
            </a:extLst>
          </p:cNvPr>
          <p:cNvSpPr txBox="1"/>
          <p:nvPr/>
        </p:nvSpPr>
        <p:spPr>
          <a:xfrm>
            <a:off x="206734" y="207496"/>
            <a:ext cx="5231958" cy="461665"/>
          </a:xfrm>
          <a:prstGeom prst="rect">
            <a:avLst/>
          </a:prstGeom>
          <a:noFill/>
        </p:spPr>
        <p:txBody>
          <a:bodyPr wrap="square" rtlCol="0">
            <a:spAutoFit/>
          </a:bodyPr>
          <a:lstStyle/>
          <a:p>
            <a:r>
              <a:rPr lang="en-US" sz="2400" dirty="0"/>
              <a:t>Faculty Details:</a:t>
            </a:r>
          </a:p>
        </p:txBody>
      </p:sp>
      <p:graphicFrame>
        <p:nvGraphicFramePr>
          <p:cNvPr id="6" name="Table 6">
            <a:extLst>
              <a:ext uri="{FF2B5EF4-FFF2-40B4-BE49-F238E27FC236}">
                <a16:creationId xmlns:a16="http://schemas.microsoft.com/office/drawing/2014/main" id="{B457EFED-ADB6-797B-5FF8-3A01073A2AC9}"/>
              </a:ext>
            </a:extLst>
          </p:cNvPr>
          <p:cNvGraphicFramePr>
            <a:graphicFrameLocks noGrp="1"/>
          </p:cNvGraphicFramePr>
          <p:nvPr>
            <p:extLst>
              <p:ext uri="{D42A27DB-BD31-4B8C-83A1-F6EECF244321}">
                <p14:modId xmlns:p14="http://schemas.microsoft.com/office/powerpoint/2010/main" val="3904055374"/>
              </p:ext>
            </p:extLst>
          </p:nvPr>
        </p:nvGraphicFramePr>
        <p:xfrm>
          <a:off x="378128" y="886643"/>
          <a:ext cx="8128000" cy="741680"/>
        </p:xfrm>
        <a:graphic>
          <a:graphicData uri="http://schemas.openxmlformats.org/drawingml/2006/table">
            <a:tbl>
              <a:tblPr firstRow="1" bandRow="1">
                <a:tableStyleId>{2D5ABB26-0587-4C30-8999-92F81FD0307C}</a:tableStyleId>
              </a:tblPr>
              <a:tblGrid>
                <a:gridCol w="1744870">
                  <a:extLst>
                    <a:ext uri="{9D8B030D-6E8A-4147-A177-3AD203B41FA5}">
                      <a16:colId xmlns:a16="http://schemas.microsoft.com/office/drawing/2014/main" val="2719182275"/>
                    </a:ext>
                  </a:extLst>
                </a:gridCol>
                <a:gridCol w="6383130">
                  <a:extLst>
                    <a:ext uri="{9D8B030D-6E8A-4147-A177-3AD203B41FA5}">
                      <a16:colId xmlns:a16="http://schemas.microsoft.com/office/drawing/2014/main" val="97086173"/>
                    </a:ext>
                  </a:extLst>
                </a:gridCol>
              </a:tblGrid>
              <a:tr h="370840">
                <a:tc>
                  <a:txBody>
                    <a:bodyPr/>
                    <a:lstStyle/>
                    <a:p>
                      <a:r>
                        <a:rPr lang="en-US" dirty="0"/>
                        <a:t>Name:</a:t>
                      </a:r>
                      <a:endParaRPr lang="en-IN" dirty="0"/>
                    </a:p>
                  </a:txBody>
                  <a:tcPr/>
                </a:tc>
                <a:tc>
                  <a:txBody>
                    <a:bodyPr/>
                    <a:lstStyle/>
                    <a:p>
                      <a:r>
                        <a:rPr lang="en-US" dirty="0"/>
                        <a:t>Prof. </a:t>
                      </a:r>
                      <a:r>
                        <a:rPr lang="en-US" dirty="0" err="1"/>
                        <a:t>Ajitha</a:t>
                      </a:r>
                      <a:r>
                        <a:rPr lang="en-US" dirty="0"/>
                        <a:t> D</a:t>
                      </a:r>
                      <a:endParaRPr lang="en-IN" dirty="0"/>
                    </a:p>
                  </a:txBody>
                  <a:tcPr>
                    <a:lnB>
                      <a:noFill/>
                    </a:lnB>
                  </a:tcPr>
                </a:tc>
                <a:extLst>
                  <a:ext uri="{0D108BD9-81ED-4DB2-BD59-A6C34878D82A}">
                    <a16:rowId xmlns:a16="http://schemas.microsoft.com/office/drawing/2014/main" val="4036856479"/>
                  </a:ext>
                </a:extLst>
              </a:tr>
              <a:tr h="370840">
                <a:tc>
                  <a:txBody>
                    <a:bodyPr/>
                    <a:lstStyle/>
                    <a:p>
                      <a:r>
                        <a:rPr lang="en-US" dirty="0"/>
                        <a:t>Designation:</a:t>
                      </a:r>
                      <a:endParaRPr lang="en-IN" dirty="0"/>
                    </a:p>
                  </a:txBody>
                  <a:tcPr>
                    <a:lnR>
                      <a:noFill/>
                    </a:lnR>
                  </a:tcPr>
                </a:tc>
                <a:tc>
                  <a:txBody>
                    <a:bodyPr/>
                    <a:lstStyle/>
                    <a:p>
                      <a:r>
                        <a:rPr lang="en-US" dirty="0"/>
                        <a:t>Associate Professor Grade 1</a:t>
                      </a:r>
                      <a:endParaRPr lang="en-IN"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671559"/>
                  </a:ext>
                </a:extLst>
              </a:tr>
            </a:tbl>
          </a:graphicData>
        </a:graphic>
      </p:graphicFrame>
      <p:sp>
        <p:nvSpPr>
          <p:cNvPr id="7" name="TextBox 6">
            <a:extLst>
              <a:ext uri="{FF2B5EF4-FFF2-40B4-BE49-F238E27FC236}">
                <a16:creationId xmlns:a16="http://schemas.microsoft.com/office/drawing/2014/main" id="{3DE0F741-6B06-7EFA-3A26-09EBAA006E06}"/>
              </a:ext>
            </a:extLst>
          </p:cNvPr>
          <p:cNvSpPr txBox="1"/>
          <p:nvPr/>
        </p:nvSpPr>
        <p:spPr>
          <a:xfrm>
            <a:off x="206734" y="2663368"/>
            <a:ext cx="3222266" cy="461665"/>
          </a:xfrm>
          <a:prstGeom prst="rect">
            <a:avLst/>
          </a:prstGeom>
          <a:noFill/>
        </p:spPr>
        <p:txBody>
          <a:bodyPr wrap="square" rtlCol="0">
            <a:spAutoFit/>
          </a:bodyPr>
          <a:lstStyle/>
          <a:p>
            <a:r>
              <a:rPr lang="en-US" sz="2400" dirty="0"/>
              <a:t>Team Members List:</a:t>
            </a:r>
            <a:endParaRPr lang="en-IN" sz="2400" dirty="0"/>
          </a:p>
        </p:txBody>
      </p:sp>
    </p:spTree>
    <p:extLst>
      <p:ext uri="{BB962C8B-B14F-4D97-AF65-F5344CB8AC3E}">
        <p14:creationId xmlns:p14="http://schemas.microsoft.com/office/powerpoint/2010/main" val="861105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68A8902-1C44-6382-5B85-57143759F9DD}"/>
              </a:ext>
            </a:extLst>
          </p:cNvPr>
          <p:cNvSpPr>
            <a:spLocks noGrp="1"/>
          </p:cNvSpPr>
          <p:nvPr>
            <p:ph type="title"/>
          </p:nvPr>
        </p:nvSpPr>
        <p:spPr>
          <a:xfrm>
            <a:off x="4224528" y="2276856"/>
            <a:ext cx="6766560" cy="1399794"/>
          </a:xfrm>
        </p:spPr>
        <p:txBody>
          <a:bodyPr/>
          <a:lstStyle/>
          <a:p>
            <a:r>
              <a:rPr lang="en-US" dirty="0"/>
              <a:t>License plate detection</a:t>
            </a:r>
            <a:endParaRPr lang="en-IN" dirty="0"/>
          </a:p>
        </p:txBody>
      </p:sp>
      <p:sp>
        <p:nvSpPr>
          <p:cNvPr id="3" name="Footer Placeholder 2">
            <a:extLst>
              <a:ext uri="{FF2B5EF4-FFF2-40B4-BE49-F238E27FC236}">
                <a16:creationId xmlns:a16="http://schemas.microsoft.com/office/drawing/2014/main" id="{556C510F-13E5-0E1E-57D7-3785198D120A}"/>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4" name="Slide Number Placeholder 3">
            <a:extLst>
              <a:ext uri="{FF2B5EF4-FFF2-40B4-BE49-F238E27FC236}">
                <a16:creationId xmlns:a16="http://schemas.microsoft.com/office/drawing/2014/main" id="{89DE2E7B-FC9F-E763-8494-CB4D768181C9}"/>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252911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A246FA5-19C5-7A34-6869-8471294455F0}"/>
              </a:ext>
            </a:extLst>
          </p:cNvPr>
          <p:cNvPicPr>
            <a:picLocks noGrp="1" noChangeAspect="1"/>
          </p:cNvPicPr>
          <p:nvPr>
            <p:ph sz="half" idx="1"/>
          </p:nvPr>
        </p:nvPicPr>
        <p:blipFill>
          <a:blip r:embed="rId2"/>
          <a:stretch>
            <a:fillRect/>
          </a:stretch>
        </p:blipFill>
        <p:spPr>
          <a:xfrm>
            <a:off x="5742596" y="731520"/>
            <a:ext cx="5120804" cy="5565775"/>
          </a:xfrm>
        </p:spPr>
      </p:pic>
      <p:sp>
        <p:nvSpPr>
          <p:cNvPr id="4" name="Footer Placeholder 3">
            <a:extLst>
              <a:ext uri="{FF2B5EF4-FFF2-40B4-BE49-F238E27FC236}">
                <a16:creationId xmlns:a16="http://schemas.microsoft.com/office/drawing/2014/main" id="{66E46820-CFDA-8DDB-87A7-9C4B4E660A3E}"/>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8618C632-E0E2-59A6-F02C-644E72560147}"/>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12" name="TextBox 11">
            <a:extLst>
              <a:ext uri="{FF2B5EF4-FFF2-40B4-BE49-F238E27FC236}">
                <a16:creationId xmlns:a16="http://schemas.microsoft.com/office/drawing/2014/main" id="{0811686E-2474-AEA9-08FA-895149C1B4C4}"/>
              </a:ext>
            </a:extLst>
          </p:cNvPr>
          <p:cNvSpPr txBox="1"/>
          <p:nvPr/>
        </p:nvSpPr>
        <p:spPr>
          <a:xfrm>
            <a:off x="438150" y="2898109"/>
            <a:ext cx="4857750" cy="2031325"/>
          </a:xfrm>
          <a:prstGeom prst="rect">
            <a:avLst/>
          </a:prstGeom>
          <a:noFill/>
        </p:spPr>
        <p:txBody>
          <a:bodyPr wrap="square" rtlCol="0">
            <a:spAutoFit/>
          </a:bodyPr>
          <a:lstStyle/>
          <a:p>
            <a:r>
              <a:rPr lang="en-US" dirty="0">
                <a:solidFill>
                  <a:srgbClr val="202C8F"/>
                </a:solidFill>
              </a:rPr>
              <a:t>License Plate Recognition uses the concepts of Digital image Processing and Optical Character Recognition to extract the registered vehicle number from the license plate. This procedure is divided into two steps:</a:t>
            </a:r>
            <a:br>
              <a:rPr lang="en-US" dirty="0">
                <a:solidFill>
                  <a:srgbClr val="202C8F"/>
                </a:solidFill>
              </a:rPr>
            </a:br>
            <a:br>
              <a:rPr lang="en-US" dirty="0">
                <a:solidFill>
                  <a:srgbClr val="202C8F"/>
                </a:solidFill>
              </a:rPr>
            </a:br>
            <a:endParaRPr lang="en-IN" dirty="0">
              <a:solidFill>
                <a:srgbClr val="202C8F"/>
              </a:solidFill>
            </a:endParaRPr>
          </a:p>
        </p:txBody>
      </p:sp>
      <p:sp>
        <p:nvSpPr>
          <p:cNvPr id="13" name="TextBox 12">
            <a:extLst>
              <a:ext uri="{FF2B5EF4-FFF2-40B4-BE49-F238E27FC236}">
                <a16:creationId xmlns:a16="http://schemas.microsoft.com/office/drawing/2014/main" id="{52179961-AF3D-9029-B4DE-D11BFDD01B7E}"/>
              </a:ext>
            </a:extLst>
          </p:cNvPr>
          <p:cNvSpPr txBox="1"/>
          <p:nvPr/>
        </p:nvSpPr>
        <p:spPr>
          <a:xfrm>
            <a:off x="438150" y="4677319"/>
            <a:ext cx="4048125"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Plate Detection</a:t>
            </a:r>
          </a:p>
          <a:p>
            <a:pPr marL="285750" indent="-285750">
              <a:buFont typeface="Arial" panose="020B0604020202020204" pitchFamily="34" charset="0"/>
              <a:buChar char="•"/>
            </a:pPr>
            <a:endParaRPr lang="en-US" dirty="0">
              <a:solidFill>
                <a:srgbClr val="202C8F"/>
              </a:solidFill>
            </a:endParaRPr>
          </a:p>
          <a:p>
            <a:pPr marL="285750" indent="-285750">
              <a:buFont typeface="Arial" panose="020B0604020202020204" pitchFamily="34" charset="0"/>
              <a:buChar char="•"/>
            </a:pPr>
            <a:r>
              <a:rPr lang="en-US" dirty="0">
                <a:solidFill>
                  <a:srgbClr val="202C8F"/>
                </a:solidFill>
              </a:rPr>
              <a:t>Character Detection in </a:t>
            </a:r>
            <a:r>
              <a:rPr lang="en-IN" dirty="0">
                <a:solidFill>
                  <a:srgbClr val="202C8F"/>
                </a:solidFill>
              </a:rPr>
              <a:t>Plates</a:t>
            </a:r>
            <a:endParaRPr lang="en-US" dirty="0">
              <a:solidFill>
                <a:srgbClr val="202C8F"/>
              </a:solidFill>
            </a:endParaRPr>
          </a:p>
        </p:txBody>
      </p:sp>
    </p:spTree>
    <p:extLst>
      <p:ext uri="{BB962C8B-B14F-4D97-AF65-F5344CB8AC3E}">
        <p14:creationId xmlns:p14="http://schemas.microsoft.com/office/powerpoint/2010/main" val="3006291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8D8ED8-9B00-91DD-2A79-A26838D793DD}"/>
              </a:ext>
            </a:extLst>
          </p:cNvPr>
          <p:cNvSpPr>
            <a:spLocks noGrp="1"/>
          </p:cNvSpPr>
          <p:nvPr>
            <p:ph type="title"/>
          </p:nvPr>
        </p:nvSpPr>
        <p:spPr/>
        <p:txBody>
          <a:bodyPr/>
          <a:lstStyle/>
          <a:p>
            <a:r>
              <a:rPr lang="en-US" dirty="0"/>
              <a:t>Plate detection</a:t>
            </a:r>
            <a:endParaRPr lang="en-IN" dirty="0"/>
          </a:p>
        </p:txBody>
      </p:sp>
      <p:sp>
        <p:nvSpPr>
          <p:cNvPr id="4" name="Footer Placeholder 3">
            <a:extLst>
              <a:ext uri="{FF2B5EF4-FFF2-40B4-BE49-F238E27FC236}">
                <a16:creationId xmlns:a16="http://schemas.microsoft.com/office/drawing/2014/main" id="{C7803971-B492-868A-F49D-E34FCA0DACDE}"/>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0549A53C-A9E0-2B5B-95CE-977F6D52EA3A}"/>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6" name="image11.jpeg">
            <a:extLst>
              <a:ext uri="{FF2B5EF4-FFF2-40B4-BE49-F238E27FC236}">
                <a16:creationId xmlns:a16="http://schemas.microsoft.com/office/drawing/2014/main" id="{19B5B395-A11A-EB0F-BFC0-3A60F80B3705}"/>
              </a:ext>
            </a:extLst>
          </p:cNvPr>
          <p:cNvPicPr>
            <a:picLocks noChangeAspect="1"/>
          </p:cNvPicPr>
          <p:nvPr/>
        </p:nvPicPr>
        <p:blipFill>
          <a:blip r:embed="rId2" cstate="print"/>
          <a:stretch>
            <a:fillRect/>
          </a:stretch>
        </p:blipFill>
        <p:spPr>
          <a:xfrm>
            <a:off x="621792" y="2679541"/>
            <a:ext cx="3204591" cy="1791526"/>
          </a:xfrm>
          <a:prstGeom prst="rect">
            <a:avLst/>
          </a:prstGeom>
        </p:spPr>
      </p:pic>
      <p:pic>
        <p:nvPicPr>
          <p:cNvPr id="17" name="image12.jpeg">
            <a:extLst>
              <a:ext uri="{FF2B5EF4-FFF2-40B4-BE49-F238E27FC236}">
                <a16:creationId xmlns:a16="http://schemas.microsoft.com/office/drawing/2014/main" id="{1ECCCDAA-784D-C84A-4508-336B6C269952}"/>
              </a:ext>
            </a:extLst>
          </p:cNvPr>
          <p:cNvPicPr>
            <a:picLocks noChangeAspect="1"/>
          </p:cNvPicPr>
          <p:nvPr/>
        </p:nvPicPr>
        <p:blipFill rotWithShape="1">
          <a:blip r:embed="rId3" cstate="print"/>
          <a:srcRect l="5328" t="9654"/>
          <a:stretch/>
        </p:blipFill>
        <p:spPr>
          <a:xfrm>
            <a:off x="621792" y="4791744"/>
            <a:ext cx="3204591" cy="1919193"/>
          </a:xfrm>
          <a:prstGeom prst="rect">
            <a:avLst/>
          </a:prstGeom>
        </p:spPr>
      </p:pic>
      <p:pic>
        <p:nvPicPr>
          <p:cNvPr id="18" name="image13.jpeg">
            <a:extLst>
              <a:ext uri="{FF2B5EF4-FFF2-40B4-BE49-F238E27FC236}">
                <a16:creationId xmlns:a16="http://schemas.microsoft.com/office/drawing/2014/main" id="{9A9656B0-B029-DE5F-37BB-68D0EC349742}"/>
              </a:ext>
            </a:extLst>
          </p:cNvPr>
          <p:cNvPicPr>
            <a:picLocks noChangeAspect="1"/>
          </p:cNvPicPr>
          <p:nvPr/>
        </p:nvPicPr>
        <p:blipFill rotWithShape="1">
          <a:blip r:embed="rId4" cstate="print"/>
          <a:srcRect l="4777" t="10653"/>
          <a:stretch/>
        </p:blipFill>
        <p:spPr>
          <a:xfrm>
            <a:off x="7078648" y="3075526"/>
            <a:ext cx="4209620" cy="2548034"/>
          </a:xfrm>
          <a:prstGeom prst="rect">
            <a:avLst/>
          </a:prstGeom>
        </p:spPr>
      </p:pic>
      <p:sp>
        <p:nvSpPr>
          <p:cNvPr id="19" name="TextBox 18">
            <a:extLst>
              <a:ext uri="{FF2B5EF4-FFF2-40B4-BE49-F238E27FC236}">
                <a16:creationId xmlns:a16="http://schemas.microsoft.com/office/drawing/2014/main" id="{0739D449-4209-911E-5436-8ADD5AFF2444}"/>
              </a:ext>
            </a:extLst>
          </p:cNvPr>
          <p:cNvSpPr txBox="1"/>
          <p:nvPr/>
        </p:nvSpPr>
        <p:spPr>
          <a:xfrm>
            <a:off x="3990975" y="2935475"/>
            <a:ext cx="200025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Image Of Car Captured From Camera</a:t>
            </a:r>
            <a:endParaRPr lang="en-IN" dirty="0">
              <a:solidFill>
                <a:srgbClr val="202C8F"/>
              </a:solidFill>
            </a:endParaRPr>
          </a:p>
        </p:txBody>
      </p:sp>
      <p:sp>
        <p:nvSpPr>
          <p:cNvPr id="21" name="TextBox 20">
            <a:extLst>
              <a:ext uri="{FF2B5EF4-FFF2-40B4-BE49-F238E27FC236}">
                <a16:creationId xmlns:a16="http://schemas.microsoft.com/office/drawing/2014/main" id="{47AF6EBA-3945-33AB-8821-8928D075A699}"/>
              </a:ext>
            </a:extLst>
          </p:cNvPr>
          <p:cNvSpPr txBox="1"/>
          <p:nvPr/>
        </p:nvSpPr>
        <p:spPr>
          <a:xfrm>
            <a:off x="3990975" y="5256150"/>
            <a:ext cx="2000250"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RGB Image Converted to Grayscale</a:t>
            </a:r>
            <a:endParaRPr lang="en-IN" dirty="0">
              <a:solidFill>
                <a:srgbClr val="202C8F"/>
              </a:solidFill>
            </a:endParaRPr>
          </a:p>
        </p:txBody>
      </p:sp>
      <p:sp>
        <p:nvSpPr>
          <p:cNvPr id="23" name="TextBox 22">
            <a:extLst>
              <a:ext uri="{FF2B5EF4-FFF2-40B4-BE49-F238E27FC236}">
                <a16:creationId xmlns:a16="http://schemas.microsoft.com/office/drawing/2014/main" id="{092FD0FF-4A0D-F5E7-934D-A83FD401704F}"/>
              </a:ext>
            </a:extLst>
          </p:cNvPr>
          <p:cNvSpPr txBox="1"/>
          <p:nvPr/>
        </p:nvSpPr>
        <p:spPr>
          <a:xfrm>
            <a:off x="7723300" y="5810148"/>
            <a:ext cx="420962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Image Converted to Binary</a:t>
            </a:r>
            <a:endParaRPr lang="en-IN" dirty="0">
              <a:solidFill>
                <a:srgbClr val="202C8F"/>
              </a:solidFill>
            </a:endParaRPr>
          </a:p>
        </p:txBody>
      </p:sp>
    </p:spTree>
    <p:extLst>
      <p:ext uri="{BB962C8B-B14F-4D97-AF65-F5344CB8AC3E}">
        <p14:creationId xmlns:p14="http://schemas.microsoft.com/office/powerpoint/2010/main" val="171049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803971-B492-868A-F49D-E34FCA0DACDE}"/>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0549A53C-A9E0-2B5B-95CE-977F6D52EA3A}"/>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7" name="image14.jpeg">
            <a:extLst>
              <a:ext uri="{FF2B5EF4-FFF2-40B4-BE49-F238E27FC236}">
                <a16:creationId xmlns:a16="http://schemas.microsoft.com/office/drawing/2014/main" id="{70C8EED2-671E-6311-4A28-12B4C49DA227}"/>
              </a:ext>
            </a:extLst>
          </p:cNvPr>
          <p:cNvPicPr>
            <a:picLocks noChangeAspect="1"/>
          </p:cNvPicPr>
          <p:nvPr/>
        </p:nvPicPr>
        <p:blipFill rotWithShape="1">
          <a:blip r:embed="rId2" cstate="print"/>
          <a:srcRect l="4936" t="11362"/>
          <a:stretch/>
        </p:blipFill>
        <p:spPr>
          <a:xfrm>
            <a:off x="783718" y="947765"/>
            <a:ext cx="3997832" cy="2096889"/>
          </a:xfrm>
          <a:prstGeom prst="rect">
            <a:avLst/>
          </a:prstGeom>
        </p:spPr>
      </p:pic>
      <p:pic>
        <p:nvPicPr>
          <p:cNvPr id="8" name="image15.jpeg">
            <a:extLst>
              <a:ext uri="{FF2B5EF4-FFF2-40B4-BE49-F238E27FC236}">
                <a16:creationId xmlns:a16="http://schemas.microsoft.com/office/drawing/2014/main" id="{318AA4D3-6644-F0EE-F188-E442BC286E0B}"/>
              </a:ext>
            </a:extLst>
          </p:cNvPr>
          <p:cNvPicPr>
            <a:picLocks noChangeAspect="1"/>
          </p:cNvPicPr>
          <p:nvPr/>
        </p:nvPicPr>
        <p:blipFill rotWithShape="1">
          <a:blip r:embed="rId3" cstate="print"/>
          <a:srcRect l="4936" t="11362"/>
          <a:stretch/>
        </p:blipFill>
        <p:spPr>
          <a:xfrm>
            <a:off x="6653134" y="970337"/>
            <a:ext cx="3900566" cy="2045872"/>
          </a:xfrm>
          <a:prstGeom prst="rect">
            <a:avLst/>
          </a:prstGeom>
        </p:spPr>
      </p:pic>
      <p:pic>
        <p:nvPicPr>
          <p:cNvPr id="9" name="image16.jpeg">
            <a:extLst>
              <a:ext uri="{FF2B5EF4-FFF2-40B4-BE49-F238E27FC236}">
                <a16:creationId xmlns:a16="http://schemas.microsoft.com/office/drawing/2014/main" id="{B709BAF4-C3C8-A5E9-5EC3-A681390563E6}"/>
              </a:ext>
            </a:extLst>
          </p:cNvPr>
          <p:cNvPicPr>
            <a:picLocks noChangeAspect="1"/>
          </p:cNvPicPr>
          <p:nvPr/>
        </p:nvPicPr>
        <p:blipFill rotWithShape="1">
          <a:blip r:embed="rId4" cstate="print"/>
          <a:srcRect l="5040" t="10630"/>
          <a:stretch/>
        </p:blipFill>
        <p:spPr>
          <a:xfrm>
            <a:off x="783718" y="3841317"/>
            <a:ext cx="3997832" cy="2255632"/>
          </a:xfrm>
          <a:prstGeom prst="rect">
            <a:avLst/>
          </a:prstGeom>
        </p:spPr>
      </p:pic>
      <p:pic>
        <p:nvPicPr>
          <p:cNvPr id="10" name="image17.jpeg">
            <a:extLst>
              <a:ext uri="{FF2B5EF4-FFF2-40B4-BE49-F238E27FC236}">
                <a16:creationId xmlns:a16="http://schemas.microsoft.com/office/drawing/2014/main" id="{B023B73C-1CBA-BE68-0089-4AD0A566CC84}"/>
              </a:ext>
            </a:extLst>
          </p:cNvPr>
          <p:cNvPicPr>
            <a:picLocks noChangeAspect="1"/>
          </p:cNvPicPr>
          <p:nvPr/>
        </p:nvPicPr>
        <p:blipFill rotWithShape="1">
          <a:blip r:embed="rId5" cstate="print"/>
          <a:srcRect l="5248" t="10666"/>
          <a:stretch/>
        </p:blipFill>
        <p:spPr>
          <a:xfrm>
            <a:off x="6653135" y="3841317"/>
            <a:ext cx="3900565" cy="2174119"/>
          </a:xfrm>
          <a:prstGeom prst="rect">
            <a:avLst/>
          </a:prstGeom>
        </p:spPr>
      </p:pic>
      <p:sp>
        <p:nvSpPr>
          <p:cNvPr id="12" name="TextBox 11">
            <a:extLst>
              <a:ext uri="{FF2B5EF4-FFF2-40B4-BE49-F238E27FC236}">
                <a16:creationId xmlns:a16="http://schemas.microsoft.com/office/drawing/2014/main" id="{83D81099-6AE0-A1A9-9BB5-45223580863F}"/>
              </a:ext>
            </a:extLst>
          </p:cNvPr>
          <p:cNvSpPr txBox="1"/>
          <p:nvPr/>
        </p:nvSpPr>
        <p:spPr>
          <a:xfrm>
            <a:off x="783718" y="3168134"/>
            <a:ext cx="5029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Contours Drawn Around Connected Regions</a:t>
            </a:r>
            <a:endParaRPr lang="en-IN" dirty="0">
              <a:solidFill>
                <a:srgbClr val="202C8F"/>
              </a:solidFill>
            </a:endParaRPr>
          </a:p>
        </p:txBody>
      </p:sp>
      <p:sp>
        <p:nvSpPr>
          <p:cNvPr id="20" name="TextBox 19">
            <a:extLst>
              <a:ext uri="{FF2B5EF4-FFF2-40B4-BE49-F238E27FC236}">
                <a16:creationId xmlns:a16="http://schemas.microsoft.com/office/drawing/2014/main" id="{3313B7AD-EABF-E038-5C7C-A3C3D634643E}"/>
              </a:ext>
            </a:extLst>
          </p:cNvPr>
          <p:cNvSpPr txBox="1"/>
          <p:nvPr/>
        </p:nvSpPr>
        <p:spPr>
          <a:xfrm>
            <a:off x="6653134" y="3168134"/>
            <a:ext cx="4292234"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Possible Characters Found</a:t>
            </a:r>
            <a:endParaRPr lang="en-IN" dirty="0">
              <a:solidFill>
                <a:srgbClr val="202C8F"/>
              </a:solidFill>
            </a:endParaRPr>
          </a:p>
        </p:txBody>
      </p:sp>
      <p:sp>
        <p:nvSpPr>
          <p:cNvPr id="22" name="TextBox 21">
            <a:extLst>
              <a:ext uri="{FF2B5EF4-FFF2-40B4-BE49-F238E27FC236}">
                <a16:creationId xmlns:a16="http://schemas.microsoft.com/office/drawing/2014/main" id="{FB1709CB-31FD-3474-640B-FE3E7FDE8478}"/>
              </a:ext>
            </a:extLst>
          </p:cNvPr>
          <p:cNvSpPr txBox="1"/>
          <p:nvPr/>
        </p:nvSpPr>
        <p:spPr>
          <a:xfrm>
            <a:off x="783718" y="6225659"/>
            <a:ext cx="4240288"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Number Plate Identified</a:t>
            </a:r>
            <a:endParaRPr lang="en-IN" dirty="0">
              <a:solidFill>
                <a:srgbClr val="202C8F"/>
              </a:solidFill>
            </a:endParaRPr>
          </a:p>
        </p:txBody>
      </p:sp>
      <p:sp>
        <p:nvSpPr>
          <p:cNvPr id="24" name="TextBox 23">
            <a:extLst>
              <a:ext uri="{FF2B5EF4-FFF2-40B4-BE49-F238E27FC236}">
                <a16:creationId xmlns:a16="http://schemas.microsoft.com/office/drawing/2014/main" id="{A86D3D58-AF9B-95CA-1CCD-65AD55D691EB}"/>
              </a:ext>
            </a:extLst>
          </p:cNvPr>
          <p:cNvSpPr txBox="1"/>
          <p:nvPr/>
        </p:nvSpPr>
        <p:spPr>
          <a:xfrm>
            <a:off x="6653133" y="6134621"/>
            <a:ext cx="429223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Extracted Number Plate</a:t>
            </a:r>
            <a:endParaRPr lang="en-IN" dirty="0">
              <a:solidFill>
                <a:srgbClr val="202C8F"/>
              </a:solidFill>
            </a:endParaRPr>
          </a:p>
        </p:txBody>
      </p:sp>
    </p:spTree>
    <p:extLst>
      <p:ext uri="{BB962C8B-B14F-4D97-AF65-F5344CB8AC3E}">
        <p14:creationId xmlns:p14="http://schemas.microsoft.com/office/powerpoint/2010/main" val="39577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803971-B492-868A-F49D-E34FCA0DACDE}"/>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0549A53C-A9E0-2B5B-95CE-977F6D52EA3A}"/>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2" name="image18.jpeg">
            <a:extLst>
              <a:ext uri="{FF2B5EF4-FFF2-40B4-BE49-F238E27FC236}">
                <a16:creationId xmlns:a16="http://schemas.microsoft.com/office/drawing/2014/main" id="{05276655-1269-2DA1-9518-2F6D93A4A7F6}"/>
              </a:ext>
            </a:extLst>
          </p:cNvPr>
          <p:cNvPicPr>
            <a:picLocks noChangeAspect="1"/>
          </p:cNvPicPr>
          <p:nvPr/>
        </p:nvPicPr>
        <p:blipFill rotWithShape="1">
          <a:blip r:embed="rId2" cstate="print"/>
          <a:srcRect t="16775"/>
          <a:stretch/>
        </p:blipFill>
        <p:spPr>
          <a:xfrm>
            <a:off x="907542" y="1695449"/>
            <a:ext cx="4591570" cy="1571625"/>
          </a:xfrm>
          <a:prstGeom prst="rect">
            <a:avLst/>
          </a:prstGeom>
        </p:spPr>
      </p:pic>
      <p:sp>
        <p:nvSpPr>
          <p:cNvPr id="3" name="TextBox 2">
            <a:extLst>
              <a:ext uri="{FF2B5EF4-FFF2-40B4-BE49-F238E27FC236}">
                <a16:creationId xmlns:a16="http://schemas.microsoft.com/office/drawing/2014/main" id="{B606C20E-99EE-21A8-888A-0EF4F0ED683C}"/>
              </a:ext>
            </a:extLst>
          </p:cNvPr>
          <p:cNvSpPr txBox="1"/>
          <p:nvPr/>
        </p:nvSpPr>
        <p:spPr>
          <a:xfrm>
            <a:off x="6877050" y="2143125"/>
            <a:ext cx="300990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02C8F"/>
                </a:solidFill>
              </a:rPr>
              <a:t>Cropped Number Plate from Original RGB image</a:t>
            </a:r>
            <a:endParaRPr lang="en-IN" dirty="0">
              <a:solidFill>
                <a:srgbClr val="202C8F"/>
              </a:solidFill>
            </a:endParaRPr>
          </a:p>
        </p:txBody>
      </p:sp>
    </p:spTree>
    <p:extLst>
      <p:ext uri="{BB962C8B-B14F-4D97-AF65-F5344CB8AC3E}">
        <p14:creationId xmlns:p14="http://schemas.microsoft.com/office/powerpoint/2010/main" val="1388834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8D8ED8-9B00-91DD-2A79-A26838D793DD}"/>
              </a:ext>
            </a:extLst>
          </p:cNvPr>
          <p:cNvSpPr>
            <a:spLocks noGrp="1"/>
          </p:cNvSpPr>
          <p:nvPr>
            <p:ph type="title"/>
          </p:nvPr>
        </p:nvSpPr>
        <p:spPr/>
        <p:txBody>
          <a:bodyPr/>
          <a:lstStyle/>
          <a:p>
            <a:r>
              <a:rPr lang="en-US" sz="4000" dirty="0"/>
              <a:t>Character detection in plates</a:t>
            </a:r>
            <a:endParaRPr lang="en-IN" sz="4000" dirty="0"/>
          </a:p>
        </p:txBody>
      </p:sp>
      <p:sp>
        <p:nvSpPr>
          <p:cNvPr id="4" name="Footer Placeholder 3">
            <a:extLst>
              <a:ext uri="{FF2B5EF4-FFF2-40B4-BE49-F238E27FC236}">
                <a16:creationId xmlns:a16="http://schemas.microsoft.com/office/drawing/2014/main" id="{C7803971-B492-868A-F49D-E34FCA0DACDE}"/>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0549A53C-A9E0-2B5B-95CE-977F6D52EA3A}"/>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2" name="image19.png">
            <a:extLst>
              <a:ext uri="{FF2B5EF4-FFF2-40B4-BE49-F238E27FC236}">
                <a16:creationId xmlns:a16="http://schemas.microsoft.com/office/drawing/2014/main" id="{85C62A41-F9DE-54E3-2462-2F7F61C889BB}"/>
              </a:ext>
            </a:extLst>
          </p:cNvPr>
          <p:cNvPicPr>
            <a:picLocks noChangeAspect="1"/>
          </p:cNvPicPr>
          <p:nvPr/>
        </p:nvPicPr>
        <p:blipFill rotWithShape="1">
          <a:blip r:embed="rId2" cstate="print"/>
          <a:srcRect t="13442"/>
          <a:stretch/>
        </p:blipFill>
        <p:spPr>
          <a:xfrm>
            <a:off x="758952" y="2733674"/>
            <a:ext cx="3820161" cy="3028951"/>
          </a:xfrm>
          <a:prstGeom prst="rect">
            <a:avLst/>
          </a:prstGeom>
        </p:spPr>
      </p:pic>
      <p:sp>
        <p:nvSpPr>
          <p:cNvPr id="10" name="TextBox 9">
            <a:extLst>
              <a:ext uri="{FF2B5EF4-FFF2-40B4-BE49-F238E27FC236}">
                <a16:creationId xmlns:a16="http://schemas.microsoft.com/office/drawing/2014/main" id="{0F1C63A2-70A9-0F2C-7601-A32E75716B24}"/>
              </a:ext>
            </a:extLst>
          </p:cNvPr>
          <p:cNvSpPr txBox="1"/>
          <p:nvPr/>
        </p:nvSpPr>
        <p:spPr>
          <a:xfrm>
            <a:off x="5524500" y="2505456"/>
            <a:ext cx="6096000" cy="4247317"/>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2C8F"/>
                </a:solidFill>
                <a:effectLst/>
                <a:uLnTx/>
                <a:uFillTx/>
                <a:latin typeface="Sabon Next LT"/>
                <a:ea typeface="+mn-ea"/>
                <a:cs typeface="+mn-cs"/>
              </a:rPr>
              <a:t>All possible plates are resized for the purpose of clarity and preprocessed. The image is inverted, converted to gray scale and then into binary by thresholding. Possible characters are detected as in the case of plate detection following the exact same steps.</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1F2C8F"/>
              </a:solidFill>
              <a:effectLst/>
              <a:uLnTx/>
              <a:uFillTx/>
              <a:latin typeface="Sabon Next LT"/>
              <a:ea typeface="+mn-ea"/>
              <a:cs typeface="+mn-cs"/>
            </a:endParaRP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2C8F"/>
                </a:solidFill>
                <a:effectLst/>
                <a:uLnTx/>
                <a:uFillTx/>
                <a:latin typeface="Sabon Next LT"/>
                <a:ea typeface="+mn-ea"/>
                <a:cs typeface="+mn-cs"/>
              </a:rPr>
              <a:t>After generating the </a:t>
            </a:r>
            <a:r>
              <a:rPr kumimoji="0" lang="en-US" sz="2000" b="0" i="0" u="none" strike="noStrike" kern="1200" cap="none" spc="0" normalizeH="0" baseline="0" noProof="0" dirty="0" err="1">
                <a:ln>
                  <a:noFill/>
                </a:ln>
                <a:solidFill>
                  <a:srgbClr val="1F2C8F"/>
                </a:solidFill>
                <a:effectLst/>
                <a:uLnTx/>
                <a:uFillTx/>
                <a:latin typeface="Sabon Next LT"/>
                <a:ea typeface="+mn-ea"/>
                <a:cs typeface="+mn-cs"/>
              </a:rPr>
              <a:t>ListofListsofMatchingCharactersinPlate</a:t>
            </a:r>
            <a:r>
              <a:rPr kumimoji="0" lang="en-US" sz="2000" b="0" i="0" u="none" strike="noStrike" kern="1200" cap="none" spc="0" normalizeH="0" baseline="0" noProof="0" dirty="0">
                <a:ln>
                  <a:noFill/>
                </a:ln>
                <a:solidFill>
                  <a:srgbClr val="1F2C8F"/>
                </a:solidFill>
                <a:effectLst/>
                <a:uLnTx/>
                <a:uFillTx/>
                <a:latin typeface="Sabon Next LT"/>
                <a:ea typeface="+mn-ea"/>
                <a:cs typeface="+mn-cs"/>
              </a:rPr>
              <a:t>, the overlapping characters are removed. The longest length of matching chars is chosen to be the actual </a:t>
            </a:r>
            <a:r>
              <a:rPr kumimoji="0" lang="en-US" sz="2000" b="0" i="0" u="none" strike="noStrike" kern="1200" cap="none" spc="0" normalizeH="0" baseline="0" noProof="0" dirty="0" err="1">
                <a:ln>
                  <a:noFill/>
                </a:ln>
                <a:solidFill>
                  <a:srgbClr val="1F2C8F"/>
                </a:solidFill>
                <a:effectLst/>
                <a:uLnTx/>
                <a:uFillTx/>
                <a:latin typeface="Sabon Next LT"/>
                <a:ea typeface="+mn-ea"/>
                <a:cs typeface="+mn-cs"/>
              </a:rPr>
              <a:t>licence</a:t>
            </a:r>
            <a:r>
              <a:rPr kumimoji="0" lang="en-US" sz="2000" b="0" i="0" u="none" strike="noStrike" kern="1200" cap="none" spc="0" normalizeH="0" baseline="0" noProof="0" dirty="0">
                <a:ln>
                  <a:noFill/>
                </a:ln>
                <a:solidFill>
                  <a:srgbClr val="1F2C8F"/>
                </a:solidFill>
                <a:effectLst/>
                <a:uLnTx/>
                <a:uFillTx/>
                <a:latin typeface="Sabon Next LT"/>
                <a:ea typeface="+mn-ea"/>
                <a:cs typeface="+mn-cs"/>
              </a:rPr>
              <a:t> plate. The characters are recognized using KNN (K Nearest Neighbor) classification model.</a:t>
            </a:r>
          </a:p>
          <a:p>
            <a:pPr marL="0" marR="0" lvl="0" indent="0" algn="l"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198816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3776-6CAD-9E92-4D1A-B2F58D841591}"/>
              </a:ext>
            </a:extLst>
          </p:cNvPr>
          <p:cNvSpPr>
            <a:spLocks noGrp="1"/>
          </p:cNvSpPr>
          <p:nvPr>
            <p:ph type="title"/>
          </p:nvPr>
        </p:nvSpPr>
        <p:spPr/>
        <p:txBody>
          <a:bodyPr/>
          <a:lstStyle/>
          <a:p>
            <a:r>
              <a:rPr lang="en-IN" dirty="0"/>
              <a:t>VEHICLE CLASSIFICATION</a:t>
            </a:r>
          </a:p>
        </p:txBody>
      </p:sp>
    </p:spTree>
    <p:extLst>
      <p:ext uri="{BB962C8B-B14F-4D97-AF65-F5344CB8AC3E}">
        <p14:creationId xmlns:p14="http://schemas.microsoft.com/office/powerpoint/2010/main" val="3355219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453A0E4E-4969-210C-6D0E-1AB129F2D9A5}"/>
              </a:ext>
            </a:extLst>
          </p:cNvPr>
          <p:cNvSpPr>
            <a:spLocks noGrp="1"/>
          </p:cNvSpPr>
          <p:nvPr>
            <p:ph idx="1"/>
          </p:nvPr>
        </p:nvSpPr>
        <p:spPr>
          <a:xfrm>
            <a:off x="4178807" y="1741038"/>
            <a:ext cx="7147953" cy="4305801"/>
          </a:xfrm>
        </p:spPr>
        <p:txBody>
          <a:bodyPr/>
          <a:lstStyle/>
          <a:p>
            <a:r>
              <a:rPr lang="en-US" sz="2400" dirty="0"/>
              <a:t>Vehicle classification is performed using Convolutional Neural Networks( CNN or </a:t>
            </a:r>
            <a:r>
              <a:rPr lang="en-US" sz="2400" dirty="0" err="1"/>
              <a:t>ConvNets</a:t>
            </a:r>
            <a:r>
              <a:rPr lang="en-US" sz="2400" dirty="0"/>
              <a:t>) which are a special kind of multi-layer neural networks. Convolutional Neural Networks are designed to recognize visual patterns directly from pixel images with minimal preprocessing. </a:t>
            </a:r>
          </a:p>
          <a:p>
            <a:endParaRPr lang="en-US" sz="2400" dirty="0"/>
          </a:p>
          <a:p>
            <a:r>
              <a:rPr lang="en-US" sz="2400" dirty="0"/>
              <a:t>We have used pretrained Residual Network deep learning architecture and then fine-tuned the network to fit our dataset of images of Cars and Bikes.</a:t>
            </a:r>
            <a:endParaRPr lang="en-IN" sz="2000" dirty="0"/>
          </a:p>
        </p:txBody>
      </p:sp>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3642489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3776-6CAD-9E92-4D1A-B2F58D841591}"/>
              </a:ext>
            </a:extLst>
          </p:cNvPr>
          <p:cNvSpPr>
            <a:spLocks noGrp="1"/>
          </p:cNvSpPr>
          <p:nvPr>
            <p:ph type="title"/>
          </p:nvPr>
        </p:nvSpPr>
        <p:spPr>
          <a:xfrm>
            <a:off x="2895600" y="2702052"/>
            <a:ext cx="6400800" cy="1453896"/>
          </a:xfrm>
        </p:spPr>
        <p:txBody>
          <a:bodyPr/>
          <a:lstStyle/>
          <a:p>
            <a:r>
              <a:rPr lang="en-IN" dirty="0"/>
              <a:t>Convolutional Neural Network </a:t>
            </a:r>
          </a:p>
        </p:txBody>
      </p:sp>
    </p:spTree>
    <p:extLst>
      <p:ext uri="{BB962C8B-B14F-4D97-AF65-F5344CB8AC3E}">
        <p14:creationId xmlns:p14="http://schemas.microsoft.com/office/powerpoint/2010/main" val="3264817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453A0E4E-4969-210C-6D0E-1AB129F2D9A5}"/>
              </a:ext>
            </a:extLst>
          </p:cNvPr>
          <p:cNvSpPr>
            <a:spLocks noGrp="1"/>
          </p:cNvSpPr>
          <p:nvPr>
            <p:ph idx="1"/>
          </p:nvPr>
        </p:nvSpPr>
        <p:spPr>
          <a:xfrm>
            <a:off x="4178807" y="1394197"/>
            <a:ext cx="7147953" cy="4880479"/>
          </a:xfrm>
        </p:spPr>
        <p:txBody>
          <a:bodyPr/>
          <a:lstStyle/>
          <a:p>
            <a:r>
              <a:rPr lang="en-US" sz="2400" dirty="0"/>
              <a:t>Convolutional Neural Networks take advantage of the fact that the input consists of images and they constrain the architecture accordingly[2]. Unlike a regular Neural Network, the layers of a </a:t>
            </a:r>
            <a:r>
              <a:rPr lang="en-US" sz="2400" dirty="0" err="1"/>
              <a:t>ConvNet</a:t>
            </a:r>
            <a:r>
              <a:rPr lang="en-US" sz="2400" dirty="0"/>
              <a:t> have neurons arranged in 3 dimensions: width, height, depth. Moreover, the neurons in a layer will only be connected to a small region of the layer before it, instead of all of the neurons in a fully-connected manner[2]. Basically, a </a:t>
            </a:r>
            <a:r>
              <a:rPr lang="en-US" sz="2400" dirty="0" err="1"/>
              <a:t>ConvNet</a:t>
            </a:r>
            <a:r>
              <a:rPr lang="en-US" sz="2400" dirty="0"/>
              <a:t> is made up of Layers. Every Layer has a simple API: It transforms an input 3D volume to an output 3D volume with some differentiable function that may or may not have parameters[2]. </a:t>
            </a:r>
            <a:endParaRPr lang="en-IN" sz="2000" dirty="0"/>
          </a:p>
        </p:txBody>
      </p:sp>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270953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508760"/>
            <a:ext cx="6766560" cy="768096"/>
          </a:xfrm>
        </p:spPr>
        <p:txBody>
          <a:bodyPr/>
          <a:lstStyle/>
          <a:p>
            <a:r>
              <a:rPr lang="en-US" dirty="0"/>
              <a:t>AIM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536951"/>
            <a:ext cx="6766560" cy="3949573"/>
          </a:xfrm>
        </p:spPr>
        <p:txBody>
          <a:bodyPr/>
          <a:lstStyle/>
          <a:p>
            <a:r>
              <a:rPr lang="en-US" dirty="0"/>
              <a:t>In India, owing to a large population, car sales growth hikes every year. In the year 2017 itself, the growth was reported to be 9.2 percent, highest in past four years. This drives the need for strategizing methods for efficient systems that simplifies the management of these automobiles. One such domain are the Parking Lots at various locations across the country. Our project aims to provide an efficient and automatic fare generation system for parking lots that cater to multitudes of cars on a daily basis. The streets and areas that usually bustle with visitors every day require deployment of human sources to manage the parking of the visiting cars, calculate the estimated fares and collect the payment at the time of exit. This project will automate this procedure, thus eliminating the need to employ workers, preventing intentional over charging of fares for personal interests, providing an additional security measure in the form of image and database records, and improving the efficiency by reducing the human errors in the process. To implement this, the type of the vehicle and its identification, the license plate, are necessary to be determined by the system designed. This project engages Computer Vision and Machine Learning tools for the same.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378708" cy="342900"/>
          </a:xfrm>
        </p:spPr>
        <p:txBody>
          <a:bodyPr/>
          <a:lstStyle/>
          <a:p>
            <a:r>
              <a:rPr lang="en-IN" dirty="0"/>
              <a:t>AUTOMATIC FARE GENERATION SYSTEM FOR PARKING LOTS</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2" name="image23.jpeg">
            <a:extLst>
              <a:ext uri="{FF2B5EF4-FFF2-40B4-BE49-F238E27FC236}">
                <a16:creationId xmlns:a16="http://schemas.microsoft.com/office/drawing/2014/main" id="{277F433B-96DB-C1B8-7510-2FA1E6CCEC55}"/>
              </a:ext>
            </a:extLst>
          </p:cNvPr>
          <p:cNvPicPr>
            <a:picLocks noChangeAspect="1"/>
          </p:cNvPicPr>
          <p:nvPr/>
        </p:nvPicPr>
        <p:blipFill>
          <a:blip r:embed="rId2" cstate="print"/>
          <a:stretch>
            <a:fillRect/>
          </a:stretch>
        </p:blipFill>
        <p:spPr>
          <a:xfrm>
            <a:off x="3956869" y="2071820"/>
            <a:ext cx="7723647" cy="2714359"/>
          </a:xfrm>
          <a:prstGeom prst="rect">
            <a:avLst/>
          </a:prstGeom>
        </p:spPr>
      </p:pic>
      <p:sp>
        <p:nvSpPr>
          <p:cNvPr id="4" name="TextBox 3">
            <a:extLst>
              <a:ext uri="{FF2B5EF4-FFF2-40B4-BE49-F238E27FC236}">
                <a16:creationId xmlns:a16="http://schemas.microsoft.com/office/drawing/2014/main" id="{A485F00B-0103-5F7A-4B59-8A818D389785}"/>
              </a:ext>
            </a:extLst>
          </p:cNvPr>
          <p:cNvSpPr txBox="1"/>
          <p:nvPr/>
        </p:nvSpPr>
        <p:spPr>
          <a:xfrm>
            <a:off x="4769463" y="5144974"/>
            <a:ext cx="6098458" cy="1169551"/>
          </a:xfrm>
          <a:prstGeom prst="rect">
            <a:avLst/>
          </a:prstGeom>
          <a:noFill/>
        </p:spPr>
        <p:txBody>
          <a:bodyPr wrap="square">
            <a:spAutoFit/>
          </a:bodyPr>
          <a:lstStyle/>
          <a:p>
            <a:pPr marL="1113155" marR="751205" algn="ctr">
              <a:spcBef>
                <a:spcPts val="885"/>
              </a:spcBef>
              <a:spcAft>
                <a:spcPts val="0"/>
              </a:spcAft>
            </a:pPr>
            <a:r>
              <a:rPr lang="en-US" sz="1800" b="1" dirty="0">
                <a:effectLst/>
                <a:latin typeface="Times New Roman" panose="02020603050405020304" pitchFamily="18" charset="0"/>
                <a:ea typeface="Times New Roman" panose="02020603050405020304" pitchFamily="18" charset="0"/>
              </a:rPr>
              <a:t>Neural Network and Convolutional Neural Network [2] .</a:t>
            </a:r>
            <a:endParaRPr lang="en-IN" sz="1800" b="1" dirty="0">
              <a:effectLst/>
              <a:latin typeface="Times New Roman" panose="02020603050405020304" pitchFamily="18" charset="0"/>
              <a:ea typeface="Times New Roman" panose="02020603050405020304" pitchFamily="18" charset="0"/>
            </a:endParaRPr>
          </a:p>
          <a:p>
            <a:br>
              <a:rPr lang="en-US" sz="16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59717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5">
            <a:extLst>
              <a:ext uri="{FF2B5EF4-FFF2-40B4-BE49-F238E27FC236}">
                <a16:creationId xmlns:a16="http://schemas.microsoft.com/office/drawing/2014/main" id="{3D77C1E0-BEE5-4202-8029-FE0D035A854C}"/>
              </a:ext>
            </a:extLst>
          </p:cNvPr>
          <p:cNvGrpSpPr>
            <a:grpSpLocks/>
          </p:cNvGrpSpPr>
          <p:nvPr/>
        </p:nvGrpSpPr>
        <p:grpSpPr bwMode="auto">
          <a:xfrm>
            <a:off x="936330" y="798427"/>
            <a:ext cx="10319340" cy="4789692"/>
            <a:chOff x="1470" y="1532"/>
            <a:chExt cx="10080" cy="4455"/>
          </a:xfrm>
        </p:grpSpPr>
        <p:pic>
          <p:nvPicPr>
            <p:cNvPr id="1030" name="Picture 6">
              <a:extLst>
                <a:ext uri="{FF2B5EF4-FFF2-40B4-BE49-F238E27FC236}">
                  <a16:creationId xmlns:a16="http://schemas.microsoft.com/office/drawing/2014/main" id="{BCB9ADBC-E308-4120-FF68-D17DFD998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 y="1569"/>
              <a:ext cx="9906" cy="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7">
              <a:extLst>
                <a:ext uri="{FF2B5EF4-FFF2-40B4-BE49-F238E27FC236}">
                  <a16:creationId xmlns:a16="http://schemas.microsoft.com/office/drawing/2014/main" id="{4160EA7C-BF16-689C-7E8F-583EC1FEF035}"/>
                </a:ext>
              </a:extLst>
            </p:cNvPr>
            <p:cNvSpPr>
              <a:spLocks/>
            </p:cNvSpPr>
            <p:nvPr/>
          </p:nvSpPr>
          <p:spPr bwMode="auto">
            <a:xfrm>
              <a:off x="1470" y="1532"/>
              <a:ext cx="10080" cy="4455"/>
            </a:xfrm>
            <a:custGeom>
              <a:avLst/>
              <a:gdLst>
                <a:gd name="T0" fmla="+- 0 1470 1470"/>
                <a:gd name="T1" fmla="*/ T0 w 10080"/>
                <a:gd name="T2" fmla="+- 0 1555 1532"/>
                <a:gd name="T3" fmla="*/ 1555 h 4455"/>
                <a:gd name="T4" fmla="+- 0 11528 1470"/>
                <a:gd name="T5" fmla="*/ T4 w 10080"/>
                <a:gd name="T6" fmla="+- 0 1555 1532"/>
                <a:gd name="T7" fmla="*/ 1555 h 4455"/>
                <a:gd name="T8" fmla="+- 0 11528 1470"/>
                <a:gd name="T9" fmla="*/ T8 w 10080"/>
                <a:gd name="T10" fmla="+- 0 1532 1532"/>
                <a:gd name="T11" fmla="*/ 1532 h 4455"/>
                <a:gd name="T12" fmla="+- 0 11528 1470"/>
                <a:gd name="T13" fmla="*/ T12 w 10080"/>
                <a:gd name="T14" fmla="+- 0 5965 1532"/>
                <a:gd name="T15" fmla="*/ 5965 h 4455"/>
                <a:gd name="T16" fmla="+- 0 11550 1470"/>
                <a:gd name="T17" fmla="*/ T16 w 10080"/>
                <a:gd name="T18" fmla="+- 0 5965 1532"/>
                <a:gd name="T19" fmla="*/ 5965 h 4455"/>
                <a:gd name="T20" fmla="+- 0 1493 1470"/>
                <a:gd name="T21" fmla="*/ T20 w 10080"/>
                <a:gd name="T22" fmla="+- 0 5965 1532"/>
                <a:gd name="T23" fmla="*/ 5965 h 4455"/>
                <a:gd name="T24" fmla="+- 0 1493 1470"/>
                <a:gd name="T25" fmla="*/ T24 w 10080"/>
                <a:gd name="T26" fmla="+- 0 5987 1532"/>
                <a:gd name="T27" fmla="*/ 5987 h 4455"/>
                <a:gd name="T28" fmla="+- 0 1493 1470"/>
                <a:gd name="T29" fmla="*/ T28 w 10080"/>
                <a:gd name="T30" fmla="+- 0 1555 1532"/>
                <a:gd name="T31" fmla="*/ 1555 h 445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80" h="4455">
                  <a:moveTo>
                    <a:pt x="0" y="23"/>
                  </a:moveTo>
                  <a:lnTo>
                    <a:pt x="10058" y="23"/>
                  </a:lnTo>
                  <a:moveTo>
                    <a:pt x="10058" y="0"/>
                  </a:moveTo>
                  <a:lnTo>
                    <a:pt x="10058" y="4433"/>
                  </a:lnTo>
                  <a:moveTo>
                    <a:pt x="10080" y="4433"/>
                  </a:moveTo>
                  <a:lnTo>
                    <a:pt x="23" y="4433"/>
                  </a:lnTo>
                  <a:moveTo>
                    <a:pt x="23" y="4455"/>
                  </a:moveTo>
                  <a:lnTo>
                    <a:pt x="23" y="23"/>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1" name="TextBox 30">
            <a:extLst>
              <a:ext uri="{FF2B5EF4-FFF2-40B4-BE49-F238E27FC236}">
                <a16:creationId xmlns:a16="http://schemas.microsoft.com/office/drawing/2014/main" id="{D34F3625-B367-D110-99F3-1F3F98BED057}"/>
              </a:ext>
            </a:extLst>
          </p:cNvPr>
          <p:cNvSpPr txBox="1"/>
          <p:nvPr/>
        </p:nvSpPr>
        <p:spPr>
          <a:xfrm>
            <a:off x="3039397" y="5736407"/>
            <a:ext cx="6113206" cy="646331"/>
          </a:xfrm>
          <a:prstGeom prst="rect">
            <a:avLst/>
          </a:prstGeom>
          <a:noFill/>
        </p:spPr>
        <p:txBody>
          <a:bodyPr wrap="square">
            <a:spAutoFit/>
          </a:bodyPr>
          <a:lstStyle/>
          <a:p>
            <a:pPr marL="1113155" marR="754380" algn="ctr">
              <a:spcBef>
                <a:spcPts val="1115"/>
              </a:spcBef>
              <a:spcAft>
                <a:spcPts val="0"/>
              </a:spcAft>
            </a:pPr>
            <a:r>
              <a:rPr lang="en-US" sz="1800" b="1" dirty="0">
                <a:effectLst/>
                <a:latin typeface="Times New Roman" panose="02020603050405020304" pitchFamily="18" charset="0"/>
                <a:ea typeface="Times New Roman" panose="02020603050405020304" pitchFamily="18" charset="0"/>
              </a:rPr>
              <a:t>Screenshot</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training</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done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Vehicle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Classification</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9831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3776-6CAD-9E92-4D1A-B2F58D841591}"/>
              </a:ext>
            </a:extLst>
          </p:cNvPr>
          <p:cNvSpPr>
            <a:spLocks noGrp="1"/>
          </p:cNvSpPr>
          <p:nvPr>
            <p:ph type="title"/>
          </p:nvPr>
        </p:nvSpPr>
        <p:spPr>
          <a:xfrm>
            <a:off x="2895600" y="2702052"/>
            <a:ext cx="6400800" cy="1453896"/>
          </a:xfrm>
        </p:spPr>
        <p:txBody>
          <a:bodyPr/>
          <a:lstStyle/>
          <a:p>
            <a:r>
              <a:rPr lang="en-IN" dirty="0"/>
              <a:t>DATABASE MANAGEMENT</a:t>
            </a:r>
          </a:p>
        </p:txBody>
      </p:sp>
    </p:spTree>
    <p:extLst>
      <p:ext uri="{BB962C8B-B14F-4D97-AF65-F5344CB8AC3E}">
        <p14:creationId xmlns:p14="http://schemas.microsoft.com/office/powerpoint/2010/main" val="2696052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453A0E4E-4969-210C-6D0E-1AB129F2D9A5}"/>
              </a:ext>
            </a:extLst>
          </p:cNvPr>
          <p:cNvSpPr>
            <a:spLocks noGrp="1"/>
          </p:cNvSpPr>
          <p:nvPr>
            <p:ph idx="1"/>
          </p:nvPr>
        </p:nvSpPr>
        <p:spPr>
          <a:xfrm>
            <a:off x="4178807" y="1156072"/>
            <a:ext cx="7147953" cy="5148493"/>
          </a:xfrm>
        </p:spPr>
        <p:txBody>
          <a:bodyPr/>
          <a:lstStyle/>
          <a:p>
            <a:r>
              <a:rPr lang="en-US" sz="2400" dirty="0"/>
              <a:t>Csv (Comma Separated Values) file is used to store the following information:</a:t>
            </a:r>
          </a:p>
          <a:p>
            <a:r>
              <a:rPr lang="en-US" sz="2400" dirty="0"/>
              <a:t> 1. Number Plate of the vehicle </a:t>
            </a:r>
          </a:p>
          <a:p>
            <a:r>
              <a:rPr lang="en-US" sz="2400" dirty="0"/>
              <a:t>2. Type of Vehicle (Car or Bike) </a:t>
            </a:r>
          </a:p>
          <a:p>
            <a:r>
              <a:rPr lang="en-US" sz="2400" dirty="0"/>
              <a:t>3. Entry Time of the vehicle </a:t>
            </a:r>
          </a:p>
          <a:p>
            <a:endParaRPr lang="en-US" sz="2400" dirty="0"/>
          </a:p>
          <a:p>
            <a:r>
              <a:rPr lang="en-US" sz="2400" dirty="0"/>
              <a:t>As soon as a new number plate is detected, all the above information is stored in the database of the Parking system and whenever an existing number plate is recognized, the fare is calculated on the basis of exit time and all the information regarding the vehicle is removed from the database. This is implemented using Pandas in Python.</a:t>
            </a:r>
            <a:endParaRPr lang="en-IN" sz="2000" dirty="0"/>
          </a:p>
        </p:txBody>
      </p:sp>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33</a:t>
            </a:fld>
            <a:endParaRPr lang="en-US" dirty="0"/>
          </a:p>
        </p:txBody>
      </p:sp>
    </p:spTree>
    <p:extLst>
      <p:ext uri="{BB962C8B-B14F-4D97-AF65-F5344CB8AC3E}">
        <p14:creationId xmlns:p14="http://schemas.microsoft.com/office/powerpoint/2010/main" val="2588959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34</a:t>
            </a:fld>
            <a:endParaRPr lang="en-US" dirty="0"/>
          </a:p>
        </p:txBody>
      </p:sp>
      <p:grpSp>
        <p:nvGrpSpPr>
          <p:cNvPr id="2" name="Group 2">
            <a:extLst>
              <a:ext uri="{FF2B5EF4-FFF2-40B4-BE49-F238E27FC236}">
                <a16:creationId xmlns:a16="http://schemas.microsoft.com/office/drawing/2014/main" id="{C44EA9C7-F282-2089-3CBD-F2AFA948EDD3}"/>
              </a:ext>
            </a:extLst>
          </p:cNvPr>
          <p:cNvGrpSpPr>
            <a:grpSpLocks/>
          </p:cNvGrpSpPr>
          <p:nvPr/>
        </p:nvGrpSpPr>
        <p:grpSpPr bwMode="auto">
          <a:xfrm>
            <a:off x="4488465" y="1753403"/>
            <a:ext cx="6914398" cy="2430880"/>
            <a:chOff x="2010" y="403"/>
            <a:chExt cx="8850" cy="2205"/>
          </a:xfrm>
        </p:grpSpPr>
        <p:pic>
          <p:nvPicPr>
            <p:cNvPr id="2051" name="Picture 3">
              <a:extLst>
                <a:ext uri="{FF2B5EF4-FFF2-40B4-BE49-F238E27FC236}">
                  <a16:creationId xmlns:a16="http://schemas.microsoft.com/office/drawing/2014/main" id="{C0EDBE41-8C4D-9599-EA82-8E01413DA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 y="440"/>
              <a:ext cx="8760" cy="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4">
              <a:extLst>
                <a:ext uri="{FF2B5EF4-FFF2-40B4-BE49-F238E27FC236}">
                  <a16:creationId xmlns:a16="http://schemas.microsoft.com/office/drawing/2014/main" id="{668FAF4C-7B9A-2C9D-548F-A6BD60A1AD6F}"/>
                </a:ext>
              </a:extLst>
            </p:cNvPr>
            <p:cNvSpPr>
              <a:spLocks/>
            </p:cNvSpPr>
            <p:nvPr/>
          </p:nvSpPr>
          <p:spPr bwMode="auto">
            <a:xfrm>
              <a:off x="2010" y="402"/>
              <a:ext cx="8850" cy="2205"/>
            </a:xfrm>
            <a:custGeom>
              <a:avLst/>
              <a:gdLst>
                <a:gd name="T0" fmla="+- 0 2010 2010"/>
                <a:gd name="T1" fmla="*/ T0 w 8850"/>
                <a:gd name="T2" fmla="+- 0 425 403"/>
                <a:gd name="T3" fmla="*/ 425 h 2205"/>
                <a:gd name="T4" fmla="+- 0 10838 2010"/>
                <a:gd name="T5" fmla="*/ T4 w 8850"/>
                <a:gd name="T6" fmla="+- 0 425 403"/>
                <a:gd name="T7" fmla="*/ 425 h 2205"/>
                <a:gd name="T8" fmla="+- 0 10838 2010"/>
                <a:gd name="T9" fmla="*/ T8 w 8850"/>
                <a:gd name="T10" fmla="+- 0 403 403"/>
                <a:gd name="T11" fmla="*/ 403 h 2205"/>
                <a:gd name="T12" fmla="+- 0 10838 2010"/>
                <a:gd name="T13" fmla="*/ T12 w 8850"/>
                <a:gd name="T14" fmla="+- 0 2585 403"/>
                <a:gd name="T15" fmla="*/ 2585 h 2205"/>
                <a:gd name="T16" fmla="+- 0 10860 2010"/>
                <a:gd name="T17" fmla="*/ T16 w 8850"/>
                <a:gd name="T18" fmla="+- 0 2585 403"/>
                <a:gd name="T19" fmla="*/ 2585 h 2205"/>
                <a:gd name="T20" fmla="+- 0 2033 2010"/>
                <a:gd name="T21" fmla="*/ T20 w 8850"/>
                <a:gd name="T22" fmla="+- 0 2585 403"/>
                <a:gd name="T23" fmla="*/ 2585 h 2205"/>
                <a:gd name="T24" fmla="+- 0 2033 2010"/>
                <a:gd name="T25" fmla="*/ T24 w 8850"/>
                <a:gd name="T26" fmla="+- 0 2608 403"/>
                <a:gd name="T27" fmla="*/ 2608 h 2205"/>
                <a:gd name="T28" fmla="+- 0 2033 2010"/>
                <a:gd name="T29" fmla="*/ T28 w 8850"/>
                <a:gd name="T30" fmla="+- 0 425 403"/>
                <a:gd name="T31" fmla="*/ 425 h 220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850" h="2205">
                  <a:moveTo>
                    <a:pt x="0" y="22"/>
                  </a:moveTo>
                  <a:lnTo>
                    <a:pt x="8828" y="22"/>
                  </a:lnTo>
                  <a:moveTo>
                    <a:pt x="8828" y="0"/>
                  </a:moveTo>
                  <a:lnTo>
                    <a:pt x="8828" y="2182"/>
                  </a:lnTo>
                  <a:moveTo>
                    <a:pt x="8850" y="2182"/>
                  </a:moveTo>
                  <a:lnTo>
                    <a:pt x="23" y="2182"/>
                  </a:lnTo>
                  <a:moveTo>
                    <a:pt x="23" y="2205"/>
                  </a:moveTo>
                  <a:lnTo>
                    <a:pt x="23" y="2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 name="TextBox 4">
            <a:extLst>
              <a:ext uri="{FF2B5EF4-FFF2-40B4-BE49-F238E27FC236}">
                <a16:creationId xmlns:a16="http://schemas.microsoft.com/office/drawing/2014/main" id="{58E9A67B-FE6A-F8C9-D476-576C1FEBAE84}"/>
              </a:ext>
            </a:extLst>
          </p:cNvPr>
          <p:cNvSpPr txBox="1"/>
          <p:nvPr/>
        </p:nvSpPr>
        <p:spPr>
          <a:xfrm>
            <a:off x="5026494" y="4344723"/>
            <a:ext cx="5838340" cy="369332"/>
          </a:xfrm>
          <a:prstGeom prst="rect">
            <a:avLst/>
          </a:prstGeom>
          <a:noFill/>
        </p:spPr>
        <p:txBody>
          <a:bodyPr wrap="square">
            <a:spAutoFit/>
          </a:bodyPr>
          <a:lstStyle/>
          <a:p>
            <a:pPr marL="1113155" marR="751205" algn="ctr">
              <a:spcBef>
                <a:spcPts val="710"/>
              </a:spcBef>
              <a:spcAft>
                <a:spcPts val="0"/>
              </a:spcAft>
            </a:pPr>
            <a:r>
              <a:rPr lang="en-US" sz="1800" b="1" dirty="0">
                <a:effectLst/>
                <a:latin typeface="Times New Roman" panose="02020603050405020304" pitchFamily="18" charset="0"/>
                <a:ea typeface="Times New Roman" panose="02020603050405020304" pitchFamily="18" charset="0"/>
              </a:rPr>
              <a:t>Snapshot of  FaraCalculation.csv file</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497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3776-6CAD-9E92-4D1A-B2F58D841591}"/>
              </a:ext>
            </a:extLst>
          </p:cNvPr>
          <p:cNvSpPr>
            <a:spLocks noGrp="1"/>
          </p:cNvSpPr>
          <p:nvPr>
            <p:ph type="title"/>
          </p:nvPr>
        </p:nvSpPr>
        <p:spPr>
          <a:xfrm>
            <a:off x="2895600" y="2910600"/>
            <a:ext cx="6400800" cy="827211"/>
          </a:xfrm>
        </p:spPr>
        <p:txBody>
          <a:bodyPr/>
          <a:lstStyle/>
          <a:p>
            <a:r>
              <a:rPr lang="en-IN" dirty="0"/>
              <a:t>IMPLEMENTATION</a:t>
            </a:r>
          </a:p>
        </p:txBody>
      </p:sp>
    </p:spTree>
    <p:extLst>
      <p:ext uri="{BB962C8B-B14F-4D97-AF65-F5344CB8AC3E}">
        <p14:creationId xmlns:p14="http://schemas.microsoft.com/office/powerpoint/2010/main" val="357980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47A92D3-67A1-AE00-95ED-94013F7BBFDC}"/>
              </a:ext>
            </a:extLst>
          </p:cNvPr>
          <p:cNvGrpSpPr>
            <a:grpSpLocks/>
          </p:cNvGrpSpPr>
          <p:nvPr/>
        </p:nvGrpSpPr>
        <p:grpSpPr bwMode="auto">
          <a:xfrm>
            <a:off x="1725128" y="645695"/>
            <a:ext cx="8741744" cy="5566609"/>
            <a:chOff x="2205" y="268"/>
            <a:chExt cx="8460" cy="6390"/>
          </a:xfrm>
        </p:grpSpPr>
        <p:pic>
          <p:nvPicPr>
            <p:cNvPr id="3" name="Picture 3">
              <a:extLst>
                <a:ext uri="{FF2B5EF4-FFF2-40B4-BE49-F238E27FC236}">
                  <a16:creationId xmlns:a16="http://schemas.microsoft.com/office/drawing/2014/main" id="{DCA8091A-DE44-0D87-331A-066608C1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 y="313"/>
              <a:ext cx="8370" cy="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3101B3A2-C82A-9773-DEA3-2FEFA6818DA3}"/>
                </a:ext>
              </a:extLst>
            </p:cNvPr>
            <p:cNvSpPr>
              <a:spLocks/>
            </p:cNvSpPr>
            <p:nvPr/>
          </p:nvSpPr>
          <p:spPr bwMode="auto">
            <a:xfrm>
              <a:off x="2205" y="268"/>
              <a:ext cx="8460" cy="6390"/>
            </a:xfrm>
            <a:custGeom>
              <a:avLst/>
              <a:gdLst>
                <a:gd name="T0" fmla="+- 0 2205 2205"/>
                <a:gd name="T1" fmla="*/ T0 w 8460"/>
                <a:gd name="T2" fmla="+- 0 291 268"/>
                <a:gd name="T3" fmla="*/ 291 h 6390"/>
                <a:gd name="T4" fmla="+- 0 10643 2205"/>
                <a:gd name="T5" fmla="*/ T4 w 8460"/>
                <a:gd name="T6" fmla="+- 0 291 268"/>
                <a:gd name="T7" fmla="*/ 291 h 6390"/>
                <a:gd name="T8" fmla="+- 0 10643 2205"/>
                <a:gd name="T9" fmla="*/ T8 w 8460"/>
                <a:gd name="T10" fmla="+- 0 268 268"/>
                <a:gd name="T11" fmla="*/ 268 h 6390"/>
                <a:gd name="T12" fmla="+- 0 10643 2205"/>
                <a:gd name="T13" fmla="*/ T12 w 8460"/>
                <a:gd name="T14" fmla="+- 0 6636 268"/>
                <a:gd name="T15" fmla="*/ 6636 h 6390"/>
                <a:gd name="T16" fmla="+- 0 10665 2205"/>
                <a:gd name="T17" fmla="*/ T16 w 8460"/>
                <a:gd name="T18" fmla="+- 0 6636 268"/>
                <a:gd name="T19" fmla="*/ 6636 h 6390"/>
                <a:gd name="T20" fmla="+- 0 2228 2205"/>
                <a:gd name="T21" fmla="*/ T20 w 8460"/>
                <a:gd name="T22" fmla="+- 0 6636 268"/>
                <a:gd name="T23" fmla="*/ 6636 h 6390"/>
                <a:gd name="T24" fmla="+- 0 2228 2205"/>
                <a:gd name="T25" fmla="*/ T24 w 8460"/>
                <a:gd name="T26" fmla="+- 0 6658 268"/>
                <a:gd name="T27" fmla="*/ 6658 h 6390"/>
                <a:gd name="T28" fmla="+- 0 2228 2205"/>
                <a:gd name="T29" fmla="*/ T28 w 8460"/>
                <a:gd name="T30" fmla="+- 0 291 268"/>
                <a:gd name="T31" fmla="*/ 291 h 639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60" h="6390">
                  <a:moveTo>
                    <a:pt x="0" y="23"/>
                  </a:moveTo>
                  <a:lnTo>
                    <a:pt x="8438" y="23"/>
                  </a:lnTo>
                  <a:moveTo>
                    <a:pt x="8438" y="0"/>
                  </a:moveTo>
                  <a:lnTo>
                    <a:pt x="8438" y="6368"/>
                  </a:lnTo>
                  <a:moveTo>
                    <a:pt x="8460" y="6368"/>
                  </a:moveTo>
                  <a:lnTo>
                    <a:pt x="23" y="6368"/>
                  </a:lnTo>
                  <a:moveTo>
                    <a:pt x="23" y="6390"/>
                  </a:moveTo>
                  <a:lnTo>
                    <a:pt x="23" y="23"/>
                  </a:lnTo>
                </a:path>
              </a:pathLst>
            </a:custGeom>
            <a:noFill/>
            <a:ln w="28575">
              <a:solidFill>
                <a:srgbClr val="424242"/>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 name="TextBox 5">
            <a:extLst>
              <a:ext uri="{FF2B5EF4-FFF2-40B4-BE49-F238E27FC236}">
                <a16:creationId xmlns:a16="http://schemas.microsoft.com/office/drawing/2014/main" id="{092A75FB-FE04-FB0E-11C7-00954C0A252E}"/>
              </a:ext>
            </a:extLst>
          </p:cNvPr>
          <p:cNvSpPr txBox="1"/>
          <p:nvPr/>
        </p:nvSpPr>
        <p:spPr>
          <a:xfrm>
            <a:off x="3039979" y="6243683"/>
            <a:ext cx="6112042" cy="369332"/>
          </a:xfrm>
          <a:prstGeom prst="rect">
            <a:avLst/>
          </a:prstGeom>
          <a:noFill/>
        </p:spPr>
        <p:txBody>
          <a:bodyPr wrap="square">
            <a:spAutoFit/>
          </a:bodyPr>
          <a:lstStyle/>
          <a:p>
            <a:pPr marL="1113155" marR="751205" algn="ctr">
              <a:spcBef>
                <a:spcPts val="745"/>
              </a:spcBef>
              <a:spcAft>
                <a:spcPts val="0"/>
              </a:spcAft>
            </a:pPr>
            <a:r>
              <a:rPr lang="en-US" sz="1800" b="1" dirty="0">
                <a:effectLst/>
                <a:latin typeface="Times New Roman" panose="02020603050405020304" pitchFamily="18" charset="0"/>
                <a:ea typeface="Times New Roman" panose="02020603050405020304" pitchFamily="18" charset="0"/>
              </a:rPr>
              <a:t>Code Snippet of main.py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2073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453A0E4E-4969-210C-6D0E-1AB129F2D9A5}"/>
              </a:ext>
            </a:extLst>
          </p:cNvPr>
          <p:cNvSpPr>
            <a:spLocks noGrp="1"/>
          </p:cNvSpPr>
          <p:nvPr>
            <p:ph idx="1"/>
          </p:nvPr>
        </p:nvSpPr>
        <p:spPr>
          <a:xfrm>
            <a:off x="4178807" y="1425728"/>
            <a:ext cx="7147953" cy="4305801"/>
          </a:xfrm>
        </p:spPr>
        <p:txBody>
          <a:bodyPr/>
          <a:lstStyle/>
          <a:p>
            <a:r>
              <a:rPr lang="en-US" sz="2400" dirty="0"/>
              <a:t>As soon as ultrasonic sensor detects the object, camera clicks the image and that image is passed as argument to the ‘main’ function shown above. </a:t>
            </a:r>
          </a:p>
          <a:p>
            <a:endParaRPr lang="en-US" sz="2400" dirty="0"/>
          </a:p>
          <a:p>
            <a:r>
              <a:rPr lang="en-US" sz="2400" dirty="0"/>
              <a:t>● The main function opens the database of the  vehicles or creates one if one doesn’t exist already.</a:t>
            </a:r>
          </a:p>
          <a:p>
            <a:r>
              <a:rPr lang="en-US" sz="2400" dirty="0"/>
              <a:t>● The license plate is recognized and stored in variable </a:t>
            </a:r>
            <a:r>
              <a:rPr lang="en-US" sz="2400" dirty="0" err="1"/>
              <a:t>license_plate</a:t>
            </a:r>
            <a:r>
              <a:rPr lang="en-US" sz="2400" dirty="0"/>
              <a:t> </a:t>
            </a:r>
          </a:p>
          <a:p>
            <a:r>
              <a:rPr lang="en-US" sz="2400" dirty="0"/>
              <a:t>● An object of class </a:t>
            </a:r>
            <a:r>
              <a:rPr lang="en-US" sz="2400" dirty="0" err="1"/>
              <a:t>FareCalculator</a:t>
            </a:r>
            <a:r>
              <a:rPr lang="en-US" sz="2400" dirty="0"/>
              <a:t> is created.</a:t>
            </a:r>
          </a:p>
          <a:p>
            <a:r>
              <a:rPr lang="en-US" sz="2400" dirty="0"/>
              <a:t>● Image, </a:t>
            </a:r>
            <a:r>
              <a:rPr lang="en-US" sz="2400" dirty="0" err="1"/>
              <a:t>dataframe</a:t>
            </a:r>
            <a:r>
              <a:rPr lang="en-US" sz="2400" dirty="0"/>
              <a:t> and license plate are the members of class which get instantiated upon making of the object.</a:t>
            </a:r>
            <a:endParaRPr lang="en-IN" sz="2000" dirty="0"/>
          </a:p>
        </p:txBody>
      </p:sp>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2226359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5194FF75-6010-F39E-A88C-8D975CC4781F}"/>
              </a:ext>
            </a:extLst>
          </p:cNvPr>
          <p:cNvGrpSpPr>
            <a:grpSpLocks/>
          </p:cNvGrpSpPr>
          <p:nvPr/>
        </p:nvGrpSpPr>
        <p:grpSpPr bwMode="auto">
          <a:xfrm>
            <a:off x="1759867" y="671188"/>
            <a:ext cx="8672266" cy="5515623"/>
            <a:chOff x="1590" y="-7132"/>
            <a:chExt cx="9705" cy="7155"/>
          </a:xfrm>
        </p:grpSpPr>
        <p:pic>
          <p:nvPicPr>
            <p:cNvPr id="4099" name="Picture 3">
              <a:extLst>
                <a:ext uri="{FF2B5EF4-FFF2-40B4-BE49-F238E27FC236}">
                  <a16:creationId xmlns:a16="http://schemas.microsoft.com/office/drawing/2014/main" id="{95543EA3-CAB4-87D3-6DF6-C234555E7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 y="-6979"/>
              <a:ext cx="9615" cy="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4">
              <a:extLst>
                <a:ext uri="{FF2B5EF4-FFF2-40B4-BE49-F238E27FC236}">
                  <a16:creationId xmlns:a16="http://schemas.microsoft.com/office/drawing/2014/main" id="{1C6929FA-C630-0F8F-8A6D-7926C3195438}"/>
                </a:ext>
              </a:extLst>
            </p:cNvPr>
            <p:cNvSpPr>
              <a:spLocks/>
            </p:cNvSpPr>
            <p:nvPr/>
          </p:nvSpPr>
          <p:spPr bwMode="auto">
            <a:xfrm>
              <a:off x="1590" y="-7132"/>
              <a:ext cx="9705" cy="7155"/>
            </a:xfrm>
            <a:custGeom>
              <a:avLst/>
              <a:gdLst>
                <a:gd name="T0" fmla="+- 0 1590 1590"/>
                <a:gd name="T1" fmla="*/ T0 w 9705"/>
                <a:gd name="T2" fmla="+- 0 -7109 -7132"/>
                <a:gd name="T3" fmla="*/ -7109 h 7155"/>
                <a:gd name="T4" fmla="+- 0 11273 1590"/>
                <a:gd name="T5" fmla="*/ T4 w 9705"/>
                <a:gd name="T6" fmla="+- 0 -7109 -7132"/>
                <a:gd name="T7" fmla="*/ -7109 h 7155"/>
                <a:gd name="T8" fmla="+- 0 11273 1590"/>
                <a:gd name="T9" fmla="*/ T8 w 9705"/>
                <a:gd name="T10" fmla="+- 0 -7132 -7132"/>
                <a:gd name="T11" fmla="*/ -7132 h 7155"/>
                <a:gd name="T12" fmla="+- 0 11273 1590"/>
                <a:gd name="T13" fmla="*/ T12 w 9705"/>
                <a:gd name="T14" fmla="+- 0 1 -7132"/>
                <a:gd name="T15" fmla="*/ 1 h 7155"/>
                <a:gd name="T16" fmla="+- 0 11295 1590"/>
                <a:gd name="T17" fmla="*/ T16 w 9705"/>
                <a:gd name="T18" fmla="+- 0 1 -7132"/>
                <a:gd name="T19" fmla="*/ 1 h 7155"/>
                <a:gd name="T20" fmla="+- 0 1613 1590"/>
                <a:gd name="T21" fmla="*/ T20 w 9705"/>
                <a:gd name="T22" fmla="+- 0 1 -7132"/>
                <a:gd name="T23" fmla="*/ 1 h 7155"/>
                <a:gd name="T24" fmla="+- 0 1613 1590"/>
                <a:gd name="T25" fmla="*/ T24 w 9705"/>
                <a:gd name="T26" fmla="+- 0 23 -7132"/>
                <a:gd name="T27" fmla="*/ 23 h 7155"/>
                <a:gd name="T28" fmla="+- 0 1613 1590"/>
                <a:gd name="T29" fmla="*/ T28 w 9705"/>
                <a:gd name="T30" fmla="+- 0 -7109 -7132"/>
                <a:gd name="T31" fmla="*/ -7109 h 715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9705" h="7155">
                  <a:moveTo>
                    <a:pt x="0" y="23"/>
                  </a:moveTo>
                  <a:lnTo>
                    <a:pt x="9683" y="23"/>
                  </a:lnTo>
                  <a:moveTo>
                    <a:pt x="9683" y="0"/>
                  </a:moveTo>
                  <a:lnTo>
                    <a:pt x="9683" y="7133"/>
                  </a:lnTo>
                  <a:moveTo>
                    <a:pt x="9705" y="7133"/>
                  </a:moveTo>
                  <a:lnTo>
                    <a:pt x="23" y="7133"/>
                  </a:lnTo>
                  <a:moveTo>
                    <a:pt x="23" y="7155"/>
                  </a:moveTo>
                  <a:lnTo>
                    <a:pt x="23" y="23"/>
                  </a:lnTo>
                </a:path>
              </a:pathLst>
            </a:custGeom>
            <a:noFill/>
            <a:ln w="28575">
              <a:solidFill>
                <a:srgbClr val="424242"/>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9" name="TextBox 8">
            <a:extLst>
              <a:ext uri="{FF2B5EF4-FFF2-40B4-BE49-F238E27FC236}">
                <a16:creationId xmlns:a16="http://schemas.microsoft.com/office/drawing/2014/main" id="{A0C1549D-FF83-6075-9DC3-1BA700297432}"/>
              </a:ext>
            </a:extLst>
          </p:cNvPr>
          <p:cNvSpPr txBox="1"/>
          <p:nvPr/>
        </p:nvSpPr>
        <p:spPr>
          <a:xfrm>
            <a:off x="4194284" y="6332519"/>
            <a:ext cx="3803431"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Code snippet of</a:t>
            </a:r>
            <a:r>
              <a:rPr lang="en-US" sz="1800" b="1" spc="5"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FareCalculator</a:t>
            </a:r>
            <a:r>
              <a:rPr lang="en-US" sz="1800" b="1" dirty="0">
                <a:effectLst/>
                <a:latin typeface="Times New Roman" panose="02020603050405020304" pitchFamily="18" charset="0"/>
                <a:ea typeface="Times New Roman" panose="02020603050405020304" pitchFamily="18" charset="0"/>
              </a:rPr>
              <a:t> class</a:t>
            </a:r>
            <a:endParaRPr lang="en-IN" b="1" dirty="0"/>
          </a:p>
        </p:txBody>
      </p:sp>
    </p:spTree>
    <p:extLst>
      <p:ext uri="{BB962C8B-B14F-4D97-AF65-F5344CB8AC3E}">
        <p14:creationId xmlns:p14="http://schemas.microsoft.com/office/powerpoint/2010/main" val="2988653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AAEB927-6014-6EED-533B-765F915FB647}"/>
              </a:ext>
            </a:extLst>
          </p:cNvPr>
          <p:cNvGrpSpPr>
            <a:grpSpLocks/>
          </p:cNvGrpSpPr>
          <p:nvPr/>
        </p:nvGrpSpPr>
        <p:grpSpPr bwMode="auto">
          <a:xfrm>
            <a:off x="2591497" y="426336"/>
            <a:ext cx="7009004" cy="5807057"/>
            <a:chOff x="0" y="0"/>
            <a:chExt cx="8145" cy="7440"/>
          </a:xfrm>
        </p:grpSpPr>
        <p:pic>
          <p:nvPicPr>
            <p:cNvPr id="5123" name="Picture 3">
              <a:extLst>
                <a:ext uri="{FF2B5EF4-FFF2-40B4-BE49-F238E27FC236}">
                  <a16:creationId xmlns:a16="http://schemas.microsoft.com/office/drawing/2014/main" id="{5C46125B-C3EF-D517-600D-AF6F1B0F5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 y="550"/>
              <a:ext cx="7839" cy="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4">
              <a:extLst>
                <a:ext uri="{FF2B5EF4-FFF2-40B4-BE49-F238E27FC236}">
                  <a16:creationId xmlns:a16="http://schemas.microsoft.com/office/drawing/2014/main" id="{F62C6524-64CD-3F68-A977-3622180AB4A8}"/>
                </a:ext>
              </a:extLst>
            </p:cNvPr>
            <p:cNvSpPr>
              <a:spLocks/>
            </p:cNvSpPr>
            <p:nvPr/>
          </p:nvSpPr>
          <p:spPr bwMode="auto">
            <a:xfrm>
              <a:off x="0" y="0"/>
              <a:ext cx="8145" cy="7440"/>
            </a:xfrm>
            <a:custGeom>
              <a:avLst/>
              <a:gdLst>
                <a:gd name="T0" fmla="*/ 0 w 8145"/>
                <a:gd name="T1" fmla="*/ 23 h 7440"/>
                <a:gd name="T2" fmla="*/ 8123 w 8145"/>
                <a:gd name="T3" fmla="*/ 23 h 7440"/>
                <a:gd name="T4" fmla="*/ 8123 w 8145"/>
                <a:gd name="T5" fmla="*/ 0 h 7440"/>
                <a:gd name="T6" fmla="*/ 8123 w 8145"/>
                <a:gd name="T7" fmla="*/ 7418 h 7440"/>
                <a:gd name="T8" fmla="*/ 8145 w 8145"/>
                <a:gd name="T9" fmla="*/ 7418 h 7440"/>
                <a:gd name="T10" fmla="*/ 23 w 8145"/>
                <a:gd name="T11" fmla="*/ 7418 h 7440"/>
                <a:gd name="T12" fmla="*/ 23 w 8145"/>
                <a:gd name="T13" fmla="*/ 7440 h 7440"/>
                <a:gd name="T14" fmla="*/ 23 w 8145"/>
                <a:gd name="T15" fmla="*/ 23 h 7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5" h="7440">
                  <a:moveTo>
                    <a:pt x="0" y="23"/>
                  </a:moveTo>
                  <a:lnTo>
                    <a:pt x="8123" y="23"/>
                  </a:lnTo>
                  <a:moveTo>
                    <a:pt x="8123" y="0"/>
                  </a:moveTo>
                  <a:lnTo>
                    <a:pt x="8123" y="7418"/>
                  </a:lnTo>
                  <a:moveTo>
                    <a:pt x="8145" y="7418"/>
                  </a:moveTo>
                  <a:lnTo>
                    <a:pt x="23" y="7418"/>
                  </a:lnTo>
                  <a:moveTo>
                    <a:pt x="23" y="7440"/>
                  </a:moveTo>
                  <a:lnTo>
                    <a:pt x="23" y="23"/>
                  </a:lnTo>
                </a:path>
              </a:pathLst>
            </a:custGeom>
            <a:noFill/>
            <a:ln w="28575">
              <a:solidFill>
                <a:srgbClr val="424242"/>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 name="TextBox 5">
            <a:extLst>
              <a:ext uri="{FF2B5EF4-FFF2-40B4-BE49-F238E27FC236}">
                <a16:creationId xmlns:a16="http://schemas.microsoft.com/office/drawing/2014/main" id="{50E154AB-73F9-E51E-255F-785182DE1546}"/>
              </a:ext>
            </a:extLst>
          </p:cNvPr>
          <p:cNvSpPr txBox="1"/>
          <p:nvPr/>
        </p:nvSpPr>
        <p:spPr>
          <a:xfrm>
            <a:off x="2941609" y="6293346"/>
            <a:ext cx="6109138" cy="369332"/>
          </a:xfrm>
          <a:prstGeom prst="rect">
            <a:avLst/>
          </a:prstGeom>
          <a:noFill/>
        </p:spPr>
        <p:txBody>
          <a:bodyPr wrap="square">
            <a:spAutoFit/>
          </a:bodyPr>
          <a:lstStyle/>
          <a:p>
            <a:pPr marL="1113155" marR="751205" algn="ctr">
              <a:spcBef>
                <a:spcPts val="1155"/>
              </a:spcBef>
              <a:spcAft>
                <a:spcPts val="0"/>
              </a:spcAft>
            </a:pPr>
            <a:r>
              <a:rPr lang="en-US" sz="1800" b="1" dirty="0">
                <a:effectLst/>
                <a:latin typeface="Times New Roman" panose="02020603050405020304" pitchFamily="18" charset="0"/>
                <a:ea typeface="Times New Roman" panose="02020603050405020304" pitchFamily="18" charset="0"/>
              </a:rPr>
              <a:t>Code Flow</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397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00350" y="3428999"/>
            <a:ext cx="6400800" cy="1338453"/>
          </a:xfrm>
        </p:spPr>
        <p:txBody>
          <a:bodyPr/>
          <a:lstStyle/>
          <a:p>
            <a:r>
              <a:rPr lang="en-US" sz="4400" b="1" dirty="0">
                <a:solidFill>
                  <a:schemeClr val="accent6"/>
                </a:solidFill>
                <a:latin typeface="Arial Black" panose="020B0604020202020204" pitchFamily="34" charset="0"/>
                <a:cs typeface="Arial Black" panose="020B0604020202020204" pitchFamily="34" charset="0"/>
              </a:rPr>
              <a:t>Literature survey</a:t>
            </a:r>
          </a:p>
        </p:txBody>
      </p:sp>
    </p:spTree>
    <p:extLst>
      <p:ext uri="{BB962C8B-B14F-4D97-AF65-F5344CB8AC3E}">
        <p14:creationId xmlns:p14="http://schemas.microsoft.com/office/powerpoint/2010/main" val="2259738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0FCBC16D-CB5B-0D9F-EA1D-BCD82AE2FA11}"/>
              </a:ext>
            </a:extLst>
          </p:cNvPr>
          <p:cNvSpPr>
            <a:spLocks noGrp="1"/>
          </p:cNvSpPr>
          <p:nvPr>
            <p:ph type="title"/>
          </p:nvPr>
        </p:nvSpPr>
        <p:spPr>
          <a:xfrm>
            <a:off x="4224528" y="863473"/>
            <a:ext cx="6766560" cy="768096"/>
          </a:xfrm>
        </p:spPr>
        <p:txBody>
          <a:bodyPr/>
          <a:lstStyle/>
          <a:p>
            <a:r>
              <a:rPr lang="en-US" dirty="0"/>
              <a:t>RESULT</a:t>
            </a:r>
            <a:endParaRPr lang="en-IN" dirty="0"/>
          </a:p>
        </p:txBody>
      </p:sp>
      <p:sp>
        <p:nvSpPr>
          <p:cNvPr id="24" name="Content Placeholder 23">
            <a:extLst>
              <a:ext uri="{FF2B5EF4-FFF2-40B4-BE49-F238E27FC236}">
                <a16:creationId xmlns:a16="http://schemas.microsoft.com/office/drawing/2014/main" id="{453A0E4E-4969-210C-6D0E-1AB129F2D9A5}"/>
              </a:ext>
            </a:extLst>
          </p:cNvPr>
          <p:cNvSpPr>
            <a:spLocks noGrp="1"/>
          </p:cNvSpPr>
          <p:nvPr>
            <p:ph idx="1"/>
          </p:nvPr>
        </p:nvSpPr>
        <p:spPr>
          <a:xfrm>
            <a:off x="4224528" y="2346451"/>
            <a:ext cx="6766560" cy="3873373"/>
          </a:xfrm>
        </p:spPr>
        <p:txBody>
          <a:bodyPr/>
          <a:lstStyle/>
          <a:p>
            <a:r>
              <a:rPr lang="en-US" dirty="0"/>
              <a:t>A complete study of the survey papers revealed various new technologies used in </a:t>
            </a:r>
            <a:r>
              <a:rPr lang="en-US" b="1" dirty="0"/>
              <a:t>Automatic Fare Generation </a:t>
            </a:r>
            <a:r>
              <a:rPr lang="en-US" dirty="0"/>
              <a:t>which included convolutional neural network , Image pre-processing , You look only once algorithm AI ,  Self Organizing MAP etc. Further detailed analysis of those papers revealed some gaps which could be covered in our project. Automatic fare generation system proposed by us makes use of hardware components such as Raspberry Pi 3, Ultrasonic Sensor (HC-SR04), DC Motor which we have configured so far. The Automatic fare generation system will also be using  some software as analyzed by us till now which include Tensor Flow, </a:t>
            </a:r>
            <a:r>
              <a:rPr lang="en-US" dirty="0" err="1"/>
              <a:t>Keras</a:t>
            </a:r>
            <a:r>
              <a:rPr lang="en-US" dirty="0"/>
              <a:t>, Anaconda, GIT Lab. Besides this we will also be using Python libraries extensively to make our project efficient and solve problems algorithmically. An analytical approach towards the project reveals us that it would engage Computer Vision and Machine Learning tools too.</a:t>
            </a:r>
            <a:endParaRPr lang="en-IN" dirty="0"/>
          </a:p>
        </p:txBody>
      </p:sp>
      <p:sp>
        <p:nvSpPr>
          <p:cNvPr id="7" name="Slide Number Placeholder 6">
            <a:extLst>
              <a:ext uri="{FF2B5EF4-FFF2-40B4-BE49-F238E27FC236}">
                <a16:creationId xmlns:a16="http://schemas.microsoft.com/office/drawing/2014/main" id="{CC742B50-9A62-6BD9-137C-87D9F43DBC54}"/>
              </a:ext>
            </a:extLst>
          </p:cNvPr>
          <p:cNvSpPr>
            <a:spLocks noGrp="1"/>
          </p:cNvSpPr>
          <p:nvPr>
            <p:ph type="sldNum" sz="quarter" idx="12"/>
          </p:nvPr>
        </p:nvSpPr>
        <p:spPr/>
        <p:txBody>
          <a:bodyPr/>
          <a:lstStyle/>
          <a:p>
            <a:fld id="{48F63A3B-78C7-47BE-AE5E-E10140E04643}" type="slidenum">
              <a:rPr lang="en-US" smtClean="0"/>
              <a:t>40</a:t>
            </a:fld>
            <a:endParaRPr lang="en-US" dirty="0"/>
          </a:p>
        </p:txBody>
      </p:sp>
    </p:spTree>
    <p:extLst>
      <p:ext uri="{BB962C8B-B14F-4D97-AF65-F5344CB8AC3E}">
        <p14:creationId xmlns:p14="http://schemas.microsoft.com/office/powerpoint/2010/main" val="94894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An efficient and time saving parking system can be created with an Automatic Fare Generation System. As the world treads the path of Artificial Intelligence, renovating the systems to make them as human management independent as possible has utmost importance. An automatic system thus not only pave way for a hassle free fare generation but increases the overall efficiency thus saving time and money of the users. </a:t>
            </a:r>
          </a:p>
        </p:txBody>
      </p:sp>
    </p:spTree>
    <p:extLst>
      <p:ext uri="{BB962C8B-B14F-4D97-AF65-F5344CB8AC3E}">
        <p14:creationId xmlns:p14="http://schemas.microsoft.com/office/powerpoint/2010/main" val="4260473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07973"/>
            <a:ext cx="6766560" cy="768096"/>
          </a:xfrm>
        </p:spPr>
        <p:txBody>
          <a:bodyPr/>
          <a:lstStyle/>
          <a:p>
            <a:r>
              <a:rPr lang="en-US" dirty="0"/>
              <a:t>Future scope</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390013"/>
            <a:ext cx="5879592" cy="2700528"/>
          </a:xfrm>
        </p:spPr>
        <p:txBody>
          <a:bodyPr/>
          <a:lstStyle/>
          <a:p>
            <a:r>
              <a:rPr lang="en-US" dirty="0"/>
              <a:t>The project can be extended to develop an app to convert traditional parking spaces into a smart parking lot. The app functionality will include: </a:t>
            </a:r>
          </a:p>
          <a:p>
            <a:pPr marL="285750" indent="-285750">
              <a:buFont typeface="Arial" panose="020B0604020202020204" pitchFamily="34" charset="0"/>
              <a:buChar char="•"/>
            </a:pPr>
            <a:r>
              <a:rPr lang="en-US" dirty="0"/>
              <a:t>Each user can have an account with single or multiple license plates registered</a:t>
            </a:r>
          </a:p>
          <a:p>
            <a:pPr marL="285750" indent="-285750">
              <a:buFont typeface="Arial" panose="020B0604020202020204" pitchFamily="34" charset="0"/>
              <a:buChar char="•"/>
            </a:pPr>
            <a:r>
              <a:rPr lang="en-US" dirty="0"/>
              <a:t>Machine learning can further be deployed to give discount to the users on the basis of their usage of that particular parking lot.</a:t>
            </a:r>
          </a:p>
          <a:p>
            <a:pPr marL="285750" indent="-285750">
              <a:buFont typeface="Arial" panose="020B0604020202020204" pitchFamily="34" charset="0"/>
              <a:buChar char="•"/>
            </a:pPr>
            <a:r>
              <a:rPr lang="en-US" dirty="0"/>
              <a:t>By linking Aadhar/syncing account info fare can be automatically deducted. </a:t>
            </a:r>
          </a:p>
        </p:txBody>
      </p:sp>
    </p:spTree>
    <p:extLst>
      <p:ext uri="{BB962C8B-B14F-4D97-AF65-F5344CB8AC3E}">
        <p14:creationId xmlns:p14="http://schemas.microsoft.com/office/powerpoint/2010/main" val="1030010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03198" y="309524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A3A550-B33C-9B98-045F-04778FB1E5E0}"/>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598BD0F7-D4FD-A4BC-CEF6-CE4593B8A958}"/>
              </a:ext>
            </a:extLst>
          </p:cNvPr>
          <p:cNvSpPr>
            <a:spLocks noGrp="1"/>
          </p:cNvSpPr>
          <p:nvPr>
            <p:ph type="sldNum" sz="quarter" idx="12"/>
          </p:nvPr>
        </p:nvSpPr>
        <p:spPr/>
        <p:txBody>
          <a:bodyPr/>
          <a:lstStyle/>
          <a:p>
            <a:fld id="{48F63A3B-78C7-47BE-AE5E-E10140E04643}" type="slidenum">
              <a:rPr lang="en-US" smtClean="0"/>
              <a:t>5</a:t>
            </a:fld>
            <a:endParaRPr lang="en-US" dirty="0"/>
          </a:p>
        </p:txBody>
      </p:sp>
      <p:graphicFrame>
        <p:nvGraphicFramePr>
          <p:cNvPr id="6" name="Table 6">
            <a:extLst>
              <a:ext uri="{FF2B5EF4-FFF2-40B4-BE49-F238E27FC236}">
                <a16:creationId xmlns:a16="http://schemas.microsoft.com/office/drawing/2014/main" id="{5E87B893-7D80-C5E9-34F0-ACBD22985E3E}"/>
              </a:ext>
            </a:extLst>
          </p:cNvPr>
          <p:cNvGraphicFramePr>
            <a:graphicFrameLocks noGrp="1"/>
          </p:cNvGraphicFramePr>
          <p:nvPr/>
        </p:nvGraphicFramePr>
        <p:xfrm>
          <a:off x="880046" y="1259205"/>
          <a:ext cx="10431907" cy="5062662"/>
        </p:xfrm>
        <a:graphic>
          <a:graphicData uri="http://schemas.openxmlformats.org/drawingml/2006/table">
            <a:tbl>
              <a:tblPr firstRow="1" bandRow="1">
                <a:tableStyleId>{5C22544A-7EE6-4342-B048-85BDC9FD1C3A}</a:tableStyleId>
              </a:tblPr>
              <a:tblGrid>
                <a:gridCol w="855020">
                  <a:extLst>
                    <a:ext uri="{9D8B030D-6E8A-4147-A177-3AD203B41FA5}">
                      <a16:colId xmlns:a16="http://schemas.microsoft.com/office/drawing/2014/main" val="3474073218"/>
                    </a:ext>
                  </a:extLst>
                </a:gridCol>
                <a:gridCol w="3918380">
                  <a:extLst>
                    <a:ext uri="{9D8B030D-6E8A-4147-A177-3AD203B41FA5}">
                      <a16:colId xmlns:a16="http://schemas.microsoft.com/office/drawing/2014/main" val="1776366855"/>
                    </a:ext>
                  </a:extLst>
                </a:gridCol>
                <a:gridCol w="2962932">
                  <a:extLst>
                    <a:ext uri="{9D8B030D-6E8A-4147-A177-3AD203B41FA5}">
                      <a16:colId xmlns:a16="http://schemas.microsoft.com/office/drawing/2014/main" val="1708901617"/>
                    </a:ext>
                  </a:extLst>
                </a:gridCol>
                <a:gridCol w="2695575">
                  <a:extLst>
                    <a:ext uri="{9D8B030D-6E8A-4147-A177-3AD203B41FA5}">
                      <a16:colId xmlns:a16="http://schemas.microsoft.com/office/drawing/2014/main" val="649650025"/>
                    </a:ext>
                  </a:extLst>
                </a:gridCol>
              </a:tblGrid>
              <a:tr h="979170">
                <a:tc>
                  <a:txBody>
                    <a:bodyPr/>
                    <a:lstStyle/>
                    <a:p>
                      <a:pPr algn="ctr"/>
                      <a:r>
                        <a:rPr lang="en-US" sz="2000" dirty="0"/>
                        <a:t>S. No. </a:t>
                      </a:r>
                      <a:endParaRPr lang="en-IN" sz="2000" dirty="0"/>
                    </a:p>
                  </a:txBody>
                  <a:tcPr anchor="ctr"/>
                </a:tc>
                <a:tc>
                  <a:txBody>
                    <a:bodyPr/>
                    <a:lstStyle/>
                    <a:p>
                      <a:pPr algn="ctr"/>
                      <a:r>
                        <a:rPr lang="en-US" sz="2000" dirty="0"/>
                        <a:t>Paper Title</a:t>
                      </a:r>
                      <a:endParaRPr lang="en-IN" sz="2000" dirty="0"/>
                    </a:p>
                  </a:txBody>
                  <a:tcPr anchor="ctr"/>
                </a:tc>
                <a:tc>
                  <a:txBody>
                    <a:bodyPr/>
                    <a:lstStyle/>
                    <a:p>
                      <a:pPr algn="ctr"/>
                      <a:r>
                        <a:rPr lang="en-US" sz="2000" dirty="0"/>
                        <a:t>Name of the Journal, Year</a:t>
                      </a:r>
                      <a:endParaRPr lang="en-IN" sz="2000" dirty="0"/>
                    </a:p>
                  </a:txBody>
                  <a:tcPr anchor="ctr"/>
                </a:tc>
                <a:tc>
                  <a:txBody>
                    <a:bodyPr/>
                    <a:lstStyle/>
                    <a:p>
                      <a:pPr algn="ctr"/>
                      <a:r>
                        <a:rPr lang="en-US" sz="2000" dirty="0"/>
                        <a:t>Technology Used</a:t>
                      </a:r>
                      <a:endParaRPr lang="en-IN" sz="2000" dirty="0"/>
                    </a:p>
                  </a:txBody>
                  <a:tcPr anchor="ctr"/>
                </a:tc>
                <a:extLst>
                  <a:ext uri="{0D108BD9-81ED-4DB2-BD59-A6C34878D82A}">
                    <a16:rowId xmlns:a16="http://schemas.microsoft.com/office/drawing/2014/main" val="780127563"/>
                  </a:ext>
                </a:extLst>
              </a:tr>
              <a:tr h="1566482">
                <a:tc>
                  <a:txBody>
                    <a:bodyPr/>
                    <a:lstStyle/>
                    <a:p>
                      <a:r>
                        <a:rPr lang="en-US" dirty="0"/>
                        <a:t>1.</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Comparison of Vehicle Detection Techniques applied to IP Camera Video Feeds for use in Intelligent Transport Systems</a:t>
                      </a:r>
                      <a:endParaRPr lang="en-IN" dirty="0">
                        <a:effectLst/>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ELSEVIER, 2019</a:t>
                      </a:r>
                      <a:endParaRPr lang="en-IN"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YOLO, </a:t>
                      </a:r>
                      <a:r>
                        <a:rPr lang="en-IN" sz="1800" kern="1200" dirty="0" err="1">
                          <a:solidFill>
                            <a:schemeClr val="dk1"/>
                          </a:solidFill>
                          <a:effectLst/>
                          <a:latin typeface="+mn-lt"/>
                          <a:ea typeface="+mn-ea"/>
                          <a:cs typeface="+mn-cs"/>
                        </a:rPr>
                        <a:t>RetinaNet</a:t>
                      </a:r>
                      <a:r>
                        <a:rPr lang="en-IN" sz="1800" kern="1200" dirty="0">
                          <a:solidFill>
                            <a:schemeClr val="dk1"/>
                          </a:solidFill>
                          <a:effectLst/>
                          <a:latin typeface="+mn-lt"/>
                          <a:ea typeface="+mn-ea"/>
                          <a:cs typeface="+mn-cs"/>
                        </a:rPr>
                        <a:t>, Regional Based CNN</a:t>
                      </a:r>
                      <a:endParaRPr lang="en-IN" dirty="0">
                        <a:effectLst/>
                      </a:endParaRPr>
                    </a:p>
                  </a:txBody>
                  <a:tcPr anchor="ctr"/>
                </a:tc>
                <a:extLst>
                  <a:ext uri="{0D108BD9-81ED-4DB2-BD59-A6C34878D82A}">
                    <a16:rowId xmlns:a16="http://schemas.microsoft.com/office/drawing/2014/main" val="3551882424"/>
                  </a:ext>
                </a:extLst>
              </a:tr>
              <a:tr h="1602610">
                <a:tc>
                  <a:txBody>
                    <a:bodyPr/>
                    <a:lstStyle/>
                    <a:p>
                      <a:r>
                        <a:rPr lang="en-US" dirty="0"/>
                        <a:t>2.</a:t>
                      </a:r>
                      <a:endParaRPr lang="en-IN" dirty="0"/>
                    </a:p>
                  </a:txBody>
                  <a:tcPr anchor="ctr"/>
                </a:tc>
                <a:tc>
                  <a:txBody>
                    <a:bodyPr/>
                    <a:lstStyle/>
                    <a:p>
                      <a:r>
                        <a:rPr lang="en-IN" sz="1800" kern="1200" dirty="0">
                          <a:solidFill>
                            <a:schemeClr val="dk1"/>
                          </a:solidFill>
                          <a:effectLst/>
                          <a:latin typeface="+mn-lt"/>
                          <a:ea typeface="+mn-ea"/>
                          <a:cs typeface="+mn-cs"/>
                        </a:rPr>
                        <a:t>Monitoring Multimodal Travel Environment Using Automated Fare Collection Data: Data Processing and Reliability Analysis</a:t>
                      </a:r>
                      <a:endParaRPr lang="en-IN" dirty="0"/>
                    </a:p>
                  </a:txBody>
                  <a:tcPr anchor="ctr"/>
                </a:tc>
                <a:tc>
                  <a:txBody>
                    <a:bodyPr/>
                    <a:lstStyle/>
                    <a:p>
                      <a:pPr algn="ctr"/>
                      <a:r>
                        <a:rPr lang="en-IN" sz="1800" kern="1200" dirty="0">
                          <a:solidFill>
                            <a:schemeClr val="dk1"/>
                          </a:solidFill>
                          <a:effectLst/>
                          <a:latin typeface="+mn-lt"/>
                          <a:ea typeface="+mn-ea"/>
                          <a:cs typeface="+mn-cs"/>
                        </a:rPr>
                        <a:t>Springer, 2019</a:t>
                      </a:r>
                      <a:endParaRPr lang="en-IN" dirty="0"/>
                    </a:p>
                  </a:txBody>
                  <a:tcPr anchor="ctr"/>
                </a:tc>
                <a:tc>
                  <a:txBody>
                    <a:bodyPr/>
                    <a:lstStyle/>
                    <a:p>
                      <a:r>
                        <a:rPr lang="en-IN" sz="1800" kern="1200" dirty="0">
                          <a:solidFill>
                            <a:schemeClr val="dk1"/>
                          </a:solidFill>
                          <a:effectLst/>
                          <a:latin typeface="+mn-lt"/>
                          <a:ea typeface="+mn-ea"/>
                          <a:cs typeface="+mn-cs"/>
                        </a:rPr>
                        <a:t>Link Based Algorithm &amp; Path Based Algorithm in Automatic Fare Collection(AFC)</a:t>
                      </a:r>
                      <a:endParaRPr lang="en-IN" dirty="0"/>
                    </a:p>
                  </a:txBody>
                  <a:tcPr anchor="ctr"/>
                </a:tc>
                <a:extLst>
                  <a:ext uri="{0D108BD9-81ED-4DB2-BD59-A6C34878D82A}">
                    <a16:rowId xmlns:a16="http://schemas.microsoft.com/office/drawing/2014/main" val="238300162"/>
                  </a:ext>
                </a:extLst>
              </a:tr>
              <a:tr h="862944">
                <a:tc>
                  <a:txBody>
                    <a:bodyPr/>
                    <a:lstStyle/>
                    <a:p>
                      <a:r>
                        <a:rPr lang="en-US" dirty="0"/>
                        <a:t>3.</a:t>
                      </a:r>
                      <a:endParaRPr lang="en-IN" dirty="0"/>
                    </a:p>
                  </a:txBody>
                  <a:tcPr anchor="ctr"/>
                </a:tc>
                <a:tc>
                  <a:txBody>
                    <a:bodyPr/>
                    <a:lstStyle/>
                    <a:p>
                      <a:r>
                        <a:rPr lang="en-IN" sz="1800" kern="1200" dirty="0">
                          <a:solidFill>
                            <a:schemeClr val="dk1"/>
                          </a:solidFill>
                          <a:effectLst/>
                          <a:latin typeface="+mn-lt"/>
                          <a:ea typeface="+mn-ea"/>
                          <a:cs typeface="+mn-cs"/>
                        </a:rPr>
                        <a:t>Public Traffic Congestion Estimation Using an Artificial Neural Network</a:t>
                      </a:r>
                      <a:endParaRPr lang="en-IN" dirty="0"/>
                    </a:p>
                  </a:txBody>
                  <a:tcPr anchor="ctr"/>
                </a:tc>
                <a:tc>
                  <a:txBody>
                    <a:bodyPr/>
                    <a:lstStyle/>
                    <a:p>
                      <a:pPr algn="ctr"/>
                      <a:r>
                        <a:rPr lang="en-IN" sz="1800" kern="1200" dirty="0">
                          <a:solidFill>
                            <a:schemeClr val="dk1"/>
                          </a:solidFill>
                          <a:effectLst/>
                          <a:latin typeface="+mn-lt"/>
                          <a:ea typeface="+mn-ea"/>
                          <a:cs typeface="+mn-cs"/>
                        </a:rPr>
                        <a:t>MDPI, 2020</a:t>
                      </a:r>
                      <a:endParaRPr lang="en-IN" dirty="0"/>
                    </a:p>
                  </a:txBody>
                  <a:tcPr anchor="ctr"/>
                </a:tc>
                <a:tc>
                  <a:txBody>
                    <a:bodyPr/>
                    <a:lstStyle/>
                    <a:p>
                      <a:r>
                        <a:rPr lang="en-IN" sz="1800" kern="1200" dirty="0">
                          <a:solidFill>
                            <a:schemeClr val="dk1"/>
                          </a:solidFill>
                          <a:effectLst/>
                          <a:latin typeface="+mn-lt"/>
                          <a:ea typeface="+mn-ea"/>
                          <a:cs typeface="+mn-cs"/>
                        </a:rPr>
                        <a:t>Self Organizing MAP-SOM ( Artificial Neural Network )</a:t>
                      </a:r>
                    </a:p>
                  </a:txBody>
                  <a:tcPr anchor="ctr"/>
                </a:tc>
                <a:extLst>
                  <a:ext uri="{0D108BD9-81ED-4DB2-BD59-A6C34878D82A}">
                    <a16:rowId xmlns:a16="http://schemas.microsoft.com/office/drawing/2014/main" val="1793201136"/>
                  </a:ext>
                </a:extLst>
              </a:tr>
            </a:tbl>
          </a:graphicData>
        </a:graphic>
      </p:graphicFrame>
    </p:spTree>
    <p:extLst>
      <p:ext uri="{BB962C8B-B14F-4D97-AF65-F5344CB8AC3E}">
        <p14:creationId xmlns:p14="http://schemas.microsoft.com/office/powerpoint/2010/main" val="75224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A3A550-B33C-9B98-045F-04778FB1E5E0}"/>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598BD0F7-D4FD-A4BC-CEF6-CE4593B8A958}"/>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8" name="Table 6">
            <a:extLst>
              <a:ext uri="{FF2B5EF4-FFF2-40B4-BE49-F238E27FC236}">
                <a16:creationId xmlns:a16="http://schemas.microsoft.com/office/drawing/2014/main" id="{7CEE8576-2C4C-E736-B52D-75530E78B310}"/>
              </a:ext>
            </a:extLst>
          </p:cNvPr>
          <p:cNvGraphicFramePr>
            <a:graphicFrameLocks noGrp="1"/>
          </p:cNvGraphicFramePr>
          <p:nvPr/>
        </p:nvGraphicFramePr>
        <p:xfrm>
          <a:off x="880046" y="1259205"/>
          <a:ext cx="10431907" cy="5336982"/>
        </p:xfrm>
        <a:graphic>
          <a:graphicData uri="http://schemas.openxmlformats.org/drawingml/2006/table">
            <a:tbl>
              <a:tblPr firstRow="1" bandRow="1">
                <a:tableStyleId>{5C22544A-7EE6-4342-B048-85BDC9FD1C3A}</a:tableStyleId>
              </a:tblPr>
              <a:tblGrid>
                <a:gridCol w="855020">
                  <a:extLst>
                    <a:ext uri="{9D8B030D-6E8A-4147-A177-3AD203B41FA5}">
                      <a16:colId xmlns:a16="http://schemas.microsoft.com/office/drawing/2014/main" val="3474073218"/>
                    </a:ext>
                  </a:extLst>
                </a:gridCol>
                <a:gridCol w="3918380">
                  <a:extLst>
                    <a:ext uri="{9D8B030D-6E8A-4147-A177-3AD203B41FA5}">
                      <a16:colId xmlns:a16="http://schemas.microsoft.com/office/drawing/2014/main" val="1776366855"/>
                    </a:ext>
                  </a:extLst>
                </a:gridCol>
                <a:gridCol w="2962932">
                  <a:extLst>
                    <a:ext uri="{9D8B030D-6E8A-4147-A177-3AD203B41FA5}">
                      <a16:colId xmlns:a16="http://schemas.microsoft.com/office/drawing/2014/main" val="1708901617"/>
                    </a:ext>
                  </a:extLst>
                </a:gridCol>
                <a:gridCol w="2695575">
                  <a:extLst>
                    <a:ext uri="{9D8B030D-6E8A-4147-A177-3AD203B41FA5}">
                      <a16:colId xmlns:a16="http://schemas.microsoft.com/office/drawing/2014/main" val="649650025"/>
                    </a:ext>
                  </a:extLst>
                </a:gridCol>
              </a:tblGrid>
              <a:tr h="979170">
                <a:tc>
                  <a:txBody>
                    <a:bodyPr/>
                    <a:lstStyle/>
                    <a:p>
                      <a:pPr algn="ctr"/>
                      <a:r>
                        <a:rPr lang="en-US" sz="2000" dirty="0"/>
                        <a:t>S. No. </a:t>
                      </a:r>
                      <a:endParaRPr lang="en-IN" sz="2000" dirty="0"/>
                    </a:p>
                  </a:txBody>
                  <a:tcPr anchor="ctr"/>
                </a:tc>
                <a:tc>
                  <a:txBody>
                    <a:bodyPr/>
                    <a:lstStyle/>
                    <a:p>
                      <a:pPr algn="ctr"/>
                      <a:r>
                        <a:rPr lang="en-US" sz="2000" dirty="0"/>
                        <a:t>Paper Title</a:t>
                      </a:r>
                      <a:endParaRPr lang="en-IN" sz="2000" dirty="0"/>
                    </a:p>
                  </a:txBody>
                  <a:tcPr anchor="ctr"/>
                </a:tc>
                <a:tc>
                  <a:txBody>
                    <a:bodyPr/>
                    <a:lstStyle/>
                    <a:p>
                      <a:pPr algn="ctr"/>
                      <a:r>
                        <a:rPr lang="en-US" sz="2000" dirty="0"/>
                        <a:t>Name of the Journal, Year</a:t>
                      </a:r>
                      <a:endParaRPr lang="en-IN" sz="2000" dirty="0"/>
                    </a:p>
                  </a:txBody>
                  <a:tcPr anchor="ctr"/>
                </a:tc>
                <a:tc>
                  <a:txBody>
                    <a:bodyPr/>
                    <a:lstStyle/>
                    <a:p>
                      <a:pPr algn="ctr"/>
                      <a:r>
                        <a:rPr lang="en-US" sz="2000" dirty="0"/>
                        <a:t>Technology Used</a:t>
                      </a:r>
                      <a:endParaRPr lang="en-IN" sz="2000" dirty="0"/>
                    </a:p>
                  </a:txBody>
                  <a:tcPr anchor="ctr"/>
                </a:tc>
                <a:extLst>
                  <a:ext uri="{0D108BD9-81ED-4DB2-BD59-A6C34878D82A}">
                    <a16:rowId xmlns:a16="http://schemas.microsoft.com/office/drawing/2014/main" val="780127563"/>
                  </a:ext>
                </a:extLst>
              </a:tr>
              <a:tr h="1566482">
                <a:tc>
                  <a:txBody>
                    <a:bodyPr/>
                    <a:lstStyle/>
                    <a:p>
                      <a:r>
                        <a:rPr lang="en-US" dirty="0"/>
                        <a:t>4.</a:t>
                      </a:r>
                      <a:endParaRPr lang="en-IN" dirty="0"/>
                    </a:p>
                  </a:txBody>
                  <a:tcPr anchor="ctr"/>
                </a:tc>
                <a:tc>
                  <a:txBody>
                    <a:bodyPr/>
                    <a:lstStyle/>
                    <a:p>
                      <a:pPr>
                        <a:lnSpc>
                          <a:spcPct val="107000"/>
                        </a:lnSpc>
                        <a:spcAft>
                          <a:spcPts val="800"/>
                        </a:spcAft>
                      </a:pPr>
                      <a:r>
                        <a:rPr lang="en-IN" sz="1800" kern="1200" dirty="0">
                          <a:solidFill>
                            <a:schemeClr val="dk1"/>
                          </a:solidFill>
                          <a:effectLst/>
                          <a:latin typeface="+mn-lt"/>
                          <a:ea typeface="+mn-ea"/>
                          <a:cs typeface="+mn-cs"/>
                        </a:rPr>
                        <a:t>Intelligent System for Vehicles Number Plate Detection and Recognition Using Convolutional Neural Networks</a:t>
                      </a:r>
                      <a:endParaRPr lang="en-IN" sz="1800" dirty="0">
                        <a:effectLst/>
                        <a:latin typeface="+mn-lt"/>
                        <a:ea typeface="Calibri" panose="020F0502020204030204" pitchFamily="34" charset="0"/>
                        <a:cs typeface="Mangal" panose="020B0502040204020203" pitchFamily="18" charset="0"/>
                      </a:endParaRPr>
                    </a:p>
                  </a:txBody>
                  <a:tcPr marL="68580" marR="68580" marT="0" marB="0" anchor="ctr"/>
                </a:tc>
                <a:tc>
                  <a:txBody>
                    <a:bodyPr/>
                    <a:lstStyle/>
                    <a:p>
                      <a:pPr algn="ctr"/>
                      <a:r>
                        <a:rPr lang="en-IN" sz="1800" kern="1200" dirty="0">
                          <a:solidFill>
                            <a:schemeClr val="dk1"/>
                          </a:solidFill>
                          <a:effectLst/>
                          <a:latin typeface="+mn-lt"/>
                          <a:ea typeface="+mn-ea"/>
                          <a:cs typeface="+mn-cs"/>
                        </a:rPr>
                        <a:t>MDPI, 2021</a:t>
                      </a:r>
                      <a:endParaRPr lang="en-IN" dirty="0"/>
                    </a:p>
                  </a:txBody>
                  <a:tcPr anchor="ctr"/>
                </a:tc>
                <a:tc>
                  <a:txBody>
                    <a:bodyPr/>
                    <a:lstStyle/>
                    <a:p>
                      <a:r>
                        <a:rPr lang="en-US" dirty="0"/>
                        <a:t>CNN</a:t>
                      </a:r>
                      <a:endParaRPr lang="en-IN" dirty="0"/>
                    </a:p>
                  </a:txBody>
                  <a:tcPr anchor="ctr"/>
                </a:tc>
                <a:extLst>
                  <a:ext uri="{0D108BD9-81ED-4DB2-BD59-A6C34878D82A}">
                    <a16:rowId xmlns:a16="http://schemas.microsoft.com/office/drawing/2014/main" val="3551882424"/>
                  </a:ext>
                </a:extLst>
              </a:tr>
              <a:tr h="1602610">
                <a:tc>
                  <a:txBody>
                    <a:bodyPr/>
                    <a:lstStyle/>
                    <a:p>
                      <a:r>
                        <a:rPr lang="en-US" dirty="0"/>
                        <a:t>5.</a:t>
                      </a:r>
                      <a:endParaRPr lang="en-IN" dirty="0"/>
                    </a:p>
                  </a:txBody>
                  <a:tcPr anchor="ctr"/>
                </a:tc>
                <a:tc>
                  <a:txBody>
                    <a:bodyPr/>
                    <a:lstStyle/>
                    <a:p>
                      <a:r>
                        <a:rPr lang="en-IN" sz="1800" b="0" kern="1200" dirty="0">
                          <a:solidFill>
                            <a:schemeClr val="dk1"/>
                          </a:solidFill>
                          <a:effectLst/>
                          <a:latin typeface="+mn-lt"/>
                          <a:ea typeface="+mn-ea"/>
                          <a:cs typeface="+mn-cs"/>
                        </a:rPr>
                        <a:t>Vehicle Number Plate Detection and Recognition Techniques: A Review</a:t>
                      </a:r>
                      <a:endParaRPr lang="en-IN" b="0" dirty="0"/>
                    </a:p>
                  </a:txBody>
                  <a:tcPr anchor="ctr"/>
                </a:tc>
                <a:tc>
                  <a:txBody>
                    <a:bodyPr/>
                    <a:lstStyle/>
                    <a:p>
                      <a:pPr algn="ctr"/>
                      <a:r>
                        <a:rPr lang="en-IN" sz="1800" b="0" kern="1200" dirty="0">
                          <a:solidFill>
                            <a:schemeClr val="dk1"/>
                          </a:solidFill>
                          <a:effectLst/>
                          <a:latin typeface="+mn-lt"/>
                          <a:ea typeface="+mn-ea"/>
                          <a:cs typeface="+mn-cs"/>
                        </a:rPr>
                        <a:t>The ASTE conference- organized by Threads, 2021</a:t>
                      </a:r>
                      <a:endParaRPr lang="en-IN" b="0" dirty="0"/>
                    </a:p>
                  </a:txBody>
                  <a:tcPr anchor="ctr"/>
                </a:tc>
                <a:tc>
                  <a:txBody>
                    <a:bodyPr/>
                    <a:lstStyle/>
                    <a:p>
                      <a:r>
                        <a:rPr lang="en-IN" sz="1800" kern="1200" dirty="0">
                          <a:solidFill>
                            <a:schemeClr val="dk1"/>
                          </a:solidFill>
                          <a:effectLst/>
                          <a:latin typeface="+mn-lt"/>
                          <a:ea typeface="+mn-ea"/>
                          <a:cs typeface="+mn-cs"/>
                        </a:rPr>
                        <a:t>Image Pre-processing, CNN</a:t>
                      </a:r>
                      <a:endParaRPr lang="en-IN" dirty="0"/>
                    </a:p>
                  </a:txBody>
                  <a:tcPr anchor="ctr"/>
                </a:tc>
                <a:extLst>
                  <a:ext uri="{0D108BD9-81ED-4DB2-BD59-A6C34878D82A}">
                    <a16:rowId xmlns:a16="http://schemas.microsoft.com/office/drawing/2014/main" val="238300162"/>
                  </a:ext>
                </a:extLst>
              </a:tr>
              <a:tr h="862944">
                <a:tc>
                  <a:txBody>
                    <a:bodyPr/>
                    <a:lstStyle/>
                    <a:p>
                      <a:r>
                        <a:rPr lang="en-US" dirty="0"/>
                        <a:t>6.</a:t>
                      </a:r>
                      <a:endParaRPr lang="en-IN" dirty="0"/>
                    </a:p>
                  </a:txBody>
                  <a:tcPr anchor="ctr"/>
                </a:tc>
                <a:tc>
                  <a:txBody>
                    <a:bodyPr/>
                    <a:lstStyle/>
                    <a:p>
                      <a:pPr rtl="0" eaLnBrk="1" latinLnBrk="0" hangingPunct="1"/>
                      <a:r>
                        <a:rPr lang="en-IN" sz="1800" kern="1200" dirty="0">
                          <a:solidFill>
                            <a:schemeClr val="dk1"/>
                          </a:solidFill>
                          <a:effectLst/>
                          <a:latin typeface="+mn-lt"/>
                          <a:ea typeface="+mn-ea"/>
                          <a:cs typeface="+mn-cs"/>
                        </a:rPr>
                        <a:t>Inferring flow patterns of subway passengers using a dynamic logistics model with automated fare collection and automated vehicle location data</a:t>
                      </a:r>
                      <a:endParaRPr lang="en-IN" dirty="0">
                        <a:effectLst/>
                      </a:endParaRPr>
                    </a:p>
                  </a:txBody>
                  <a:tcPr anchor="ctr"/>
                </a:tc>
                <a:tc>
                  <a:txBody>
                    <a:bodyPr/>
                    <a:lstStyle/>
                    <a:p>
                      <a:pPr algn="ctr" rtl="0" eaLnBrk="1" latinLnBrk="0" hangingPunct="1"/>
                      <a:r>
                        <a:rPr lang="en-IN" sz="1800" kern="1200" dirty="0">
                          <a:solidFill>
                            <a:schemeClr val="dk1"/>
                          </a:solidFill>
                          <a:effectLst/>
                          <a:latin typeface="+mn-lt"/>
                          <a:ea typeface="+mn-ea"/>
                          <a:cs typeface="+mn-cs"/>
                        </a:rPr>
                        <a:t>SSRN, 2022</a:t>
                      </a:r>
                      <a:endParaRPr lang="en-IN" dirty="0">
                        <a:effectLst/>
                      </a:endParaRPr>
                    </a:p>
                  </a:txBody>
                  <a:tcPr anchor="ctr"/>
                </a:tc>
                <a:tc>
                  <a:txBody>
                    <a:bodyPr/>
                    <a:lstStyle/>
                    <a:p>
                      <a:pPr rtl="0" eaLnBrk="1" latinLnBrk="0" hangingPunct="1"/>
                      <a:r>
                        <a:rPr lang="en-IN" sz="1800" kern="1200" dirty="0">
                          <a:solidFill>
                            <a:schemeClr val="dk1"/>
                          </a:solidFill>
                          <a:effectLst/>
                          <a:latin typeface="+mn-lt"/>
                          <a:ea typeface="+mn-ea"/>
                          <a:cs typeface="+mn-cs"/>
                        </a:rPr>
                        <a:t>Dynamic Logistic Model, EM Algorithm</a:t>
                      </a:r>
                      <a:endParaRPr lang="en-IN" dirty="0">
                        <a:effectLst/>
                      </a:endParaRPr>
                    </a:p>
                  </a:txBody>
                  <a:tcPr anchor="ctr"/>
                </a:tc>
                <a:extLst>
                  <a:ext uri="{0D108BD9-81ED-4DB2-BD59-A6C34878D82A}">
                    <a16:rowId xmlns:a16="http://schemas.microsoft.com/office/drawing/2014/main" val="1793201136"/>
                  </a:ext>
                </a:extLst>
              </a:tr>
            </a:tbl>
          </a:graphicData>
        </a:graphic>
      </p:graphicFrame>
    </p:spTree>
    <p:extLst>
      <p:ext uri="{BB962C8B-B14F-4D97-AF65-F5344CB8AC3E}">
        <p14:creationId xmlns:p14="http://schemas.microsoft.com/office/powerpoint/2010/main" val="273188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C08576-EC80-84AC-4B4D-FF33452D99D5}"/>
              </a:ext>
            </a:extLst>
          </p:cNvPr>
          <p:cNvSpPr>
            <a:spLocks noGrp="1"/>
          </p:cNvSpPr>
          <p:nvPr>
            <p:ph type="title"/>
          </p:nvPr>
        </p:nvSpPr>
        <p:spPr>
          <a:xfrm>
            <a:off x="4226433" y="1828165"/>
            <a:ext cx="6766560" cy="768096"/>
          </a:xfrm>
        </p:spPr>
        <p:txBody>
          <a:bodyPr/>
          <a:lstStyle/>
          <a:p>
            <a:r>
              <a:rPr lang="en-US" dirty="0"/>
              <a:t>GAP</a:t>
            </a:r>
            <a:endParaRPr lang="en-IN" dirty="0"/>
          </a:p>
        </p:txBody>
      </p:sp>
      <p:sp>
        <p:nvSpPr>
          <p:cNvPr id="7" name="Content Placeholder 6">
            <a:extLst>
              <a:ext uri="{FF2B5EF4-FFF2-40B4-BE49-F238E27FC236}">
                <a16:creationId xmlns:a16="http://schemas.microsoft.com/office/drawing/2014/main" id="{9863671B-161F-07DA-D16D-B5A83D1C39C8}"/>
              </a:ext>
            </a:extLst>
          </p:cNvPr>
          <p:cNvSpPr>
            <a:spLocks noGrp="1"/>
          </p:cNvSpPr>
          <p:nvPr>
            <p:ph idx="1"/>
          </p:nvPr>
        </p:nvSpPr>
        <p:spPr>
          <a:xfrm>
            <a:off x="4224528" y="2970784"/>
            <a:ext cx="6766560" cy="2700528"/>
          </a:xfrm>
        </p:spPr>
        <p:txBody>
          <a:bodyPr/>
          <a:lstStyle/>
          <a:p>
            <a:r>
              <a:rPr lang="en-US" dirty="0"/>
              <a:t>License Plate Detection systems have been employed widely over the world for real time tracking of vehicles, curb criminal activities etc. Various techniques have been developed using different software's like LabView, MATLAB, OpenCV using different approaches like edge based, neural networks, sliding window techniques amongst others were used. While the initial edge based techniques didn’t produce accurate results, with no license plate detection or incorrect detection, the techniques developed later on which used median-filters and neural networks, though gave a better accuracy, but could only be used to detect English characters.</a:t>
            </a:r>
            <a:endParaRPr lang="en-IN" dirty="0"/>
          </a:p>
        </p:txBody>
      </p:sp>
      <p:sp>
        <p:nvSpPr>
          <p:cNvPr id="4" name="Footer Placeholder 3">
            <a:extLst>
              <a:ext uri="{FF2B5EF4-FFF2-40B4-BE49-F238E27FC236}">
                <a16:creationId xmlns:a16="http://schemas.microsoft.com/office/drawing/2014/main" id="{C40634ED-4BC0-4566-1B2F-999682867542}"/>
              </a:ext>
            </a:extLst>
          </p:cNvPr>
          <p:cNvSpPr>
            <a:spLocks noGrp="1"/>
          </p:cNvSpPr>
          <p:nvPr>
            <p:ph type="ftr" sz="quarter" idx="11"/>
          </p:nvPr>
        </p:nvSpPr>
        <p:spPr/>
        <p:txBody>
          <a:bodyPr/>
          <a:lstStyle/>
          <a:p>
            <a:r>
              <a:rPr lang="en-IN" dirty="0"/>
              <a:t>AUTOMATIC FARE GENERATION SYSTEM FOR PARKING LOTS</a:t>
            </a:r>
            <a:endParaRPr lang="en-US" dirty="0"/>
          </a:p>
        </p:txBody>
      </p:sp>
      <p:sp>
        <p:nvSpPr>
          <p:cNvPr id="5" name="Slide Number Placeholder 4">
            <a:extLst>
              <a:ext uri="{FF2B5EF4-FFF2-40B4-BE49-F238E27FC236}">
                <a16:creationId xmlns:a16="http://schemas.microsoft.com/office/drawing/2014/main" id="{C478DCEA-1254-32B7-5F8D-0688D261FF00}"/>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56019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6FB48F2-6AA2-5FA4-2D28-5D869E0D0299}"/>
              </a:ext>
            </a:extLst>
          </p:cNvPr>
          <p:cNvSpPr>
            <a:spLocks noGrp="1"/>
          </p:cNvSpPr>
          <p:nvPr>
            <p:ph type="title"/>
          </p:nvPr>
        </p:nvSpPr>
        <p:spPr/>
        <p:txBody>
          <a:bodyPr/>
          <a:lstStyle/>
          <a:p>
            <a:r>
              <a:rPr lang="en-US" dirty="0"/>
              <a:t>timeline</a:t>
            </a:r>
            <a:endParaRPr lang="en-IN" dirty="0"/>
          </a:p>
        </p:txBody>
      </p:sp>
      <p:sp>
        <p:nvSpPr>
          <p:cNvPr id="7" name="Slide Number Placeholder 6">
            <a:extLst>
              <a:ext uri="{FF2B5EF4-FFF2-40B4-BE49-F238E27FC236}">
                <a16:creationId xmlns:a16="http://schemas.microsoft.com/office/drawing/2014/main" id="{14F474DC-E2E6-F39A-323D-9E36B8B7C0C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15" name="Text Placeholder 14">
            <a:extLst>
              <a:ext uri="{FF2B5EF4-FFF2-40B4-BE49-F238E27FC236}">
                <a16:creationId xmlns:a16="http://schemas.microsoft.com/office/drawing/2014/main" id="{1D083556-FED8-E894-0473-235E96839AFB}"/>
              </a:ext>
            </a:extLst>
          </p:cNvPr>
          <p:cNvSpPr>
            <a:spLocks noGrp="1"/>
          </p:cNvSpPr>
          <p:nvPr>
            <p:ph type="body" idx="1"/>
          </p:nvPr>
        </p:nvSpPr>
        <p:spPr>
          <a:xfrm>
            <a:off x="1106679" y="3013934"/>
            <a:ext cx="1993392" cy="557784"/>
          </a:xfrm>
        </p:spPr>
        <p:txBody>
          <a:bodyPr/>
          <a:lstStyle/>
          <a:p>
            <a:r>
              <a:rPr lang="en-IN" dirty="0"/>
              <a:t>Review 1</a:t>
            </a:r>
          </a:p>
        </p:txBody>
      </p:sp>
      <p:sp>
        <p:nvSpPr>
          <p:cNvPr id="16" name="Text Placeholder 15">
            <a:extLst>
              <a:ext uri="{FF2B5EF4-FFF2-40B4-BE49-F238E27FC236}">
                <a16:creationId xmlns:a16="http://schemas.microsoft.com/office/drawing/2014/main" id="{C76E99B4-9E8C-6CB3-DDD2-86AFAFF57A18}"/>
              </a:ext>
            </a:extLst>
          </p:cNvPr>
          <p:cNvSpPr>
            <a:spLocks noGrp="1"/>
          </p:cNvSpPr>
          <p:nvPr>
            <p:ph type="body" sz="quarter" idx="3"/>
          </p:nvPr>
        </p:nvSpPr>
        <p:spPr>
          <a:xfrm>
            <a:off x="4862707" y="3010348"/>
            <a:ext cx="1993392" cy="557784"/>
          </a:xfrm>
        </p:spPr>
        <p:txBody>
          <a:bodyPr/>
          <a:lstStyle/>
          <a:p>
            <a:r>
              <a:rPr lang="en-IN" dirty="0"/>
              <a:t>Review 2</a:t>
            </a:r>
          </a:p>
        </p:txBody>
      </p:sp>
      <p:sp>
        <p:nvSpPr>
          <p:cNvPr id="17" name="Text Placeholder 16">
            <a:extLst>
              <a:ext uri="{FF2B5EF4-FFF2-40B4-BE49-F238E27FC236}">
                <a16:creationId xmlns:a16="http://schemas.microsoft.com/office/drawing/2014/main" id="{4E4ADA42-5B30-60BB-2106-A1BD28486BCF}"/>
              </a:ext>
            </a:extLst>
          </p:cNvPr>
          <p:cNvSpPr>
            <a:spLocks noGrp="1"/>
          </p:cNvSpPr>
          <p:nvPr>
            <p:ph type="body" sz="quarter" idx="13"/>
          </p:nvPr>
        </p:nvSpPr>
        <p:spPr>
          <a:xfrm>
            <a:off x="8618736" y="3010348"/>
            <a:ext cx="1993392" cy="557784"/>
          </a:xfrm>
        </p:spPr>
        <p:txBody>
          <a:bodyPr/>
          <a:lstStyle/>
          <a:p>
            <a:r>
              <a:rPr lang="en-IN" dirty="0"/>
              <a:t>Review 3</a:t>
            </a:r>
          </a:p>
        </p:txBody>
      </p:sp>
      <p:sp>
        <p:nvSpPr>
          <p:cNvPr id="20" name="Text Placeholder 19">
            <a:extLst>
              <a:ext uri="{FF2B5EF4-FFF2-40B4-BE49-F238E27FC236}">
                <a16:creationId xmlns:a16="http://schemas.microsoft.com/office/drawing/2014/main" id="{63BADC4C-161A-40B1-E9D5-E0913FF4255B}"/>
              </a:ext>
            </a:extLst>
          </p:cNvPr>
          <p:cNvSpPr>
            <a:spLocks noGrp="1"/>
          </p:cNvSpPr>
          <p:nvPr>
            <p:ph type="body" sz="quarter" idx="18"/>
          </p:nvPr>
        </p:nvSpPr>
        <p:spPr>
          <a:xfrm>
            <a:off x="1106679" y="4436095"/>
            <a:ext cx="1993392" cy="1803340"/>
          </a:xfrm>
        </p:spPr>
        <p:txBody>
          <a:bodyPr/>
          <a:lstStyle/>
          <a:p>
            <a:pPr marL="285750" indent="-285750" algn="l">
              <a:buFont typeface="Arial" panose="020B0604020202020204" pitchFamily="34" charset="0"/>
              <a:buChar char="•"/>
            </a:pPr>
            <a:r>
              <a:rPr lang="en-IN" dirty="0"/>
              <a:t>Project title</a:t>
            </a:r>
          </a:p>
          <a:p>
            <a:pPr marL="285750" indent="-285750" algn="l">
              <a:buFont typeface="Arial" panose="020B0604020202020204" pitchFamily="34" charset="0"/>
              <a:buChar char="•"/>
            </a:pPr>
            <a:r>
              <a:rPr lang="en-IN" dirty="0"/>
              <a:t>Introduction</a:t>
            </a:r>
          </a:p>
          <a:p>
            <a:pPr marL="285750" indent="-285750" algn="l">
              <a:buFont typeface="Arial" panose="020B0604020202020204" pitchFamily="34" charset="0"/>
              <a:buChar char="•"/>
            </a:pPr>
            <a:r>
              <a:rPr lang="en-IN" dirty="0"/>
              <a:t>Problem Statement</a:t>
            </a:r>
          </a:p>
          <a:p>
            <a:pPr marL="285750" indent="-285750" algn="l">
              <a:buFont typeface="Arial" panose="020B0604020202020204" pitchFamily="34" charset="0"/>
              <a:buChar char="•"/>
            </a:pPr>
            <a:r>
              <a:rPr lang="en-IN" dirty="0"/>
              <a:t>System Requirement</a:t>
            </a:r>
          </a:p>
          <a:p>
            <a:pPr marL="285750" indent="-285750" algn="l">
              <a:buFont typeface="Arial" panose="020B0604020202020204" pitchFamily="34" charset="0"/>
              <a:buChar char="•"/>
            </a:pPr>
            <a:r>
              <a:rPr lang="en-IN" dirty="0"/>
              <a:t>Literature Survey</a:t>
            </a:r>
          </a:p>
          <a:p>
            <a:pPr marL="285750" indent="-285750" algn="l">
              <a:buFont typeface="Arial" panose="020B0604020202020204" pitchFamily="34" charset="0"/>
              <a:buChar char="•"/>
            </a:pPr>
            <a:r>
              <a:rPr lang="en-IN" dirty="0"/>
              <a:t>Feasibility analysis</a:t>
            </a:r>
          </a:p>
          <a:p>
            <a:pPr marL="285750" indent="-285750" algn="l">
              <a:buFont typeface="Arial" panose="020B0604020202020204" pitchFamily="34" charset="0"/>
              <a:buChar char="•"/>
            </a:pPr>
            <a:r>
              <a:rPr lang="en-IN" dirty="0"/>
              <a:t>References</a:t>
            </a:r>
          </a:p>
        </p:txBody>
      </p:sp>
      <p:sp>
        <p:nvSpPr>
          <p:cNvPr id="21" name="Text Placeholder 20">
            <a:extLst>
              <a:ext uri="{FF2B5EF4-FFF2-40B4-BE49-F238E27FC236}">
                <a16:creationId xmlns:a16="http://schemas.microsoft.com/office/drawing/2014/main" id="{B0B66DDD-A8F1-AE6D-9E99-63CEA507FC67}"/>
              </a:ext>
            </a:extLst>
          </p:cNvPr>
          <p:cNvSpPr>
            <a:spLocks noGrp="1"/>
          </p:cNvSpPr>
          <p:nvPr>
            <p:ph type="body" sz="quarter" idx="19"/>
          </p:nvPr>
        </p:nvSpPr>
        <p:spPr>
          <a:xfrm>
            <a:off x="4862707" y="4431433"/>
            <a:ext cx="1993392" cy="1627452"/>
          </a:xfrm>
        </p:spPr>
        <p:txBody>
          <a:bodyPr/>
          <a:lstStyle/>
          <a:p>
            <a:pPr marL="285750" indent="-285750" algn="l">
              <a:buFont typeface="Arial" panose="020B0604020202020204" pitchFamily="34" charset="0"/>
              <a:buChar char="•"/>
            </a:pPr>
            <a:r>
              <a:rPr lang="en-IN" dirty="0"/>
              <a:t>Project Abstraction</a:t>
            </a:r>
          </a:p>
          <a:p>
            <a:pPr marL="285750" indent="-285750" algn="l">
              <a:buFont typeface="Arial" panose="020B0604020202020204" pitchFamily="34" charset="0"/>
              <a:buChar char="•"/>
            </a:pPr>
            <a:r>
              <a:rPr lang="en-IN" dirty="0"/>
              <a:t>Motivation</a:t>
            </a:r>
          </a:p>
          <a:p>
            <a:pPr marL="285750" indent="-285750" algn="l">
              <a:buFont typeface="Arial" panose="020B0604020202020204" pitchFamily="34" charset="0"/>
              <a:buChar char="•"/>
            </a:pPr>
            <a:r>
              <a:rPr lang="en-IN" dirty="0"/>
              <a:t>Proposed Solution</a:t>
            </a:r>
          </a:p>
          <a:p>
            <a:pPr marL="285750" indent="-285750" algn="l">
              <a:buFont typeface="Arial" panose="020B0604020202020204" pitchFamily="34" charset="0"/>
              <a:buChar char="•"/>
            </a:pPr>
            <a:r>
              <a:rPr lang="en-IN" dirty="0"/>
              <a:t>Demo</a:t>
            </a:r>
          </a:p>
          <a:p>
            <a:pPr marL="285750" indent="-285750" algn="l">
              <a:buFont typeface="Arial" panose="020B0604020202020204" pitchFamily="34" charset="0"/>
              <a:buChar char="•"/>
            </a:pPr>
            <a:r>
              <a:rPr lang="en-IN" dirty="0"/>
              <a:t>References</a:t>
            </a:r>
          </a:p>
          <a:p>
            <a:pPr marL="285750" indent="-285750">
              <a:buFont typeface="Arial" panose="020B0604020202020204" pitchFamily="34" charset="0"/>
              <a:buChar char="•"/>
            </a:pPr>
            <a:endParaRPr lang="en-IN" dirty="0"/>
          </a:p>
        </p:txBody>
      </p:sp>
      <p:sp>
        <p:nvSpPr>
          <p:cNvPr id="22" name="Text Placeholder 21">
            <a:extLst>
              <a:ext uri="{FF2B5EF4-FFF2-40B4-BE49-F238E27FC236}">
                <a16:creationId xmlns:a16="http://schemas.microsoft.com/office/drawing/2014/main" id="{CCEB36BD-0C3A-E3C5-70F1-DABDEB50DEAC}"/>
              </a:ext>
            </a:extLst>
          </p:cNvPr>
          <p:cNvSpPr>
            <a:spLocks noGrp="1"/>
          </p:cNvSpPr>
          <p:nvPr>
            <p:ph type="body" sz="quarter" idx="20"/>
          </p:nvPr>
        </p:nvSpPr>
        <p:spPr>
          <a:xfrm>
            <a:off x="8346141" y="4436812"/>
            <a:ext cx="3524026" cy="1803340"/>
          </a:xfrm>
        </p:spPr>
        <p:txBody>
          <a:bodyPr/>
          <a:lstStyle/>
          <a:p>
            <a:pPr marL="285750" indent="-285750" algn="l">
              <a:buFont typeface="Arial" panose="020B0604020202020204" pitchFamily="34" charset="0"/>
              <a:buChar char="•"/>
            </a:pPr>
            <a:r>
              <a:rPr lang="en-IN" dirty="0"/>
              <a:t>Introduction to our project(Product)</a:t>
            </a:r>
          </a:p>
          <a:p>
            <a:pPr marL="285750" indent="-285750" algn="l">
              <a:buFont typeface="Arial" panose="020B0604020202020204" pitchFamily="34" charset="0"/>
              <a:buChar char="•"/>
            </a:pPr>
            <a:r>
              <a:rPr lang="en-IN" dirty="0"/>
              <a:t>Detailed analysis</a:t>
            </a:r>
          </a:p>
          <a:p>
            <a:pPr marL="285750" indent="-285750" algn="l">
              <a:buFont typeface="Arial" panose="020B0604020202020204" pitchFamily="34" charset="0"/>
              <a:buChar char="•"/>
            </a:pPr>
            <a:r>
              <a:rPr lang="en-IN" dirty="0"/>
              <a:t>Advantages</a:t>
            </a:r>
          </a:p>
          <a:p>
            <a:pPr marL="285750" indent="-285750" algn="l">
              <a:buFont typeface="Arial" panose="020B0604020202020204" pitchFamily="34" charset="0"/>
              <a:buChar char="•"/>
            </a:pPr>
            <a:r>
              <a:rPr lang="en-IN" dirty="0"/>
              <a:t>Novelty</a:t>
            </a:r>
          </a:p>
          <a:p>
            <a:pPr marL="285750" indent="-285750" algn="l">
              <a:buFont typeface="Arial" panose="020B0604020202020204" pitchFamily="34" charset="0"/>
              <a:buChar char="•"/>
            </a:pPr>
            <a:r>
              <a:rPr lang="en-IN" dirty="0"/>
              <a:t>Application showcase (Project run)</a:t>
            </a:r>
          </a:p>
          <a:p>
            <a:pPr marL="285750" indent="-285750" algn="l">
              <a:buFont typeface="Arial" panose="020B0604020202020204" pitchFamily="34" charset="0"/>
              <a:buChar char="•"/>
            </a:pPr>
            <a:r>
              <a:rPr lang="en-IN" dirty="0"/>
              <a:t>References</a:t>
            </a:r>
          </a:p>
          <a:p>
            <a:pPr marL="285750" indent="-285750" algn="l">
              <a:buFont typeface="Arial" panose="020B0604020202020204" pitchFamily="34" charset="0"/>
              <a:buChar char="•"/>
            </a:pPr>
            <a:r>
              <a:rPr lang="en-IN" dirty="0"/>
              <a:t>Project documentation</a:t>
            </a:r>
          </a:p>
        </p:txBody>
      </p:sp>
    </p:spTree>
    <p:extLst>
      <p:ext uri="{BB962C8B-B14F-4D97-AF65-F5344CB8AC3E}">
        <p14:creationId xmlns:p14="http://schemas.microsoft.com/office/powerpoint/2010/main" val="163733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29E694-283C-0B43-213C-6596B0F46C5C}"/>
              </a:ext>
            </a:extLst>
          </p:cNvPr>
          <p:cNvSpPr>
            <a:spLocks noGrp="1"/>
          </p:cNvSpPr>
          <p:nvPr>
            <p:ph type="title"/>
          </p:nvPr>
        </p:nvSpPr>
        <p:spPr>
          <a:xfrm>
            <a:off x="642366" y="2825877"/>
            <a:ext cx="5693664" cy="768096"/>
          </a:xfrm>
        </p:spPr>
        <p:txBody>
          <a:bodyPr/>
          <a:lstStyle/>
          <a:p>
            <a:r>
              <a:rPr lang="en-US" dirty="0"/>
              <a:t>BLOCK DIAGRAM</a:t>
            </a:r>
            <a:endParaRPr lang="en-IN"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68568106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{4621BA8D-083A-45C8-A28C-F2016364D64B}tf78438558_win32</Template>
  <TotalTime>331</TotalTime>
  <Words>2240</Words>
  <Application>Microsoft Office PowerPoint</Application>
  <PresentationFormat>Widescreen</PresentationFormat>
  <Paragraphs>209</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Black</vt:lpstr>
      <vt:lpstr>Sabon Next LT</vt:lpstr>
      <vt:lpstr>Times New Roman</vt:lpstr>
      <vt:lpstr>Office Theme</vt:lpstr>
      <vt:lpstr>AUTOMATIC FARE GENERATION SYSTEM FOR PARKING LOTS </vt:lpstr>
      <vt:lpstr>PowerPoint Presentation</vt:lpstr>
      <vt:lpstr>AIM</vt:lpstr>
      <vt:lpstr>Literature survey</vt:lpstr>
      <vt:lpstr>PowerPoint Presentation</vt:lpstr>
      <vt:lpstr>PowerPoint Presentation</vt:lpstr>
      <vt:lpstr>GAP</vt:lpstr>
      <vt:lpstr>timeline</vt:lpstr>
      <vt:lpstr>BLOCK DIAGRAM</vt:lpstr>
      <vt:lpstr>PowerPoint Presentation</vt:lpstr>
      <vt:lpstr>Hardware components</vt:lpstr>
      <vt:lpstr>PowerPoint Presentation</vt:lpstr>
      <vt:lpstr>PowerPoint Presentation</vt:lpstr>
      <vt:lpstr>PowerPoint Presentation</vt:lpstr>
      <vt:lpstr>SOFTWARE DETAILS </vt:lpstr>
      <vt:lpstr>PowerPoint Presentation</vt:lpstr>
      <vt:lpstr>PowerPoint Presentation</vt:lpstr>
      <vt:lpstr>OBJECT DETECTION</vt:lpstr>
      <vt:lpstr>PowerPoint Presentation</vt:lpstr>
      <vt:lpstr>License plate detection</vt:lpstr>
      <vt:lpstr>PowerPoint Presentation</vt:lpstr>
      <vt:lpstr>Plate detection</vt:lpstr>
      <vt:lpstr>PowerPoint Presentation</vt:lpstr>
      <vt:lpstr>PowerPoint Presentation</vt:lpstr>
      <vt:lpstr>Character detection in plates</vt:lpstr>
      <vt:lpstr>VEHICLE CLASSIFICATION</vt:lpstr>
      <vt:lpstr>PowerPoint Presentation</vt:lpstr>
      <vt:lpstr>Convolutional Neural Network </vt:lpstr>
      <vt:lpstr>PowerPoint Presentation</vt:lpstr>
      <vt:lpstr>PowerPoint Presentation</vt:lpstr>
      <vt:lpstr>PowerPoint Presentation</vt:lpstr>
      <vt:lpstr>DATABASE MANAGEMENT</vt:lpstr>
      <vt:lpstr>PowerPoint Presentation</vt:lpstr>
      <vt:lpstr>PowerPoint Presentation</vt:lpstr>
      <vt:lpstr>IMPLEMENTATION</vt:lpstr>
      <vt:lpstr>PowerPoint Presentation</vt:lpstr>
      <vt:lpstr>PowerPoint Presentation</vt:lpstr>
      <vt:lpstr>PowerPoint Presentation</vt:lpstr>
      <vt:lpstr>PowerPoint Presentation</vt:lpstr>
      <vt:lpstr>RESULT</vt:lpstr>
      <vt:lpstr>conclusion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FARE GENERATION SYSTEM FOR PARKING LOTS </dc:title>
  <dc:subject/>
  <dc:creator>Arayan Kataria</dc:creator>
  <cp:lastModifiedBy>Arayan Kataria</cp:lastModifiedBy>
  <cp:revision>7</cp:revision>
  <dcterms:created xsi:type="dcterms:W3CDTF">2022-09-12T11:30:45Z</dcterms:created>
  <dcterms:modified xsi:type="dcterms:W3CDTF">2022-11-10T08:19:46Z</dcterms:modified>
</cp:coreProperties>
</file>