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9" r:id="rId4"/>
    <p:sldId id="260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64" y="-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E23-E33C-4B55-8428-64DB0DC443BA}" type="datetimeFigureOut">
              <a:rPr lang="en-SG" smtClean="0"/>
              <a:t>10/3/2016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47A-12DF-4EBE-93B2-D577BBAA81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53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E23-E33C-4B55-8428-64DB0DC443BA}" type="datetimeFigureOut">
              <a:rPr lang="en-SG" smtClean="0"/>
              <a:t>10/3/2016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47A-12DF-4EBE-93B2-D577BBAA81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62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E23-E33C-4B55-8428-64DB0DC443BA}" type="datetimeFigureOut">
              <a:rPr lang="en-SG" smtClean="0"/>
              <a:t>10/3/2016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47A-12DF-4EBE-93B2-D577BBAA81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62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E23-E33C-4B55-8428-64DB0DC443BA}" type="datetimeFigureOut">
              <a:rPr lang="en-SG" smtClean="0"/>
              <a:t>10/3/2016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47A-12DF-4EBE-93B2-D577BBAA81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11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E23-E33C-4B55-8428-64DB0DC443BA}" type="datetimeFigureOut">
              <a:rPr lang="en-SG" smtClean="0"/>
              <a:t>10/3/2016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47A-12DF-4EBE-93B2-D577BBAA81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51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E23-E33C-4B55-8428-64DB0DC443BA}" type="datetimeFigureOut">
              <a:rPr lang="en-SG" smtClean="0"/>
              <a:t>10/3/2016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47A-12DF-4EBE-93B2-D577BBAA81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25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E23-E33C-4B55-8428-64DB0DC443BA}" type="datetimeFigureOut">
              <a:rPr lang="en-SG" smtClean="0"/>
              <a:t>10/3/2016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47A-12DF-4EBE-93B2-D577BBAA81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814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E23-E33C-4B55-8428-64DB0DC443BA}" type="datetimeFigureOut">
              <a:rPr lang="en-SG" smtClean="0"/>
              <a:t>10/3/2016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47A-12DF-4EBE-93B2-D577BBAA81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886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E23-E33C-4B55-8428-64DB0DC443BA}" type="datetimeFigureOut">
              <a:rPr lang="en-SG" smtClean="0"/>
              <a:t>10/3/2016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47A-12DF-4EBE-93B2-D577BBAA81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61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E23-E33C-4B55-8428-64DB0DC443BA}" type="datetimeFigureOut">
              <a:rPr lang="en-SG" smtClean="0"/>
              <a:t>10/3/2016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47A-12DF-4EBE-93B2-D577BBAA81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79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E23-E33C-4B55-8428-64DB0DC443BA}" type="datetimeFigureOut">
              <a:rPr lang="en-SG" smtClean="0"/>
              <a:t>10/3/2016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47A-12DF-4EBE-93B2-D577BBAA81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062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5E23-E33C-4B55-8428-64DB0DC443BA}" type="datetimeFigureOut">
              <a:rPr lang="en-SG" smtClean="0"/>
              <a:t>10/3/2016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2147A-12DF-4EBE-93B2-D577BBAA81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93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en-SG" sz="2000" dirty="0" smtClean="0"/>
              <a:t>CS5344 Project, </a:t>
            </a:r>
            <a:r>
              <a:rPr lang="en-SG" sz="2000" smtClean="0"/>
              <a:t>Possible Application #1</a:t>
            </a:r>
            <a:r>
              <a:rPr lang="en-SG" sz="2000" dirty="0" smtClean="0"/>
              <a:t/>
            </a:r>
            <a:br>
              <a:rPr lang="en-SG" sz="2000" dirty="0" smtClean="0"/>
            </a:br>
            <a:r>
              <a:rPr lang="en-SG" sz="2000" dirty="0" smtClean="0"/>
              <a:t>by </a:t>
            </a:r>
            <a:r>
              <a:rPr lang="en-SG" sz="2000" dirty="0" err="1"/>
              <a:t>Archit</a:t>
            </a:r>
            <a:r>
              <a:rPr lang="en-SG" sz="2000" dirty="0"/>
              <a:t> </a:t>
            </a:r>
            <a:r>
              <a:rPr lang="en-SG" sz="2000" dirty="0" smtClean="0"/>
              <a:t>Agarwal, Jiang </a:t>
            </a:r>
            <a:r>
              <a:rPr lang="en-SG" sz="2000" dirty="0" err="1"/>
              <a:t>Kan</a:t>
            </a:r>
            <a:r>
              <a:rPr lang="en-SG" sz="2000" dirty="0"/>
              <a:t> </a:t>
            </a:r>
            <a:r>
              <a:rPr lang="en-SG" sz="2000" dirty="0" smtClean="0"/>
              <a:t>(A0134498), Lim </a:t>
            </a:r>
            <a:r>
              <a:rPr lang="en-SG" sz="2000" dirty="0"/>
              <a:t>Boon </a:t>
            </a:r>
            <a:r>
              <a:rPr lang="en-SG" sz="2000" dirty="0" err="1"/>
              <a:t>Kiat</a:t>
            </a:r>
            <a:r>
              <a:rPr lang="en-SG" sz="2000" dirty="0"/>
              <a:t> (Marcus</a:t>
            </a:r>
            <a:r>
              <a:rPr lang="en-SG" sz="2000" dirty="0" smtClean="0"/>
              <a:t>)</a:t>
            </a:r>
            <a:endParaRPr lang="en-S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112568"/>
          </a:xfrm>
        </p:spPr>
        <p:txBody>
          <a:bodyPr>
            <a:noAutofit/>
          </a:bodyPr>
          <a:lstStyle/>
          <a:p>
            <a:r>
              <a:rPr lang="en-SG" sz="1600" dirty="0" smtClean="0"/>
              <a:t>Implement following </a:t>
            </a:r>
            <a:r>
              <a:rPr lang="en-SG" sz="1600" b="1" dirty="0" smtClean="0">
                <a:solidFill>
                  <a:srgbClr val="FF0000"/>
                </a:solidFill>
              </a:rPr>
              <a:t>AR</a:t>
            </a:r>
            <a:r>
              <a:rPr lang="en-SG" sz="1600" dirty="0" smtClean="0"/>
              <a:t> discovery algorithms</a:t>
            </a:r>
          </a:p>
          <a:p>
            <a:pPr lvl="1"/>
            <a:r>
              <a:rPr lang="en-SG" sz="1600" b="1" dirty="0" err="1" smtClean="0">
                <a:solidFill>
                  <a:srgbClr val="FF0000"/>
                </a:solidFill>
              </a:rPr>
              <a:t>Apriori</a:t>
            </a:r>
            <a:r>
              <a:rPr lang="en-SG" sz="1600" b="1" dirty="0" smtClean="0">
                <a:solidFill>
                  <a:srgbClr val="FF0000"/>
                </a:solidFill>
              </a:rPr>
              <a:t> Algorithm </a:t>
            </a:r>
            <a:r>
              <a:rPr lang="en-SG" sz="1600" dirty="0" smtClean="0"/>
              <a:t>(optionally using Triangular Matrix)</a:t>
            </a:r>
            <a:endParaRPr lang="en-SG" sz="1600" b="1" dirty="0" smtClean="0">
              <a:solidFill>
                <a:srgbClr val="FF0000"/>
              </a:solidFill>
            </a:endParaRPr>
          </a:p>
          <a:p>
            <a:pPr lvl="1"/>
            <a:r>
              <a:rPr lang="en-SG" sz="1600" b="1" dirty="0" smtClean="0">
                <a:solidFill>
                  <a:srgbClr val="FF0000"/>
                </a:solidFill>
              </a:rPr>
              <a:t>PCY</a:t>
            </a:r>
            <a:r>
              <a:rPr lang="en-SG" sz="1600" dirty="0" smtClean="0"/>
              <a:t> (optionally with </a:t>
            </a:r>
            <a:r>
              <a:rPr lang="en-SG" sz="1600" dirty="0" err="1" smtClean="0"/>
              <a:t>multihash</a:t>
            </a:r>
            <a:r>
              <a:rPr lang="en-SG" sz="1600" dirty="0" smtClean="0"/>
              <a:t>)</a:t>
            </a:r>
          </a:p>
          <a:p>
            <a:pPr lvl="1"/>
            <a:r>
              <a:rPr lang="en-SG" sz="1600" b="1" dirty="0" smtClean="0">
                <a:solidFill>
                  <a:srgbClr val="FF0000"/>
                </a:solidFill>
              </a:rPr>
              <a:t>Random Sampling</a:t>
            </a:r>
          </a:p>
          <a:p>
            <a:r>
              <a:rPr lang="en-SG" sz="1800" dirty="0" smtClean="0"/>
              <a:t>Use </a:t>
            </a:r>
            <a:r>
              <a:rPr lang="en-SG" sz="1800" u="sng" dirty="0" smtClean="0"/>
              <a:t>webpages as items </a:t>
            </a:r>
            <a:r>
              <a:rPr lang="en-SG" sz="1800" dirty="0" smtClean="0"/>
              <a:t>(</a:t>
            </a:r>
            <a:r>
              <a:rPr lang="en-SG" sz="1800" dirty="0" err="1" smtClean="0"/>
              <a:t>eg</a:t>
            </a:r>
            <a:r>
              <a:rPr lang="en-SG" sz="1800" dirty="0" smtClean="0"/>
              <a:t>. 25,000 pages), id is integer.</a:t>
            </a:r>
          </a:p>
          <a:p>
            <a:r>
              <a:rPr lang="en-SG" sz="1800" dirty="0" smtClean="0"/>
              <a:t>Use {page, key words} </a:t>
            </a:r>
            <a:r>
              <a:rPr lang="en-SG" sz="1800" u="sng" dirty="0" smtClean="0"/>
              <a:t>relation as baskets </a:t>
            </a:r>
            <a:r>
              <a:rPr lang="en-SG" sz="1800" dirty="0" smtClean="0"/>
              <a:t>(</a:t>
            </a:r>
            <a:r>
              <a:rPr lang="en-SG" sz="1800" dirty="0" err="1" smtClean="0"/>
              <a:t>eg</a:t>
            </a:r>
            <a:r>
              <a:rPr lang="en-SG" sz="1800" dirty="0" smtClean="0"/>
              <a:t>. 5000 baskets). </a:t>
            </a:r>
          </a:p>
          <a:p>
            <a:pPr lvl="1"/>
            <a:r>
              <a:rPr lang="en-SG" sz="1600" dirty="0" smtClean="0"/>
              <a:t>Basket 1 = all webpages relates to key words {tennis, Djokovic, Federer}, written as {1, 5, 200, 376, 26654}</a:t>
            </a:r>
          </a:p>
          <a:p>
            <a:pPr lvl="1"/>
            <a:r>
              <a:rPr lang="en-SG" sz="1600" dirty="0" smtClean="0"/>
              <a:t>Basket 2 = all webpages relates to key words {Djokovic, “Australia Open”, Murray, Ace}, written as {1, 5, 200, 3882}</a:t>
            </a:r>
          </a:p>
          <a:p>
            <a:r>
              <a:rPr lang="en-SG" sz="1800" dirty="0" smtClean="0"/>
              <a:t>Discover associated webpages. </a:t>
            </a:r>
            <a:r>
              <a:rPr lang="en-SG" sz="1800" b="1" dirty="0" smtClean="0">
                <a:solidFill>
                  <a:srgbClr val="FF0000"/>
                </a:solidFill>
              </a:rPr>
              <a:t>Measure I/O, memory, false positive/negative </a:t>
            </a:r>
            <a:r>
              <a:rPr lang="en-SG" sz="1800" dirty="0" smtClean="0"/>
              <a:t>of the implemented algorithms. </a:t>
            </a:r>
            <a:endParaRPr lang="en-SG" sz="1800" dirty="0" smtClean="0"/>
          </a:p>
          <a:p>
            <a:r>
              <a:rPr lang="en-SG" sz="1800" dirty="0" smtClean="0"/>
              <a:t>Assume </a:t>
            </a:r>
            <a:r>
              <a:rPr lang="en-SG" sz="1800" dirty="0" smtClean="0"/>
              <a:t>test machine has only 1G RAM. </a:t>
            </a:r>
          </a:p>
          <a:p>
            <a:r>
              <a:rPr lang="en-SG" sz="1800" dirty="0" smtClean="0"/>
              <a:t>Naïve scheme requires 2*(25,000)</a:t>
            </a:r>
            <a:r>
              <a:rPr lang="en-SG" sz="1800" baseline="30000" dirty="0" smtClean="0"/>
              <a:t>2</a:t>
            </a:r>
            <a:r>
              <a:rPr lang="en-SG" sz="1800" dirty="0" smtClean="0"/>
              <a:t> = 1.25G</a:t>
            </a:r>
          </a:p>
          <a:p>
            <a:r>
              <a:rPr lang="en-SG" sz="1800" dirty="0" smtClean="0"/>
              <a:t>5000 baskets (assume </a:t>
            </a:r>
            <a:r>
              <a:rPr lang="en-SG" sz="1800" dirty="0" err="1" smtClean="0"/>
              <a:t>avg</a:t>
            </a:r>
            <a:r>
              <a:rPr lang="en-SG" sz="1800" dirty="0" smtClean="0"/>
              <a:t> basket size = 20 Bytes) is small. They can be fit into memory easily and leave sufficient memory to do counting. Need to artificially generate 5,000,000 larger baskets to test the Random Sampling algorithm</a:t>
            </a:r>
            <a:r>
              <a:rPr lang="en-SG" sz="1800" dirty="0" smtClean="0"/>
              <a:t>.</a:t>
            </a:r>
          </a:p>
          <a:p>
            <a:r>
              <a:rPr lang="en-SG" sz="1800" b="1" dirty="0" smtClean="0">
                <a:solidFill>
                  <a:srgbClr val="FF0000"/>
                </a:solidFill>
              </a:rPr>
              <a:t>This page is what we submitted previously. Mid-term update is at page 2.</a:t>
            </a:r>
            <a:endParaRPr lang="en-SG" sz="1800" b="1" dirty="0" smtClean="0">
              <a:solidFill>
                <a:srgbClr val="FF0000"/>
              </a:solidFill>
            </a:endParaRPr>
          </a:p>
          <a:p>
            <a:endParaRPr lang="en-SG" sz="1800" dirty="0" smtClean="0"/>
          </a:p>
        </p:txBody>
      </p:sp>
    </p:spTree>
    <p:extLst>
      <p:ext uri="{BB962C8B-B14F-4D97-AF65-F5344CB8AC3E}">
        <p14:creationId xmlns:p14="http://schemas.microsoft.com/office/powerpoint/2010/main" val="217525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Mid-term Update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Ways to measure false positive/negative</a:t>
            </a:r>
            <a:r>
              <a:rPr lang="en-SG" sz="1600" dirty="0" smtClean="0"/>
              <a:t>:</a:t>
            </a:r>
          </a:p>
          <a:p>
            <a:pPr lvl="1"/>
            <a:r>
              <a:rPr lang="en-SG" sz="1400" dirty="0" smtClean="0"/>
              <a:t>We thought of using the following method to measure false positive/negative:</a:t>
            </a:r>
            <a:endParaRPr lang="en-SG" sz="1400" dirty="0"/>
          </a:p>
          <a:p>
            <a:pPr lvl="1"/>
            <a:r>
              <a:rPr lang="en-SG" sz="1400" dirty="0"/>
              <a:t>Purposely inject 10 identical items. Set appropriate </a:t>
            </a:r>
            <a:r>
              <a:rPr lang="en-SG" sz="1400" dirty="0" err="1"/>
              <a:t>min_support</a:t>
            </a:r>
            <a:r>
              <a:rPr lang="en-SG" sz="1400" dirty="0"/>
              <a:t> (</a:t>
            </a:r>
            <a:r>
              <a:rPr lang="en-SG" sz="1400" dirty="0" err="1"/>
              <a:t>eg</a:t>
            </a:r>
            <a:r>
              <a:rPr lang="en-SG" sz="1400" dirty="0"/>
              <a:t>. 500, </a:t>
            </a:r>
            <a:r>
              <a:rPr lang="en-SG" sz="1400" dirty="0" err="1"/>
              <a:t>ie</a:t>
            </a:r>
            <a:r>
              <a:rPr lang="en-SG" sz="1400" dirty="0"/>
              <a:t>. 10% of 5000 baskets). Ideally, there is only ONE frequent </a:t>
            </a:r>
            <a:r>
              <a:rPr lang="en-SG" sz="1400" dirty="0" err="1"/>
              <a:t>itemset</a:t>
            </a:r>
            <a:r>
              <a:rPr lang="en-SG" sz="1400" dirty="0"/>
              <a:t> associated with any of the 10 items.</a:t>
            </a:r>
          </a:p>
          <a:p>
            <a:pPr lvl="1"/>
            <a:r>
              <a:rPr lang="en-SG" sz="1400" dirty="0"/>
              <a:t>False positive = (# of frequent </a:t>
            </a:r>
            <a:r>
              <a:rPr lang="en-SG" sz="1400" dirty="0" err="1"/>
              <a:t>itemsets</a:t>
            </a:r>
            <a:r>
              <a:rPr lang="en-SG" sz="1400" dirty="0"/>
              <a:t> associated with any of the 10 items) </a:t>
            </a:r>
            <a:r>
              <a:rPr lang="en-SG" sz="1400" dirty="0" smtClean="0"/>
              <a:t>– 1</a:t>
            </a:r>
          </a:p>
          <a:p>
            <a:pPr lvl="1"/>
            <a:r>
              <a:rPr lang="en-SG" sz="1400" dirty="0" smtClean="0"/>
              <a:t>False positive/negative may also happen when Random Sampling algorithm is used to load baskets.</a:t>
            </a:r>
          </a:p>
          <a:p>
            <a:pPr lvl="1"/>
            <a:r>
              <a:rPr lang="en-SG" sz="1400" b="1" dirty="0" smtClean="0">
                <a:solidFill>
                  <a:srgbClr val="FF0000"/>
                </a:solidFill>
              </a:rPr>
              <a:t>None of these is interesting because they don’t really help us to improve our algorithm.</a:t>
            </a:r>
            <a:endParaRPr lang="en-SG" sz="1400" dirty="0"/>
          </a:p>
          <a:p>
            <a:r>
              <a:rPr lang="en-SG" sz="1800" dirty="0" smtClean="0"/>
              <a:t>At this point of time, we have implemented (in Java) all the algorithms listed in page 1. We are </a:t>
            </a:r>
            <a:r>
              <a:rPr lang="en-SG" sz="1800" dirty="0" smtClean="0">
                <a:solidFill>
                  <a:srgbClr val="FF0000"/>
                </a:solidFill>
              </a:rPr>
              <a:t>now focusing on the performance test</a:t>
            </a:r>
            <a:r>
              <a:rPr lang="en-SG" sz="1800" dirty="0" smtClean="0"/>
              <a:t>. With the test result, we hope to improve our algorithms.</a:t>
            </a:r>
          </a:p>
          <a:p>
            <a:r>
              <a:rPr lang="en-SG" sz="1800" dirty="0" smtClean="0"/>
              <a:t>Some of our observations:</a:t>
            </a:r>
            <a:endParaRPr lang="en-SG" sz="1800" dirty="0"/>
          </a:p>
          <a:p>
            <a:pPr lvl="1"/>
            <a:r>
              <a:rPr lang="en-SG" sz="1400" dirty="0" smtClean="0"/>
              <a:t>One of our test data set has 3569 baskets, ~120 items, many items are closed associated. The largest associated </a:t>
            </a:r>
            <a:r>
              <a:rPr lang="en-SG" sz="1400" dirty="0" err="1" smtClean="0"/>
              <a:t>itemset</a:t>
            </a:r>
            <a:r>
              <a:rPr lang="en-SG" sz="1400" dirty="0"/>
              <a:t> is </a:t>
            </a:r>
            <a:r>
              <a:rPr lang="en-SG" sz="1400" dirty="0" smtClean="0"/>
              <a:t>{901</a:t>
            </a:r>
            <a:r>
              <a:rPr lang="en-SG" sz="1400" dirty="0"/>
              <a:t>, 902, 903, 904, 905, 906, </a:t>
            </a:r>
            <a:r>
              <a:rPr lang="en-SG" sz="1400" dirty="0" smtClean="0"/>
              <a:t>907} with support count = 1552.</a:t>
            </a:r>
          </a:p>
          <a:p>
            <a:pPr lvl="1"/>
            <a:r>
              <a:rPr lang="en-SG" sz="1400" dirty="0" smtClean="0"/>
              <a:t>Our Triangular Matrix algorithm used ~900MB RAM. </a:t>
            </a:r>
          </a:p>
          <a:p>
            <a:pPr lvl="1"/>
            <a:r>
              <a:rPr lang="en-SG" sz="1400" dirty="0" smtClean="0"/>
              <a:t>Our </a:t>
            </a:r>
            <a:r>
              <a:rPr lang="en-SG" sz="1400" dirty="0" err="1" smtClean="0"/>
              <a:t>Apriori</a:t>
            </a:r>
            <a:r>
              <a:rPr lang="en-SG" sz="1400" dirty="0" smtClean="0"/>
              <a:t> algorithm used slightly more than 900MB RAM.</a:t>
            </a:r>
          </a:p>
          <a:p>
            <a:pPr lvl="1"/>
            <a:r>
              <a:rPr lang="en-SG" sz="1400" dirty="0" smtClean="0"/>
              <a:t>Our PCY algorithm used 1000MB RAM.</a:t>
            </a:r>
          </a:p>
          <a:p>
            <a:pPr lvl="1"/>
            <a:r>
              <a:rPr lang="en-SG" sz="1400" dirty="0" smtClean="0"/>
              <a:t>We are surprised to see so much RAM is used in this small dataset. It could be our implementation issue. We are checking it out.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36138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279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Apriori</a:t>
            </a:r>
            <a:r>
              <a:rPr lang="en-SG" dirty="0" smtClean="0"/>
              <a:t> Algorithm Flowchart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299" y="260647"/>
            <a:ext cx="4454053" cy="635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6914"/>
            <a:ext cx="388620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96" y="226913"/>
            <a:ext cx="420052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30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14" y="268288"/>
            <a:ext cx="412432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18" y="246931"/>
            <a:ext cx="1800200" cy="640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93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71450"/>
            <a:ext cx="69151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62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28384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52500"/>
            <a:ext cx="15049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7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the data was collected?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 smtClean="0"/>
              <a:t>Apache </a:t>
            </a:r>
            <a:r>
              <a:rPr lang="en-SG" dirty="0" err="1" smtClean="0"/>
              <a:t>Nutch</a:t>
            </a:r>
            <a:r>
              <a:rPr lang="en-SG" dirty="0" smtClean="0"/>
              <a:t> </a:t>
            </a:r>
          </a:p>
          <a:p>
            <a:pPr lvl="1"/>
            <a:r>
              <a:rPr lang="en-SG" dirty="0" smtClean="0"/>
              <a:t>Define seeds (several </a:t>
            </a:r>
            <a:r>
              <a:rPr lang="en-SG" dirty="0" err="1" smtClean="0"/>
              <a:t>urls</a:t>
            </a:r>
            <a:r>
              <a:rPr lang="en-SG" dirty="0" smtClean="0"/>
              <a:t>)</a:t>
            </a:r>
          </a:p>
          <a:p>
            <a:pPr lvl="1"/>
            <a:r>
              <a:rPr lang="en-SG" dirty="0" smtClean="0"/>
              <a:t>Define </a:t>
            </a:r>
            <a:r>
              <a:rPr lang="en-SG" dirty="0" err="1" smtClean="0"/>
              <a:t>url</a:t>
            </a:r>
            <a:r>
              <a:rPr lang="en-SG" dirty="0"/>
              <a:t> </a:t>
            </a:r>
            <a:r>
              <a:rPr lang="en-SG" dirty="0" smtClean="0"/>
              <a:t>pattern (</a:t>
            </a:r>
            <a:r>
              <a:rPr lang="en-SG" dirty="0" err="1" smtClean="0"/>
              <a:t>eg</a:t>
            </a:r>
            <a:r>
              <a:rPr lang="en-SG" dirty="0" smtClean="0"/>
              <a:t>. +^http</a:t>
            </a:r>
            <a:r>
              <a:rPr lang="en-SG" dirty="0"/>
              <a:t>://www.atpworldtour.com</a:t>
            </a:r>
            <a:r>
              <a:rPr lang="en-SG" dirty="0" smtClean="0"/>
              <a:t>/)</a:t>
            </a:r>
          </a:p>
          <a:p>
            <a:pPr lvl="1"/>
            <a:r>
              <a:rPr lang="en-SG" dirty="0" smtClean="0"/>
              <a:t>Crawl N rounds (</a:t>
            </a:r>
            <a:r>
              <a:rPr lang="en-SG" dirty="0" err="1" smtClean="0"/>
              <a:t>eg</a:t>
            </a:r>
            <a:r>
              <a:rPr lang="en-SG" dirty="0" smtClean="0"/>
              <a:t>. crawl </a:t>
            </a:r>
            <a:r>
              <a:rPr lang="en-SG" dirty="0" err="1" smtClean="0"/>
              <a:t>urls</a:t>
            </a:r>
            <a:r>
              <a:rPr lang="en-SG" dirty="0" smtClean="0"/>
              <a:t> </a:t>
            </a:r>
            <a:r>
              <a:rPr lang="en-SG" dirty="0" err="1" smtClean="0"/>
              <a:t>crawl_dir</a:t>
            </a:r>
            <a:r>
              <a:rPr lang="en-SG" dirty="0" smtClean="0"/>
              <a:t> N)</a:t>
            </a:r>
          </a:p>
          <a:p>
            <a:pPr lvl="1"/>
            <a:r>
              <a:rPr lang="en-SG" dirty="0" smtClean="0"/>
              <a:t>Dump all the crawled html files (</a:t>
            </a:r>
            <a:r>
              <a:rPr lang="en-SG" dirty="0" err="1" smtClean="0"/>
              <a:t>eg</a:t>
            </a:r>
            <a:r>
              <a:rPr lang="en-SG" dirty="0"/>
              <a:t>. </a:t>
            </a:r>
            <a:r>
              <a:rPr lang="en-SG" dirty="0" err="1" smtClean="0"/>
              <a:t>nutch</a:t>
            </a:r>
            <a:r>
              <a:rPr lang="en-SG" dirty="0" smtClean="0"/>
              <a:t> </a:t>
            </a:r>
            <a:r>
              <a:rPr lang="en-SG" dirty="0"/>
              <a:t>dump -</a:t>
            </a:r>
            <a:r>
              <a:rPr lang="en-SG" dirty="0" err="1"/>
              <a:t>mimetype</a:t>
            </a:r>
            <a:r>
              <a:rPr lang="en-SG" dirty="0"/>
              <a:t> text/html -</a:t>
            </a:r>
            <a:r>
              <a:rPr lang="en-SG" dirty="0" err="1"/>
              <a:t>outputDir</a:t>
            </a:r>
            <a:r>
              <a:rPr lang="en-SG" dirty="0"/>
              <a:t> dump2 -segment crawl2/segments </a:t>
            </a:r>
            <a:r>
              <a:rPr lang="en-SG" dirty="0" smtClean="0"/>
              <a:t>-</a:t>
            </a:r>
            <a:r>
              <a:rPr lang="en-SG" dirty="0" err="1" smtClean="0"/>
              <a:t>flatdir</a:t>
            </a:r>
            <a:r>
              <a:rPr lang="en-SG" dirty="0" smtClean="0"/>
              <a:t>)</a:t>
            </a:r>
          </a:p>
          <a:p>
            <a:r>
              <a:rPr lang="en-SG" dirty="0" smtClean="0"/>
              <a:t>Apache Lucene </a:t>
            </a:r>
          </a:p>
          <a:p>
            <a:pPr lvl="1"/>
            <a:r>
              <a:rPr lang="en-SG" dirty="0" err="1" smtClean="0"/>
              <a:t>Analyzer</a:t>
            </a:r>
            <a:r>
              <a:rPr lang="en-SG" dirty="0" smtClean="0"/>
              <a:t> (remove stop word, stemming)</a:t>
            </a:r>
          </a:p>
          <a:p>
            <a:pPr lvl="1"/>
            <a:r>
              <a:rPr lang="en-SG" dirty="0" smtClean="0"/>
              <a:t>Given different terms, find all files containing the terms, this is one basket</a:t>
            </a:r>
          </a:p>
          <a:p>
            <a:pPr lvl="1"/>
            <a:r>
              <a:rPr lang="en-SG" dirty="0" smtClean="0"/>
              <a:t>Output the file ids, One line per basket</a:t>
            </a:r>
          </a:p>
          <a:p>
            <a:r>
              <a:rPr lang="en-SG" dirty="0" smtClean="0"/>
              <a:t>Sample basket file</a:t>
            </a:r>
            <a:endParaRPr lang="en-S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081696"/>
              </p:ext>
            </p:extLst>
          </p:nvPr>
        </p:nvGraphicFramePr>
        <p:xfrm>
          <a:off x="3779912" y="5589240"/>
          <a:ext cx="587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3" imgW="587520" imgH="453600" progId="Package">
                  <p:embed/>
                </p:oleObj>
              </mc:Choice>
              <mc:Fallback>
                <p:oleObj name="Packager Shell Object" showAsIcon="1" r:id="rId3" imgW="58752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912" y="5589240"/>
                        <a:ext cx="58737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96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560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Packager Shell Object</vt:lpstr>
      <vt:lpstr>CS5344 Project, Possible Application #1 by Archit Agarwal, Jiang Kan (A0134498), Lim Boon Kiat (Marcus)</vt:lpstr>
      <vt:lpstr>Mid-term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the data was collected?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CS5344 Project by …</dc:title>
  <dc:creator>Michael</dc:creator>
  <cp:lastModifiedBy>Michael</cp:lastModifiedBy>
  <cp:revision>34</cp:revision>
  <dcterms:created xsi:type="dcterms:W3CDTF">2016-02-12T15:22:34Z</dcterms:created>
  <dcterms:modified xsi:type="dcterms:W3CDTF">2016-03-10T15:48:35Z</dcterms:modified>
</cp:coreProperties>
</file>