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20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23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09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46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10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63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7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620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4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10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35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24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4/9/2023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09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4/9/2023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346040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0401799" cy="2832464"/>
          </a:xfrm>
        </p:spPr>
        <p:txBody>
          <a:bodyPr>
            <a:normAutofit/>
          </a:bodyPr>
          <a:lstStyle/>
          <a:p>
            <a:r>
              <a:rPr lang="en-US" b="1" dirty="0" smtClean="0"/>
              <a:t>Capstone Project- </a:t>
            </a:r>
            <a:br>
              <a:rPr lang="en-US" b="1" dirty="0" smtClean="0"/>
            </a:br>
            <a:r>
              <a:rPr lang="en-US" dirty="0" smtClean="0"/>
              <a:t>Business Analyst Career Program</a:t>
            </a:r>
            <a:endParaRPr lang="en-US" dirty="0"/>
          </a:p>
        </p:txBody>
      </p:sp>
      <p:sp>
        <p:nvSpPr>
          <p:cNvPr id="3" name="Subtitle 2"/>
          <p:cNvSpPr>
            <a:spLocks noGrp="1"/>
          </p:cNvSpPr>
          <p:nvPr>
            <p:ph type="subTitle" idx="1"/>
          </p:nvPr>
        </p:nvSpPr>
        <p:spPr>
          <a:xfrm>
            <a:off x="431665" y="5315615"/>
            <a:ext cx="6400800" cy="1947333"/>
          </a:xfrm>
        </p:spPr>
        <p:txBody>
          <a:bodyPr/>
          <a:lstStyle/>
          <a:p>
            <a:r>
              <a:rPr lang="en-US" dirty="0" smtClean="0"/>
              <a:t>Submitted by- </a:t>
            </a:r>
          </a:p>
          <a:p>
            <a:r>
              <a:rPr lang="en-US" dirty="0" smtClean="0"/>
              <a:t>Archit Mohan Srivastava</a:t>
            </a:r>
            <a:endParaRPr lang="en-US" dirty="0"/>
          </a:p>
        </p:txBody>
      </p:sp>
    </p:spTree>
    <p:extLst>
      <p:ext uri="{BB962C8B-B14F-4D97-AF65-F5344CB8AC3E}">
        <p14:creationId xmlns:p14="http://schemas.microsoft.com/office/powerpoint/2010/main" val="16024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 </a:t>
            </a:r>
            <a:r>
              <a:rPr lang="en-US" dirty="0"/>
              <a:t>Queries</a:t>
            </a:r>
          </a:p>
        </p:txBody>
      </p:sp>
      <p:pic>
        <p:nvPicPr>
          <p:cNvPr id="4" name="Content Placeholder 3"/>
          <p:cNvPicPr>
            <a:picLocks noGrp="1" noChangeAspect="1"/>
          </p:cNvPicPr>
          <p:nvPr>
            <p:ph idx="1"/>
          </p:nvPr>
        </p:nvPicPr>
        <p:blipFill>
          <a:blip r:embed="rId2"/>
          <a:stretch>
            <a:fillRect/>
          </a:stretch>
        </p:blipFill>
        <p:spPr>
          <a:xfrm>
            <a:off x="5425809" y="2205083"/>
            <a:ext cx="6635193" cy="3636963"/>
          </a:xfrm>
          <a:prstGeom prst="rect">
            <a:avLst/>
          </a:prstGeom>
        </p:spPr>
      </p:pic>
      <p:sp>
        <p:nvSpPr>
          <p:cNvPr id="3" name="TextBox 2"/>
          <p:cNvSpPr txBox="1"/>
          <p:nvPr/>
        </p:nvSpPr>
        <p:spPr>
          <a:xfrm>
            <a:off x="888274" y="2386148"/>
            <a:ext cx="3431177" cy="1477328"/>
          </a:xfrm>
          <a:prstGeom prst="rect">
            <a:avLst/>
          </a:prstGeom>
          <a:noFill/>
        </p:spPr>
        <p:txBody>
          <a:bodyPr wrap="square" rtlCol="0">
            <a:spAutoFit/>
          </a:bodyPr>
          <a:lstStyle/>
          <a:p>
            <a:r>
              <a:rPr lang="en-US" dirty="0" smtClean="0"/>
              <a:t>The adjacent screenshot is showing the select all function after importing the dataset in MySQL Workbench.</a:t>
            </a:r>
            <a:endParaRPr lang="en-US" dirty="0"/>
          </a:p>
        </p:txBody>
      </p:sp>
    </p:spTree>
    <p:extLst>
      <p:ext uri="{BB962C8B-B14F-4D97-AF65-F5344CB8AC3E}">
        <p14:creationId xmlns:p14="http://schemas.microsoft.com/office/powerpoint/2010/main" val="386819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 Queries</a:t>
            </a:r>
            <a:endParaRPr lang="en-US" dirty="0"/>
          </a:p>
        </p:txBody>
      </p:sp>
      <p:sp>
        <p:nvSpPr>
          <p:cNvPr id="3" name="Content Placeholder 2"/>
          <p:cNvSpPr>
            <a:spLocks noGrp="1"/>
          </p:cNvSpPr>
          <p:nvPr>
            <p:ph idx="1"/>
          </p:nvPr>
        </p:nvSpPr>
        <p:spPr>
          <a:xfrm>
            <a:off x="818711" y="2222288"/>
            <a:ext cx="10876899" cy="1278558"/>
          </a:xfrm>
        </p:spPr>
        <p:txBody>
          <a:bodyPr>
            <a:normAutofit/>
          </a:bodyPr>
          <a:lstStyle/>
          <a:p>
            <a:r>
              <a:rPr lang="en-US" dirty="0" smtClean="0"/>
              <a:t>Following two screenshots are showing all the sales transactions from the Year 2014 and Products purchased in that year in Canada.</a:t>
            </a:r>
            <a:endParaRPr lang="en-US" dirty="0"/>
          </a:p>
        </p:txBody>
      </p:sp>
      <p:pic>
        <p:nvPicPr>
          <p:cNvPr id="5" name="Picture 4"/>
          <p:cNvPicPr>
            <a:picLocks noChangeAspect="1"/>
          </p:cNvPicPr>
          <p:nvPr/>
        </p:nvPicPr>
        <p:blipFill>
          <a:blip r:embed="rId2"/>
          <a:stretch>
            <a:fillRect/>
          </a:stretch>
        </p:blipFill>
        <p:spPr>
          <a:xfrm>
            <a:off x="139338" y="3652269"/>
            <a:ext cx="5742022" cy="3122999"/>
          </a:xfrm>
          <a:prstGeom prst="rect">
            <a:avLst/>
          </a:prstGeom>
        </p:spPr>
      </p:pic>
      <p:pic>
        <p:nvPicPr>
          <p:cNvPr id="7" name="Picture 6"/>
          <p:cNvPicPr>
            <a:picLocks noChangeAspect="1"/>
          </p:cNvPicPr>
          <p:nvPr/>
        </p:nvPicPr>
        <p:blipFill>
          <a:blip r:embed="rId3"/>
          <a:stretch>
            <a:fillRect/>
          </a:stretch>
        </p:blipFill>
        <p:spPr>
          <a:xfrm>
            <a:off x="6061165" y="3652269"/>
            <a:ext cx="5782492" cy="3122999"/>
          </a:xfrm>
          <a:prstGeom prst="rect">
            <a:avLst/>
          </a:prstGeom>
        </p:spPr>
      </p:pic>
    </p:spTree>
    <p:extLst>
      <p:ext uri="{BB962C8B-B14F-4D97-AF65-F5344CB8AC3E}">
        <p14:creationId xmlns:p14="http://schemas.microsoft.com/office/powerpoint/2010/main" val="298601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The dataset contains information about sales of different products across various countries, segments, and discount </a:t>
            </a:r>
            <a:r>
              <a:rPr lang="en-US" dirty="0" smtClean="0"/>
              <a:t>bands.</a:t>
            </a:r>
          </a:p>
          <a:p>
            <a:r>
              <a:rPr lang="en-US" dirty="0"/>
              <a:t>The "Discount Band" column </a:t>
            </a:r>
            <a:r>
              <a:rPr lang="en-US" dirty="0" smtClean="0"/>
              <a:t>is related </a:t>
            </a:r>
            <a:r>
              <a:rPr lang="en-US" dirty="0"/>
              <a:t>to the level of discount </a:t>
            </a:r>
            <a:r>
              <a:rPr lang="en-US" dirty="0" smtClean="0"/>
              <a:t>offered(High, Medium &amp; Low in this case) </a:t>
            </a:r>
            <a:r>
              <a:rPr lang="en-US" dirty="0"/>
              <a:t>on each </a:t>
            </a:r>
            <a:r>
              <a:rPr lang="en-US" dirty="0" smtClean="0"/>
              <a:t>product, and has an </a:t>
            </a:r>
            <a:r>
              <a:rPr lang="en-US" dirty="0"/>
              <a:t>impact on sales and profits</a:t>
            </a:r>
            <a:r>
              <a:rPr lang="en-US" dirty="0" smtClean="0"/>
              <a:t>. Most discount being offered to Government segment.</a:t>
            </a:r>
          </a:p>
          <a:p>
            <a:r>
              <a:rPr lang="en-US" dirty="0"/>
              <a:t>The "Gross Sales" and "Sales" columns indicate the total amount of revenue generated from sales, while the "COGS" column represents the cost of goods sold</a:t>
            </a:r>
            <a:r>
              <a:rPr lang="en-US" dirty="0" smtClean="0"/>
              <a:t>.</a:t>
            </a:r>
          </a:p>
          <a:p>
            <a:r>
              <a:rPr lang="en-US" dirty="0"/>
              <a:t>The "Profit" column is calculated as the difference between the "Sales" and "COGS" columns, and is an important metric for understanding the financial performance of the company</a:t>
            </a:r>
            <a:r>
              <a:rPr lang="en-US" dirty="0" smtClean="0"/>
              <a:t>. While USA and Canada are having more sales France and Germany are enjoying higher Profit Percentage(22% each).</a:t>
            </a:r>
            <a:endParaRPr lang="en-US" dirty="0"/>
          </a:p>
        </p:txBody>
      </p:sp>
    </p:spTree>
    <p:extLst>
      <p:ext uri="{BB962C8B-B14F-4D97-AF65-F5344CB8AC3E}">
        <p14:creationId xmlns:p14="http://schemas.microsoft.com/office/powerpoint/2010/main" val="46472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lstStyle/>
          <a:p>
            <a:r>
              <a:rPr lang="en-US" dirty="0"/>
              <a:t>The dataset includes monthly sales data </a:t>
            </a:r>
            <a:r>
              <a:rPr lang="en-US" dirty="0" smtClean="0"/>
              <a:t>from Sept 2013 to Dec 2014, </a:t>
            </a:r>
            <a:r>
              <a:rPr lang="en-US" dirty="0"/>
              <a:t>which allows for trend analysis and seasonality </a:t>
            </a:r>
            <a:r>
              <a:rPr lang="en-US" dirty="0" smtClean="0"/>
              <a:t>identification</a:t>
            </a:r>
            <a:r>
              <a:rPr lang="en-US" dirty="0"/>
              <a:t> </a:t>
            </a:r>
            <a:r>
              <a:rPr lang="en-US" dirty="0" smtClean="0"/>
              <a:t>as evidently Quarter 4 for both the years show a higher sales figure.</a:t>
            </a:r>
          </a:p>
          <a:p>
            <a:r>
              <a:rPr lang="en-US" dirty="0"/>
              <a:t>The "Manufacturing Price" and "Sale Price" columns provide insight into the production costs and pricing strategy of each product</a:t>
            </a:r>
            <a:r>
              <a:rPr lang="en-US" dirty="0" smtClean="0"/>
              <a:t>. </a:t>
            </a:r>
            <a:r>
              <a:rPr lang="en-US" dirty="0"/>
              <a:t>As shown by </a:t>
            </a:r>
            <a:r>
              <a:rPr lang="en-US" dirty="0" smtClean="0"/>
              <a:t>“</a:t>
            </a:r>
            <a:r>
              <a:rPr lang="en-US" dirty="0" err="1" smtClean="0"/>
              <a:t>Carretera</a:t>
            </a:r>
            <a:r>
              <a:rPr lang="en-US" dirty="0"/>
              <a:t>” &amp; </a:t>
            </a:r>
            <a:r>
              <a:rPr lang="en-US" dirty="0" smtClean="0"/>
              <a:t>“Montana” products, having huge difference b/w “Manufacturing Price” and “Sales Price”.</a:t>
            </a:r>
          </a:p>
          <a:p>
            <a:r>
              <a:rPr lang="en-US" dirty="0"/>
              <a:t>The "Segment" and "Country" columns </a:t>
            </a:r>
            <a:r>
              <a:rPr lang="en-US" dirty="0" smtClean="0"/>
              <a:t>also help us in </a:t>
            </a:r>
            <a:r>
              <a:rPr lang="en-US" dirty="0"/>
              <a:t>identifying patterns and trends in sales and profits across </a:t>
            </a:r>
            <a:r>
              <a:rPr lang="en-US" dirty="0" smtClean="0"/>
              <a:t>customer </a:t>
            </a:r>
            <a:r>
              <a:rPr lang="en-US" dirty="0"/>
              <a:t>groups</a:t>
            </a:r>
            <a:r>
              <a:rPr lang="en-US" dirty="0" smtClean="0"/>
              <a:t>. As Mexico is having the least sales yet accumulating almost the same profit percentage as USA.</a:t>
            </a:r>
            <a:endParaRPr lang="en-US" dirty="0"/>
          </a:p>
        </p:txBody>
      </p:sp>
    </p:spTree>
    <p:extLst>
      <p:ext uri="{BB962C8B-B14F-4D97-AF65-F5344CB8AC3E}">
        <p14:creationId xmlns:p14="http://schemas.microsoft.com/office/powerpoint/2010/main" val="152531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Focus on Small Business and Government segments: These segments have the highest revenue and profit among all the segments. Therefore, </a:t>
            </a:r>
            <a:r>
              <a:rPr lang="en-US" dirty="0" smtClean="0"/>
              <a:t>these could be more prioritized and more resources could be </a:t>
            </a:r>
            <a:r>
              <a:rPr lang="en-US" dirty="0"/>
              <a:t>allocate</a:t>
            </a:r>
            <a:r>
              <a:rPr lang="en-US" dirty="0" smtClean="0"/>
              <a:t> </a:t>
            </a:r>
            <a:r>
              <a:rPr lang="en-US" dirty="0"/>
              <a:t>to them</a:t>
            </a:r>
            <a:r>
              <a:rPr lang="en-US" dirty="0" smtClean="0"/>
              <a:t>.</a:t>
            </a:r>
          </a:p>
          <a:p>
            <a:r>
              <a:rPr lang="en-US" dirty="0"/>
              <a:t>Improve profitability of Enterprise segment: T</a:t>
            </a:r>
            <a:r>
              <a:rPr lang="en-US" dirty="0" smtClean="0"/>
              <a:t>he </a:t>
            </a:r>
            <a:r>
              <a:rPr lang="en-US" dirty="0"/>
              <a:t>Enterprise segment </a:t>
            </a:r>
            <a:r>
              <a:rPr lang="en-US" dirty="0" smtClean="0"/>
              <a:t>is having the </a:t>
            </a:r>
            <a:r>
              <a:rPr lang="en-US" dirty="0"/>
              <a:t>lowest profitability. Therefore, </a:t>
            </a:r>
            <a:r>
              <a:rPr lang="en-US" dirty="0" smtClean="0"/>
              <a:t>there should be a reduction in the </a:t>
            </a:r>
            <a:r>
              <a:rPr lang="en-US" dirty="0"/>
              <a:t>cost of goods sold (COGS) </a:t>
            </a:r>
            <a:r>
              <a:rPr lang="en-US" dirty="0" smtClean="0"/>
              <a:t>which can improve </a:t>
            </a:r>
            <a:r>
              <a:rPr lang="en-US" dirty="0"/>
              <a:t>the profit margin for this segment</a:t>
            </a:r>
            <a:r>
              <a:rPr lang="en-US" dirty="0" smtClean="0"/>
              <a:t>.</a:t>
            </a:r>
          </a:p>
          <a:p>
            <a:r>
              <a:rPr lang="en-US" dirty="0"/>
              <a:t>Expand to international markets: The </a:t>
            </a:r>
            <a:r>
              <a:rPr lang="en-US" dirty="0" smtClean="0"/>
              <a:t>dataset provided has </a:t>
            </a:r>
            <a:r>
              <a:rPr lang="en-US" dirty="0"/>
              <a:t>a significant presence in the </a:t>
            </a:r>
            <a:r>
              <a:rPr lang="en-US" dirty="0" smtClean="0"/>
              <a:t>USA, </a:t>
            </a:r>
            <a:r>
              <a:rPr lang="en-US" dirty="0"/>
              <a:t>Canada, France, Germany, and Mexico</a:t>
            </a:r>
            <a:r>
              <a:rPr lang="en-US" dirty="0" smtClean="0"/>
              <a:t> but </a:t>
            </a:r>
            <a:r>
              <a:rPr lang="en-US" dirty="0"/>
              <a:t>there is a lot of untapped potential in other </a:t>
            </a:r>
            <a:r>
              <a:rPr lang="en-US" dirty="0" smtClean="0"/>
              <a:t>parts of the world such as India, Japan &amp; China. There should be more focus in expanding the operations </a:t>
            </a:r>
            <a:r>
              <a:rPr lang="en-US" dirty="0"/>
              <a:t>to these markets to increase </a:t>
            </a:r>
            <a:r>
              <a:rPr lang="en-US" dirty="0" smtClean="0"/>
              <a:t>the revenue </a:t>
            </a:r>
            <a:r>
              <a:rPr lang="en-US" dirty="0"/>
              <a:t>and market share.</a:t>
            </a:r>
          </a:p>
        </p:txBody>
      </p:sp>
    </p:spTree>
    <p:extLst>
      <p:ext uri="{BB962C8B-B14F-4D97-AF65-F5344CB8AC3E}">
        <p14:creationId xmlns:p14="http://schemas.microsoft.com/office/powerpoint/2010/main" val="329276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sales and profitability analysis of the five countries (Canada, France, Germany, Mexico, and the United States of America) indicate that the highest sales were generated by the United States of America, followed by Canada, France, Germany, and </a:t>
            </a:r>
            <a:r>
              <a:rPr lang="en-US" dirty="0" smtClean="0"/>
              <a:t>Mexico.</a:t>
            </a:r>
          </a:p>
          <a:p>
            <a:r>
              <a:rPr lang="en-US" dirty="0"/>
              <a:t>When it comes to profitability, the highest profits were generated by the Paseo category, followed by </a:t>
            </a:r>
            <a:r>
              <a:rPr lang="en-US" dirty="0" err="1"/>
              <a:t>Amarilla</a:t>
            </a:r>
            <a:r>
              <a:rPr lang="en-US" dirty="0"/>
              <a:t>, VTT, Montana, </a:t>
            </a:r>
            <a:r>
              <a:rPr lang="en-US" dirty="0" err="1"/>
              <a:t>Carretera</a:t>
            </a:r>
            <a:r>
              <a:rPr lang="en-US" dirty="0"/>
              <a:t>, and </a:t>
            </a:r>
            <a:r>
              <a:rPr lang="en-US" dirty="0" err="1"/>
              <a:t>Velo</a:t>
            </a:r>
            <a:r>
              <a:rPr lang="en-US" dirty="0"/>
              <a:t>. It's worth noting that the </a:t>
            </a:r>
            <a:r>
              <a:rPr lang="en-US" dirty="0" err="1"/>
              <a:t>Velo</a:t>
            </a:r>
            <a:r>
              <a:rPr lang="en-US" dirty="0"/>
              <a:t> category has a relatively low profit margin compared to other categories, despite having a higher number of units sold</a:t>
            </a:r>
            <a:r>
              <a:rPr lang="en-US" dirty="0" smtClean="0"/>
              <a:t>.</a:t>
            </a:r>
          </a:p>
          <a:p>
            <a:r>
              <a:rPr lang="en-US" dirty="0"/>
              <a:t>The highest revenue-generating segment is Small Business, with a total sum of sales of $42,427,918.50. It is followed by Government with a total sum of sales of $52,504,260.67</a:t>
            </a:r>
            <a:r>
              <a:rPr lang="en-US" dirty="0" smtClean="0"/>
              <a:t>.</a:t>
            </a:r>
          </a:p>
        </p:txBody>
      </p:sp>
    </p:spTree>
    <p:extLst>
      <p:ext uri="{BB962C8B-B14F-4D97-AF65-F5344CB8AC3E}">
        <p14:creationId xmlns:p14="http://schemas.microsoft.com/office/powerpoint/2010/main" val="291927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Government segment has the highest sum of COGS, which indicates that it is the most expensive segment to operate</a:t>
            </a:r>
            <a:r>
              <a:rPr lang="en-US" dirty="0" smtClean="0"/>
              <a:t>.</a:t>
            </a:r>
          </a:p>
          <a:p>
            <a:r>
              <a:rPr lang="en-US" dirty="0" smtClean="0"/>
              <a:t>The Government segment also has </a:t>
            </a:r>
            <a:r>
              <a:rPr lang="en-US" dirty="0"/>
              <a:t>the highest sum of profits, indicating that it is the most profitable segment</a:t>
            </a:r>
            <a:r>
              <a:rPr lang="en-US" dirty="0" smtClean="0"/>
              <a:t>.</a:t>
            </a:r>
          </a:p>
          <a:p>
            <a:r>
              <a:rPr lang="en-US" dirty="0"/>
              <a:t>Canada is the second-largest market </a:t>
            </a:r>
            <a:r>
              <a:rPr lang="en-US" dirty="0" smtClean="0"/>
              <a:t>after </a:t>
            </a:r>
            <a:r>
              <a:rPr lang="en-US" dirty="0"/>
              <a:t>the United States, with a total sum of sales of $13,515,935.63</a:t>
            </a:r>
            <a:r>
              <a:rPr lang="en-US" dirty="0" smtClean="0"/>
              <a:t>.</a:t>
            </a:r>
          </a:p>
          <a:p>
            <a:r>
              <a:rPr lang="en-US" dirty="0"/>
              <a:t>Overall, the </a:t>
            </a:r>
            <a:r>
              <a:rPr lang="en-US" dirty="0" smtClean="0"/>
              <a:t>total </a:t>
            </a:r>
            <a:r>
              <a:rPr lang="en-US" dirty="0"/>
              <a:t>revenue </a:t>
            </a:r>
            <a:r>
              <a:rPr lang="en-US" dirty="0" smtClean="0"/>
              <a:t>generated is </a:t>
            </a:r>
            <a:r>
              <a:rPr lang="en-US" dirty="0"/>
              <a:t>$127,931,598.50 and a total profit of $16,893,702.26.</a:t>
            </a:r>
          </a:p>
        </p:txBody>
      </p:sp>
    </p:spTree>
    <p:extLst>
      <p:ext uri="{BB962C8B-B14F-4D97-AF65-F5344CB8AC3E}">
        <p14:creationId xmlns:p14="http://schemas.microsoft.com/office/powerpoint/2010/main" val="327949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60" y="705395"/>
            <a:ext cx="9766073" cy="722812"/>
          </a:xfrm>
        </p:spPr>
        <p:txBody>
          <a:bodyPr/>
          <a:lstStyle/>
          <a:p>
            <a:r>
              <a:rPr lang="en-US" dirty="0" smtClean="0"/>
              <a:t>Overview</a:t>
            </a:r>
            <a:endParaRPr lang="en-US" dirty="0"/>
          </a:p>
        </p:txBody>
      </p:sp>
      <p:sp>
        <p:nvSpPr>
          <p:cNvPr id="3" name="Content Placeholder 2"/>
          <p:cNvSpPr>
            <a:spLocks noGrp="1"/>
          </p:cNvSpPr>
          <p:nvPr>
            <p:ph idx="1"/>
          </p:nvPr>
        </p:nvSpPr>
        <p:spPr>
          <a:xfrm>
            <a:off x="370702" y="2279468"/>
            <a:ext cx="11159445" cy="4452258"/>
          </a:xfrm>
        </p:spPr>
        <p:txBody>
          <a:bodyPr>
            <a:normAutofit/>
          </a:bodyPr>
          <a:lstStyle/>
          <a:p>
            <a:r>
              <a:rPr lang="en-US" dirty="0"/>
              <a:t>The dataset contains information about sales of a product in various countries, segmented by different product segments. It includes the number of units sold, manufacturing price, sale price, gross sales, discounts, sales, cost of goods sold (COGS), and profit for each sale. The data is further categorized based on the discount band that was applied to the sale.</a:t>
            </a:r>
          </a:p>
          <a:p>
            <a:r>
              <a:rPr lang="en-US" dirty="0"/>
              <a:t>In addition to the sales data, the dataset also includes information about the date of each sale, including the month number, month name, and year.</a:t>
            </a:r>
          </a:p>
          <a:p>
            <a:r>
              <a:rPr lang="en-US" dirty="0"/>
              <a:t>Overall, the dataset provides a detailed view of product sales performance across different countries, product segments, and discount bands. This information can be used to analyze trends and make strategic business decisions.</a:t>
            </a:r>
          </a:p>
          <a:p>
            <a:endParaRPr lang="en-US" dirty="0"/>
          </a:p>
        </p:txBody>
      </p:sp>
    </p:spTree>
    <p:extLst>
      <p:ext uri="{BB962C8B-B14F-4D97-AF65-F5344CB8AC3E}">
        <p14:creationId xmlns:p14="http://schemas.microsoft.com/office/powerpoint/2010/main" val="124363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818712" y="2222287"/>
            <a:ext cx="10728854" cy="4230764"/>
          </a:xfrm>
        </p:spPr>
        <p:txBody>
          <a:bodyPr/>
          <a:lstStyle/>
          <a:p>
            <a:r>
              <a:rPr lang="en-US" dirty="0" smtClean="0"/>
              <a:t>Background</a:t>
            </a:r>
          </a:p>
          <a:p>
            <a:r>
              <a:rPr lang="en-US" dirty="0"/>
              <a:t>Exploratory Data </a:t>
            </a:r>
            <a:r>
              <a:rPr lang="en-US" dirty="0" smtClean="0"/>
              <a:t>Analysis</a:t>
            </a:r>
          </a:p>
          <a:p>
            <a:r>
              <a:rPr lang="en-US" dirty="0"/>
              <a:t>Statistical </a:t>
            </a:r>
            <a:r>
              <a:rPr lang="en-US" dirty="0" smtClean="0"/>
              <a:t>Analysis</a:t>
            </a:r>
          </a:p>
          <a:p>
            <a:r>
              <a:rPr lang="en-US" dirty="0"/>
              <a:t>Descriptive </a:t>
            </a:r>
            <a:r>
              <a:rPr lang="en-US" dirty="0" smtClean="0"/>
              <a:t>Analysis</a:t>
            </a:r>
          </a:p>
          <a:p>
            <a:r>
              <a:rPr lang="en-US" dirty="0" smtClean="0"/>
              <a:t>MySQL- Queries</a:t>
            </a:r>
          </a:p>
          <a:p>
            <a:r>
              <a:rPr lang="en-US" dirty="0" smtClean="0"/>
              <a:t>Observations</a:t>
            </a:r>
            <a:endParaRPr lang="en-US" dirty="0"/>
          </a:p>
          <a:p>
            <a:r>
              <a:rPr lang="en-US" dirty="0" smtClean="0"/>
              <a:t>Recommendations</a:t>
            </a:r>
          </a:p>
          <a:p>
            <a:r>
              <a:rPr lang="en-US" dirty="0" smtClean="0"/>
              <a:t>Conclusion</a:t>
            </a:r>
          </a:p>
          <a:p>
            <a:r>
              <a:rPr lang="en-US" dirty="0"/>
              <a:t>Important Links</a:t>
            </a:r>
          </a:p>
        </p:txBody>
      </p:sp>
    </p:spTree>
    <p:extLst>
      <p:ext uri="{BB962C8B-B14F-4D97-AF65-F5344CB8AC3E}">
        <p14:creationId xmlns:p14="http://schemas.microsoft.com/office/powerpoint/2010/main" val="12195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18712" y="2222287"/>
            <a:ext cx="4937654" cy="3636511"/>
          </a:xfrm>
        </p:spPr>
        <p:txBody>
          <a:bodyPr>
            <a:normAutofit fontScale="85000" lnSpcReduction="10000"/>
          </a:bodyPr>
          <a:lstStyle/>
          <a:p>
            <a:r>
              <a:rPr lang="en-US" dirty="0" smtClean="0"/>
              <a:t>The </a:t>
            </a:r>
            <a:r>
              <a:rPr lang="en-US" dirty="0"/>
              <a:t>dataset includes information about sales and profit for different products in various countries. The dataset likely comes from a company that sells products to different countries and tracks their sales performance</a:t>
            </a:r>
            <a:r>
              <a:rPr lang="en-US" dirty="0" smtClean="0"/>
              <a:t>.</a:t>
            </a:r>
          </a:p>
          <a:p>
            <a:r>
              <a:rPr lang="en-US" dirty="0" smtClean="0"/>
              <a:t>The dataset is useful </a:t>
            </a:r>
            <a:r>
              <a:rPr lang="en-US" dirty="0"/>
              <a:t>for analyzing sales and profit trends across different products and countries. It can also be used to identify which products and countries are performing well or poorly, and to identify opportunities for improvement</a:t>
            </a:r>
            <a:r>
              <a:rPr lang="en-US" dirty="0" smtClean="0"/>
              <a:t>.</a:t>
            </a:r>
          </a:p>
          <a:p>
            <a:r>
              <a:rPr lang="en-US" dirty="0" smtClean="0"/>
              <a:t>The dataset contains 700 observations of monthly sales and profit across 6 products, sold in 5 countries from 2013 to 2014.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055" y="2222287"/>
            <a:ext cx="6201866" cy="2541302"/>
          </a:xfrm>
          <a:prstGeom prst="rect">
            <a:avLst/>
          </a:prstGeom>
        </p:spPr>
      </p:pic>
      <p:sp>
        <p:nvSpPr>
          <p:cNvPr id="5" name="TextBox 4"/>
          <p:cNvSpPr txBox="1"/>
          <p:nvPr/>
        </p:nvSpPr>
        <p:spPr>
          <a:xfrm>
            <a:off x="6209211" y="4911634"/>
            <a:ext cx="5172787" cy="276999"/>
          </a:xfrm>
          <a:prstGeom prst="rect">
            <a:avLst/>
          </a:prstGeom>
          <a:noFill/>
        </p:spPr>
        <p:txBody>
          <a:bodyPr wrap="square" rtlCol="0">
            <a:spAutoFit/>
          </a:bodyPr>
          <a:lstStyle/>
          <a:p>
            <a:pPr algn="ctr"/>
            <a:r>
              <a:rPr lang="en-US" sz="1200" dirty="0" smtClean="0"/>
              <a:t>Figure : Screenshot of the </a:t>
            </a:r>
            <a:r>
              <a:rPr lang="en-US" sz="1200" dirty="0" smtClean="0"/>
              <a:t>dataset</a:t>
            </a:r>
            <a:endParaRPr lang="en-US" sz="1200" dirty="0"/>
          </a:p>
        </p:txBody>
      </p:sp>
    </p:spTree>
    <p:extLst>
      <p:ext uri="{BB962C8B-B14F-4D97-AF65-F5344CB8AC3E}">
        <p14:creationId xmlns:p14="http://schemas.microsoft.com/office/powerpoint/2010/main" val="243916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The data contains monthly sales and profit of products across multiple segments and countries.</a:t>
            </a:r>
          </a:p>
          <a:p>
            <a:r>
              <a:rPr lang="en-US" dirty="0" smtClean="0"/>
              <a:t>The data captures sales and profit from September 2013 till December 2014.</a:t>
            </a:r>
          </a:p>
          <a:p>
            <a:r>
              <a:rPr lang="en-US" dirty="0" smtClean="0"/>
              <a:t>The dataset also contains discount bands for a given product basis the segment and country for a given month.</a:t>
            </a:r>
          </a:p>
          <a:p>
            <a:r>
              <a:rPr lang="en-US" dirty="0" smtClean="0"/>
              <a:t>The dataset captures sales and profit of 6 products for 5 countries (U.S.A, Canada, Germany, France, Mexico) across 5 segments (Government, Channel Partners, Enterprise, Small Business, Mind Market).</a:t>
            </a:r>
          </a:p>
          <a:p>
            <a:endParaRPr lang="en-US" dirty="0"/>
          </a:p>
        </p:txBody>
      </p:sp>
    </p:spTree>
    <p:extLst>
      <p:ext uri="{BB962C8B-B14F-4D97-AF65-F5344CB8AC3E}">
        <p14:creationId xmlns:p14="http://schemas.microsoft.com/office/powerpoint/2010/main" val="102210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en-US" dirty="0" smtClean="0"/>
              <a:t>Analysis</a:t>
            </a:r>
            <a:endParaRPr lang="en-US" dirty="0"/>
          </a:p>
        </p:txBody>
      </p:sp>
      <p:sp>
        <p:nvSpPr>
          <p:cNvPr id="7" name="Content Placeholder 6"/>
          <p:cNvSpPr>
            <a:spLocks noGrp="1"/>
          </p:cNvSpPr>
          <p:nvPr>
            <p:ph idx="1"/>
          </p:nvPr>
        </p:nvSpPr>
        <p:spPr>
          <a:xfrm>
            <a:off x="818712" y="2222286"/>
            <a:ext cx="4580602" cy="4204639"/>
          </a:xfrm>
        </p:spPr>
        <p:txBody>
          <a:bodyPr/>
          <a:lstStyle/>
          <a:p>
            <a:r>
              <a:rPr lang="en-US" dirty="0" smtClean="0"/>
              <a:t>The dataset shows that USA has the highest average sales and France has the highest average  profit.</a:t>
            </a:r>
          </a:p>
          <a:p>
            <a:r>
              <a:rPr lang="en-US" dirty="0" smtClean="0"/>
              <a:t>Mexico having the lowest average sales and profit both.</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599" y="2285944"/>
            <a:ext cx="5078895" cy="2721485"/>
          </a:xfrm>
          <a:prstGeom prst="rect">
            <a:avLst/>
          </a:prstGeom>
        </p:spPr>
      </p:pic>
    </p:spTree>
    <p:extLst>
      <p:ext uri="{BB962C8B-B14F-4D97-AF65-F5344CB8AC3E}">
        <p14:creationId xmlns:p14="http://schemas.microsoft.com/office/powerpoint/2010/main" val="249252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t>
            </a:r>
            <a:r>
              <a:rPr lang="en-US" dirty="0" smtClean="0"/>
              <a:t>Analysis</a:t>
            </a:r>
            <a:endParaRPr lang="en-US" dirty="0"/>
          </a:p>
        </p:txBody>
      </p:sp>
      <p:sp>
        <p:nvSpPr>
          <p:cNvPr id="7" name="Content Placeholder 6"/>
          <p:cNvSpPr>
            <a:spLocks noGrp="1"/>
          </p:cNvSpPr>
          <p:nvPr>
            <p:ph idx="1"/>
          </p:nvPr>
        </p:nvSpPr>
        <p:spPr>
          <a:xfrm>
            <a:off x="818712" y="2222286"/>
            <a:ext cx="4580602" cy="4204639"/>
          </a:xfrm>
        </p:spPr>
        <p:txBody>
          <a:bodyPr>
            <a:normAutofit lnSpcReduction="10000"/>
          </a:bodyPr>
          <a:lstStyle/>
          <a:p>
            <a:r>
              <a:rPr lang="en-US" dirty="0" smtClean="0"/>
              <a:t>The dataset shows that the small businesses accrue the highest average sales and highest average profits both.</a:t>
            </a:r>
          </a:p>
          <a:p>
            <a:r>
              <a:rPr lang="en-US" dirty="0"/>
              <a:t>While, Channel </a:t>
            </a:r>
            <a:r>
              <a:rPr lang="en-US" dirty="0" smtClean="0"/>
              <a:t>Partners is having the lowest average sales across all segments </a:t>
            </a:r>
            <a:r>
              <a:rPr lang="en-US" dirty="0"/>
              <a:t>and </a:t>
            </a:r>
            <a:r>
              <a:rPr lang="en-US" dirty="0" smtClean="0"/>
              <a:t>Enterprise is having losses of USD 6145.</a:t>
            </a:r>
          </a:p>
          <a:p>
            <a:r>
              <a:rPr lang="en-US" dirty="0"/>
              <a:t>Under products, </a:t>
            </a:r>
            <a:r>
              <a:rPr lang="en-US" dirty="0" err="1" smtClean="0"/>
              <a:t>Amarilla</a:t>
            </a:r>
            <a:r>
              <a:rPr lang="en-US" dirty="0" smtClean="0"/>
              <a:t> is having the highest sales average and highest average profit as well.</a:t>
            </a:r>
          </a:p>
          <a:p>
            <a:r>
              <a:rPr lang="en-US" dirty="0"/>
              <a:t>While, </a:t>
            </a:r>
            <a:r>
              <a:rPr lang="en-US" dirty="0" err="1" smtClean="0"/>
              <a:t>Carretera</a:t>
            </a:r>
            <a:r>
              <a:rPr lang="en-US" dirty="0" smtClean="0"/>
              <a:t> is </a:t>
            </a:r>
            <a:r>
              <a:rPr lang="en-US" dirty="0"/>
              <a:t>having the lowest average sales </a:t>
            </a:r>
            <a:r>
              <a:rPr lang="en-US" dirty="0" smtClean="0"/>
              <a:t>and the lowest average profits as well.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826" y="2139532"/>
            <a:ext cx="4649447" cy="16109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743" y="4225226"/>
            <a:ext cx="5721530" cy="1635643"/>
          </a:xfrm>
          <a:prstGeom prst="rect">
            <a:avLst/>
          </a:prstGeom>
        </p:spPr>
      </p:pic>
    </p:spTree>
    <p:extLst>
      <p:ext uri="{BB962C8B-B14F-4D97-AF65-F5344CB8AC3E}">
        <p14:creationId xmlns:p14="http://schemas.microsoft.com/office/powerpoint/2010/main" val="371347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a:t>
            </a:r>
            <a:endParaRPr lang="en-US" dirty="0"/>
          </a:p>
        </p:txBody>
      </p:sp>
      <p:sp>
        <p:nvSpPr>
          <p:cNvPr id="3" name="Content Placeholder 2"/>
          <p:cNvSpPr>
            <a:spLocks noGrp="1"/>
          </p:cNvSpPr>
          <p:nvPr>
            <p:ph idx="1"/>
          </p:nvPr>
        </p:nvSpPr>
        <p:spPr>
          <a:xfrm>
            <a:off x="818712" y="2222287"/>
            <a:ext cx="4815734" cy="4291724"/>
          </a:xfrm>
        </p:spPr>
        <p:txBody>
          <a:bodyPr/>
          <a:lstStyle/>
          <a:p>
            <a:r>
              <a:rPr lang="en-US" dirty="0" smtClean="0"/>
              <a:t>Product-wise sales shows that Paseo and VTT account for more than 50% of all the sales across all the products.</a:t>
            </a:r>
          </a:p>
          <a:p>
            <a:r>
              <a:rPr lang="en-US" dirty="0" smtClean="0"/>
              <a:t>The dataset is showing that Government segment is having highest profits while Enterprise is incurring losses.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960" y="1963277"/>
            <a:ext cx="3101609" cy="24919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984" y="4540179"/>
            <a:ext cx="4084998" cy="2317821"/>
          </a:xfrm>
          <a:prstGeom prst="rect">
            <a:avLst/>
          </a:prstGeom>
        </p:spPr>
      </p:pic>
    </p:spTree>
    <p:extLst>
      <p:ext uri="{BB962C8B-B14F-4D97-AF65-F5344CB8AC3E}">
        <p14:creationId xmlns:p14="http://schemas.microsoft.com/office/powerpoint/2010/main" val="1164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a:t>
            </a:r>
            <a:endParaRPr lang="en-US" dirty="0"/>
          </a:p>
        </p:txBody>
      </p:sp>
      <p:sp>
        <p:nvSpPr>
          <p:cNvPr id="3" name="Content Placeholder 2"/>
          <p:cNvSpPr>
            <a:spLocks noGrp="1"/>
          </p:cNvSpPr>
          <p:nvPr>
            <p:ph idx="1"/>
          </p:nvPr>
        </p:nvSpPr>
        <p:spPr>
          <a:xfrm>
            <a:off x="818712" y="2222287"/>
            <a:ext cx="4815734" cy="4291724"/>
          </a:xfrm>
        </p:spPr>
        <p:txBody>
          <a:bodyPr/>
          <a:lstStyle/>
          <a:p>
            <a:r>
              <a:rPr lang="en-US" dirty="0" smtClean="0"/>
              <a:t>Profit and sales see an uptrend as we move quarter on quarter, with slight dip in 2014 Q1 and Q2</a:t>
            </a:r>
          </a:p>
          <a:p>
            <a:endParaRPr lang="en-US" dirty="0"/>
          </a:p>
          <a:p>
            <a:r>
              <a:rPr lang="en-US" dirty="0" smtClean="0"/>
              <a:t>The same trend is observed in units sold per quarter, there is a general uptrend with dips in 2014 Q1 and Q2.</a:t>
            </a:r>
          </a:p>
          <a:p>
            <a:endParaRPr lang="en-US" dirty="0"/>
          </a:p>
        </p:txBody>
      </p:sp>
      <p:pic>
        <p:nvPicPr>
          <p:cNvPr id="4" name="Picture 3"/>
          <p:cNvPicPr>
            <a:picLocks noChangeAspect="1"/>
          </p:cNvPicPr>
          <p:nvPr/>
        </p:nvPicPr>
        <p:blipFill>
          <a:blip r:embed="rId2"/>
          <a:stretch>
            <a:fillRect/>
          </a:stretch>
        </p:blipFill>
        <p:spPr>
          <a:xfrm>
            <a:off x="6687966" y="1951780"/>
            <a:ext cx="5166808" cy="2248095"/>
          </a:xfrm>
          <a:prstGeom prst="rect">
            <a:avLst/>
          </a:prstGeom>
        </p:spPr>
      </p:pic>
      <p:pic>
        <p:nvPicPr>
          <p:cNvPr id="8" name="Picture 7"/>
          <p:cNvPicPr>
            <a:picLocks noChangeAspect="1"/>
          </p:cNvPicPr>
          <p:nvPr/>
        </p:nvPicPr>
        <p:blipFill>
          <a:blip r:embed="rId3"/>
          <a:stretch>
            <a:fillRect/>
          </a:stretch>
        </p:blipFill>
        <p:spPr>
          <a:xfrm>
            <a:off x="6687966" y="4265189"/>
            <a:ext cx="4929268" cy="2592811"/>
          </a:xfrm>
          <a:prstGeom prst="rect">
            <a:avLst/>
          </a:prstGeom>
        </p:spPr>
      </p:pic>
    </p:spTree>
    <p:extLst>
      <p:ext uri="{BB962C8B-B14F-4D97-AF65-F5344CB8AC3E}">
        <p14:creationId xmlns:p14="http://schemas.microsoft.com/office/powerpoint/2010/main" val="3850743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1347</TotalTime>
  <Words>1237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2</vt:lpstr>
      <vt:lpstr>Quotable</vt:lpstr>
      <vt:lpstr>Capstone Project-  Business Analyst Career Program</vt:lpstr>
      <vt:lpstr>Overview</vt:lpstr>
      <vt:lpstr>Contents</vt:lpstr>
      <vt:lpstr>Background</vt:lpstr>
      <vt:lpstr>Exploratory Data analysis</vt:lpstr>
      <vt:lpstr>Statistical Analysis</vt:lpstr>
      <vt:lpstr>Statistical Analysis</vt:lpstr>
      <vt:lpstr>Descriptive Analysis</vt:lpstr>
      <vt:lpstr>Descriptive Analysis</vt:lpstr>
      <vt:lpstr>MySQL - Queries</vt:lpstr>
      <vt:lpstr>MySQL - Queries</vt:lpstr>
      <vt:lpstr>Observations</vt:lpstr>
      <vt:lpstr>Observations</vt:lpstr>
      <vt:lpstr>Recommendations</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Business Analyst Career Program</dc:title>
  <dc:creator>Microsoft account</dc:creator>
  <cp:lastModifiedBy>Microsoft account</cp:lastModifiedBy>
  <cp:revision>36</cp:revision>
  <dcterms:created xsi:type="dcterms:W3CDTF">2023-03-26T17:23:31Z</dcterms:created>
  <dcterms:modified xsi:type="dcterms:W3CDTF">2023-04-09T16:58:57Z</dcterms:modified>
</cp:coreProperties>
</file>