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3C8C-313F-49FE-A159-C27D01E7CAD7}"/>
              </a:ext>
            </a:extLst>
          </p:cNvPr>
          <p:cNvSpPr>
            <a:spLocks noGrp="1"/>
          </p:cNvSpPr>
          <p:nvPr>
            <p:ph type="ctrTitle"/>
          </p:nvPr>
        </p:nvSpPr>
        <p:spPr/>
        <p:txBody>
          <a:bodyPr>
            <a:normAutofit/>
          </a:bodyPr>
          <a:lstStyle/>
          <a:p>
            <a:r>
              <a:rPr lang="en-US" sz="3200" dirty="0"/>
              <a:t>HELP – Identifying the most needful countries</a:t>
            </a:r>
            <a:endParaRPr lang="en-IN" sz="3200" dirty="0"/>
          </a:p>
        </p:txBody>
      </p:sp>
      <p:sp>
        <p:nvSpPr>
          <p:cNvPr id="3" name="Subtitle 2">
            <a:extLst>
              <a:ext uri="{FF2B5EF4-FFF2-40B4-BE49-F238E27FC236}">
                <a16:creationId xmlns:a16="http://schemas.microsoft.com/office/drawing/2014/main" id="{A8775CCF-D34D-4EB2-BF99-89BDADA2691F}"/>
              </a:ext>
            </a:extLst>
          </p:cNvPr>
          <p:cNvSpPr>
            <a:spLocks noGrp="1"/>
          </p:cNvSpPr>
          <p:nvPr>
            <p:ph type="subTitle" idx="1"/>
          </p:nvPr>
        </p:nvSpPr>
        <p:spPr/>
        <p:txBody>
          <a:bodyPr/>
          <a:lstStyle/>
          <a:p>
            <a:r>
              <a:rPr lang="en-US" dirty="0"/>
              <a:t>	-Archit </a:t>
            </a:r>
            <a:r>
              <a:rPr lang="en-US" dirty="0" err="1"/>
              <a:t>srivastava</a:t>
            </a:r>
            <a:endParaRPr lang="en-IN" dirty="0"/>
          </a:p>
        </p:txBody>
      </p:sp>
    </p:spTree>
    <p:extLst>
      <p:ext uri="{BB962C8B-B14F-4D97-AF65-F5344CB8AC3E}">
        <p14:creationId xmlns:p14="http://schemas.microsoft.com/office/powerpoint/2010/main" val="265437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DD6A-5660-4AC3-BBA7-CDCB2D1AA375}"/>
              </a:ext>
            </a:extLst>
          </p:cNvPr>
          <p:cNvSpPr>
            <a:spLocks noGrp="1"/>
          </p:cNvSpPr>
          <p:nvPr>
            <p:ph type="title"/>
          </p:nvPr>
        </p:nvSpPr>
        <p:spPr/>
        <p:txBody>
          <a:bodyPr/>
          <a:lstStyle/>
          <a:p>
            <a:r>
              <a:rPr lang="en-US" dirty="0"/>
              <a:t>The Problem </a:t>
            </a:r>
            <a:endParaRPr lang="en-IN" dirty="0"/>
          </a:p>
        </p:txBody>
      </p:sp>
      <p:sp>
        <p:nvSpPr>
          <p:cNvPr id="3" name="Content Placeholder 2">
            <a:extLst>
              <a:ext uri="{FF2B5EF4-FFF2-40B4-BE49-F238E27FC236}">
                <a16:creationId xmlns:a16="http://schemas.microsoft.com/office/drawing/2014/main" id="{2A9818F7-B6A4-46E9-8B26-CB40A6EEC35B}"/>
              </a:ext>
            </a:extLst>
          </p:cNvPr>
          <p:cNvSpPr>
            <a:spLocks noGrp="1"/>
          </p:cNvSpPr>
          <p:nvPr>
            <p:ph idx="1"/>
          </p:nvPr>
        </p:nvSpPr>
        <p:spPr/>
        <p:txBody>
          <a:bodyPr/>
          <a:lstStyle/>
          <a:p>
            <a:r>
              <a:rPr lang="en-US" dirty="0"/>
              <a:t>We have been able to raise around $ 10 million. </a:t>
            </a:r>
          </a:p>
          <a:p>
            <a:r>
              <a:rPr lang="en-US" dirty="0"/>
              <a:t>Now we want to suggest the CEO to decide how to use this money strategically and effectively. The significant issues that come while making this decision are mostly related to choosing the countries that are in the direst need of aid. </a:t>
            </a:r>
          </a:p>
          <a:p>
            <a:r>
              <a:rPr lang="en-US" dirty="0"/>
              <a:t>And this is where this report comes in as a </a:t>
            </a:r>
            <a:r>
              <a:rPr lang="en-US" dirty="0" err="1"/>
              <a:t>saviour</a:t>
            </a:r>
            <a:r>
              <a:rPr lang="en-US" dirty="0"/>
              <a:t>.</a:t>
            </a:r>
          </a:p>
          <a:p>
            <a:r>
              <a:rPr lang="en-US" dirty="0"/>
              <a:t>We have </a:t>
            </a:r>
            <a:r>
              <a:rPr lang="en-US" dirty="0" err="1"/>
              <a:t>categorised</a:t>
            </a:r>
            <a:r>
              <a:rPr lang="en-US" dirty="0"/>
              <a:t> the countries using some socio-economic and health factors that determine the overall development of the country. </a:t>
            </a:r>
          </a:p>
          <a:p>
            <a:r>
              <a:rPr lang="en-US" dirty="0"/>
              <a:t>We will suggest the countries which the CEO needs to focus on the most.</a:t>
            </a:r>
            <a:endParaRPr lang="en-IN" dirty="0"/>
          </a:p>
        </p:txBody>
      </p:sp>
    </p:spTree>
    <p:extLst>
      <p:ext uri="{BB962C8B-B14F-4D97-AF65-F5344CB8AC3E}">
        <p14:creationId xmlns:p14="http://schemas.microsoft.com/office/powerpoint/2010/main" val="65947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6F56-EA44-44C8-924D-B12D4760E22A}"/>
              </a:ext>
            </a:extLst>
          </p:cNvPr>
          <p:cNvSpPr>
            <a:spLocks noGrp="1"/>
          </p:cNvSpPr>
          <p:nvPr>
            <p:ph type="title"/>
          </p:nvPr>
        </p:nvSpPr>
        <p:spPr/>
        <p:txBody>
          <a:bodyPr/>
          <a:lstStyle/>
          <a:p>
            <a:r>
              <a:rPr lang="en-US" dirty="0"/>
              <a:t>Results of </a:t>
            </a:r>
            <a:r>
              <a:rPr lang="en-US" dirty="0" err="1"/>
              <a:t>pca</a:t>
            </a:r>
            <a:endParaRPr lang="en-IN" dirty="0"/>
          </a:p>
        </p:txBody>
      </p:sp>
      <p:sp>
        <p:nvSpPr>
          <p:cNvPr id="3" name="Content Placeholder 2">
            <a:extLst>
              <a:ext uri="{FF2B5EF4-FFF2-40B4-BE49-F238E27FC236}">
                <a16:creationId xmlns:a16="http://schemas.microsoft.com/office/drawing/2014/main" id="{B684F78D-756D-415B-B3CF-4F43CB29E360}"/>
              </a:ext>
            </a:extLst>
          </p:cNvPr>
          <p:cNvSpPr>
            <a:spLocks noGrp="1"/>
          </p:cNvSpPr>
          <p:nvPr>
            <p:ph idx="1"/>
          </p:nvPr>
        </p:nvSpPr>
        <p:spPr>
          <a:xfrm>
            <a:off x="225592" y="2623772"/>
            <a:ext cx="11029615" cy="3678303"/>
          </a:xfrm>
        </p:spPr>
        <p:txBody>
          <a:bodyPr/>
          <a:lstStyle/>
          <a:p>
            <a:r>
              <a:rPr lang="en-US" dirty="0"/>
              <a:t>From the scree plot it can be clearly seen that with 5 PC's we are reaching ~96% information.</a:t>
            </a:r>
          </a:p>
          <a:p>
            <a:r>
              <a:rPr lang="en-IN" dirty="0"/>
              <a:t>We tried to do outlier analysis but that would have removed the countries needing most help like Nigeria which has very low </a:t>
            </a:r>
            <a:r>
              <a:rPr lang="en-IN" dirty="0" err="1"/>
              <a:t>child_mortality</a:t>
            </a:r>
            <a:r>
              <a:rPr lang="en-IN" dirty="0"/>
              <a:t> rate</a:t>
            </a:r>
          </a:p>
          <a:p>
            <a:pPr marL="0" indent="0">
              <a:buNone/>
            </a:pPr>
            <a:endParaRPr lang="en-IN" dirty="0"/>
          </a:p>
        </p:txBody>
      </p:sp>
      <p:pic>
        <p:nvPicPr>
          <p:cNvPr id="5" name="Picture 4" descr="A screenshot of a map&#10;&#10;Description automatically generated">
            <a:extLst>
              <a:ext uri="{FF2B5EF4-FFF2-40B4-BE49-F238E27FC236}">
                <a16:creationId xmlns:a16="http://schemas.microsoft.com/office/drawing/2014/main" id="{020175CD-D293-40BD-87AC-D4CA5C7BE97F}"/>
              </a:ext>
            </a:extLst>
          </p:cNvPr>
          <p:cNvPicPr>
            <a:picLocks noChangeAspect="1"/>
          </p:cNvPicPr>
          <p:nvPr/>
        </p:nvPicPr>
        <p:blipFill>
          <a:blip r:embed="rId2"/>
          <a:stretch>
            <a:fillRect/>
          </a:stretch>
        </p:blipFill>
        <p:spPr>
          <a:xfrm>
            <a:off x="7174911" y="1523641"/>
            <a:ext cx="3572417" cy="2362559"/>
          </a:xfrm>
          <a:prstGeom prst="rect">
            <a:avLst/>
          </a:prstGeom>
        </p:spPr>
      </p:pic>
      <p:pic>
        <p:nvPicPr>
          <p:cNvPr id="7" name="Picture 6">
            <a:extLst>
              <a:ext uri="{FF2B5EF4-FFF2-40B4-BE49-F238E27FC236}">
                <a16:creationId xmlns:a16="http://schemas.microsoft.com/office/drawing/2014/main" id="{E1237331-95C1-4BF9-AA28-20109C3B8BDD}"/>
              </a:ext>
            </a:extLst>
          </p:cNvPr>
          <p:cNvPicPr>
            <a:picLocks noChangeAspect="1"/>
          </p:cNvPicPr>
          <p:nvPr/>
        </p:nvPicPr>
        <p:blipFill>
          <a:blip r:embed="rId3"/>
          <a:stretch>
            <a:fillRect/>
          </a:stretch>
        </p:blipFill>
        <p:spPr>
          <a:xfrm>
            <a:off x="1817369" y="4972409"/>
            <a:ext cx="7143750" cy="361950"/>
          </a:xfrm>
          <a:prstGeom prst="rect">
            <a:avLst/>
          </a:prstGeom>
        </p:spPr>
      </p:pic>
    </p:spTree>
    <p:extLst>
      <p:ext uri="{BB962C8B-B14F-4D97-AF65-F5344CB8AC3E}">
        <p14:creationId xmlns:p14="http://schemas.microsoft.com/office/powerpoint/2010/main" val="405975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5D35-5D92-4BCC-8D82-A2887F6C11A3}"/>
              </a:ext>
            </a:extLst>
          </p:cNvPr>
          <p:cNvSpPr>
            <a:spLocks noGrp="1"/>
          </p:cNvSpPr>
          <p:nvPr>
            <p:ph type="title"/>
          </p:nvPr>
        </p:nvSpPr>
        <p:spPr/>
        <p:txBody>
          <a:bodyPr/>
          <a:lstStyle/>
          <a:p>
            <a:r>
              <a:rPr lang="en-US" dirty="0"/>
              <a:t>The groups of countries</a:t>
            </a:r>
            <a:endParaRPr lang="en-IN" dirty="0"/>
          </a:p>
        </p:txBody>
      </p:sp>
      <p:sp>
        <p:nvSpPr>
          <p:cNvPr id="3" name="Content Placeholder 2">
            <a:extLst>
              <a:ext uri="{FF2B5EF4-FFF2-40B4-BE49-F238E27FC236}">
                <a16:creationId xmlns:a16="http://schemas.microsoft.com/office/drawing/2014/main" id="{27569703-7863-40A8-806C-0743327537BD}"/>
              </a:ext>
            </a:extLst>
          </p:cNvPr>
          <p:cNvSpPr>
            <a:spLocks noGrp="1"/>
          </p:cNvSpPr>
          <p:nvPr>
            <p:ph idx="1"/>
          </p:nvPr>
        </p:nvSpPr>
        <p:spPr>
          <a:xfrm>
            <a:off x="479592" y="382176"/>
            <a:ext cx="11029615" cy="3678303"/>
          </a:xfrm>
        </p:spPr>
        <p:txBody>
          <a:bodyPr/>
          <a:lstStyle/>
          <a:p>
            <a:r>
              <a:rPr lang="en-US" dirty="0"/>
              <a:t>We found 4 clusters of countries</a:t>
            </a:r>
            <a:r>
              <a:rPr lang="en-IN" dirty="0"/>
              <a:t> as shown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5D30C46-DFCA-4C95-99A9-8003D99A2A27}"/>
              </a:ext>
            </a:extLst>
          </p:cNvPr>
          <p:cNvPicPr>
            <a:picLocks noChangeAspect="1"/>
          </p:cNvPicPr>
          <p:nvPr/>
        </p:nvPicPr>
        <p:blipFill>
          <a:blip r:embed="rId2"/>
          <a:stretch>
            <a:fillRect/>
          </a:stretch>
        </p:blipFill>
        <p:spPr>
          <a:xfrm>
            <a:off x="682793" y="2593679"/>
            <a:ext cx="7445735" cy="3390847"/>
          </a:xfrm>
          <a:prstGeom prst="rect">
            <a:avLst/>
          </a:prstGeom>
        </p:spPr>
      </p:pic>
    </p:spTree>
    <p:extLst>
      <p:ext uri="{BB962C8B-B14F-4D97-AF65-F5344CB8AC3E}">
        <p14:creationId xmlns:p14="http://schemas.microsoft.com/office/powerpoint/2010/main" val="64279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1E7785-3D2D-4FF8-9C82-42CE9DBD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11E146-5AE8-4892-B0B5-42052873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2D2764B-AA3B-402E-B061-65587F54A425}"/>
              </a:ext>
            </a:extLst>
          </p:cNvPr>
          <p:cNvSpPr>
            <a:spLocks noGrp="1"/>
          </p:cNvSpPr>
          <p:nvPr>
            <p:ph type="title"/>
          </p:nvPr>
        </p:nvSpPr>
        <p:spPr>
          <a:xfrm>
            <a:off x="593253" y="3425294"/>
            <a:ext cx="3397924" cy="2800478"/>
          </a:xfrm>
        </p:spPr>
        <p:txBody>
          <a:bodyPr anchor="ctr">
            <a:normAutofit/>
          </a:bodyPr>
          <a:lstStyle/>
          <a:p>
            <a:r>
              <a:rPr lang="en-US">
                <a:solidFill>
                  <a:srgbClr val="FFFFFF"/>
                </a:solidFill>
              </a:rPr>
              <a:t>Groupwise stats</a:t>
            </a:r>
            <a:endParaRPr lang="en-IN">
              <a:solidFill>
                <a:srgbClr val="FFFFFF"/>
              </a:solidFill>
            </a:endParaRPr>
          </a:p>
        </p:txBody>
      </p:sp>
      <p:sp>
        <p:nvSpPr>
          <p:cNvPr id="18" name="Rectangle 17">
            <a:extLst>
              <a:ext uri="{FF2B5EF4-FFF2-40B4-BE49-F238E27FC236}">
                <a16:creationId xmlns:a16="http://schemas.microsoft.com/office/drawing/2014/main" id="{978A552A-290C-474C-9CC8-401379CD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57D8432A-7050-43CE-AC0E-48F00C7D5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5B5BA19-E267-49E0-A8F7-3435C9118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19504FF-266B-4F6E-BAA1-DF9730E9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screenshot&#10;&#10;Description automatically generated">
            <a:extLst>
              <a:ext uri="{FF2B5EF4-FFF2-40B4-BE49-F238E27FC236}">
                <a16:creationId xmlns:a16="http://schemas.microsoft.com/office/drawing/2014/main" id="{65FD8661-D88A-4C8B-97C4-B0CC5AEB46E0}"/>
              </a:ext>
            </a:extLst>
          </p:cNvPr>
          <p:cNvPicPr>
            <a:picLocks noChangeAspect="1"/>
          </p:cNvPicPr>
          <p:nvPr/>
        </p:nvPicPr>
        <p:blipFill>
          <a:blip r:embed="rId2"/>
          <a:stretch>
            <a:fillRect/>
          </a:stretch>
        </p:blipFill>
        <p:spPr>
          <a:xfrm>
            <a:off x="685150" y="780711"/>
            <a:ext cx="3214128" cy="2167476"/>
          </a:xfrm>
          <a:prstGeom prst="rect">
            <a:avLst/>
          </a:prstGeom>
        </p:spPr>
      </p:pic>
      <p:sp>
        <p:nvSpPr>
          <p:cNvPr id="26" name="Rectangle 25">
            <a:extLst>
              <a:ext uri="{FF2B5EF4-FFF2-40B4-BE49-F238E27FC236}">
                <a16:creationId xmlns:a16="http://schemas.microsoft.com/office/drawing/2014/main" id="{6464F78D-891F-49EC-ADDE-5E581A66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312"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video game&#10;&#10;Description automatically generated">
            <a:extLst>
              <a:ext uri="{FF2B5EF4-FFF2-40B4-BE49-F238E27FC236}">
                <a16:creationId xmlns:a16="http://schemas.microsoft.com/office/drawing/2014/main" id="{F8C0E905-1F6F-46BF-AA61-2A756B16E4D8}"/>
              </a:ext>
            </a:extLst>
          </p:cNvPr>
          <p:cNvPicPr>
            <a:picLocks noChangeAspect="1"/>
          </p:cNvPicPr>
          <p:nvPr/>
        </p:nvPicPr>
        <p:blipFill>
          <a:blip r:embed="rId3"/>
          <a:stretch>
            <a:fillRect/>
          </a:stretch>
        </p:blipFill>
        <p:spPr>
          <a:xfrm>
            <a:off x="4413033" y="780711"/>
            <a:ext cx="3354231" cy="2167476"/>
          </a:xfrm>
          <a:prstGeom prst="rect">
            <a:avLst/>
          </a:prstGeom>
        </p:spPr>
      </p:pic>
      <p:pic>
        <p:nvPicPr>
          <p:cNvPr id="7" name="Picture 6">
            <a:extLst>
              <a:ext uri="{FF2B5EF4-FFF2-40B4-BE49-F238E27FC236}">
                <a16:creationId xmlns:a16="http://schemas.microsoft.com/office/drawing/2014/main" id="{40722327-E2C4-4312-BEF7-40EFA0EA5F4B}"/>
              </a:ext>
            </a:extLst>
          </p:cNvPr>
          <p:cNvPicPr>
            <a:picLocks noChangeAspect="1"/>
          </p:cNvPicPr>
          <p:nvPr/>
        </p:nvPicPr>
        <p:blipFill>
          <a:blip r:embed="rId4"/>
          <a:stretch>
            <a:fillRect/>
          </a:stretch>
        </p:blipFill>
        <p:spPr>
          <a:xfrm>
            <a:off x="8225390" y="798102"/>
            <a:ext cx="3327316" cy="2150084"/>
          </a:xfrm>
          <a:prstGeom prst="rect">
            <a:avLst/>
          </a:prstGeom>
        </p:spPr>
      </p:pic>
      <p:sp>
        <p:nvSpPr>
          <p:cNvPr id="28" name="Rectangle 27">
            <a:extLst>
              <a:ext uri="{FF2B5EF4-FFF2-40B4-BE49-F238E27FC236}">
                <a16:creationId xmlns:a16="http://schemas.microsoft.com/office/drawing/2014/main" id="{E125488F-35F4-46B0-BDF0-AFAA3610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59CC65-AE28-4AC9-A318-EE2579D012E9}"/>
              </a:ext>
            </a:extLst>
          </p:cNvPr>
          <p:cNvSpPr>
            <a:spLocks noGrp="1"/>
          </p:cNvSpPr>
          <p:nvPr>
            <p:ph idx="1"/>
          </p:nvPr>
        </p:nvSpPr>
        <p:spPr>
          <a:xfrm>
            <a:off x="4561870" y="3425295"/>
            <a:ext cx="6864154" cy="2800477"/>
          </a:xfrm>
        </p:spPr>
        <p:txBody>
          <a:bodyPr>
            <a:normAutofit/>
          </a:bodyPr>
          <a:lstStyle/>
          <a:p>
            <a:r>
              <a:rPr lang="en-US" dirty="0"/>
              <a:t>Stats like </a:t>
            </a:r>
            <a:r>
              <a:rPr lang="en-US" dirty="0" err="1"/>
              <a:t>gdpp</a:t>
            </a:r>
            <a:r>
              <a:rPr lang="en-US" dirty="0"/>
              <a:t>, </a:t>
            </a:r>
            <a:r>
              <a:rPr lang="en-US" dirty="0" err="1"/>
              <a:t>child_mortality</a:t>
            </a:r>
            <a:r>
              <a:rPr lang="en-US" dirty="0"/>
              <a:t> and income were </a:t>
            </a:r>
            <a:r>
              <a:rPr lang="en-US" dirty="0" err="1"/>
              <a:t>analysed</a:t>
            </a:r>
            <a:endParaRPr lang="en-US" dirty="0"/>
          </a:p>
          <a:p>
            <a:r>
              <a:rPr lang="en-US" dirty="0"/>
              <a:t>As we can see groups 0 and 2 are consistent low performers in all three departments</a:t>
            </a:r>
          </a:p>
          <a:p>
            <a:r>
              <a:rPr lang="en-US" dirty="0"/>
              <a:t>Thus we need to focus on these groups most importantly group 2</a:t>
            </a:r>
            <a:endParaRPr lang="en-IN" dirty="0"/>
          </a:p>
        </p:txBody>
      </p:sp>
    </p:spTree>
    <p:extLst>
      <p:ext uri="{BB962C8B-B14F-4D97-AF65-F5344CB8AC3E}">
        <p14:creationId xmlns:p14="http://schemas.microsoft.com/office/powerpoint/2010/main" val="65678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9593-615B-4AAC-B9C1-3273A0825EA8}"/>
              </a:ext>
            </a:extLst>
          </p:cNvPr>
          <p:cNvSpPr>
            <a:spLocks noGrp="1"/>
          </p:cNvSpPr>
          <p:nvPr>
            <p:ph type="title"/>
          </p:nvPr>
        </p:nvSpPr>
        <p:spPr/>
        <p:txBody>
          <a:bodyPr/>
          <a:lstStyle/>
          <a:p>
            <a:r>
              <a:rPr lang="en-US" dirty="0"/>
              <a:t>Final List of countries</a:t>
            </a:r>
            <a:endParaRPr lang="en-IN" dirty="0"/>
          </a:p>
        </p:txBody>
      </p:sp>
      <p:sp>
        <p:nvSpPr>
          <p:cNvPr id="3" name="Content Placeholder 2">
            <a:extLst>
              <a:ext uri="{FF2B5EF4-FFF2-40B4-BE49-F238E27FC236}">
                <a16:creationId xmlns:a16="http://schemas.microsoft.com/office/drawing/2014/main" id="{437058F7-0BDF-4C5B-8AA3-A9FF5FC99B1C}"/>
              </a:ext>
            </a:extLst>
          </p:cNvPr>
          <p:cNvSpPr>
            <a:spLocks noGrp="1"/>
          </p:cNvSpPr>
          <p:nvPr>
            <p:ph idx="1"/>
          </p:nvPr>
        </p:nvSpPr>
        <p:spPr>
          <a:xfrm>
            <a:off x="581192" y="2180496"/>
            <a:ext cx="4122783" cy="4677504"/>
          </a:xfrm>
        </p:spPr>
        <p:txBody>
          <a:bodyPr>
            <a:normAutofit/>
          </a:bodyPr>
          <a:lstStyle/>
          <a:p>
            <a:r>
              <a:rPr lang="en-IN" sz="2000" dirty="0"/>
              <a:t>'Congo, Dem. Rep.',</a:t>
            </a:r>
          </a:p>
          <a:p>
            <a:r>
              <a:rPr lang="en-IN" sz="2000" dirty="0"/>
              <a:t> 'Liberia',</a:t>
            </a:r>
          </a:p>
          <a:p>
            <a:r>
              <a:rPr lang="en-IN" sz="2000" dirty="0"/>
              <a:t> 'Burundi',</a:t>
            </a:r>
          </a:p>
          <a:p>
            <a:r>
              <a:rPr lang="en-IN" sz="2000" dirty="0"/>
              <a:t> 'Niger',</a:t>
            </a:r>
          </a:p>
          <a:p>
            <a:r>
              <a:rPr lang="en-IN" sz="2000" dirty="0"/>
              <a:t> 'Central African Republic',</a:t>
            </a:r>
          </a:p>
          <a:p>
            <a:r>
              <a:rPr lang="en-IN" sz="2000" dirty="0"/>
              <a:t> 'Mozambique',</a:t>
            </a:r>
          </a:p>
          <a:p>
            <a:r>
              <a:rPr lang="en-IN" sz="2000" dirty="0"/>
              <a:t> 'Malawi',</a:t>
            </a:r>
          </a:p>
          <a:p>
            <a:r>
              <a:rPr lang="en-IN" sz="2000" dirty="0"/>
              <a:t> 'Guinea',</a:t>
            </a:r>
          </a:p>
          <a:p>
            <a:r>
              <a:rPr lang="en-IN" sz="2000" dirty="0"/>
              <a:t> 'Togo',</a:t>
            </a:r>
          </a:p>
          <a:p>
            <a:r>
              <a:rPr lang="en-IN" sz="2000" dirty="0"/>
              <a:t> 'Sierra Leone',</a:t>
            </a:r>
          </a:p>
        </p:txBody>
      </p:sp>
      <p:sp>
        <p:nvSpPr>
          <p:cNvPr id="6" name="Content Placeholder 2">
            <a:extLst>
              <a:ext uri="{FF2B5EF4-FFF2-40B4-BE49-F238E27FC236}">
                <a16:creationId xmlns:a16="http://schemas.microsoft.com/office/drawing/2014/main" id="{511298D3-995E-4FC8-8AC0-5D2302B75AA8}"/>
              </a:ext>
            </a:extLst>
          </p:cNvPr>
          <p:cNvSpPr txBox="1">
            <a:spLocks/>
          </p:cNvSpPr>
          <p:nvPr/>
        </p:nvSpPr>
        <p:spPr>
          <a:xfrm>
            <a:off x="7124965" y="2156691"/>
            <a:ext cx="4122783" cy="4677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400" dirty="0"/>
              <a:t>'Haiti',</a:t>
            </a:r>
          </a:p>
          <a:p>
            <a:r>
              <a:rPr lang="en-IN" sz="2400" dirty="0"/>
              <a:t> 'Chad',</a:t>
            </a:r>
          </a:p>
          <a:p>
            <a:r>
              <a:rPr lang="en-IN" sz="2400" dirty="0"/>
              <a:t> 'Mali',</a:t>
            </a:r>
          </a:p>
          <a:p>
            <a:r>
              <a:rPr lang="en-IN" sz="2400" dirty="0"/>
              <a:t> 'Nigeria',</a:t>
            </a:r>
          </a:p>
          <a:p>
            <a:r>
              <a:rPr lang="en-IN" sz="2400" dirty="0"/>
              <a:t> 'Angola',</a:t>
            </a:r>
          </a:p>
          <a:p>
            <a:r>
              <a:rPr lang="en-IN" sz="2400" dirty="0"/>
              <a:t> 'Burkina Faso',</a:t>
            </a:r>
          </a:p>
          <a:p>
            <a:r>
              <a:rPr lang="en-IN" sz="2400" dirty="0"/>
              <a:t> 'Madagascar',</a:t>
            </a:r>
          </a:p>
          <a:p>
            <a:r>
              <a:rPr lang="en-IN" sz="2400" dirty="0"/>
              <a:t> 'Eritrea'</a:t>
            </a:r>
          </a:p>
        </p:txBody>
      </p:sp>
    </p:spTree>
    <p:extLst>
      <p:ext uri="{BB962C8B-B14F-4D97-AF65-F5344CB8AC3E}">
        <p14:creationId xmlns:p14="http://schemas.microsoft.com/office/powerpoint/2010/main" val="36309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62DF-B552-4267-BA9A-5DD4EAC89C5B}"/>
              </a:ext>
            </a:extLst>
          </p:cNvPr>
          <p:cNvSpPr>
            <a:spLocks noGrp="1"/>
          </p:cNvSpPr>
          <p:nvPr>
            <p:ph type="title"/>
          </p:nvPr>
        </p:nvSpPr>
        <p:spPr/>
        <p:txBody>
          <a:bodyPr/>
          <a:lstStyle/>
          <a:p>
            <a:r>
              <a:rPr lang="en-US" dirty="0"/>
              <a:t>Analysis and recommendations</a:t>
            </a:r>
            <a:endParaRPr lang="en-IN" dirty="0"/>
          </a:p>
        </p:txBody>
      </p:sp>
      <p:sp>
        <p:nvSpPr>
          <p:cNvPr id="3" name="Content Placeholder 2">
            <a:extLst>
              <a:ext uri="{FF2B5EF4-FFF2-40B4-BE49-F238E27FC236}">
                <a16:creationId xmlns:a16="http://schemas.microsoft.com/office/drawing/2014/main" id="{788FCF48-BFA6-4D81-B9D5-159C2F5A1A2E}"/>
              </a:ext>
            </a:extLst>
          </p:cNvPr>
          <p:cNvSpPr>
            <a:spLocks noGrp="1"/>
          </p:cNvSpPr>
          <p:nvPr>
            <p:ph idx="1"/>
          </p:nvPr>
        </p:nvSpPr>
        <p:spPr>
          <a:xfrm>
            <a:off x="581192" y="2180496"/>
            <a:ext cx="4631831" cy="3678303"/>
          </a:xfrm>
        </p:spPr>
        <p:txBody>
          <a:bodyPr/>
          <a:lstStyle/>
          <a:p>
            <a:pPr marL="0" indent="0" algn="ctr">
              <a:buNone/>
            </a:pPr>
            <a:r>
              <a:rPr lang="en-US" dirty="0"/>
              <a:t>Analysis</a:t>
            </a:r>
          </a:p>
          <a:p>
            <a:r>
              <a:rPr lang="en-US" dirty="0"/>
              <a:t>Main problem is health conditions</a:t>
            </a:r>
          </a:p>
          <a:p>
            <a:r>
              <a:rPr lang="en-US" dirty="0"/>
              <a:t>This leads to low income, and low education</a:t>
            </a:r>
          </a:p>
          <a:p>
            <a:r>
              <a:rPr lang="en-US" dirty="0"/>
              <a:t>Finally this leads to low </a:t>
            </a:r>
            <a:r>
              <a:rPr lang="en-US" dirty="0" err="1"/>
              <a:t>gdpp</a:t>
            </a:r>
            <a:r>
              <a:rPr lang="en-US" dirty="0"/>
              <a:t> overall</a:t>
            </a:r>
            <a:endParaRPr lang="en-IN" dirty="0"/>
          </a:p>
        </p:txBody>
      </p:sp>
      <p:sp>
        <p:nvSpPr>
          <p:cNvPr id="4" name="Content Placeholder 2">
            <a:extLst>
              <a:ext uri="{FF2B5EF4-FFF2-40B4-BE49-F238E27FC236}">
                <a16:creationId xmlns:a16="http://schemas.microsoft.com/office/drawing/2014/main" id="{461F8C10-B300-4866-B9D6-7942544E26BE}"/>
              </a:ext>
            </a:extLst>
          </p:cNvPr>
          <p:cNvSpPr txBox="1">
            <a:spLocks/>
          </p:cNvSpPr>
          <p:nvPr/>
        </p:nvSpPr>
        <p:spPr>
          <a:xfrm>
            <a:off x="6719613" y="2180496"/>
            <a:ext cx="4631831"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Recommendations</a:t>
            </a:r>
          </a:p>
          <a:p>
            <a:r>
              <a:rPr lang="en-US" dirty="0"/>
              <a:t>More spending in early days in health</a:t>
            </a:r>
          </a:p>
          <a:p>
            <a:r>
              <a:rPr lang="en-US" dirty="0"/>
              <a:t>Focus on child mortality rate improvement</a:t>
            </a:r>
          </a:p>
          <a:p>
            <a:r>
              <a:rPr lang="en-US" dirty="0"/>
              <a:t>Skilling the population for better incomes</a:t>
            </a:r>
          </a:p>
          <a:p>
            <a:r>
              <a:rPr lang="en-US" dirty="0"/>
              <a:t>These are the areas – Health, Education and </a:t>
            </a:r>
            <a:r>
              <a:rPr lang="en-US"/>
              <a:t>skill development</a:t>
            </a:r>
            <a:endParaRPr lang="en-IN" dirty="0"/>
          </a:p>
        </p:txBody>
      </p:sp>
    </p:spTree>
    <p:extLst>
      <p:ext uri="{BB962C8B-B14F-4D97-AF65-F5344CB8AC3E}">
        <p14:creationId xmlns:p14="http://schemas.microsoft.com/office/powerpoint/2010/main" val="17910526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9</TotalTime>
  <Words>286</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 2</vt:lpstr>
      <vt:lpstr>Dividend</vt:lpstr>
      <vt:lpstr>HELP – Identifying the most needful countries</vt:lpstr>
      <vt:lpstr>The Problem </vt:lpstr>
      <vt:lpstr>Results of pca</vt:lpstr>
      <vt:lpstr>The groups of countries</vt:lpstr>
      <vt:lpstr>Groupwise stats</vt:lpstr>
      <vt:lpstr>Final List of countries</vt:lpstr>
      <vt:lpstr>Analysis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 Identifying the most needful countries</dc:title>
  <dc:creator>Archit Srivastava</dc:creator>
  <cp:lastModifiedBy>Archit Srivastava</cp:lastModifiedBy>
  <cp:revision>2</cp:revision>
  <dcterms:created xsi:type="dcterms:W3CDTF">2019-11-11T17:43:22Z</dcterms:created>
  <dcterms:modified xsi:type="dcterms:W3CDTF">2019-11-11T17:53:05Z</dcterms:modified>
</cp:coreProperties>
</file>